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7" r:id="rId2"/>
    <p:sldId id="258" r:id="rId3"/>
    <p:sldId id="259" r:id="rId4"/>
    <p:sldId id="284" r:id="rId5"/>
    <p:sldId id="285" r:id="rId6"/>
    <p:sldId id="260" r:id="rId7"/>
    <p:sldId id="261" r:id="rId8"/>
    <p:sldId id="262" r:id="rId9"/>
    <p:sldId id="278" r:id="rId10"/>
    <p:sldId id="279" r:id="rId11"/>
    <p:sldId id="272" r:id="rId12"/>
    <p:sldId id="283" r:id="rId13"/>
    <p:sldId id="273" r:id="rId14"/>
    <p:sldId id="276" r:id="rId15"/>
    <p:sldId id="263" r:id="rId16"/>
    <p:sldId id="264" r:id="rId17"/>
    <p:sldId id="265" r:id="rId18"/>
    <p:sldId id="266" r:id="rId19"/>
    <p:sldId id="267" r:id="rId20"/>
    <p:sldId id="268" r:id="rId21"/>
    <p:sldId id="269" r:id="rId22"/>
    <p:sldId id="270" r:id="rId23"/>
    <p:sldId id="271" r:id="rId24"/>
    <p:sldId id="274" r:id="rId25"/>
    <p:sldId id="275" r:id="rId26"/>
    <p:sldId id="277" r:id="rId27"/>
    <p:sldId id="280" r:id="rId28"/>
    <p:sldId id="281" r:id="rId29"/>
    <p:sldId id="282"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11" r:id="rId50"/>
    <p:sldId id="305" r:id="rId51"/>
    <p:sldId id="306" r:id="rId52"/>
    <p:sldId id="307" r:id="rId53"/>
    <p:sldId id="308" r:id="rId54"/>
    <p:sldId id="309" r:id="rId55"/>
    <p:sldId id="310"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706" autoAdjust="0"/>
  </p:normalViewPr>
  <p:slideViewPr>
    <p:cSldViewPr>
      <p:cViewPr varScale="1">
        <p:scale>
          <a:sx n="99" d="100"/>
          <a:sy n="99" d="100"/>
        </p:scale>
        <p:origin x="166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10FABE-B8C7-4F45-B7D9-714256F1847E}" type="datetimeFigureOut">
              <a:rPr lang="en-US" smtClean="0"/>
              <a:pPr/>
              <a:t>3/16/2018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7E9F1B-E37F-481D-9FDA-B362BAAA5EC7}" type="slidenum">
              <a:rPr lang="en-US" smtClean="0"/>
              <a:pPr/>
              <a:t>‹#›</a:t>
            </a:fld>
            <a:endParaRPr lang="en-US"/>
          </a:p>
        </p:txBody>
      </p:sp>
    </p:spTree>
    <p:extLst>
      <p:ext uri="{BB962C8B-B14F-4D97-AF65-F5344CB8AC3E}">
        <p14:creationId xmlns:p14="http://schemas.microsoft.com/office/powerpoint/2010/main" val="3153195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747E9F1B-E37F-481D-9FDA-B362BAAA5EC7}" type="slidenum">
              <a:rPr lang="en-US" smtClean="0"/>
              <a:pPr/>
              <a:t>1</a:t>
            </a:fld>
            <a:endParaRPr lang="en-US"/>
          </a:p>
        </p:txBody>
      </p:sp>
    </p:spTree>
    <p:extLst>
      <p:ext uri="{BB962C8B-B14F-4D97-AF65-F5344CB8AC3E}">
        <p14:creationId xmlns:p14="http://schemas.microsoft.com/office/powerpoint/2010/main" val="1599465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747E9F1B-E37F-481D-9FDA-B362BAAA5EC7}" type="slidenum">
              <a:rPr lang="en-US" smtClean="0"/>
              <a:pPr/>
              <a:t>10</a:t>
            </a:fld>
            <a:endParaRPr lang="en-US"/>
          </a:p>
        </p:txBody>
      </p:sp>
    </p:spTree>
    <p:extLst>
      <p:ext uri="{BB962C8B-B14F-4D97-AF65-F5344CB8AC3E}">
        <p14:creationId xmlns:p14="http://schemas.microsoft.com/office/powerpoint/2010/main" val="3419264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747E9F1B-E37F-481D-9FDA-B362BAAA5EC7}" type="slidenum">
              <a:rPr lang="en-US" smtClean="0"/>
              <a:pPr/>
              <a:t>11</a:t>
            </a:fld>
            <a:endParaRPr lang="en-US"/>
          </a:p>
        </p:txBody>
      </p:sp>
    </p:spTree>
    <p:extLst>
      <p:ext uri="{BB962C8B-B14F-4D97-AF65-F5344CB8AC3E}">
        <p14:creationId xmlns:p14="http://schemas.microsoft.com/office/powerpoint/2010/main" val="2449734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747E9F1B-E37F-481D-9FDA-B362BAAA5EC7}" type="slidenum">
              <a:rPr lang="en-US" smtClean="0"/>
              <a:pPr/>
              <a:t>12</a:t>
            </a:fld>
            <a:endParaRPr lang="en-US"/>
          </a:p>
        </p:txBody>
      </p:sp>
    </p:spTree>
    <p:extLst>
      <p:ext uri="{BB962C8B-B14F-4D97-AF65-F5344CB8AC3E}">
        <p14:creationId xmlns:p14="http://schemas.microsoft.com/office/powerpoint/2010/main" val="593711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747E9F1B-E37F-481D-9FDA-B362BAAA5EC7}" type="slidenum">
              <a:rPr lang="en-US" smtClean="0"/>
              <a:pPr/>
              <a:t>13</a:t>
            </a:fld>
            <a:endParaRPr lang="en-US"/>
          </a:p>
        </p:txBody>
      </p:sp>
    </p:spTree>
    <p:extLst>
      <p:ext uri="{BB962C8B-B14F-4D97-AF65-F5344CB8AC3E}">
        <p14:creationId xmlns:p14="http://schemas.microsoft.com/office/powerpoint/2010/main" val="362921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747E9F1B-E37F-481D-9FDA-B362BAAA5EC7}" type="slidenum">
              <a:rPr lang="en-US" smtClean="0"/>
              <a:pPr/>
              <a:t>14</a:t>
            </a:fld>
            <a:endParaRPr lang="en-US"/>
          </a:p>
        </p:txBody>
      </p:sp>
    </p:spTree>
    <p:extLst>
      <p:ext uri="{BB962C8B-B14F-4D97-AF65-F5344CB8AC3E}">
        <p14:creationId xmlns:p14="http://schemas.microsoft.com/office/powerpoint/2010/main" val="31276602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747E9F1B-E37F-481D-9FDA-B362BAAA5EC7}" type="slidenum">
              <a:rPr lang="en-US" smtClean="0"/>
              <a:pPr/>
              <a:t>15</a:t>
            </a:fld>
            <a:endParaRPr lang="en-US"/>
          </a:p>
        </p:txBody>
      </p:sp>
    </p:spTree>
    <p:extLst>
      <p:ext uri="{BB962C8B-B14F-4D97-AF65-F5344CB8AC3E}">
        <p14:creationId xmlns:p14="http://schemas.microsoft.com/office/powerpoint/2010/main" val="515999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747E9F1B-E37F-481D-9FDA-B362BAAA5EC7}" type="slidenum">
              <a:rPr lang="en-US" smtClean="0"/>
              <a:pPr/>
              <a:t>16</a:t>
            </a:fld>
            <a:endParaRPr lang="en-US"/>
          </a:p>
        </p:txBody>
      </p:sp>
    </p:spTree>
    <p:extLst>
      <p:ext uri="{BB962C8B-B14F-4D97-AF65-F5344CB8AC3E}">
        <p14:creationId xmlns:p14="http://schemas.microsoft.com/office/powerpoint/2010/main" val="1939595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747E9F1B-E37F-481D-9FDA-B362BAAA5EC7}" type="slidenum">
              <a:rPr lang="en-US" smtClean="0"/>
              <a:pPr/>
              <a:t>17</a:t>
            </a:fld>
            <a:endParaRPr lang="en-US"/>
          </a:p>
        </p:txBody>
      </p:sp>
    </p:spTree>
    <p:extLst>
      <p:ext uri="{BB962C8B-B14F-4D97-AF65-F5344CB8AC3E}">
        <p14:creationId xmlns:p14="http://schemas.microsoft.com/office/powerpoint/2010/main" val="3560105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747E9F1B-E37F-481D-9FDA-B362BAAA5EC7}" type="slidenum">
              <a:rPr lang="en-US" smtClean="0"/>
              <a:pPr/>
              <a:t>18</a:t>
            </a:fld>
            <a:endParaRPr lang="en-US"/>
          </a:p>
        </p:txBody>
      </p:sp>
    </p:spTree>
    <p:extLst>
      <p:ext uri="{BB962C8B-B14F-4D97-AF65-F5344CB8AC3E}">
        <p14:creationId xmlns:p14="http://schemas.microsoft.com/office/powerpoint/2010/main" val="3323979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747E9F1B-E37F-481D-9FDA-B362BAAA5EC7}" type="slidenum">
              <a:rPr lang="en-US" smtClean="0"/>
              <a:pPr/>
              <a:t>19</a:t>
            </a:fld>
            <a:endParaRPr lang="en-US"/>
          </a:p>
        </p:txBody>
      </p:sp>
    </p:spTree>
    <p:extLst>
      <p:ext uri="{BB962C8B-B14F-4D97-AF65-F5344CB8AC3E}">
        <p14:creationId xmlns:p14="http://schemas.microsoft.com/office/powerpoint/2010/main" val="624708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747E9F1B-E37F-481D-9FDA-B362BAAA5EC7}" type="slidenum">
              <a:rPr lang="en-US" smtClean="0"/>
              <a:pPr/>
              <a:t>2</a:t>
            </a:fld>
            <a:endParaRPr lang="en-US"/>
          </a:p>
        </p:txBody>
      </p:sp>
    </p:spTree>
    <p:extLst>
      <p:ext uri="{BB962C8B-B14F-4D97-AF65-F5344CB8AC3E}">
        <p14:creationId xmlns:p14="http://schemas.microsoft.com/office/powerpoint/2010/main" val="9561436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747E9F1B-E37F-481D-9FDA-B362BAAA5EC7}" type="slidenum">
              <a:rPr lang="en-US" smtClean="0"/>
              <a:pPr/>
              <a:t>20</a:t>
            </a:fld>
            <a:endParaRPr lang="en-US"/>
          </a:p>
        </p:txBody>
      </p:sp>
    </p:spTree>
    <p:extLst>
      <p:ext uri="{BB962C8B-B14F-4D97-AF65-F5344CB8AC3E}">
        <p14:creationId xmlns:p14="http://schemas.microsoft.com/office/powerpoint/2010/main" val="5799937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747E9F1B-E37F-481D-9FDA-B362BAAA5EC7}" type="slidenum">
              <a:rPr lang="en-US" smtClean="0"/>
              <a:pPr/>
              <a:t>21</a:t>
            </a:fld>
            <a:endParaRPr lang="en-US"/>
          </a:p>
        </p:txBody>
      </p:sp>
    </p:spTree>
    <p:extLst>
      <p:ext uri="{BB962C8B-B14F-4D97-AF65-F5344CB8AC3E}">
        <p14:creationId xmlns:p14="http://schemas.microsoft.com/office/powerpoint/2010/main" val="6556057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747E9F1B-E37F-481D-9FDA-B362BAAA5EC7}" type="slidenum">
              <a:rPr lang="en-US" smtClean="0"/>
              <a:pPr/>
              <a:t>22</a:t>
            </a:fld>
            <a:endParaRPr lang="en-US"/>
          </a:p>
        </p:txBody>
      </p:sp>
    </p:spTree>
    <p:extLst>
      <p:ext uri="{BB962C8B-B14F-4D97-AF65-F5344CB8AC3E}">
        <p14:creationId xmlns:p14="http://schemas.microsoft.com/office/powerpoint/2010/main" val="39958075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747E9F1B-E37F-481D-9FDA-B362BAAA5EC7}" type="slidenum">
              <a:rPr lang="en-US" smtClean="0"/>
              <a:pPr/>
              <a:t>23</a:t>
            </a:fld>
            <a:endParaRPr lang="en-US"/>
          </a:p>
        </p:txBody>
      </p:sp>
    </p:spTree>
    <p:extLst>
      <p:ext uri="{BB962C8B-B14F-4D97-AF65-F5344CB8AC3E}">
        <p14:creationId xmlns:p14="http://schemas.microsoft.com/office/powerpoint/2010/main" val="1322235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747E9F1B-E37F-481D-9FDA-B362BAAA5EC7}" type="slidenum">
              <a:rPr lang="en-US" smtClean="0"/>
              <a:pPr/>
              <a:t>24</a:t>
            </a:fld>
            <a:endParaRPr lang="en-US"/>
          </a:p>
        </p:txBody>
      </p:sp>
    </p:spTree>
    <p:extLst>
      <p:ext uri="{BB962C8B-B14F-4D97-AF65-F5344CB8AC3E}">
        <p14:creationId xmlns:p14="http://schemas.microsoft.com/office/powerpoint/2010/main" val="1486239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747E9F1B-E37F-481D-9FDA-B362BAAA5EC7}" type="slidenum">
              <a:rPr lang="en-US" smtClean="0"/>
              <a:pPr/>
              <a:t>25</a:t>
            </a:fld>
            <a:endParaRPr lang="en-US"/>
          </a:p>
        </p:txBody>
      </p:sp>
    </p:spTree>
    <p:extLst>
      <p:ext uri="{BB962C8B-B14F-4D97-AF65-F5344CB8AC3E}">
        <p14:creationId xmlns:p14="http://schemas.microsoft.com/office/powerpoint/2010/main" val="35240263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747E9F1B-E37F-481D-9FDA-B362BAAA5EC7}" type="slidenum">
              <a:rPr lang="en-US" smtClean="0"/>
              <a:pPr/>
              <a:t>26</a:t>
            </a:fld>
            <a:endParaRPr lang="en-US"/>
          </a:p>
        </p:txBody>
      </p:sp>
    </p:spTree>
    <p:extLst>
      <p:ext uri="{BB962C8B-B14F-4D97-AF65-F5344CB8AC3E}">
        <p14:creationId xmlns:p14="http://schemas.microsoft.com/office/powerpoint/2010/main" val="38459942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747E9F1B-E37F-481D-9FDA-B362BAAA5EC7}" type="slidenum">
              <a:rPr lang="en-US" smtClean="0"/>
              <a:pPr/>
              <a:t>27</a:t>
            </a:fld>
            <a:endParaRPr lang="en-US"/>
          </a:p>
        </p:txBody>
      </p:sp>
    </p:spTree>
    <p:extLst>
      <p:ext uri="{BB962C8B-B14F-4D97-AF65-F5344CB8AC3E}">
        <p14:creationId xmlns:p14="http://schemas.microsoft.com/office/powerpoint/2010/main" val="30177917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747E9F1B-E37F-481D-9FDA-B362BAAA5EC7}" type="slidenum">
              <a:rPr lang="en-US" smtClean="0"/>
              <a:pPr/>
              <a:t>28</a:t>
            </a:fld>
            <a:endParaRPr lang="en-US"/>
          </a:p>
        </p:txBody>
      </p:sp>
    </p:spTree>
    <p:extLst>
      <p:ext uri="{BB962C8B-B14F-4D97-AF65-F5344CB8AC3E}">
        <p14:creationId xmlns:p14="http://schemas.microsoft.com/office/powerpoint/2010/main" val="39975996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747E9F1B-E37F-481D-9FDA-B362BAAA5EC7}" type="slidenum">
              <a:rPr lang="en-US" smtClean="0"/>
              <a:pPr/>
              <a:t>29</a:t>
            </a:fld>
            <a:endParaRPr lang="en-US"/>
          </a:p>
        </p:txBody>
      </p:sp>
    </p:spTree>
    <p:extLst>
      <p:ext uri="{BB962C8B-B14F-4D97-AF65-F5344CB8AC3E}">
        <p14:creationId xmlns:p14="http://schemas.microsoft.com/office/powerpoint/2010/main" val="2656184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747E9F1B-E37F-481D-9FDA-B362BAAA5EC7}" type="slidenum">
              <a:rPr lang="en-US" smtClean="0"/>
              <a:pPr/>
              <a:t>3</a:t>
            </a:fld>
            <a:endParaRPr lang="en-US"/>
          </a:p>
        </p:txBody>
      </p:sp>
    </p:spTree>
    <p:extLst>
      <p:ext uri="{BB962C8B-B14F-4D97-AF65-F5344CB8AC3E}">
        <p14:creationId xmlns:p14="http://schemas.microsoft.com/office/powerpoint/2010/main" val="17824113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747E9F1B-E37F-481D-9FDA-B362BAAA5EC7}" type="slidenum">
              <a:rPr lang="en-US" smtClean="0"/>
              <a:pPr/>
              <a:t>30</a:t>
            </a:fld>
            <a:endParaRPr lang="en-US"/>
          </a:p>
        </p:txBody>
      </p:sp>
    </p:spTree>
    <p:extLst>
      <p:ext uri="{BB962C8B-B14F-4D97-AF65-F5344CB8AC3E}">
        <p14:creationId xmlns:p14="http://schemas.microsoft.com/office/powerpoint/2010/main" val="1008597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747E9F1B-E37F-481D-9FDA-B362BAAA5EC7}" type="slidenum">
              <a:rPr lang="en-US" smtClean="0"/>
              <a:pPr/>
              <a:t>31</a:t>
            </a:fld>
            <a:endParaRPr lang="en-US"/>
          </a:p>
        </p:txBody>
      </p:sp>
    </p:spTree>
    <p:extLst>
      <p:ext uri="{BB962C8B-B14F-4D97-AF65-F5344CB8AC3E}">
        <p14:creationId xmlns:p14="http://schemas.microsoft.com/office/powerpoint/2010/main" val="24907375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747E9F1B-E37F-481D-9FDA-B362BAAA5EC7}" type="slidenum">
              <a:rPr lang="en-US" smtClean="0"/>
              <a:pPr/>
              <a:t>32</a:t>
            </a:fld>
            <a:endParaRPr lang="en-US"/>
          </a:p>
        </p:txBody>
      </p:sp>
    </p:spTree>
    <p:extLst>
      <p:ext uri="{BB962C8B-B14F-4D97-AF65-F5344CB8AC3E}">
        <p14:creationId xmlns:p14="http://schemas.microsoft.com/office/powerpoint/2010/main" val="16249841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747E9F1B-E37F-481D-9FDA-B362BAAA5EC7}" type="slidenum">
              <a:rPr lang="en-US" smtClean="0"/>
              <a:pPr/>
              <a:t>33</a:t>
            </a:fld>
            <a:endParaRPr lang="en-US"/>
          </a:p>
        </p:txBody>
      </p:sp>
    </p:spTree>
    <p:extLst>
      <p:ext uri="{BB962C8B-B14F-4D97-AF65-F5344CB8AC3E}">
        <p14:creationId xmlns:p14="http://schemas.microsoft.com/office/powerpoint/2010/main" val="23985630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747E9F1B-E37F-481D-9FDA-B362BAAA5EC7}" type="slidenum">
              <a:rPr lang="en-US" smtClean="0"/>
              <a:pPr/>
              <a:t>34</a:t>
            </a:fld>
            <a:endParaRPr lang="en-US"/>
          </a:p>
        </p:txBody>
      </p:sp>
    </p:spTree>
    <p:extLst>
      <p:ext uri="{BB962C8B-B14F-4D97-AF65-F5344CB8AC3E}">
        <p14:creationId xmlns:p14="http://schemas.microsoft.com/office/powerpoint/2010/main" val="34469149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sz="1200" kern="1200" dirty="0" smtClean="0">
                <a:solidFill>
                  <a:schemeClr val="tx1"/>
                </a:solidFill>
                <a:latin typeface="+mn-lt"/>
                <a:ea typeface="+mn-ea"/>
                <a:cs typeface="+mn-cs"/>
              </a:rPr>
              <a:t>Функцията връща масив с целочислени индекси (начален индекс 0), който съдържа извлечените ключове. Да разгледаме един пример:</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$array = array("Peter", "John", "Peter", "Peter", "Harry");</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a:t>
            </a:r>
          </a:p>
          <a:p>
            <a:r>
              <a:rPr lang="en-US" sz="1200" kern="1200" dirty="0" smtClean="0">
                <a:solidFill>
                  <a:schemeClr val="tx1"/>
                </a:solidFill>
                <a:latin typeface="+mn-lt"/>
                <a:ea typeface="+mn-ea"/>
                <a:cs typeface="+mn-cs"/>
              </a:rPr>
              <a:t>echo "&lt;HR&gt;";</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 "Peter"));</a:t>
            </a:r>
          </a:p>
          <a:p>
            <a:endParaRPr lang="en-US" dirty="0"/>
          </a:p>
        </p:txBody>
      </p:sp>
      <p:sp>
        <p:nvSpPr>
          <p:cNvPr id="4" name="Slide Number Placeholder 3"/>
          <p:cNvSpPr>
            <a:spLocks noGrp="1"/>
          </p:cNvSpPr>
          <p:nvPr>
            <p:ph type="sldNum" sz="quarter" idx="10"/>
          </p:nvPr>
        </p:nvSpPr>
        <p:spPr/>
        <p:txBody>
          <a:bodyPr/>
          <a:lstStyle/>
          <a:p>
            <a:fld id="{747E9F1B-E37F-481D-9FDA-B362BAAA5EC7}" type="slidenum">
              <a:rPr lang="en-US" smtClean="0"/>
              <a:pPr/>
              <a:t>35</a:t>
            </a:fld>
            <a:endParaRPr lang="en-US"/>
          </a:p>
        </p:txBody>
      </p:sp>
    </p:spTree>
    <p:extLst>
      <p:ext uri="{BB962C8B-B14F-4D97-AF65-F5344CB8AC3E}">
        <p14:creationId xmlns:p14="http://schemas.microsoft.com/office/powerpoint/2010/main" val="18227459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sz="1200" kern="1200" dirty="0" smtClean="0">
                <a:solidFill>
                  <a:schemeClr val="tx1"/>
                </a:solidFill>
                <a:latin typeface="+mn-lt"/>
                <a:ea typeface="+mn-ea"/>
                <a:cs typeface="+mn-cs"/>
              </a:rPr>
              <a:t>Функцията връща масив с целочислени индекси (начален индекс 0), който съдържа извлечените ключове. Да разгледаме един пример:</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$array = array("Peter", "John", "Peter", "Peter", "Harry");</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a:t>
            </a:r>
          </a:p>
          <a:p>
            <a:r>
              <a:rPr lang="en-US" sz="1200" kern="1200" dirty="0" smtClean="0">
                <a:solidFill>
                  <a:schemeClr val="tx1"/>
                </a:solidFill>
                <a:latin typeface="+mn-lt"/>
                <a:ea typeface="+mn-ea"/>
                <a:cs typeface="+mn-cs"/>
              </a:rPr>
              <a:t>echo "&lt;HR&gt;";</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 "Peter"));</a:t>
            </a:r>
          </a:p>
          <a:p>
            <a:endParaRPr lang="en-US" dirty="0"/>
          </a:p>
        </p:txBody>
      </p:sp>
      <p:sp>
        <p:nvSpPr>
          <p:cNvPr id="4" name="Slide Number Placeholder 3"/>
          <p:cNvSpPr>
            <a:spLocks noGrp="1"/>
          </p:cNvSpPr>
          <p:nvPr>
            <p:ph type="sldNum" sz="quarter" idx="10"/>
          </p:nvPr>
        </p:nvSpPr>
        <p:spPr/>
        <p:txBody>
          <a:bodyPr/>
          <a:lstStyle/>
          <a:p>
            <a:fld id="{747E9F1B-E37F-481D-9FDA-B362BAAA5EC7}" type="slidenum">
              <a:rPr lang="en-US" smtClean="0"/>
              <a:pPr/>
              <a:t>36</a:t>
            </a:fld>
            <a:endParaRPr lang="en-US"/>
          </a:p>
        </p:txBody>
      </p:sp>
    </p:spTree>
    <p:extLst>
      <p:ext uri="{BB962C8B-B14F-4D97-AF65-F5344CB8AC3E}">
        <p14:creationId xmlns:p14="http://schemas.microsoft.com/office/powerpoint/2010/main" val="21352262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sz="1200" kern="1200" dirty="0" smtClean="0">
                <a:solidFill>
                  <a:schemeClr val="tx1"/>
                </a:solidFill>
                <a:latin typeface="+mn-lt"/>
                <a:ea typeface="+mn-ea"/>
                <a:cs typeface="+mn-cs"/>
              </a:rPr>
              <a:t>Функцията връща масив с целочислени индекси (начален индекс 0), който съдържа извлечените ключове. Да разгледаме един пример:</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$array = array("Peter", "John", "Peter", "Peter", "Harry");</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a:t>
            </a:r>
          </a:p>
          <a:p>
            <a:r>
              <a:rPr lang="en-US" sz="1200" kern="1200" dirty="0" smtClean="0">
                <a:solidFill>
                  <a:schemeClr val="tx1"/>
                </a:solidFill>
                <a:latin typeface="+mn-lt"/>
                <a:ea typeface="+mn-ea"/>
                <a:cs typeface="+mn-cs"/>
              </a:rPr>
              <a:t>echo "&lt;HR&gt;";</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 "Peter"));</a:t>
            </a:r>
          </a:p>
          <a:p>
            <a:endParaRPr lang="en-US" dirty="0"/>
          </a:p>
        </p:txBody>
      </p:sp>
      <p:sp>
        <p:nvSpPr>
          <p:cNvPr id="4" name="Slide Number Placeholder 3"/>
          <p:cNvSpPr>
            <a:spLocks noGrp="1"/>
          </p:cNvSpPr>
          <p:nvPr>
            <p:ph type="sldNum" sz="quarter" idx="10"/>
          </p:nvPr>
        </p:nvSpPr>
        <p:spPr/>
        <p:txBody>
          <a:bodyPr/>
          <a:lstStyle/>
          <a:p>
            <a:fld id="{747E9F1B-E37F-481D-9FDA-B362BAAA5EC7}" type="slidenum">
              <a:rPr lang="en-US" smtClean="0"/>
              <a:pPr/>
              <a:t>37</a:t>
            </a:fld>
            <a:endParaRPr lang="en-US"/>
          </a:p>
        </p:txBody>
      </p:sp>
    </p:spTree>
    <p:extLst>
      <p:ext uri="{BB962C8B-B14F-4D97-AF65-F5344CB8AC3E}">
        <p14:creationId xmlns:p14="http://schemas.microsoft.com/office/powerpoint/2010/main" val="24317926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sz="1200" kern="1200" dirty="0" smtClean="0">
                <a:solidFill>
                  <a:schemeClr val="tx1"/>
                </a:solidFill>
                <a:latin typeface="+mn-lt"/>
                <a:ea typeface="+mn-ea"/>
                <a:cs typeface="+mn-cs"/>
              </a:rPr>
              <a:t>Функцията връща масив с целочислени индекси (начален индекс 0), който съдържа извлечените ключове. Да разгледаме един пример:</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$array = array("Peter", "John", "Peter", "Peter", "Harry");</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a:t>
            </a:r>
          </a:p>
          <a:p>
            <a:r>
              <a:rPr lang="en-US" sz="1200" kern="1200" dirty="0" smtClean="0">
                <a:solidFill>
                  <a:schemeClr val="tx1"/>
                </a:solidFill>
                <a:latin typeface="+mn-lt"/>
                <a:ea typeface="+mn-ea"/>
                <a:cs typeface="+mn-cs"/>
              </a:rPr>
              <a:t>echo "&lt;HR&gt;";</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 "Peter"));</a:t>
            </a:r>
          </a:p>
          <a:p>
            <a:endParaRPr lang="en-US" dirty="0"/>
          </a:p>
        </p:txBody>
      </p:sp>
      <p:sp>
        <p:nvSpPr>
          <p:cNvPr id="4" name="Slide Number Placeholder 3"/>
          <p:cNvSpPr>
            <a:spLocks noGrp="1"/>
          </p:cNvSpPr>
          <p:nvPr>
            <p:ph type="sldNum" sz="quarter" idx="10"/>
          </p:nvPr>
        </p:nvSpPr>
        <p:spPr/>
        <p:txBody>
          <a:bodyPr/>
          <a:lstStyle/>
          <a:p>
            <a:fld id="{747E9F1B-E37F-481D-9FDA-B362BAAA5EC7}" type="slidenum">
              <a:rPr lang="en-US" smtClean="0"/>
              <a:pPr/>
              <a:t>38</a:t>
            </a:fld>
            <a:endParaRPr lang="en-US"/>
          </a:p>
        </p:txBody>
      </p:sp>
    </p:spTree>
    <p:extLst>
      <p:ext uri="{BB962C8B-B14F-4D97-AF65-F5344CB8AC3E}">
        <p14:creationId xmlns:p14="http://schemas.microsoft.com/office/powerpoint/2010/main" val="41386422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sz="1200" kern="1200" dirty="0" smtClean="0">
                <a:solidFill>
                  <a:schemeClr val="tx1"/>
                </a:solidFill>
                <a:latin typeface="+mn-lt"/>
                <a:ea typeface="+mn-ea"/>
                <a:cs typeface="+mn-cs"/>
              </a:rPr>
              <a:t>Функцията връща масив с целочислени индекси (начален индекс 0), който съдържа извлечените ключове. Да разгледаме един пример:</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$array = array("Peter", "John", "Peter", "Peter", "Harry");</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a:t>
            </a:r>
          </a:p>
          <a:p>
            <a:r>
              <a:rPr lang="en-US" sz="1200" kern="1200" dirty="0" smtClean="0">
                <a:solidFill>
                  <a:schemeClr val="tx1"/>
                </a:solidFill>
                <a:latin typeface="+mn-lt"/>
                <a:ea typeface="+mn-ea"/>
                <a:cs typeface="+mn-cs"/>
              </a:rPr>
              <a:t>echo "&lt;HR&gt;";</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 "Peter"));</a:t>
            </a:r>
          </a:p>
          <a:p>
            <a:endParaRPr lang="en-US" dirty="0"/>
          </a:p>
        </p:txBody>
      </p:sp>
      <p:sp>
        <p:nvSpPr>
          <p:cNvPr id="4" name="Slide Number Placeholder 3"/>
          <p:cNvSpPr>
            <a:spLocks noGrp="1"/>
          </p:cNvSpPr>
          <p:nvPr>
            <p:ph type="sldNum" sz="quarter" idx="10"/>
          </p:nvPr>
        </p:nvSpPr>
        <p:spPr/>
        <p:txBody>
          <a:bodyPr/>
          <a:lstStyle/>
          <a:p>
            <a:fld id="{747E9F1B-E37F-481D-9FDA-B362BAAA5EC7}" type="slidenum">
              <a:rPr lang="en-US" smtClean="0"/>
              <a:pPr/>
              <a:t>39</a:t>
            </a:fld>
            <a:endParaRPr lang="en-US"/>
          </a:p>
        </p:txBody>
      </p:sp>
    </p:spTree>
    <p:extLst>
      <p:ext uri="{BB962C8B-B14F-4D97-AF65-F5344CB8AC3E}">
        <p14:creationId xmlns:p14="http://schemas.microsoft.com/office/powerpoint/2010/main" val="3895822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747E9F1B-E37F-481D-9FDA-B362BAAA5EC7}" type="slidenum">
              <a:rPr lang="en-US" smtClean="0"/>
              <a:pPr/>
              <a:t>4</a:t>
            </a:fld>
            <a:endParaRPr lang="en-US"/>
          </a:p>
        </p:txBody>
      </p:sp>
    </p:spTree>
    <p:extLst>
      <p:ext uri="{BB962C8B-B14F-4D97-AF65-F5344CB8AC3E}">
        <p14:creationId xmlns:p14="http://schemas.microsoft.com/office/powerpoint/2010/main" val="32973329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sz="1200" kern="1200" dirty="0" smtClean="0">
                <a:solidFill>
                  <a:schemeClr val="tx1"/>
                </a:solidFill>
                <a:latin typeface="+mn-lt"/>
                <a:ea typeface="+mn-ea"/>
                <a:cs typeface="+mn-cs"/>
              </a:rPr>
              <a:t>Функцията връща масив с целочислени индекси (начален индекс 0), който съдържа извлечените ключове. Да разгледаме един пример:</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$array = array("Peter", "John", "Peter", "Peter", "Harry");</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a:t>
            </a:r>
          </a:p>
          <a:p>
            <a:r>
              <a:rPr lang="en-US" sz="1200" kern="1200" dirty="0" smtClean="0">
                <a:solidFill>
                  <a:schemeClr val="tx1"/>
                </a:solidFill>
                <a:latin typeface="+mn-lt"/>
                <a:ea typeface="+mn-ea"/>
                <a:cs typeface="+mn-cs"/>
              </a:rPr>
              <a:t>echo "&lt;HR&gt;";</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 "Peter"));</a:t>
            </a:r>
          </a:p>
          <a:p>
            <a:endParaRPr lang="en-US" dirty="0"/>
          </a:p>
        </p:txBody>
      </p:sp>
      <p:sp>
        <p:nvSpPr>
          <p:cNvPr id="4" name="Slide Number Placeholder 3"/>
          <p:cNvSpPr>
            <a:spLocks noGrp="1"/>
          </p:cNvSpPr>
          <p:nvPr>
            <p:ph type="sldNum" sz="quarter" idx="10"/>
          </p:nvPr>
        </p:nvSpPr>
        <p:spPr/>
        <p:txBody>
          <a:bodyPr/>
          <a:lstStyle/>
          <a:p>
            <a:fld id="{747E9F1B-E37F-481D-9FDA-B362BAAA5EC7}" type="slidenum">
              <a:rPr lang="en-US" smtClean="0"/>
              <a:pPr/>
              <a:t>40</a:t>
            </a:fld>
            <a:endParaRPr lang="en-US"/>
          </a:p>
        </p:txBody>
      </p:sp>
    </p:spTree>
    <p:extLst>
      <p:ext uri="{BB962C8B-B14F-4D97-AF65-F5344CB8AC3E}">
        <p14:creationId xmlns:p14="http://schemas.microsoft.com/office/powerpoint/2010/main" val="9509265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sz="1200" kern="1200" dirty="0" smtClean="0">
                <a:solidFill>
                  <a:schemeClr val="tx1"/>
                </a:solidFill>
                <a:latin typeface="+mn-lt"/>
                <a:ea typeface="+mn-ea"/>
                <a:cs typeface="+mn-cs"/>
              </a:rPr>
              <a:t>Функцията връща масив с целочислени индекси (начален индекс 0), който съдържа извлечените ключове. Да разгледаме един пример:</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$array = array("Peter", "John", "Peter", "Peter", "Harry");</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a:t>
            </a:r>
          </a:p>
          <a:p>
            <a:r>
              <a:rPr lang="en-US" sz="1200" kern="1200" dirty="0" smtClean="0">
                <a:solidFill>
                  <a:schemeClr val="tx1"/>
                </a:solidFill>
                <a:latin typeface="+mn-lt"/>
                <a:ea typeface="+mn-ea"/>
                <a:cs typeface="+mn-cs"/>
              </a:rPr>
              <a:t>echo "&lt;HR&gt;";</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 "Peter"));</a:t>
            </a:r>
          </a:p>
          <a:p>
            <a:endParaRPr lang="en-US" dirty="0"/>
          </a:p>
        </p:txBody>
      </p:sp>
      <p:sp>
        <p:nvSpPr>
          <p:cNvPr id="4" name="Slide Number Placeholder 3"/>
          <p:cNvSpPr>
            <a:spLocks noGrp="1"/>
          </p:cNvSpPr>
          <p:nvPr>
            <p:ph type="sldNum" sz="quarter" idx="10"/>
          </p:nvPr>
        </p:nvSpPr>
        <p:spPr/>
        <p:txBody>
          <a:bodyPr/>
          <a:lstStyle/>
          <a:p>
            <a:fld id="{747E9F1B-E37F-481D-9FDA-B362BAAA5EC7}" type="slidenum">
              <a:rPr lang="en-US" smtClean="0"/>
              <a:pPr/>
              <a:t>41</a:t>
            </a:fld>
            <a:endParaRPr lang="en-US"/>
          </a:p>
        </p:txBody>
      </p:sp>
    </p:spTree>
    <p:extLst>
      <p:ext uri="{BB962C8B-B14F-4D97-AF65-F5344CB8AC3E}">
        <p14:creationId xmlns:p14="http://schemas.microsoft.com/office/powerpoint/2010/main" val="39742137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sz="1200" kern="1200" dirty="0" smtClean="0">
                <a:solidFill>
                  <a:schemeClr val="tx1"/>
                </a:solidFill>
                <a:latin typeface="+mn-lt"/>
                <a:ea typeface="+mn-ea"/>
                <a:cs typeface="+mn-cs"/>
              </a:rPr>
              <a:t>Функцията връща масив с целочислени индекси (начален индекс 0), който съдържа извлечените ключове. Да разгледаме един пример:</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$array = array("Peter", "John", "Peter", "Peter", "Harry");</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a:t>
            </a:r>
          </a:p>
          <a:p>
            <a:r>
              <a:rPr lang="en-US" sz="1200" kern="1200" dirty="0" smtClean="0">
                <a:solidFill>
                  <a:schemeClr val="tx1"/>
                </a:solidFill>
                <a:latin typeface="+mn-lt"/>
                <a:ea typeface="+mn-ea"/>
                <a:cs typeface="+mn-cs"/>
              </a:rPr>
              <a:t>echo "&lt;HR&gt;";</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 "Peter"));</a:t>
            </a:r>
          </a:p>
          <a:p>
            <a:endParaRPr lang="en-US" dirty="0"/>
          </a:p>
        </p:txBody>
      </p:sp>
      <p:sp>
        <p:nvSpPr>
          <p:cNvPr id="4" name="Slide Number Placeholder 3"/>
          <p:cNvSpPr>
            <a:spLocks noGrp="1"/>
          </p:cNvSpPr>
          <p:nvPr>
            <p:ph type="sldNum" sz="quarter" idx="10"/>
          </p:nvPr>
        </p:nvSpPr>
        <p:spPr/>
        <p:txBody>
          <a:bodyPr/>
          <a:lstStyle/>
          <a:p>
            <a:fld id="{747E9F1B-E37F-481D-9FDA-B362BAAA5EC7}" type="slidenum">
              <a:rPr lang="en-US" smtClean="0"/>
              <a:pPr/>
              <a:t>42</a:t>
            </a:fld>
            <a:endParaRPr lang="en-US"/>
          </a:p>
        </p:txBody>
      </p:sp>
    </p:spTree>
    <p:extLst>
      <p:ext uri="{BB962C8B-B14F-4D97-AF65-F5344CB8AC3E}">
        <p14:creationId xmlns:p14="http://schemas.microsoft.com/office/powerpoint/2010/main" val="18027566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sz="1200" kern="1200" dirty="0" smtClean="0">
                <a:solidFill>
                  <a:schemeClr val="tx1"/>
                </a:solidFill>
                <a:latin typeface="+mn-lt"/>
                <a:ea typeface="+mn-ea"/>
                <a:cs typeface="+mn-cs"/>
              </a:rPr>
              <a:t>Функцията връща масив с целочислени индекси (начален индекс 0), който съдържа извлечените ключове. Да разгледаме един пример:</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$array = array("Peter", "John", "Peter", "Peter", "Harry");</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a:t>
            </a:r>
          </a:p>
          <a:p>
            <a:r>
              <a:rPr lang="en-US" sz="1200" kern="1200" dirty="0" smtClean="0">
                <a:solidFill>
                  <a:schemeClr val="tx1"/>
                </a:solidFill>
                <a:latin typeface="+mn-lt"/>
                <a:ea typeface="+mn-ea"/>
                <a:cs typeface="+mn-cs"/>
              </a:rPr>
              <a:t>echo "&lt;HR&gt;";</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 "Peter"));</a:t>
            </a:r>
          </a:p>
          <a:p>
            <a:endParaRPr lang="en-US" dirty="0"/>
          </a:p>
        </p:txBody>
      </p:sp>
      <p:sp>
        <p:nvSpPr>
          <p:cNvPr id="4" name="Slide Number Placeholder 3"/>
          <p:cNvSpPr>
            <a:spLocks noGrp="1"/>
          </p:cNvSpPr>
          <p:nvPr>
            <p:ph type="sldNum" sz="quarter" idx="10"/>
          </p:nvPr>
        </p:nvSpPr>
        <p:spPr/>
        <p:txBody>
          <a:bodyPr/>
          <a:lstStyle/>
          <a:p>
            <a:fld id="{747E9F1B-E37F-481D-9FDA-B362BAAA5EC7}" type="slidenum">
              <a:rPr lang="en-US" smtClean="0"/>
              <a:pPr/>
              <a:t>43</a:t>
            </a:fld>
            <a:endParaRPr lang="en-US"/>
          </a:p>
        </p:txBody>
      </p:sp>
    </p:spTree>
    <p:extLst>
      <p:ext uri="{BB962C8B-B14F-4D97-AF65-F5344CB8AC3E}">
        <p14:creationId xmlns:p14="http://schemas.microsoft.com/office/powerpoint/2010/main" val="21544408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sz="1200" kern="1200" dirty="0" smtClean="0">
                <a:solidFill>
                  <a:schemeClr val="tx1"/>
                </a:solidFill>
                <a:latin typeface="+mn-lt"/>
                <a:ea typeface="+mn-ea"/>
                <a:cs typeface="+mn-cs"/>
              </a:rPr>
              <a:t>Функцията връща масив с целочислени индекси (начален индекс 0), който съдържа извлечените ключове. Да разгледаме един пример:</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$array = array("Peter", "John", "Peter", "Peter", "Harry");</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a:t>
            </a:r>
          </a:p>
          <a:p>
            <a:r>
              <a:rPr lang="en-US" sz="1200" kern="1200" dirty="0" smtClean="0">
                <a:solidFill>
                  <a:schemeClr val="tx1"/>
                </a:solidFill>
                <a:latin typeface="+mn-lt"/>
                <a:ea typeface="+mn-ea"/>
                <a:cs typeface="+mn-cs"/>
              </a:rPr>
              <a:t>echo "&lt;HR&gt;";</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 "Peter"));</a:t>
            </a:r>
          </a:p>
          <a:p>
            <a:endParaRPr lang="en-US" dirty="0"/>
          </a:p>
        </p:txBody>
      </p:sp>
      <p:sp>
        <p:nvSpPr>
          <p:cNvPr id="4" name="Slide Number Placeholder 3"/>
          <p:cNvSpPr>
            <a:spLocks noGrp="1"/>
          </p:cNvSpPr>
          <p:nvPr>
            <p:ph type="sldNum" sz="quarter" idx="10"/>
          </p:nvPr>
        </p:nvSpPr>
        <p:spPr/>
        <p:txBody>
          <a:bodyPr/>
          <a:lstStyle/>
          <a:p>
            <a:fld id="{747E9F1B-E37F-481D-9FDA-B362BAAA5EC7}" type="slidenum">
              <a:rPr lang="en-US" smtClean="0"/>
              <a:pPr/>
              <a:t>44</a:t>
            </a:fld>
            <a:endParaRPr lang="en-US"/>
          </a:p>
        </p:txBody>
      </p:sp>
    </p:spTree>
    <p:extLst>
      <p:ext uri="{BB962C8B-B14F-4D97-AF65-F5344CB8AC3E}">
        <p14:creationId xmlns:p14="http://schemas.microsoft.com/office/powerpoint/2010/main" val="16662344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sz="1200" kern="1200" dirty="0" smtClean="0">
                <a:solidFill>
                  <a:schemeClr val="tx1"/>
                </a:solidFill>
                <a:latin typeface="+mn-lt"/>
                <a:ea typeface="+mn-ea"/>
                <a:cs typeface="+mn-cs"/>
              </a:rPr>
              <a:t>Функцията връща масив с целочислени индекси (начален индекс 0), който съдържа извлечените ключове. Да разгледаме един пример:</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$array = array("Peter", "John", "Peter", "Peter", "Harry");</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a:t>
            </a:r>
          </a:p>
          <a:p>
            <a:r>
              <a:rPr lang="en-US" sz="1200" kern="1200" dirty="0" smtClean="0">
                <a:solidFill>
                  <a:schemeClr val="tx1"/>
                </a:solidFill>
                <a:latin typeface="+mn-lt"/>
                <a:ea typeface="+mn-ea"/>
                <a:cs typeface="+mn-cs"/>
              </a:rPr>
              <a:t>echo "&lt;HR&gt;";</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 "Peter"));</a:t>
            </a:r>
          </a:p>
          <a:p>
            <a:endParaRPr lang="en-US" dirty="0"/>
          </a:p>
        </p:txBody>
      </p:sp>
      <p:sp>
        <p:nvSpPr>
          <p:cNvPr id="4" name="Slide Number Placeholder 3"/>
          <p:cNvSpPr>
            <a:spLocks noGrp="1"/>
          </p:cNvSpPr>
          <p:nvPr>
            <p:ph type="sldNum" sz="quarter" idx="10"/>
          </p:nvPr>
        </p:nvSpPr>
        <p:spPr/>
        <p:txBody>
          <a:bodyPr/>
          <a:lstStyle/>
          <a:p>
            <a:fld id="{747E9F1B-E37F-481D-9FDA-B362BAAA5EC7}" type="slidenum">
              <a:rPr lang="en-US" smtClean="0"/>
              <a:pPr/>
              <a:t>45</a:t>
            </a:fld>
            <a:endParaRPr lang="en-US"/>
          </a:p>
        </p:txBody>
      </p:sp>
    </p:spTree>
    <p:extLst>
      <p:ext uri="{BB962C8B-B14F-4D97-AF65-F5344CB8AC3E}">
        <p14:creationId xmlns:p14="http://schemas.microsoft.com/office/powerpoint/2010/main" val="17057255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sz="1200" kern="1200" dirty="0" smtClean="0">
                <a:solidFill>
                  <a:schemeClr val="tx1"/>
                </a:solidFill>
                <a:latin typeface="+mn-lt"/>
                <a:ea typeface="+mn-ea"/>
                <a:cs typeface="+mn-cs"/>
              </a:rPr>
              <a:t>Функцията връща масив с целочислени индекси (начален индекс 0), който съдържа извлечените ключове. Да разгледаме един пример:</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$array = array("Peter", "John", "Peter", "Peter", "Harry");</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a:t>
            </a:r>
          </a:p>
          <a:p>
            <a:r>
              <a:rPr lang="en-US" sz="1200" kern="1200" dirty="0" smtClean="0">
                <a:solidFill>
                  <a:schemeClr val="tx1"/>
                </a:solidFill>
                <a:latin typeface="+mn-lt"/>
                <a:ea typeface="+mn-ea"/>
                <a:cs typeface="+mn-cs"/>
              </a:rPr>
              <a:t>echo "&lt;HR&gt;";</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 "Peter"));</a:t>
            </a:r>
          </a:p>
          <a:p>
            <a:endParaRPr lang="en-US" dirty="0"/>
          </a:p>
        </p:txBody>
      </p:sp>
      <p:sp>
        <p:nvSpPr>
          <p:cNvPr id="4" name="Slide Number Placeholder 3"/>
          <p:cNvSpPr>
            <a:spLocks noGrp="1"/>
          </p:cNvSpPr>
          <p:nvPr>
            <p:ph type="sldNum" sz="quarter" idx="10"/>
          </p:nvPr>
        </p:nvSpPr>
        <p:spPr/>
        <p:txBody>
          <a:bodyPr/>
          <a:lstStyle/>
          <a:p>
            <a:fld id="{747E9F1B-E37F-481D-9FDA-B362BAAA5EC7}" type="slidenum">
              <a:rPr lang="en-US" smtClean="0"/>
              <a:pPr/>
              <a:t>46</a:t>
            </a:fld>
            <a:endParaRPr lang="en-US"/>
          </a:p>
        </p:txBody>
      </p:sp>
    </p:spTree>
    <p:extLst>
      <p:ext uri="{BB962C8B-B14F-4D97-AF65-F5344CB8AC3E}">
        <p14:creationId xmlns:p14="http://schemas.microsoft.com/office/powerpoint/2010/main" val="36541255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sz="1200" kern="1200" dirty="0" smtClean="0">
                <a:solidFill>
                  <a:schemeClr val="tx1"/>
                </a:solidFill>
                <a:latin typeface="+mn-lt"/>
                <a:ea typeface="+mn-ea"/>
                <a:cs typeface="+mn-cs"/>
              </a:rPr>
              <a:t>Функцията връща масив с целочислени индекси (начален индекс 0), който съдържа извлечените ключове. Да разгледаме един пример:</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$array = array("Peter", "John", "Peter", "Peter", "Harry");</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a:t>
            </a:r>
          </a:p>
          <a:p>
            <a:r>
              <a:rPr lang="en-US" sz="1200" kern="1200" dirty="0" smtClean="0">
                <a:solidFill>
                  <a:schemeClr val="tx1"/>
                </a:solidFill>
                <a:latin typeface="+mn-lt"/>
                <a:ea typeface="+mn-ea"/>
                <a:cs typeface="+mn-cs"/>
              </a:rPr>
              <a:t>echo "&lt;HR&gt;";</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 "Peter"));</a:t>
            </a:r>
          </a:p>
          <a:p>
            <a:endParaRPr lang="en-US" dirty="0"/>
          </a:p>
        </p:txBody>
      </p:sp>
      <p:sp>
        <p:nvSpPr>
          <p:cNvPr id="4" name="Slide Number Placeholder 3"/>
          <p:cNvSpPr>
            <a:spLocks noGrp="1"/>
          </p:cNvSpPr>
          <p:nvPr>
            <p:ph type="sldNum" sz="quarter" idx="10"/>
          </p:nvPr>
        </p:nvSpPr>
        <p:spPr/>
        <p:txBody>
          <a:bodyPr/>
          <a:lstStyle/>
          <a:p>
            <a:fld id="{747E9F1B-E37F-481D-9FDA-B362BAAA5EC7}" type="slidenum">
              <a:rPr lang="en-US" smtClean="0"/>
              <a:pPr/>
              <a:t>47</a:t>
            </a:fld>
            <a:endParaRPr lang="en-US"/>
          </a:p>
        </p:txBody>
      </p:sp>
    </p:spTree>
    <p:extLst>
      <p:ext uri="{BB962C8B-B14F-4D97-AF65-F5344CB8AC3E}">
        <p14:creationId xmlns:p14="http://schemas.microsoft.com/office/powerpoint/2010/main" val="1550160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sz="1200" kern="1200" dirty="0" smtClean="0">
                <a:solidFill>
                  <a:schemeClr val="tx1"/>
                </a:solidFill>
                <a:latin typeface="+mn-lt"/>
                <a:ea typeface="+mn-ea"/>
                <a:cs typeface="+mn-cs"/>
              </a:rPr>
              <a:t>Функцията връща масив с целочислени индекси (начален индекс 0), който съдържа извлечените ключове. Да разгледаме един пример:</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$array = array("Peter", "John", "Peter", "Peter", "Harry");</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a:t>
            </a:r>
          </a:p>
          <a:p>
            <a:r>
              <a:rPr lang="en-US" sz="1200" kern="1200" dirty="0" smtClean="0">
                <a:solidFill>
                  <a:schemeClr val="tx1"/>
                </a:solidFill>
                <a:latin typeface="+mn-lt"/>
                <a:ea typeface="+mn-ea"/>
                <a:cs typeface="+mn-cs"/>
              </a:rPr>
              <a:t>echo "&lt;HR&gt;";</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 "Peter"));</a:t>
            </a:r>
          </a:p>
          <a:p>
            <a:endParaRPr lang="en-US" dirty="0"/>
          </a:p>
        </p:txBody>
      </p:sp>
      <p:sp>
        <p:nvSpPr>
          <p:cNvPr id="4" name="Slide Number Placeholder 3"/>
          <p:cNvSpPr>
            <a:spLocks noGrp="1"/>
          </p:cNvSpPr>
          <p:nvPr>
            <p:ph type="sldNum" sz="quarter" idx="10"/>
          </p:nvPr>
        </p:nvSpPr>
        <p:spPr/>
        <p:txBody>
          <a:bodyPr/>
          <a:lstStyle/>
          <a:p>
            <a:fld id="{747E9F1B-E37F-481D-9FDA-B362BAAA5EC7}" type="slidenum">
              <a:rPr lang="en-US" smtClean="0"/>
              <a:pPr/>
              <a:t>48</a:t>
            </a:fld>
            <a:endParaRPr lang="en-US"/>
          </a:p>
        </p:txBody>
      </p:sp>
    </p:spTree>
    <p:extLst>
      <p:ext uri="{BB962C8B-B14F-4D97-AF65-F5344CB8AC3E}">
        <p14:creationId xmlns:p14="http://schemas.microsoft.com/office/powerpoint/2010/main" val="19066388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sz="1200" kern="1200" dirty="0" smtClean="0">
                <a:solidFill>
                  <a:schemeClr val="tx1"/>
                </a:solidFill>
                <a:latin typeface="+mn-lt"/>
                <a:ea typeface="+mn-ea"/>
                <a:cs typeface="+mn-cs"/>
              </a:rPr>
              <a:t>Функцията връща масив с целочислени индекси (начален индекс 0), който съдържа извлечените ключове. Да разгледаме един пример:</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$array = array("Peter", "John", "Peter", "Peter", "Harry");</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a:t>
            </a:r>
          </a:p>
          <a:p>
            <a:r>
              <a:rPr lang="en-US" sz="1200" kern="1200" dirty="0" smtClean="0">
                <a:solidFill>
                  <a:schemeClr val="tx1"/>
                </a:solidFill>
                <a:latin typeface="+mn-lt"/>
                <a:ea typeface="+mn-ea"/>
                <a:cs typeface="+mn-cs"/>
              </a:rPr>
              <a:t>echo "&lt;HR&gt;";</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 "Peter"));</a:t>
            </a:r>
          </a:p>
          <a:p>
            <a:endParaRPr lang="en-US" dirty="0"/>
          </a:p>
        </p:txBody>
      </p:sp>
      <p:sp>
        <p:nvSpPr>
          <p:cNvPr id="4" name="Slide Number Placeholder 3"/>
          <p:cNvSpPr>
            <a:spLocks noGrp="1"/>
          </p:cNvSpPr>
          <p:nvPr>
            <p:ph type="sldNum" sz="quarter" idx="10"/>
          </p:nvPr>
        </p:nvSpPr>
        <p:spPr/>
        <p:txBody>
          <a:bodyPr/>
          <a:lstStyle/>
          <a:p>
            <a:fld id="{747E9F1B-E37F-481D-9FDA-B362BAAA5EC7}" type="slidenum">
              <a:rPr lang="en-US" smtClean="0"/>
              <a:pPr/>
              <a:t>49</a:t>
            </a:fld>
            <a:endParaRPr lang="en-US"/>
          </a:p>
        </p:txBody>
      </p:sp>
    </p:spTree>
    <p:extLst>
      <p:ext uri="{BB962C8B-B14F-4D97-AF65-F5344CB8AC3E}">
        <p14:creationId xmlns:p14="http://schemas.microsoft.com/office/powerpoint/2010/main" val="1553594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747E9F1B-E37F-481D-9FDA-B362BAAA5EC7}" type="slidenum">
              <a:rPr lang="en-US" smtClean="0"/>
              <a:pPr/>
              <a:t>5</a:t>
            </a:fld>
            <a:endParaRPr lang="en-US"/>
          </a:p>
        </p:txBody>
      </p:sp>
    </p:spTree>
    <p:extLst>
      <p:ext uri="{BB962C8B-B14F-4D97-AF65-F5344CB8AC3E}">
        <p14:creationId xmlns:p14="http://schemas.microsoft.com/office/powerpoint/2010/main" val="13393745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sz="1200" kern="1200" dirty="0" smtClean="0">
                <a:solidFill>
                  <a:schemeClr val="tx1"/>
                </a:solidFill>
                <a:latin typeface="+mn-lt"/>
                <a:ea typeface="+mn-ea"/>
                <a:cs typeface="+mn-cs"/>
              </a:rPr>
              <a:t>Функцията връща масив с целочислени индекси (начален индекс 0), който съдържа извлечените ключове. Да разгледаме един пример:</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$array = array("Peter", "John", "Peter", "Peter", "Harry");</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a:t>
            </a:r>
          </a:p>
          <a:p>
            <a:r>
              <a:rPr lang="en-US" sz="1200" kern="1200" dirty="0" smtClean="0">
                <a:solidFill>
                  <a:schemeClr val="tx1"/>
                </a:solidFill>
                <a:latin typeface="+mn-lt"/>
                <a:ea typeface="+mn-ea"/>
                <a:cs typeface="+mn-cs"/>
              </a:rPr>
              <a:t>echo "&lt;HR&gt;";</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 "Peter"));</a:t>
            </a:r>
          </a:p>
          <a:p>
            <a:endParaRPr lang="en-US" dirty="0"/>
          </a:p>
        </p:txBody>
      </p:sp>
      <p:sp>
        <p:nvSpPr>
          <p:cNvPr id="4" name="Slide Number Placeholder 3"/>
          <p:cNvSpPr>
            <a:spLocks noGrp="1"/>
          </p:cNvSpPr>
          <p:nvPr>
            <p:ph type="sldNum" sz="quarter" idx="10"/>
          </p:nvPr>
        </p:nvSpPr>
        <p:spPr/>
        <p:txBody>
          <a:bodyPr/>
          <a:lstStyle/>
          <a:p>
            <a:fld id="{747E9F1B-E37F-481D-9FDA-B362BAAA5EC7}" type="slidenum">
              <a:rPr lang="en-US" smtClean="0"/>
              <a:pPr/>
              <a:t>50</a:t>
            </a:fld>
            <a:endParaRPr lang="en-US"/>
          </a:p>
        </p:txBody>
      </p:sp>
    </p:spTree>
    <p:extLst>
      <p:ext uri="{BB962C8B-B14F-4D97-AF65-F5344CB8AC3E}">
        <p14:creationId xmlns:p14="http://schemas.microsoft.com/office/powerpoint/2010/main" val="10058287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sz="1200" kern="1200" dirty="0" smtClean="0">
                <a:solidFill>
                  <a:schemeClr val="tx1"/>
                </a:solidFill>
                <a:latin typeface="+mn-lt"/>
                <a:ea typeface="+mn-ea"/>
                <a:cs typeface="+mn-cs"/>
              </a:rPr>
              <a:t>Функцията връща масив с целочислени индекси (начален индекс 0), който съдържа извлечените ключове. Да разгледаме един пример:</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$array = array("Peter", "John", "Peter", "Peter", "Harry");</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a:t>
            </a:r>
          </a:p>
          <a:p>
            <a:r>
              <a:rPr lang="en-US" sz="1200" kern="1200" dirty="0" smtClean="0">
                <a:solidFill>
                  <a:schemeClr val="tx1"/>
                </a:solidFill>
                <a:latin typeface="+mn-lt"/>
                <a:ea typeface="+mn-ea"/>
                <a:cs typeface="+mn-cs"/>
              </a:rPr>
              <a:t>echo "&lt;HR&gt;";</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 "Peter"));</a:t>
            </a:r>
          </a:p>
          <a:p>
            <a:endParaRPr lang="en-US" dirty="0"/>
          </a:p>
        </p:txBody>
      </p:sp>
      <p:sp>
        <p:nvSpPr>
          <p:cNvPr id="4" name="Slide Number Placeholder 3"/>
          <p:cNvSpPr>
            <a:spLocks noGrp="1"/>
          </p:cNvSpPr>
          <p:nvPr>
            <p:ph type="sldNum" sz="quarter" idx="10"/>
          </p:nvPr>
        </p:nvSpPr>
        <p:spPr/>
        <p:txBody>
          <a:bodyPr/>
          <a:lstStyle/>
          <a:p>
            <a:fld id="{747E9F1B-E37F-481D-9FDA-B362BAAA5EC7}" type="slidenum">
              <a:rPr lang="en-US" smtClean="0"/>
              <a:pPr/>
              <a:t>51</a:t>
            </a:fld>
            <a:endParaRPr lang="en-US"/>
          </a:p>
        </p:txBody>
      </p:sp>
    </p:spTree>
    <p:extLst>
      <p:ext uri="{BB962C8B-B14F-4D97-AF65-F5344CB8AC3E}">
        <p14:creationId xmlns:p14="http://schemas.microsoft.com/office/powerpoint/2010/main" val="36313704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sz="1200" kern="1200" dirty="0" smtClean="0">
                <a:solidFill>
                  <a:schemeClr val="tx1"/>
                </a:solidFill>
                <a:latin typeface="+mn-lt"/>
                <a:ea typeface="+mn-ea"/>
                <a:cs typeface="+mn-cs"/>
              </a:rPr>
              <a:t>Функцията връща масив с целочислени индекси (начален индекс 0), който съдържа извлечените ключове. Да разгледаме един пример:</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$array = array("Peter", "John", "Peter", "Peter", "Harry");</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a:t>
            </a:r>
          </a:p>
          <a:p>
            <a:r>
              <a:rPr lang="en-US" sz="1200" kern="1200" dirty="0" smtClean="0">
                <a:solidFill>
                  <a:schemeClr val="tx1"/>
                </a:solidFill>
                <a:latin typeface="+mn-lt"/>
                <a:ea typeface="+mn-ea"/>
                <a:cs typeface="+mn-cs"/>
              </a:rPr>
              <a:t>echo "&lt;HR&gt;";</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 "Peter"));</a:t>
            </a:r>
          </a:p>
          <a:p>
            <a:endParaRPr lang="en-US" dirty="0"/>
          </a:p>
        </p:txBody>
      </p:sp>
      <p:sp>
        <p:nvSpPr>
          <p:cNvPr id="4" name="Slide Number Placeholder 3"/>
          <p:cNvSpPr>
            <a:spLocks noGrp="1"/>
          </p:cNvSpPr>
          <p:nvPr>
            <p:ph type="sldNum" sz="quarter" idx="10"/>
          </p:nvPr>
        </p:nvSpPr>
        <p:spPr/>
        <p:txBody>
          <a:bodyPr/>
          <a:lstStyle/>
          <a:p>
            <a:fld id="{747E9F1B-E37F-481D-9FDA-B362BAAA5EC7}" type="slidenum">
              <a:rPr lang="en-US" smtClean="0"/>
              <a:pPr/>
              <a:t>52</a:t>
            </a:fld>
            <a:endParaRPr lang="en-US"/>
          </a:p>
        </p:txBody>
      </p:sp>
    </p:spTree>
    <p:extLst>
      <p:ext uri="{BB962C8B-B14F-4D97-AF65-F5344CB8AC3E}">
        <p14:creationId xmlns:p14="http://schemas.microsoft.com/office/powerpoint/2010/main" val="12945901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sz="1200" kern="1200" dirty="0" smtClean="0">
                <a:solidFill>
                  <a:schemeClr val="tx1"/>
                </a:solidFill>
                <a:latin typeface="+mn-lt"/>
                <a:ea typeface="+mn-ea"/>
                <a:cs typeface="+mn-cs"/>
              </a:rPr>
              <a:t>Функцията връща масив с целочислени индекси (начален индекс 0), който съдържа извлечените ключове. Да разгледаме един пример:</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$array = array("Peter", "John", "Peter", "Peter", "Harry");</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a:t>
            </a:r>
          </a:p>
          <a:p>
            <a:r>
              <a:rPr lang="en-US" sz="1200" kern="1200" dirty="0" smtClean="0">
                <a:solidFill>
                  <a:schemeClr val="tx1"/>
                </a:solidFill>
                <a:latin typeface="+mn-lt"/>
                <a:ea typeface="+mn-ea"/>
                <a:cs typeface="+mn-cs"/>
              </a:rPr>
              <a:t>echo "&lt;HR&gt;";</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 "Peter"));</a:t>
            </a:r>
          </a:p>
          <a:p>
            <a:endParaRPr lang="en-US" dirty="0"/>
          </a:p>
        </p:txBody>
      </p:sp>
      <p:sp>
        <p:nvSpPr>
          <p:cNvPr id="4" name="Slide Number Placeholder 3"/>
          <p:cNvSpPr>
            <a:spLocks noGrp="1"/>
          </p:cNvSpPr>
          <p:nvPr>
            <p:ph type="sldNum" sz="quarter" idx="10"/>
          </p:nvPr>
        </p:nvSpPr>
        <p:spPr/>
        <p:txBody>
          <a:bodyPr/>
          <a:lstStyle/>
          <a:p>
            <a:fld id="{747E9F1B-E37F-481D-9FDA-B362BAAA5EC7}" type="slidenum">
              <a:rPr lang="en-US" smtClean="0"/>
              <a:pPr/>
              <a:t>53</a:t>
            </a:fld>
            <a:endParaRPr lang="en-US"/>
          </a:p>
        </p:txBody>
      </p:sp>
    </p:spTree>
    <p:extLst>
      <p:ext uri="{BB962C8B-B14F-4D97-AF65-F5344CB8AC3E}">
        <p14:creationId xmlns:p14="http://schemas.microsoft.com/office/powerpoint/2010/main" val="17962717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sz="1200" kern="1200" dirty="0" smtClean="0">
                <a:solidFill>
                  <a:schemeClr val="tx1"/>
                </a:solidFill>
                <a:latin typeface="+mn-lt"/>
                <a:ea typeface="+mn-ea"/>
                <a:cs typeface="+mn-cs"/>
              </a:rPr>
              <a:t>Функцията връща масив с целочислени индекси (начален индекс 0), който съдържа извлечените ключове. Да разгледаме един пример:</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$array = array("Peter", "John", "Peter", "Peter", "Harry");</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a:t>
            </a:r>
          </a:p>
          <a:p>
            <a:r>
              <a:rPr lang="en-US" sz="1200" kern="1200" dirty="0" smtClean="0">
                <a:solidFill>
                  <a:schemeClr val="tx1"/>
                </a:solidFill>
                <a:latin typeface="+mn-lt"/>
                <a:ea typeface="+mn-ea"/>
                <a:cs typeface="+mn-cs"/>
              </a:rPr>
              <a:t>echo "&lt;HR&gt;";</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 "Peter"));</a:t>
            </a:r>
          </a:p>
          <a:p>
            <a:endParaRPr lang="en-US" dirty="0"/>
          </a:p>
        </p:txBody>
      </p:sp>
      <p:sp>
        <p:nvSpPr>
          <p:cNvPr id="4" name="Slide Number Placeholder 3"/>
          <p:cNvSpPr>
            <a:spLocks noGrp="1"/>
          </p:cNvSpPr>
          <p:nvPr>
            <p:ph type="sldNum" sz="quarter" idx="10"/>
          </p:nvPr>
        </p:nvSpPr>
        <p:spPr/>
        <p:txBody>
          <a:bodyPr/>
          <a:lstStyle/>
          <a:p>
            <a:fld id="{747E9F1B-E37F-481D-9FDA-B362BAAA5EC7}" type="slidenum">
              <a:rPr lang="en-US" smtClean="0"/>
              <a:pPr/>
              <a:t>54</a:t>
            </a:fld>
            <a:endParaRPr lang="en-US"/>
          </a:p>
        </p:txBody>
      </p:sp>
    </p:spTree>
    <p:extLst>
      <p:ext uri="{BB962C8B-B14F-4D97-AF65-F5344CB8AC3E}">
        <p14:creationId xmlns:p14="http://schemas.microsoft.com/office/powerpoint/2010/main" val="23730065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sz="1200" kern="1200" dirty="0" smtClean="0">
                <a:solidFill>
                  <a:schemeClr val="tx1"/>
                </a:solidFill>
                <a:latin typeface="+mn-lt"/>
                <a:ea typeface="+mn-ea"/>
                <a:cs typeface="+mn-cs"/>
              </a:rPr>
              <a:t>Функцията връща масив с целочислени индекси (начален индекс 0), който съдържа извлечените ключове. Да разгледаме един пример:</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$array = array("Peter", "John", "Peter", "Peter", "Harry");</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a:t>
            </a:r>
          </a:p>
          <a:p>
            <a:r>
              <a:rPr lang="en-US" sz="1200" kern="1200" dirty="0" smtClean="0">
                <a:solidFill>
                  <a:schemeClr val="tx1"/>
                </a:solidFill>
                <a:latin typeface="+mn-lt"/>
                <a:ea typeface="+mn-ea"/>
                <a:cs typeface="+mn-cs"/>
              </a:rPr>
              <a:t>echo "&lt;HR&gt;";</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 "Peter"));</a:t>
            </a:r>
          </a:p>
          <a:p>
            <a:endParaRPr lang="en-US" dirty="0"/>
          </a:p>
        </p:txBody>
      </p:sp>
      <p:sp>
        <p:nvSpPr>
          <p:cNvPr id="4" name="Slide Number Placeholder 3"/>
          <p:cNvSpPr>
            <a:spLocks noGrp="1"/>
          </p:cNvSpPr>
          <p:nvPr>
            <p:ph type="sldNum" sz="quarter" idx="10"/>
          </p:nvPr>
        </p:nvSpPr>
        <p:spPr/>
        <p:txBody>
          <a:bodyPr/>
          <a:lstStyle/>
          <a:p>
            <a:fld id="{747E9F1B-E37F-481D-9FDA-B362BAAA5EC7}" type="slidenum">
              <a:rPr lang="en-US" smtClean="0"/>
              <a:pPr/>
              <a:t>55</a:t>
            </a:fld>
            <a:endParaRPr lang="en-US"/>
          </a:p>
        </p:txBody>
      </p:sp>
    </p:spTree>
    <p:extLst>
      <p:ext uri="{BB962C8B-B14F-4D97-AF65-F5344CB8AC3E}">
        <p14:creationId xmlns:p14="http://schemas.microsoft.com/office/powerpoint/2010/main" val="317371696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sz="1200" kern="1200" dirty="0" smtClean="0">
                <a:solidFill>
                  <a:schemeClr val="tx1"/>
                </a:solidFill>
                <a:latin typeface="+mn-lt"/>
                <a:ea typeface="+mn-ea"/>
                <a:cs typeface="+mn-cs"/>
              </a:rPr>
              <a:t>Функцията връща масив с целочислени индекси (начален индекс 0), който съдържа извлечените ключове. Да разгледаме един пример:</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$array = array("Peter", "John", "Peter", "Peter", "Harry");</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a:t>
            </a:r>
          </a:p>
          <a:p>
            <a:r>
              <a:rPr lang="en-US" sz="1200" kern="1200" dirty="0" smtClean="0">
                <a:solidFill>
                  <a:schemeClr val="tx1"/>
                </a:solidFill>
                <a:latin typeface="+mn-lt"/>
                <a:ea typeface="+mn-ea"/>
                <a:cs typeface="+mn-cs"/>
              </a:rPr>
              <a:t>echo "&lt;HR&gt;";</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 "Peter"));</a:t>
            </a:r>
          </a:p>
          <a:p>
            <a:endParaRPr lang="en-US" dirty="0"/>
          </a:p>
        </p:txBody>
      </p:sp>
      <p:sp>
        <p:nvSpPr>
          <p:cNvPr id="4" name="Slide Number Placeholder 3"/>
          <p:cNvSpPr>
            <a:spLocks noGrp="1"/>
          </p:cNvSpPr>
          <p:nvPr>
            <p:ph type="sldNum" sz="quarter" idx="10"/>
          </p:nvPr>
        </p:nvSpPr>
        <p:spPr/>
        <p:txBody>
          <a:bodyPr/>
          <a:lstStyle/>
          <a:p>
            <a:fld id="{747E9F1B-E37F-481D-9FDA-B362BAAA5EC7}" type="slidenum">
              <a:rPr lang="en-US" smtClean="0"/>
              <a:pPr/>
              <a:t>56</a:t>
            </a:fld>
            <a:endParaRPr lang="en-US"/>
          </a:p>
        </p:txBody>
      </p:sp>
    </p:spTree>
    <p:extLst>
      <p:ext uri="{BB962C8B-B14F-4D97-AF65-F5344CB8AC3E}">
        <p14:creationId xmlns:p14="http://schemas.microsoft.com/office/powerpoint/2010/main" val="364440084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sz="1200" kern="1200" dirty="0" smtClean="0">
                <a:solidFill>
                  <a:schemeClr val="tx1"/>
                </a:solidFill>
                <a:latin typeface="+mn-lt"/>
                <a:ea typeface="+mn-ea"/>
                <a:cs typeface="+mn-cs"/>
              </a:rPr>
              <a:t>Функцията връща масив с целочислени индекси (начален индекс 0), който съдържа извлечените ключове. Да разгледаме един пример:</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$array = array("Peter", "John", "Peter", "Peter", "Harry");</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a:t>
            </a:r>
          </a:p>
          <a:p>
            <a:r>
              <a:rPr lang="en-US" sz="1200" kern="1200" dirty="0" smtClean="0">
                <a:solidFill>
                  <a:schemeClr val="tx1"/>
                </a:solidFill>
                <a:latin typeface="+mn-lt"/>
                <a:ea typeface="+mn-ea"/>
                <a:cs typeface="+mn-cs"/>
              </a:rPr>
              <a:t>echo "&lt;HR&gt;";</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 "Peter"));</a:t>
            </a:r>
          </a:p>
          <a:p>
            <a:endParaRPr lang="en-US" dirty="0"/>
          </a:p>
        </p:txBody>
      </p:sp>
      <p:sp>
        <p:nvSpPr>
          <p:cNvPr id="4" name="Slide Number Placeholder 3"/>
          <p:cNvSpPr>
            <a:spLocks noGrp="1"/>
          </p:cNvSpPr>
          <p:nvPr>
            <p:ph type="sldNum" sz="quarter" idx="10"/>
          </p:nvPr>
        </p:nvSpPr>
        <p:spPr/>
        <p:txBody>
          <a:bodyPr/>
          <a:lstStyle/>
          <a:p>
            <a:fld id="{747E9F1B-E37F-481D-9FDA-B362BAAA5EC7}" type="slidenum">
              <a:rPr lang="en-US" smtClean="0"/>
              <a:pPr/>
              <a:t>57</a:t>
            </a:fld>
            <a:endParaRPr lang="en-US"/>
          </a:p>
        </p:txBody>
      </p:sp>
    </p:spTree>
    <p:extLst>
      <p:ext uri="{BB962C8B-B14F-4D97-AF65-F5344CB8AC3E}">
        <p14:creationId xmlns:p14="http://schemas.microsoft.com/office/powerpoint/2010/main" val="120490743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sz="1200" kern="1200" dirty="0" smtClean="0">
                <a:solidFill>
                  <a:schemeClr val="tx1"/>
                </a:solidFill>
                <a:latin typeface="+mn-lt"/>
                <a:ea typeface="+mn-ea"/>
                <a:cs typeface="+mn-cs"/>
              </a:rPr>
              <a:t>Функцията връща масив с целочислени индекси (начален индекс 0), който съдържа извлечените ключове. Да разгледаме един пример:</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$array = array("Peter", "John", "Peter", "Peter", "Harry");</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a:t>
            </a:r>
          </a:p>
          <a:p>
            <a:r>
              <a:rPr lang="en-US" sz="1200" kern="1200" dirty="0" smtClean="0">
                <a:solidFill>
                  <a:schemeClr val="tx1"/>
                </a:solidFill>
                <a:latin typeface="+mn-lt"/>
                <a:ea typeface="+mn-ea"/>
                <a:cs typeface="+mn-cs"/>
              </a:rPr>
              <a:t>echo "&lt;HR&gt;";</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 "Peter"));</a:t>
            </a:r>
          </a:p>
          <a:p>
            <a:endParaRPr lang="en-US" dirty="0"/>
          </a:p>
        </p:txBody>
      </p:sp>
      <p:sp>
        <p:nvSpPr>
          <p:cNvPr id="4" name="Slide Number Placeholder 3"/>
          <p:cNvSpPr>
            <a:spLocks noGrp="1"/>
          </p:cNvSpPr>
          <p:nvPr>
            <p:ph type="sldNum" sz="quarter" idx="10"/>
          </p:nvPr>
        </p:nvSpPr>
        <p:spPr/>
        <p:txBody>
          <a:bodyPr/>
          <a:lstStyle/>
          <a:p>
            <a:fld id="{747E9F1B-E37F-481D-9FDA-B362BAAA5EC7}" type="slidenum">
              <a:rPr lang="en-US" smtClean="0"/>
              <a:pPr/>
              <a:t>58</a:t>
            </a:fld>
            <a:endParaRPr lang="en-US"/>
          </a:p>
        </p:txBody>
      </p:sp>
    </p:spTree>
    <p:extLst>
      <p:ext uri="{BB962C8B-B14F-4D97-AF65-F5344CB8AC3E}">
        <p14:creationId xmlns:p14="http://schemas.microsoft.com/office/powerpoint/2010/main" val="395358129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sz="1200" kern="1200" dirty="0" smtClean="0">
                <a:solidFill>
                  <a:schemeClr val="tx1"/>
                </a:solidFill>
                <a:latin typeface="+mn-lt"/>
                <a:ea typeface="+mn-ea"/>
                <a:cs typeface="+mn-cs"/>
              </a:rPr>
              <a:t>Функцията връща масив с целочислени индекси (начален индекс 0), който съдържа извлечените ключове. Да разгледаме един пример:</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$array = array("Peter", "John", "Peter", "Peter", "Harry");</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a:t>
            </a:r>
          </a:p>
          <a:p>
            <a:r>
              <a:rPr lang="en-US" sz="1200" kern="1200" dirty="0" smtClean="0">
                <a:solidFill>
                  <a:schemeClr val="tx1"/>
                </a:solidFill>
                <a:latin typeface="+mn-lt"/>
                <a:ea typeface="+mn-ea"/>
                <a:cs typeface="+mn-cs"/>
              </a:rPr>
              <a:t>echo "&lt;HR&gt;";</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 "Peter"));</a:t>
            </a:r>
          </a:p>
          <a:p>
            <a:endParaRPr lang="en-US" dirty="0"/>
          </a:p>
        </p:txBody>
      </p:sp>
      <p:sp>
        <p:nvSpPr>
          <p:cNvPr id="4" name="Slide Number Placeholder 3"/>
          <p:cNvSpPr>
            <a:spLocks noGrp="1"/>
          </p:cNvSpPr>
          <p:nvPr>
            <p:ph type="sldNum" sz="quarter" idx="10"/>
          </p:nvPr>
        </p:nvSpPr>
        <p:spPr/>
        <p:txBody>
          <a:bodyPr/>
          <a:lstStyle/>
          <a:p>
            <a:fld id="{747E9F1B-E37F-481D-9FDA-B362BAAA5EC7}" type="slidenum">
              <a:rPr lang="en-US" smtClean="0"/>
              <a:pPr/>
              <a:t>59</a:t>
            </a:fld>
            <a:endParaRPr lang="en-US"/>
          </a:p>
        </p:txBody>
      </p:sp>
    </p:spTree>
    <p:extLst>
      <p:ext uri="{BB962C8B-B14F-4D97-AF65-F5344CB8AC3E}">
        <p14:creationId xmlns:p14="http://schemas.microsoft.com/office/powerpoint/2010/main" val="3813775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747E9F1B-E37F-481D-9FDA-B362BAAA5EC7}" type="slidenum">
              <a:rPr lang="en-US" smtClean="0"/>
              <a:pPr/>
              <a:t>6</a:t>
            </a:fld>
            <a:endParaRPr lang="en-US"/>
          </a:p>
        </p:txBody>
      </p:sp>
    </p:spTree>
    <p:extLst>
      <p:ext uri="{BB962C8B-B14F-4D97-AF65-F5344CB8AC3E}">
        <p14:creationId xmlns:p14="http://schemas.microsoft.com/office/powerpoint/2010/main" val="393025327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sz="1200" kern="1200" dirty="0" smtClean="0">
                <a:solidFill>
                  <a:schemeClr val="tx1"/>
                </a:solidFill>
                <a:latin typeface="+mn-lt"/>
                <a:ea typeface="+mn-ea"/>
                <a:cs typeface="+mn-cs"/>
              </a:rPr>
              <a:t>Функцията връща масив с целочислени индекси (начален индекс 0), който съдържа извлечените ключове. Да разгледаме един пример:</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$array = array("Peter", "John", "Peter", "Peter", "Harry");</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a:t>
            </a:r>
          </a:p>
          <a:p>
            <a:r>
              <a:rPr lang="en-US" sz="1200" kern="1200" dirty="0" smtClean="0">
                <a:solidFill>
                  <a:schemeClr val="tx1"/>
                </a:solidFill>
                <a:latin typeface="+mn-lt"/>
                <a:ea typeface="+mn-ea"/>
                <a:cs typeface="+mn-cs"/>
              </a:rPr>
              <a:t>echo "&lt;HR&gt;";</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 "Peter"));</a:t>
            </a:r>
          </a:p>
          <a:p>
            <a:endParaRPr lang="en-US" dirty="0"/>
          </a:p>
        </p:txBody>
      </p:sp>
      <p:sp>
        <p:nvSpPr>
          <p:cNvPr id="4" name="Slide Number Placeholder 3"/>
          <p:cNvSpPr>
            <a:spLocks noGrp="1"/>
          </p:cNvSpPr>
          <p:nvPr>
            <p:ph type="sldNum" sz="quarter" idx="10"/>
          </p:nvPr>
        </p:nvSpPr>
        <p:spPr/>
        <p:txBody>
          <a:bodyPr/>
          <a:lstStyle/>
          <a:p>
            <a:fld id="{747E9F1B-E37F-481D-9FDA-B362BAAA5EC7}" type="slidenum">
              <a:rPr lang="en-US" smtClean="0"/>
              <a:pPr/>
              <a:t>60</a:t>
            </a:fld>
            <a:endParaRPr lang="en-US"/>
          </a:p>
        </p:txBody>
      </p:sp>
    </p:spTree>
    <p:extLst>
      <p:ext uri="{BB962C8B-B14F-4D97-AF65-F5344CB8AC3E}">
        <p14:creationId xmlns:p14="http://schemas.microsoft.com/office/powerpoint/2010/main" val="10334147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sz="1200" kern="1200" dirty="0" smtClean="0">
                <a:solidFill>
                  <a:schemeClr val="tx1"/>
                </a:solidFill>
                <a:latin typeface="+mn-lt"/>
                <a:ea typeface="+mn-ea"/>
                <a:cs typeface="+mn-cs"/>
              </a:rPr>
              <a:t>Функцията връща масив с целочислени индекси (начален индекс 0), който съдържа извлечените ключове. Да разгледаме един пример:</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$array = array("Peter", "John", "Peter", "Peter", "Harry");</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a:t>
            </a:r>
          </a:p>
          <a:p>
            <a:r>
              <a:rPr lang="en-US" sz="1200" kern="1200" dirty="0" smtClean="0">
                <a:solidFill>
                  <a:schemeClr val="tx1"/>
                </a:solidFill>
                <a:latin typeface="+mn-lt"/>
                <a:ea typeface="+mn-ea"/>
                <a:cs typeface="+mn-cs"/>
              </a:rPr>
              <a:t>echo "&lt;HR&gt;";</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 "Peter"));</a:t>
            </a:r>
          </a:p>
          <a:p>
            <a:endParaRPr lang="en-US" dirty="0"/>
          </a:p>
        </p:txBody>
      </p:sp>
      <p:sp>
        <p:nvSpPr>
          <p:cNvPr id="4" name="Slide Number Placeholder 3"/>
          <p:cNvSpPr>
            <a:spLocks noGrp="1"/>
          </p:cNvSpPr>
          <p:nvPr>
            <p:ph type="sldNum" sz="quarter" idx="10"/>
          </p:nvPr>
        </p:nvSpPr>
        <p:spPr/>
        <p:txBody>
          <a:bodyPr/>
          <a:lstStyle/>
          <a:p>
            <a:fld id="{747E9F1B-E37F-481D-9FDA-B362BAAA5EC7}" type="slidenum">
              <a:rPr lang="en-US" smtClean="0"/>
              <a:pPr/>
              <a:t>61</a:t>
            </a:fld>
            <a:endParaRPr lang="en-US"/>
          </a:p>
        </p:txBody>
      </p:sp>
    </p:spTree>
    <p:extLst>
      <p:ext uri="{BB962C8B-B14F-4D97-AF65-F5344CB8AC3E}">
        <p14:creationId xmlns:p14="http://schemas.microsoft.com/office/powerpoint/2010/main" val="214890090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sz="1200" kern="1200" dirty="0" smtClean="0">
                <a:solidFill>
                  <a:schemeClr val="tx1"/>
                </a:solidFill>
                <a:latin typeface="+mn-lt"/>
                <a:ea typeface="+mn-ea"/>
                <a:cs typeface="+mn-cs"/>
              </a:rPr>
              <a:t>Функцията връща масив с целочислени индекси (начален индекс 0), който съдържа извлечените ключове. Да разгледаме един пример:</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$array = array("Peter", "John", "Peter", "Peter", "Harry");</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a:t>
            </a:r>
          </a:p>
          <a:p>
            <a:r>
              <a:rPr lang="en-US" sz="1200" kern="1200" dirty="0" smtClean="0">
                <a:solidFill>
                  <a:schemeClr val="tx1"/>
                </a:solidFill>
                <a:latin typeface="+mn-lt"/>
                <a:ea typeface="+mn-ea"/>
                <a:cs typeface="+mn-cs"/>
              </a:rPr>
              <a:t>echo "&lt;HR&gt;";</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 "Peter"));</a:t>
            </a:r>
          </a:p>
          <a:p>
            <a:endParaRPr lang="en-US" dirty="0"/>
          </a:p>
        </p:txBody>
      </p:sp>
      <p:sp>
        <p:nvSpPr>
          <p:cNvPr id="4" name="Slide Number Placeholder 3"/>
          <p:cNvSpPr>
            <a:spLocks noGrp="1"/>
          </p:cNvSpPr>
          <p:nvPr>
            <p:ph type="sldNum" sz="quarter" idx="10"/>
          </p:nvPr>
        </p:nvSpPr>
        <p:spPr/>
        <p:txBody>
          <a:bodyPr/>
          <a:lstStyle/>
          <a:p>
            <a:fld id="{747E9F1B-E37F-481D-9FDA-B362BAAA5EC7}" type="slidenum">
              <a:rPr lang="en-US" smtClean="0"/>
              <a:pPr/>
              <a:t>62</a:t>
            </a:fld>
            <a:endParaRPr lang="en-US"/>
          </a:p>
        </p:txBody>
      </p:sp>
    </p:spTree>
    <p:extLst>
      <p:ext uri="{BB962C8B-B14F-4D97-AF65-F5344CB8AC3E}">
        <p14:creationId xmlns:p14="http://schemas.microsoft.com/office/powerpoint/2010/main" val="415147265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sz="1200" kern="1200" dirty="0" smtClean="0">
                <a:solidFill>
                  <a:schemeClr val="tx1"/>
                </a:solidFill>
                <a:latin typeface="+mn-lt"/>
                <a:ea typeface="+mn-ea"/>
                <a:cs typeface="+mn-cs"/>
              </a:rPr>
              <a:t>Функцията връща масив с целочислени индекси (начален индекс 0), който съдържа извлечените ключове. Да разгледаме един пример:</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$array = array("Peter", "John", "Peter", "Peter", "Harry");</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a:t>
            </a:r>
          </a:p>
          <a:p>
            <a:r>
              <a:rPr lang="en-US" sz="1200" kern="1200" dirty="0" smtClean="0">
                <a:solidFill>
                  <a:schemeClr val="tx1"/>
                </a:solidFill>
                <a:latin typeface="+mn-lt"/>
                <a:ea typeface="+mn-ea"/>
                <a:cs typeface="+mn-cs"/>
              </a:rPr>
              <a:t>echo "&lt;HR&gt;";</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 "Peter"));</a:t>
            </a:r>
          </a:p>
          <a:p>
            <a:endParaRPr lang="en-US" dirty="0"/>
          </a:p>
        </p:txBody>
      </p:sp>
      <p:sp>
        <p:nvSpPr>
          <p:cNvPr id="4" name="Slide Number Placeholder 3"/>
          <p:cNvSpPr>
            <a:spLocks noGrp="1"/>
          </p:cNvSpPr>
          <p:nvPr>
            <p:ph type="sldNum" sz="quarter" idx="10"/>
          </p:nvPr>
        </p:nvSpPr>
        <p:spPr/>
        <p:txBody>
          <a:bodyPr/>
          <a:lstStyle/>
          <a:p>
            <a:fld id="{747E9F1B-E37F-481D-9FDA-B362BAAA5EC7}" type="slidenum">
              <a:rPr lang="en-US" smtClean="0"/>
              <a:pPr/>
              <a:t>63</a:t>
            </a:fld>
            <a:endParaRPr lang="en-US"/>
          </a:p>
        </p:txBody>
      </p:sp>
    </p:spTree>
    <p:extLst>
      <p:ext uri="{BB962C8B-B14F-4D97-AF65-F5344CB8AC3E}">
        <p14:creationId xmlns:p14="http://schemas.microsoft.com/office/powerpoint/2010/main" val="347581526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sz="1200" kern="1200" dirty="0" smtClean="0">
                <a:solidFill>
                  <a:schemeClr val="tx1"/>
                </a:solidFill>
                <a:latin typeface="+mn-lt"/>
                <a:ea typeface="+mn-ea"/>
                <a:cs typeface="+mn-cs"/>
              </a:rPr>
              <a:t>Функцията връща масив с целочислени индекси (начален индекс 0), който съдържа извлечените ключове. Да разгледаме един пример:</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$array = array("Peter", "John", "Peter", "Peter", "Harry");</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a:t>
            </a:r>
          </a:p>
          <a:p>
            <a:r>
              <a:rPr lang="en-US" sz="1200" kern="1200" dirty="0" smtClean="0">
                <a:solidFill>
                  <a:schemeClr val="tx1"/>
                </a:solidFill>
                <a:latin typeface="+mn-lt"/>
                <a:ea typeface="+mn-ea"/>
                <a:cs typeface="+mn-cs"/>
              </a:rPr>
              <a:t>echo "&lt;HR&gt;";</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 "Peter"));</a:t>
            </a:r>
          </a:p>
          <a:p>
            <a:endParaRPr lang="en-US" dirty="0"/>
          </a:p>
        </p:txBody>
      </p:sp>
      <p:sp>
        <p:nvSpPr>
          <p:cNvPr id="4" name="Slide Number Placeholder 3"/>
          <p:cNvSpPr>
            <a:spLocks noGrp="1"/>
          </p:cNvSpPr>
          <p:nvPr>
            <p:ph type="sldNum" sz="quarter" idx="10"/>
          </p:nvPr>
        </p:nvSpPr>
        <p:spPr/>
        <p:txBody>
          <a:bodyPr/>
          <a:lstStyle/>
          <a:p>
            <a:fld id="{747E9F1B-E37F-481D-9FDA-B362BAAA5EC7}" type="slidenum">
              <a:rPr lang="en-US" smtClean="0"/>
              <a:pPr/>
              <a:t>64</a:t>
            </a:fld>
            <a:endParaRPr lang="en-US"/>
          </a:p>
        </p:txBody>
      </p:sp>
    </p:spTree>
    <p:extLst>
      <p:ext uri="{BB962C8B-B14F-4D97-AF65-F5344CB8AC3E}">
        <p14:creationId xmlns:p14="http://schemas.microsoft.com/office/powerpoint/2010/main" val="102647991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sz="1200" kern="1200" dirty="0" smtClean="0">
                <a:solidFill>
                  <a:schemeClr val="tx1"/>
                </a:solidFill>
                <a:latin typeface="+mn-lt"/>
                <a:ea typeface="+mn-ea"/>
                <a:cs typeface="+mn-cs"/>
              </a:rPr>
              <a:t>Функцията връща масив с целочислени индекси (начален индекс 0), който съдържа извлечените ключове. Да разгледаме един пример:</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$array = array("Peter", "John", "Peter", "Peter", "Harry");</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a:t>
            </a:r>
          </a:p>
          <a:p>
            <a:r>
              <a:rPr lang="en-US" sz="1200" kern="1200" dirty="0" smtClean="0">
                <a:solidFill>
                  <a:schemeClr val="tx1"/>
                </a:solidFill>
                <a:latin typeface="+mn-lt"/>
                <a:ea typeface="+mn-ea"/>
                <a:cs typeface="+mn-cs"/>
              </a:rPr>
              <a:t>echo "&lt;HR&gt;";</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 "Peter"));</a:t>
            </a:r>
          </a:p>
          <a:p>
            <a:endParaRPr lang="en-US" dirty="0"/>
          </a:p>
        </p:txBody>
      </p:sp>
      <p:sp>
        <p:nvSpPr>
          <p:cNvPr id="4" name="Slide Number Placeholder 3"/>
          <p:cNvSpPr>
            <a:spLocks noGrp="1"/>
          </p:cNvSpPr>
          <p:nvPr>
            <p:ph type="sldNum" sz="quarter" idx="10"/>
          </p:nvPr>
        </p:nvSpPr>
        <p:spPr/>
        <p:txBody>
          <a:bodyPr/>
          <a:lstStyle/>
          <a:p>
            <a:fld id="{747E9F1B-E37F-481D-9FDA-B362BAAA5EC7}" type="slidenum">
              <a:rPr lang="en-US" smtClean="0"/>
              <a:pPr/>
              <a:t>65</a:t>
            </a:fld>
            <a:endParaRPr lang="en-US"/>
          </a:p>
        </p:txBody>
      </p:sp>
    </p:spTree>
    <p:extLst>
      <p:ext uri="{BB962C8B-B14F-4D97-AF65-F5344CB8AC3E}">
        <p14:creationId xmlns:p14="http://schemas.microsoft.com/office/powerpoint/2010/main" val="189841150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sz="1200" kern="1200" dirty="0" smtClean="0">
                <a:solidFill>
                  <a:schemeClr val="tx1"/>
                </a:solidFill>
                <a:latin typeface="+mn-lt"/>
                <a:ea typeface="+mn-ea"/>
                <a:cs typeface="+mn-cs"/>
              </a:rPr>
              <a:t>Функцията връща масив с целочислени индекси (начален индекс 0), който съдържа извлечените ключове. Да разгледаме един пример:</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$array = array("Peter", "John", "Peter", "Peter", "Harry");</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a:t>
            </a:r>
          </a:p>
          <a:p>
            <a:r>
              <a:rPr lang="en-US" sz="1200" kern="1200" dirty="0" smtClean="0">
                <a:solidFill>
                  <a:schemeClr val="tx1"/>
                </a:solidFill>
                <a:latin typeface="+mn-lt"/>
                <a:ea typeface="+mn-ea"/>
                <a:cs typeface="+mn-cs"/>
              </a:rPr>
              <a:t>echo "&lt;HR&gt;";</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 "Peter"));</a:t>
            </a:r>
          </a:p>
          <a:p>
            <a:endParaRPr lang="en-US" dirty="0"/>
          </a:p>
        </p:txBody>
      </p:sp>
      <p:sp>
        <p:nvSpPr>
          <p:cNvPr id="4" name="Slide Number Placeholder 3"/>
          <p:cNvSpPr>
            <a:spLocks noGrp="1"/>
          </p:cNvSpPr>
          <p:nvPr>
            <p:ph type="sldNum" sz="quarter" idx="10"/>
          </p:nvPr>
        </p:nvSpPr>
        <p:spPr/>
        <p:txBody>
          <a:bodyPr/>
          <a:lstStyle/>
          <a:p>
            <a:fld id="{747E9F1B-E37F-481D-9FDA-B362BAAA5EC7}" type="slidenum">
              <a:rPr lang="en-US" smtClean="0"/>
              <a:pPr/>
              <a:t>66</a:t>
            </a:fld>
            <a:endParaRPr lang="en-US"/>
          </a:p>
        </p:txBody>
      </p:sp>
    </p:spTree>
    <p:extLst>
      <p:ext uri="{BB962C8B-B14F-4D97-AF65-F5344CB8AC3E}">
        <p14:creationId xmlns:p14="http://schemas.microsoft.com/office/powerpoint/2010/main" val="18444051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sz="1200" kern="1200" dirty="0" smtClean="0">
                <a:solidFill>
                  <a:schemeClr val="tx1"/>
                </a:solidFill>
                <a:latin typeface="+mn-lt"/>
                <a:ea typeface="+mn-ea"/>
                <a:cs typeface="+mn-cs"/>
              </a:rPr>
              <a:t>Функцията връща масив с целочислени индекси (начален индекс 0), който съдържа извлечените ключове. Да разгледаме един пример:</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$array = array("Peter", "John", "Peter", "Peter", "Harry");</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a:t>
            </a:r>
          </a:p>
          <a:p>
            <a:r>
              <a:rPr lang="en-US" sz="1200" kern="1200" dirty="0" smtClean="0">
                <a:solidFill>
                  <a:schemeClr val="tx1"/>
                </a:solidFill>
                <a:latin typeface="+mn-lt"/>
                <a:ea typeface="+mn-ea"/>
                <a:cs typeface="+mn-cs"/>
              </a:rPr>
              <a:t>echo "&lt;HR&gt;";</a:t>
            </a:r>
          </a:p>
          <a:p>
            <a:r>
              <a:rPr lang="en-US" sz="1200" kern="1200" dirty="0" err="1" smtClean="0">
                <a:solidFill>
                  <a:schemeClr val="tx1"/>
                </a:solidFill>
                <a:latin typeface="+mn-lt"/>
                <a:ea typeface="+mn-ea"/>
                <a:cs typeface="+mn-cs"/>
              </a:rPr>
              <a:t>print_r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array_keys</a:t>
            </a:r>
            <a:r>
              <a:rPr lang="en-US" sz="1200" kern="1200" dirty="0" smtClean="0">
                <a:solidFill>
                  <a:schemeClr val="tx1"/>
                </a:solidFill>
                <a:latin typeface="+mn-lt"/>
                <a:ea typeface="+mn-ea"/>
                <a:cs typeface="+mn-cs"/>
              </a:rPr>
              <a:t>($array, "Peter"));</a:t>
            </a:r>
          </a:p>
          <a:p>
            <a:endParaRPr lang="en-US" dirty="0"/>
          </a:p>
        </p:txBody>
      </p:sp>
      <p:sp>
        <p:nvSpPr>
          <p:cNvPr id="4" name="Slide Number Placeholder 3"/>
          <p:cNvSpPr>
            <a:spLocks noGrp="1"/>
          </p:cNvSpPr>
          <p:nvPr>
            <p:ph type="sldNum" sz="quarter" idx="10"/>
          </p:nvPr>
        </p:nvSpPr>
        <p:spPr/>
        <p:txBody>
          <a:bodyPr/>
          <a:lstStyle/>
          <a:p>
            <a:fld id="{747E9F1B-E37F-481D-9FDA-B362BAAA5EC7}" type="slidenum">
              <a:rPr lang="en-US" smtClean="0"/>
              <a:pPr/>
              <a:t>67</a:t>
            </a:fld>
            <a:endParaRPr lang="en-US"/>
          </a:p>
        </p:txBody>
      </p:sp>
    </p:spTree>
    <p:extLst>
      <p:ext uri="{BB962C8B-B14F-4D97-AF65-F5344CB8AC3E}">
        <p14:creationId xmlns:p14="http://schemas.microsoft.com/office/powerpoint/2010/main" val="480473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747E9F1B-E37F-481D-9FDA-B362BAAA5EC7}" type="slidenum">
              <a:rPr lang="en-US" smtClean="0"/>
              <a:pPr/>
              <a:t>7</a:t>
            </a:fld>
            <a:endParaRPr lang="en-US"/>
          </a:p>
        </p:txBody>
      </p:sp>
    </p:spTree>
    <p:extLst>
      <p:ext uri="{BB962C8B-B14F-4D97-AF65-F5344CB8AC3E}">
        <p14:creationId xmlns:p14="http://schemas.microsoft.com/office/powerpoint/2010/main" val="2507849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747E9F1B-E37F-481D-9FDA-B362BAAA5EC7}" type="slidenum">
              <a:rPr lang="en-US" smtClean="0"/>
              <a:pPr/>
              <a:t>8</a:t>
            </a:fld>
            <a:endParaRPr lang="en-US"/>
          </a:p>
        </p:txBody>
      </p:sp>
    </p:spTree>
    <p:extLst>
      <p:ext uri="{BB962C8B-B14F-4D97-AF65-F5344CB8AC3E}">
        <p14:creationId xmlns:p14="http://schemas.microsoft.com/office/powerpoint/2010/main" val="3862542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747E9F1B-E37F-481D-9FDA-B362BAAA5EC7}" type="slidenum">
              <a:rPr lang="en-US" smtClean="0"/>
              <a:pPr/>
              <a:t>9</a:t>
            </a:fld>
            <a:endParaRPr lang="en-US"/>
          </a:p>
        </p:txBody>
      </p:sp>
    </p:spTree>
    <p:extLst>
      <p:ext uri="{BB962C8B-B14F-4D97-AF65-F5344CB8AC3E}">
        <p14:creationId xmlns:p14="http://schemas.microsoft.com/office/powerpoint/2010/main" val="2581020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3AEA31-7B68-4DFE-A6A9-5F1EDB737B25}" type="datetimeFigureOut">
              <a:rPr lang="en-US" smtClean="0"/>
              <a:pPr/>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9E641-E9E9-4C10-ACF4-53BD6DFEBC1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3AEA31-7B68-4DFE-A6A9-5F1EDB737B25}" type="datetimeFigureOut">
              <a:rPr lang="en-US" smtClean="0"/>
              <a:pPr/>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9E641-E9E9-4C10-ACF4-53BD6DFEBC1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3AEA31-7B68-4DFE-A6A9-5F1EDB737B25}" type="datetimeFigureOut">
              <a:rPr lang="en-US" smtClean="0"/>
              <a:pPr/>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9E641-E9E9-4C10-ACF4-53BD6DFEBC1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3AEA31-7B68-4DFE-A6A9-5F1EDB737B25}" type="datetimeFigureOut">
              <a:rPr lang="en-US" smtClean="0"/>
              <a:pPr/>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9E641-E9E9-4C10-ACF4-53BD6DFEBC1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3AEA31-7B68-4DFE-A6A9-5F1EDB737B25}" type="datetimeFigureOut">
              <a:rPr lang="en-US" smtClean="0"/>
              <a:pPr/>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9E641-E9E9-4C10-ACF4-53BD6DFEBC1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3AEA31-7B68-4DFE-A6A9-5F1EDB737B25}" type="datetimeFigureOut">
              <a:rPr lang="en-US" smtClean="0"/>
              <a:pPr/>
              <a:t>3/16/2018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79E641-E9E9-4C10-ACF4-53BD6DFEBC1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3AEA31-7B68-4DFE-A6A9-5F1EDB737B25}" type="datetimeFigureOut">
              <a:rPr lang="en-US" smtClean="0"/>
              <a:pPr/>
              <a:t>3/16/2018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79E641-E9E9-4C10-ACF4-53BD6DFEBC1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3AEA31-7B68-4DFE-A6A9-5F1EDB737B25}" type="datetimeFigureOut">
              <a:rPr lang="en-US" smtClean="0"/>
              <a:pPr/>
              <a:t>3/16/2018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79E641-E9E9-4C10-ACF4-53BD6DFEBC1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3AEA31-7B68-4DFE-A6A9-5F1EDB737B25}" type="datetimeFigureOut">
              <a:rPr lang="en-US" smtClean="0"/>
              <a:pPr/>
              <a:t>3/16/2018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79E641-E9E9-4C10-ACF4-53BD6DFEBC1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3AEA31-7B68-4DFE-A6A9-5F1EDB737B25}" type="datetimeFigureOut">
              <a:rPr lang="en-US" smtClean="0"/>
              <a:pPr/>
              <a:t>3/16/2018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79E641-E9E9-4C10-ACF4-53BD6DFEBC1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3AEA31-7B68-4DFE-A6A9-5F1EDB737B25}" type="datetimeFigureOut">
              <a:rPr lang="en-US" smtClean="0"/>
              <a:pPr/>
              <a:t>3/16/2018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79E641-E9E9-4C10-ACF4-53BD6DFEBC1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3AEA31-7B68-4DFE-A6A9-5F1EDB737B25}" type="datetimeFigureOut">
              <a:rPr lang="en-US" smtClean="0"/>
              <a:pPr/>
              <a:t>3/16/2018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79E641-E9E9-4C10-ACF4-53BD6DFEBC1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localhost/doc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Курс “</a:t>
            </a:r>
            <a:r>
              <a:rPr lang="en-US" dirty="0" smtClean="0"/>
              <a:t>Web development”</a:t>
            </a:r>
            <a:endParaRPr lang="en-US" dirty="0"/>
          </a:p>
        </p:txBody>
      </p:sp>
      <p:sp>
        <p:nvSpPr>
          <p:cNvPr id="3" name="Content Placeholder 2"/>
          <p:cNvSpPr>
            <a:spLocks noGrp="1"/>
          </p:cNvSpPr>
          <p:nvPr>
            <p:ph idx="1"/>
          </p:nvPr>
        </p:nvSpPr>
        <p:spPr/>
        <p:txBody>
          <a:bodyPr/>
          <a:lstStyle/>
          <a:p>
            <a:r>
              <a:rPr lang="bg-BG" dirty="0" smtClean="0"/>
              <a:t>Курсът включва изучаване на </a:t>
            </a:r>
            <a:r>
              <a:rPr lang="en-US" dirty="0" smtClean="0"/>
              <a:t>PHP </a:t>
            </a:r>
            <a:r>
              <a:rPr lang="bg-BG" dirty="0" smtClean="0"/>
              <a:t>като програмен език за създаване на интернет приложения, </a:t>
            </a:r>
            <a:r>
              <a:rPr lang="en-US" dirty="0" smtClean="0"/>
              <a:t>SQL </a:t>
            </a:r>
            <a:r>
              <a:rPr lang="bg-BG" dirty="0" smtClean="0"/>
              <a:t>и </a:t>
            </a:r>
            <a:r>
              <a:rPr lang="en-US" dirty="0" err="1" smtClean="0"/>
              <a:t>MySQL</a:t>
            </a:r>
            <a:r>
              <a:rPr lang="en-US" dirty="0" smtClean="0"/>
              <a:t> </a:t>
            </a:r>
            <a:r>
              <a:rPr lang="bg-BG" dirty="0" smtClean="0"/>
              <a:t>сървър за операции с бази от данни.</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bg-BG" dirty="0" smtClean="0"/>
              <a:t>Коментари в </a:t>
            </a:r>
            <a:r>
              <a:rPr lang="en-US" dirty="0" smtClean="0"/>
              <a:t>PHP </a:t>
            </a:r>
            <a:r>
              <a:rPr lang="bg-BG" dirty="0" smtClean="0"/>
              <a:t>скрипта</a:t>
            </a:r>
            <a:endParaRPr lang="en-US" dirty="0"/>
          </a:p>
        </p:txBody>
      </p:sp>
      <p:sp>
        <p:nvSpPr>
          <p:cNvPr id="3" name="Content Placeholder 2"/>
          <p:cNvSpPr>
            <a:spLocks noGrp="1"/>
          </p:cNvSpPr>
          <p:nvPr>
            <p:ph idx="1"/>
          </p:nvPr>
        </p:nvSpPr>
        <p:spPr>
          <a:xfrm>
            <a:off x="457200" y="990600"/>
            <a:ext cx="8229600" cy="5638800"/>
          </a:xfrm>
        </p:spPr>
        <p:txBody>
          <a:bodyPr>
            <a:noAutofit/>
          </a:bodyPr>
          <a:lstStyle/>
          <a:p>
            <a:pPr marL="0">
              <a:buNone/>
            </a:pPr>
            <a:r>
              <a:rPr lang="bg-BG" sz="1500" dirty="0" smtClean="0"/>
              <a:t>   Коментарите в </a:t>
            </a:r>
            <a:r>
              <a:rPr lang="en-US" sz="1500" dirty="0" smtClean="0"/>
              <a:t>source </a:t>
            </a:r>
            <a:r>
              <a:rPr lang="bg-BG" sz="1500" dirty="0" smtClean="0"/>
              <a:t>кода на програма са текст, който не се компилира и изпълнява, а е включен за пояснение. Наличието на коментари е показател за добър стил на програмиране. </a:t>
            </a:r>
          </a:p>
          <a:p>
            <a:pPr marL="0">
              <a:buNone/>
            </a:pPr>
            <a:r>
              <a:rPr lang="bg-BG" sz="1500" dirty="0" smtClean="0"/>
              <a:t>   Коментарите се използват за:</a:t>
            </a:r>
          </a:p>
          <a:p>
            <a:pPr marL="0"/>
            <a:r>
              <a:rPr lang="bg-BG" sz="1500" dirty="0" smtClean="0"/>
              <a:t>Да разберат други програмисти кода на програмата</a:t>
            </a:r>
          </a:p>
          <a:p>
            <a:pPr marL="0"/>
            <a:r>
              <a:rPr lang="bg-BG" sz="1500" dirty="0" smtClean="0"/>
              <a:t>Да си припомни нейният създател значението на определени части от кода.</a:t>
            </a:r>
          </a:p>
          <a:p>
            <a:pPr marL="0">
              <a:buNone/>
            </a:pPr>
            <a:r>
              <a:rPr lang="bg-BG" sz="1500" dirty="0" smtClean="0"/>
              <a:t>В </a:t>
            </a:r>
            <a:r>
              <a:rPr lang="en-US" sz="1500" dirty="0" smtClean="0"/>
              <a:t>PHP </a:t>
            </a:r>
            <a:r>
              <a:rPr lang="bg-BG" sz="1500" dirty="0" smtClean="0"/>
              <a:t>има три начина за включване на коментар в текста на програмата:</a:t>
            </a:r>
          </a:p>
          <a:p>
            <a:pPr marL="0">
              <a:buNone/>
            </a:pPr>
            <a:r>
              <a:rPr lang="bg-BG" sz="1500" dirty="0" smtClean="0"/>
              <a:t>Едноредов коментар след  //</a:t>
            </a:r>
          </a:p>
          <a:p>
            <a:pPr marL="0">
              <a:buNone/>
            </a:pPr>
            <a:r>
              <a:rPr lang="bg-BG" sz="1500" dirty="0" smtClean="0"/>
              <a:t>Едноредов коментар след </a:t>
            </a:r>
            <a:r>
              <a:rPr lang="en-US" sz="1500" dirty="0" smtClean="0"/>
              <a:t>#</a:t>
            </a:r>
          </a:p>
          <a:p>
            <a:pPr marL="0">
              <a:buNone/>
            </a:pPr>
            <a:r>
              <a:rPr lang="bg-BG" sz="1500" dirty="0" smtClean="0"/>
              <a:t>Многоредов коментар включен между /*  и */</a:t>
            </a:r>
            <a:r>
              <a:rPr lang="en-US" sz="1500" dirty="0" smtClean="0"/>
              <a:t>      </a:t>
            </a:r>
            <a:r>
              <a:rPr lang="bg-BG" sz="1500" dirty="0" smtClean="0"/>
              <a:t>По-долу е даден пример за използването им:</a:t>
            </a:r>
          </a:p>
          <a:p>
            <a:pPr marL="0">
              <a:buNone/>
            </a:pPr>
            <a:r>
              <a:rPr lang="en-US" sz="1500" dirty="0" smtClean="0"/>
              <a:t>	&lt;HTML&gt;&lt;BODY&gt;</a:t>
            </a:r>
          </a:p>
          <a:p>
            <a:pPr marL="0">
              <a:buNone/>
            </a:pPr>
            <a:r>
              <a:rPr lang="en-US" sz="1500" dirty="0" smtClean="0"/>
              <a:t>	&lt;?</a:t>
            </a:r>
            <a:r>
              <a:rPr lang="en-US" sz="1500" dirty="0" err="1" smtClean="0"/>
              <a:t>php</a:t>
            </a:r>
            <a:endParaRPr lang="bg-BG" sz="1500" dirty="0" smtClean="0"/>
          </a:p>
          <a:p>
            <a:pPr marL="0">
              <a:buNone/>
            </a:pPr>
            <a:r>
              <a:rPr lang="en-US" sz="1500" dirty="0" smtClean="0"/>
              <a:t>	     </a:t>
            </a:r>
            <a:r>
              <a:rPr lang="bg-BG" sz="1500" dirty="0" smtClean="0"/>
              <a:t>// Това е едноредов коментар</a:t>
            </a:r>
          </a:p>
          <a:p>
            <a:pPr marL="0">
              <a:buNone/>
            </a:pPr>
            <a:r>
              <a:rPr lang="en-US" sz="1500" dirty="0" smtClean="0"/>
              <a:t>	    # </a:t>
            </a:r>
            <a:r>
              <a:rPr lang="bg-BG" sz="1500" dirty="0" smtClean="0"/>
              <a:t>Това също е едноредов коментар</a:t>
            </a:r>
          </a:p>
          <a:p>
            <a:pPr marL="0">
              <a:buNone/>
            </a:pPr>
            <a:r>
              <a:rPr lang="en-US" sz="1500" dirty="0" smtClean="0"/>
              <a:t>	    </a:t>
            </a:r>
            <a:r>
              <a:rPr lang="bg-BG" sz="1500" dirty="0" smtClean="0"/>
              <a:t>/*</a:t>
            </a:r>
          </a:p>
          <a:p>
            <a:pPr marL="0">
              <a:buNone/>
            </a:pPr>
            <a:r>
              <a:rPr lang="bg-BG" sz="1500" dirty="0" smtClean="0"/>
              <a:t> </a:t>
            </a:r>
            <a:r>
              <a:rPr lang="en-US" sz="1500" dirty="0" smtClean="0"/>
              <a:t>	      </a:t>
            </a:r>
            <a:r>
              <a:rPr lang="bg-BG" sz="1500" dirty="0" smtClean="0"/>
              <a:t> Това е </a:t>
            </a:r>
          </a:p>
          <a:p>
            <a:pPr marL="0">
              <a:buNone/>
            </a:pPr>
            <a:r>
              <a:rPr lang="bg-BG" sz="1500" dirty="0" smtClean="0"/>
              <a:t>  </a:t>
            </a:r>
            <a:r>
              <a:rPr lang="en-US" sz="1500" dirty="0" smtClean="0"/>
              <a:t>	  </a:t>
            </a:r>
            <a:r>
              <a:rPr lang="bg-BG" sz="1500" dirty="0" smtClean="0"/>
              <a:t> </a:t>
            </a:r>
            <a:r>
              <a:rPr lang="en-US" sz="1500" dirty="0" smtClean="0"/>
              <a:t>    </a:t>
            </a:r>
            <a:r>
              <a:rPr lang="bg-BG" sz="1500" dirty="0" smtClean="0"/>
              <a:t>многоредов коментар</a:t>
            </a:r>
          </a:p>
          <a:p>
            <a:pPr marL="0">
              <a:buNone/>
            </a:pPr>
            <a:r>
              <a:rPr lang="en-US" sz="1500" dirty="0" smtClean="0"/>
              <a:t>	    </a:t>
            </a:r>
            <a:r>
              <a:rPr lang="bg-BG" sz="1500" dirty="0" smtClean="0"/>
              <a:t>*/</a:t>
            </a:r>
          </a:p>
          <a:p>
            <a:pPr marL="0">
              <a:buNone/>
            </a:pPr>
            <a:r>
              <a:rPr lang="en-US" sz="1500" dirty="0" smtClean="0"/>
              <a:t>	    echo  “Hello PHP comments”;   //</a:t>
            </a:r>
            <a:r>
              <a:rPr lang="bg-BG" sz="1500" dirty="0" smtClean="0"/>
              <a:t>Това е коментар след инструкция</a:t>
            </a:r>
          </a:p>
          <a:p>
            <a:pPr marL="0">
              <a:buNone/>
            </a:pPr>
            <a:r>
              <a:rPr lang="en-US" sz="1500" dirty="0" smtClean="0"/>
              <a:t>	</a:t>
            </a:r>
            <a:r>
              <a:rPr lang="bg-BG" sz="1500" dirty="0" smtClean="0"/>
              <a:t>?&gt;</a:t>
            </a:r>
          </a:p>
          <a:p>
            <a:pPr marL="0">
              <a:buNone/>
            </a:pPr>
            <a:r>
              <a:rPr lang="en-US" sz="1500" dirty="0" smtClean="0"/>
              <a:t>	</a:t>
            </a:r>
            <a:r>
              <a:rPr lang="bg-BG" sz="1500" dirty="0" smtClean="0"/>
              <a:t>&lt;/</a:t>
            </a:r>
            <a:r>
              <a:rPr lang="en-US" sz="1500" dirty="0" smtClean="0"/>
              <a:t>BODY&gt;&lt;HTML&gt;</a:t>
            </a:r>
            <a:endParaRPr lang="en-US" sz="15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Тестване</a:t>
            </a:r>
            <a:r>
              <a:rPr lang="en-US" dirty="0" smtClean="0"/>
              <a:t> </a:t>
            </a:r>
            <a:r>
              <a:rPr lang="en-US" dirty="0" err="1" smtClean="0"/>
              <a:t>на</a:t>
            </a:r>
            <a:r>
              <a:rPr lang="en-US" dirty="0" smtClean="0"/>
              <a:t> PHP </a:t>
            </a:r>
            <a:r>
              <a:rPr lang="en-US" dirty="0" err="1" smtClean="0"/>
              <a:t>инсталацията</a:t>
            </a:r>
            <a:r>
              <a:rPr lang="en-US" dirty="0" smtClean="0"/>
              <a:t>. </a:t>
            </a:r>
            <a:r>
              <a:rPr lang="en-US" dirty="0" err="1" smtClean="0"/>
              <a:t>Модул</a:t>
            </a:r>
            <a:r>
              <a:rPr lang="en-US" dirty="0" smtClean="0"/>
              <a:t> Hello.php</a:t>
            </a:r>
            <a:endParaRPr lang="en-US" dirty="0"/>
          </a:p>
        </p:txBody>
      </p:sp>
      <p:sp>
        <p:nvSpPr>
          <p:cNvPr id="3" name="Content Placeholder 2"/>
          <p:cNvSpPr>
            <a:spLocks noGrp="1"/>
          </p:cNvSpPr>
          <p:nvPr>
            <p:ph idx="1"/>
          </p:nvPr>
        </p:nvSpPr>
        <p:spPr/>
        <p:txBody>
          <a:bodyPr>
            <a:normAutofit fontScale="55000" lnSpcReduction="20000"/>
          </a:bodyPr>
          <a:lstStyle/>
          <a:p>
            <a:pPr marL="0" algn="just">
              <a:buNone/>
            </a:pPr>
            <a:r>
              <a:rPr lang="bg-BG" sz="3300" dirty="0" smtClean="0"/>
              <a:t>    За да се проверим работоспособността на инсталацията на </a:t>
            </a:r>
            <a:r>
              <a:rPr lang="en-US" sz="3300" dirty="0" smtClean="0"/>
              <a:t>PHP </a:t>
            </a:r>
            <a:r>
              <a:rPr lang="bg-BG" sz="3300" dirty="0" smtClean="0"/>
              <a:t>и да се провери какви </a:t>
            </a:r>
            <a:r>
              <a:rPr lang="en-US" sz="3300" dirty="0" smtClean="0"/>
              <a:t>PHP </a:t>
            </a:r>
            <a:r>
              <a:rPr lang="bg-BG" sz="3300" dirty="0" smtClean="0"/>
              <a:t>разширения са инсталирани, можем да използваме </a:t>
            </a:r>
            <a:r>
              <a:rPr lang="en-US" sz="3300" dirty="0" smtClean="0"/>
              <a:t>PHP </a:t>
            </a:r>
            <a:r>
              <a:rPr lang="bg-BG" sz="3300" dirty="0" smtClean="0"/>
              <a:t>модул със следното съдържание</a:t>
            </a:r>
            <a:endParaRPr lang="en-US" sz="3300" dirty="0" smtClean="0"/>
          </a:p>
          <a:p>
            <a:pPr>
              <a:buNone/>
            </a:pPr>
            <a:r>
              <a:rPr lang="bg-BG" dirty="0" smtClean="0"/>
              <a:t>	&lt;HTML&gt;</a:t>
            </a:r>
            <a:endParaRPr lang="en-US" dirty="0" smtClean="0"/>
          </a:p>
          <a:p>
            <a:pPr>
              <a:buNone/>
            </a:pPr>
            <a:r>
              <a:rPr lang="bg-BG" dirty="0" smtClean="0"/>
              <a:t>	&lt;BODY&gt;</a:t>
            </a:r>
            <a:endParaRPr lang="en-US" dirty="0" smtClean="0"/>
          </a:p>
          <a:p>
            <a:pPr>
              <a:buNone/>
            </a:pPr>
            <a:r>
              <a:rPr lang="bg-BG" dirty="0" smtClean="0"/>
              <a:t>	&lt;?php		// Маркер за начало на </a:t>
            </a:r>
            <a:r>
              <a:rPr lang="en-US" dirty="0" smtClean="0"/>
              <a:t>PHP </a:t>
            </a:r>
            <a:r>
              <a:rPr lang="bg-BG" dirty="0" smtClean="0"/>
              <a:t>скрипт</a:t>
            </a:r>
            <a:endParaRPr lang="en-US" dirty="0" smtClean="0"/>
          </a:p>
          <a:p>
            <a:pPr>
              <a:buNone/>
            </a:pPr>
            <a:r>
              <a:rPr lang="bg-BG" dirty="0" smtClean="0"/>
              <a:t>	   echo "Hello PHP";	</a:t>
            </a:r>
            <a:r>
              <a:rPr lang="en-US" dirty="0" smtClean="0"/>
              <a:t> //</a:t>
            </a:r>
            <a:r>
              <a:rPr lang="bg-BG" dirty="0" smtClean="0"/>
              <a:t>Извеждане на текст "Hello PHP" в браузъра</a:t>
            </a:r>
            <a:endParaRPr lang="en-US" dirty="0" smtClean="0"/>
          </a:p>
          <a:p>
            <a:pPr>
              <a:buNone/>
            </a:pPr>
            <a:r>
              <a:rPr lang="bg-BG" dirty="0" smtClean="0"/>
              <a:t>	   phpinfo();		//Функция, която извежда данни за </a:t>
            </a:r>
            <a:r>
              <a:rPr lang="en-US" dirty="0" smtClean="0"/>
              <a:t>PHP </a:t>
            </a:r>
            <a:r>
              <a:rPr lang="bg-BG" dirty="0" smtClean="0"/>
              <a:t>инсталацията</a:t>
            </a:r>
            <a:endParaRPr lang="en-US" dirty="0" smtClean="0"/>
          </a:p>
          <a:p>
            <a:pPr>
              <a:buNone/>
            </a:pPr>
            <a:r>
              <a:rPr lang="bg-BG" dirty="0" smtClean="0"/>
              <a:t>	?&gt;			//Маркер за край на </a:t>
            </a:r>
            <a:r>
              <a:rPr lang="en-US" dirty="0" smtClean="0"/>
              <a:t>PHP </a:t>
            </a:r>
            <a:r>
              <a:rPr lang="bg-BG" dirty="0" smtClean="0"/>
              <a:t>скрипт</a:t>
            </a:r>
            <a:endParaRPr lang="en-US" dirty="0" smtClean="0"/>
          </a:p>
          <a:p>
            <a:pPr>
              <a:buNone/>
            </a:pPr>
            <a:r>
              <a:rPr lang="bg-BG" dirty="0" smtClean="0"/>
              <a:t>	&lt;/BODY&gt;</a:t>
            </a:r>
            <a:endParaRPr lang="en-US" dirty="0" smtClean="0"/>
          </a:p>
          <a:p>
            <a:pPr>
              <a:buNone/>
            </a:pPr>
            <a:r>
              <a:rPr lang="bg-BG" dirty="0" smtClean="0"/>
              <a:t>	&lt;/HTML&gt;</a:t>
            </a:r>
            <a:endParaRPr lang="en-US" dirty="0" smtClean="0"/>
          </a:p>
          <a:p>
            <a:pPr marL="0" algn="just">
              <a:buNone/>
            </a:pPr>
            <a:r>
              <a:rPr lang="bg-BG" dirty="0" smtClean="0"/>
              <a:t>    За да се тества модулът, той трябва да се запише в главната директория на инсталирания локален </a:t>
            </a:r>
            <a:r>
              <a:rPr lang="en-US" dirty="0" smtClean="0"/>
              <a:t>Web </a:t>
            </a:r>
            <a:r>
              <a:rPr lang="bg-BG" dirty="0" smtClean="0"/>
              <a:t>сървър. За </a:t>
            </a:r>
            <a:r>
              <a:rPr lang="en-US" dirty="0" smtClean="0"/>
              <a:t>Apache </a:t>
            </a:r>
            <a:r>
              <a:rPr lang="bg-BG" dirty="0" smtClean="0"/>
              <a:t>в </a:t>
            </a:r>
            <a:r>
              <a:rPr lang="en-US" dirty="0" smtClean="0"/>
              <a:t>XAMPP </a:t>
            </a:r>
            <a:r>
              <a:rPr lang="bg-BG" dirty="0" smtClean="0"/>
              <a:t>това по подразбиране е директорията</a:t>
            </a:r>
            <a:r>
              <a:rPr lang="bg-BG" i="1" dirty="0" smtClean="0"/>
              <a:t> </a:t>
            </a:r>
            <a:r>
              <a:rPr lang="en-US" i="1" dirty="0" smtClean="0"/>
              <a:t>C</a:t>
            </a:r>
            <a:r>
              <a:rPr lang="en-US" dirty="0" smtClean="0"/>
              <a:t>:</a:t>
            </a:r>
            <a:r>
              <a:rPr lang="bg-BG" dirty="0" smtClean="0"/>
              <a:t>\</a:t>
            </a:r>
            <a:r>
              <a:rPr lang="en-US" dirty="0" err="1" smtClean="0"/>
              <a:t>xampp</a:t>
            </a:r>
            <a:r>
              <a:rPr lang="en-US" dirty="0" smtClean="0"/>
              <a:t>\</a:t>
            </a:r>
            <a:r>
              <a:rPr lang="en-US" dirty="0" err="1" smtClean="0"/>
              <a:t>htdocs</a:t>
            </a:r>
            <a:r>
              <a:rPr lang="en-US" dirty="0" smtClean="0"/>
              <a:t> </a:t>
            </a:r>
            <a:r>
              <a:rPr lang="bg-BG" dirty="0" smtClean="0"/>
              <a:t>на системното дисково устройство</a:t>
            </a:r>
            <a:r>
              <a:rPr lang="en-US" dirty="0" smtClean="0"/>
              <a:t> C</a:t>
            </a:r>
            <a:r>
              <a:rPr lang="bg-BG" dirty="0" smtClean="0"/>
              <a:t>.</a:t>
            </a:r>
            <a:endParaRPr lang="en-US" dirty="0" smtClean="0"/>
          </a:p>
          <a:p>
            <a:pPr marL="0" algn="just">
              <a:buNone/>
            </a:pPr>
            <a:r>
              <a:rPr lang="bg-BG" sz="3300" dirty="0" smtClean="0"/>
              <a:t>    Създайте с  </a:t>
            </a:r>
            <a:r>
              <a:rPr lang="en-US" sz="3300" dirty="0" smtClean="0"/>
              <a:t>Notepad  </a:t>
            </a:r>
            <a:r>
              <a:rPr lang="bg-BG" sz="3300" dirty="0" smtClean="0"/>
              <a:t>файл с това съдържание и го запишете с име </a:t>
            </a:r>
            <a:r>
              <a:rPr lang="en-US" sz="3300" dirty="0" smtClean="0"/>
              <a:t>Hello.php </a:t>
            </a:r>
            <a:r>
              <a:rPr lang="bg-BG" sz="3300" dirty="0" smtClean="0"/>
              <a:t>в директория </a:t>
            </a:r>
            <a:r>
              <a:rPr lang="en-US" sz="3300" dirty="0" smtClean="0"/>
              <a:t>C:</a:t>
            </a:r>
            <a:r>
              <a:rPr lang="bg-BG" sz="3300" dirty="0" smtClean="0"/>
              <a:t>\</a:t>
            </a:r>
            <a:r>
              <a:rPr lang="en-US" sz="3300" dirty="0" err="1" smtClean="0"/>
              <a:t>xampp</a:t>
            </a:r>
            <a:r>
              <a:rPr lang="en-US" sz="3300" dirty="0" smtClean="0"/>
              <a:t>\</a:t>
            </a:r>
            <a:r>
              <a:rPr lang="en-US" sz="3300" dirty="0" err="1" smtClean="0"/>
              <a:t>htdocs</a:t>
            </a:r>
            <a:r>
              <a:rPr lang="bg-BG" sz="3300" dirty="0" smtClean="0"/>
              <a:t> . Стартирайте </a:t>
            </a:r>
            <a:r>
              <a:rPr lang="en-US" sz="3300" dirty="0" smtClean="0"/>
              <a:t>Web </a:t>
            </a:r>
            <a:r>
              <a:rPr lang="bg-BG" sz="3300" dirty="0" smtClean="0"/>
              <a:t>браузър и въведете адреса </a:t>
            </a:r>
            <a:r>
              <a:rPr lang="en-US" sz="3300" dirty="0" smtClean="0"/>
              <a:t>http://localhost/Hello.php</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Елементарен</a:t>
            </a:r>
            <a:r>
              <a:rPr lang="en-US" dirty="0" smtClean="0"/>
              <a:t> </a:t>
            </a:r>
            <a:r>
              <a:rPr lang="en-US" dirty="0" err="1" smtClean="0"/>
              <a:t>изход</a:t>
            </a:r>
            <a:r>
              <a:rPr lang="en-US" dirty="0" smtClean="0"/>
              <a:t> – </a:t>
            </a:r>
            <a:r>
              <a:rPr lang="en-US" dirty="0" err="1" smtClean="0"/>
              <a:t>конструкции</a:t>
            </a:r>
            <a:r>
              <a:rPr lang="en-US" dirty="0" smtClean="0"/>
              <a:t> echo и print</a:t>
            </a:r>
            <a:endParaRPr lang="en-US" dirty="0"/>
          </a:p>
        </p:txBody>
      </p:sp>
      <p:sp>
        <p:nvSpPr>
          <p:cNvPr id="3" name="Content Placeholder 2"/>
          <p:cNvSpPr>
            <a:spLocks noGrp="1"/>
          </p:cNvSpPr>
          <p:nvPr>
            <p:ph idx="1"/>
          </p:nvPr>
        </p:nvSpPr>
        <p:spPr/>
        <p:txBody>
          <a:bodyPr>
            <a:normAutofit fontScale="55000" lnSpcReduction="20000"/>
          </a:bodyPr>
          <a:lstStyle/>
          <a:p>
            <a:pPr marL="0" indent="182880">
              <a:buNone/>
            </a:pPr>
            <a:r>
              <a:rPr lang="en-US" dirty="0" smtClean="0"/>
              <a:t>PHP</a:t>
            </a:r>
            <a:r>
              <a:rPr lang="bg-BG" dirty="0" smtClean="0"/>
              <a:t> предоставя две конструкции за изпращане на символен низ към прозореца на потребителския браузър, които на практика не се различават съществено.</a:t>
            </a:r>
            <a:endParaRPr lang="en-US" dirty="0" smtClean="0"/>
          </a:p>
          <a:p>
            <a:pPr marL="0" indent="182880" algn="ctr">
              <a:buNone/>
            </a:pPr>
            <a:r>
              <a:rPr lang="en-US" b="1" dirty="0" err="1" smtClean="0"/>
              <a:t>Конструкция</a:t>
            </a:r>
            <a:r>
              <a:rPr lang="en-US" b="1" dirty="0" smtClean="0"/>
              <a:t> echo</a:t>
            </a:r>
            <a:endParaRPr lang="bg-BG" b="1" dirty="0" smtClean="0"/>
          </a:p>
          <a:p>
            <a:pPr marL="0" indent="182880">
              <a:buNone/>
            </a:pPr>
            <a:r>
              <a:rPr lang="bg-BG" dirty="0" smtClean="0"/>
              <a:t>Описание:</a:t>
            </a:r>
            <a:endParaRPr lang="en-US" dirty="0" smtClean="0"/>
          </a:p>
          <a:p>
            <a:pPr marL="0" indent="182880">
              <a:buNone/>
            </a:pPr>
            <a:r>
              <a:rPr lang="bg-BG" dirty="0" smtClean="0"/>
              <a:t>void echo ( string arg1 [, string arg2..] )</a:t>
            </a:r>
            <a:endParaRPr lang="en-US" dirty="0" smtClean="0"/>
          </a:p>
          <a:p>
            <a:pPr marL="0" indent="182880">
              <a:buNone/>
            </a:pPr>
            <a:r>
              <a:rPr lang="bg-BG" dirty="0" smtClean="0"/>
              <a:t> </a:t>
            </a:r>
            <a:endParaRPr lang="en-US" dirty="0" smtClean="0"/>
          </a:p>
          <a:p>
            <a:pPr marL="0" indent="182880">
              <a:buNone/>
            </a:pPr>
            <a:r>
              <a:rPr lang="bg-BG" dirty="0" smtClean="0"/>
              <a:t>Конструкцията echo извежда стойността на всички аргументи. Стойностите на аргументите се изчисляват (ако са изрази) и се преобразуват в символен низ, ако са от друг тип. Скобите не са задължителни</a:t>
            </a:r>
          </a:p>
          <a:p>
            <a:pPr marL="0" indent="182880" algn="ctr">
              <a:buNone/>
            </a:pPr>
            <a:r>
              <a:rPr lang="en-US" b="1" dirty="0" err="1" smtClean="0"/>
              <a:t>Конструкция</a:t>
            </a:r>
            <a:r>
              <a:rPr lang="en-US" b="1" dirty="0" smtClean="0"/>
              <a:t> print</a:t>
            </a:r>
            <a:endParaRPr lang="bg-BG" b="1" dirty="0" smtClean="0"/>
          </a:p>
          <a:p>
            <a:pPr>
              <a:buNone/>
            </a:pPr>
            <a:r>
              <a:rPr lang="bg-BG" dirty="0" smtClean="0"/>
              <a:t>Описание:</a:t>
            </a:r>
            <a:endParaRPr lang="en-US" dirty="0" smtClean="0"/>
          </a:p>
          <a:p>
            <a:pPr>
              <a:buNone/>
            </a:pPr>
            <a:r>
              <a:rPr lang="bg-BG" dirty="0" smtClean="0"/>
              <a:t>int print ( string arg )</a:t>
            </a:r>
            <a:endParaRPr lang="en-US" dirty="0" smtClean="0"/>
          </a:p>
          <a:p>
            <a:pPr>
              <a:buNone/>
            </a:pPr>
            <a:r>
              <a:rPr lang="bg-BG" dirty="0" smtClean="0"/>
              <a:t> </a:t>
            </a:r>
            <a:endParaRPr lang="en-US" dirty="0" smtClean="0"/>
          </a:p>
          <a:p>
            <a:pPr>
              <a:buNone/>
            </a:pPr>
            <a:r>
              <a:rPr lang="bg-BG" dirty="0" smtClean="0"/>
              <a:t>Конструкцията </a:t>
            </a:r>
            <a:r>
              <a:rPr lang="en-US" dirty="0" smtClean="0"/>
              <a:t>print</a:t>
            </a:r>
            <a:r>
              <a:rPr lang="bg-BG" dirty="0" smtClean="0"/>
              <a:t> извежда стойността на аргумент</a:t>
            </a:r>
            <a:r>
              <a:rPr lang="en-US" dirty="0" smtClean="0"/>
              <a:t>a</a:t>
            </a:r>
            <a:r>
              <a:rPr lang="bg-BG" dirty="0" smtClean="0"/>
              <a:t> arg. Стойността на аргумента се изчислява (ако е израз) и се преобразува в символен низ, ако е от друг тип. Скобите не са задължителни. </a:t>
            </a:r>
            <a:r>
              <a:rPr lang="en-US" dirty="0" smtClean="0"/>
              <a:t>print</a:t>
            </a:r>
            <a:r>
              <a:rPr lang="bg-BG" dirty="0" smtClean="0"/>
              <a:t> връща стойност 1</a:t>
            </a:r>
            <a:endParaRPr lang="en-US" dirty="0" smtClean="0"/>
          </a:p>
          <a:p>
            <a:pPr>
              <a:buNone/>
            </a:pPr>
            <a:r>
              <a:rPr lang="bg-BG" dirty="0" smtClean="0"/>
              <a:t>Пример за използване на конструкция </a:t>
            </a:r>
            <a:r>
              <a:rPr lang="en-US" dirty="0" smtClean="0"/>
              <a:t>echo </a:t>
            </a:r>
            <a:r>
              <a:rPr lang="bg-BG" dirty="0" smtClean="0"/>
              <a:t>можете да видите в </a:t>
            </a:r>
            <a:r>
              <a:rPr lang="en-US" dirty="0" smtClean="0"/>
              <a:t>Hello.php</a:t>
            </a:r>
          </a:p>
          <a:p>
            <a:pPr marL="0" indent="182880">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Конфигуриране</a:t>
            </a:r>
            <a:r>
              <a:rPr lang="en-US" dirty="0" smtClean="0"/>
              <a:t> </a:t>
            </a:r>
            <a:r>
              <a:rPr lang="en-US" dirty="0" err="1" smtClean="0"/>
              <a:t>на</a:t>
            </a:r>
            <a:r>
              <a:rPr lang="en-US" dirty="0" smtClean="0"/>
              <a:t> PHP – </a:t>
            </a:r>
            <a:r>
              <a:rPr lang="en-US" dirty="0" err="1" smtClean="0"/>
              <a:t>конфигурационен</a:t>
            </a:r>
            <a:r>
              <a:rPr lang="en-US" dirty="0" smtClean="0"/>
              <a:t> </a:t>
            </a:r>
            <a:r>
              <a:rPr lang="en-US" dirty="0" err="1" smtClean="0"/>
              <a:t>файл</a:t>
            </a:r>
            <a:r>
              <a:rPr lang="en-US" dirty="0" smtClean="0"/>
              <a:t> php.ini</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bg-BG" dirty="0" smtClean="0"/>
              <a:t>Конфигурационният файл </a:t>
            </a:r>
            <a:r>
              <a:rPr lang="en-US" dirty="0" err="1" smtClean="0"/>
              <a:t>php</a:t>
            </a:r>
            <a:r>
              <a:rPr lang="bg-BG" dirty="0" smtClean="0"/>
              <a:t>.</a:t>
            </a:r>
            <a:r>
              <a:rPr lang="en-US" dirty="0" err="1" smtClean="0"/>
              <a:t>ini</a:t>
            </a:r>
            <a:r>
              <a:rPr lang="en-US" dirty="0" smtClean="0"/>
              <a:t> </a:t>
            </a:r>
            <a:r>
              <a:rPr lang="bg-BG" dirty="0" smtClean="0"/>
              <a:t>съдържа набор от параметри с различно значение, някои от които може да се наложи да бъдат променени. По правило той се записва в инсталационната директория на </a:t>
            </a:r>
            <a:r>
              <a:rPr lang="en-US" dirty="0" smtClean="0"/>
              <a:t>PHP</a:t>
            </a:r>
            <a:r>
              <a:rPr lang="bg-BG" dirty="0" smtClean="0"/>
              <a:t>.</a:t>
            </a:r>
            <a:r>
              <a:rPr lang="en-US" dirty="0" smtClean="0"/>
              <a:t> </a:t>
            </a:r>
            <a:r>
              <a:rPr lang="bg-BG" dirty="0" smtClean="0"/>
              <a:t>За </a:t>
            </a:r>
            <a:r>
              <a:rPr lang="en-US" dirty="0" smtClean="0"/>
              <a:t>XAMPP </a:t>
            </a:r>
            <a:r>
              <a:rPr lang="bg-BG" dirty="0" smtClean="0"/>
              <a:t>това е директорията </a:t>
            </a:r>
            <a:r>
              <a:rPr lang="en-US" dirty="0" smtClean="0"/>
              <a:t>C:\xampp\php</a:t>
            </a:r>
          </a:p>
          <a:p>
            <a:pPr>
              <a:buNone/>
            </a:pPr>
            <a:r>
              <a:rPr lang="bg-BG" dirty="0" smtClean="0"/>
              <a:t>Един от параметрите, които е добре да промените, за да улесните тестването на </a:t>
            </a:r>
            <a:r>
              <a:rPr lang="en-US" dirty="0" smtClean="0"/>
              <a:t>PHP </a:t>
            </a:r>
            <a:r>
              <a:rPr lang="bg-BG" dirty="0" smtClean="0"/>
              <a:t>модули на компютъра си е параметъра display_errors. По подразбиране, за последните версии на </a:t>
            </a:r>
            <a:r>
              <a:rPr lang="en-US" dirty="0" smtClean="0"/>
              <a:t>PHP</a:t>
            </a:r>
            <a:r>
              <a:rPr lang="bg-BG" dirty="0" smtClean="0"/>
              <a:t>5 той има стойност Off, с което се забранява извеждането на информация грешките, генерирани при компилирането и изпълнението на </a:t>
            </a:r>
            <a:r>
              <a:rPr lang="en-US" dirty="0" smtClean="0"/>
              <a:t>PHP </a:t>
            </a:r>
            <a:r>
              <a:rPr lang="bg-BG" dirty="0" smtClean="0"/>
              <a:t>модулите. Ако обаче компютърът се използва за изучаване на </a:t>
            </a:r>
            <a:r>
              <a:rPr lang="en-US" dirty="0" smtClean="0"/>
              <a:t>PHP </a:t>
            </a:r>
            <a:r>
              <a:rPr lang="bg-BG" dirty="0" smtClean="0"/>
              <a:t>и тестване на </a:t>
            </a:r>
            <a:r>
              <a:rPr lang="en-US" dirty="0" smtClean="0"/>
              <a:t>PHP </a:t>
            </a:r>
            <a:r>
              <a:rPr lang="bg-BG" dirty="0" smtClean="0"/>
              <a:t>приложения, много по добре е информацията за грешките да се извежда непосредствено в прозореца на браузъра. За целта във файла </a:t>
            </a:r>
            <a:r>
              <a:rPr lang="en-US" dirty="0" err="1" smtClean="0"/>
              <a:t>php</a:t>
            </a:r>
            <a:r>
              <a:rPr lang="bg-BG" dirty="0" smtClean="0"/>
              <a:t>.</a:t>
            </a:r>
            <a:r>
              <a:rPr lang="en-US" dirty="0" err="1" smtClean="0"/>
              <a:t>ini</a:t>
            </a:r>
            <a:r>
              <a:rPr lang="en-US" dirty="0" smtClean="0"/>
              <a:t> </a:t>
            </a:r>
            <a:r>
              <a:rPr lang="bg-BG" dirty="0" smtClean="0"/>
              <a:t>трябва да се зададе стойност „</a:t>
            </a:r>
            <a:r>
              <a:rPr lang="en-US" dirty="0" smtClean="0"/>
              <a:t>On</a:t>
            </a:r>
            <a:r>
              <a:rPr lang="bg-BG" dirty="0" smtClean="0"/>
              <a:t>” на този параметър.</a:t>
            </a:r>
            <a:endParaRPr lang="en-US" dirty="0" smtClean="0"/>
          </a:p>
          <a:p>
            <a:pPr>
              <a:buNone/>
            </a:pPr>
            <a:r>
              <a:rPr lang="bg-BG" dirty="0" smtClean="0"/>
              <a:t>Отворете с </a:t>
            </a:r>
            <a:r>
              <a:rPr lang="en-US" dirty="0" smtClean="0"/>
              <a:t>Notepad </a:t>
            </a:r>
            <a:r>
              <a:rPr lang="bg-BG" dirty="0" smtClean="0"/>
              <a:t>файла </a:t>
            </a:r>
            <a:r>
              <a:rPr lang="en-US" dirty="0" smtClean="0"/>
              <a:t>C:\xampp\ph</a:t>
            </a:r>
            <a:r>
              <a:rPr lang="bg-BG" dirty="0" smtClean="0"/>
              <a:t> display_errors </a:t>
            </a:r>
            <a:r>
              <a:rPr lang="en-US" dirty="0" smtClean="0"/>
              <a:t>p\php.ini </a:t>
            </a:r>
            <a:r>
              <a:rPr lang="bg-BG" dirty="0" smtClean="0"/>
              <a:t>и задайте на параметъра display_errors</a:t>
            </a:r>
            <a:r>
              <a:rPr lang="en-US" dirty="0" smtClean="0"/>
              <a:t> </a:t>
            </a:r>
            <a:r>
              <a:rPr lang="bg-BG" dirty="0" smtClean="0"/>
              <a:t>стойност </a:t>
            </a:r>
            <a:r>
              <a:rPr lang="en-US" dirty="0" smtClean="0"/>
              <a:t>On.</a:t>
            </a:r>
          </a:p>
          <a:p>
            <a:pPr>
              <a:buNone/>
            </a:pPr>
            <a:r>
              <a:rPr lang="en-US" dirty="0" smtClean="0"/>
              <a:t>! </a:t>
            </a:r>
            <a:r>
              <a:rPr lang="bg-BG" dirty="0" smtClean="0"/>
              <a:t>Редовете, които започват с “;” са коментари</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Основни</a:t>
            </a:r>
            <a:r>
              <a:rPr lang="en-US" dirty="0" smtClean="0"/>
              <a:t> </a:t>
            </a:r>
            <a:r>
              <a:rPr lang="en-US" dirty="0" err="1" smtClean="0"/>
              <a:t>елементи</a:t>
            </a:r>
            <a:r>
              <a:rPr lang="en-US" dirty="0" smtClean="0"/>
              <a:t> </a:t>
            </a:r>
            <a:r>
              <a:rPr lang="en-US" dirty="0" err="1" smtClean="0"/>
              <a:t>на</a:t>
            </a:r>
            <a:r>
              <a:rPr lang="en-US" dirty="0" smtClean="0"/>
              <a:t> PHP</a:t>
            </a:r>
            <a:endParaRPr lang="en-US" dirty="0"/>
          </a:p>
        </p:txBody>
      </p:sp>
      <p:sp>
        <p:nvSpPr>
          <p:cNvPr id="3" name="Content Placeholder 2"/>
          <p:cNvSpPr>
            <a:spLocks noGrp="1"/>
          </p:cNvSpPr>
          <p:nvPr>
            <p:ph idx="1"/>
          </p:nvPr>
        </p:nvSpPr>
        <p:spPr>
          <a:xfrm>
            <a:off x="457200" y="1295400"/>
            <a:ext cx="8229600" cy="5029200"/>
          </a:xfrm>
        </p:spPr>
        <p:txBody>
          <a:bodyPr>
            <a:normAutofit fontScale="92500" lnSpcReduction="10000"/>
          </a:bodyPr>
          <a:lstStyle/>
          <a:p>
            <a:pPr lvl="1" algn="ctr">
              <a:buNone/>
            </a:pPr>
            <a:r>
              <a:rPr lang="bg-BG" b="1" dirty="0" smtClean="0"/>
              <a:t>Основни типове данни</a:t>
            </a:r>
            <a:r>
              <a:rPr lang="bg-BG" dirty="0" smtClean="0"/>
              <a:t> </a:t>
            </a:r>
            <a:endParaRPr lang="en-US" sz="1600" dirty="0" smtClean="0"/>
          </a:p>
          <a:p>
            <a:pPr marL="0" indent="182880">
              <a:buNone/>
            </a:pPr>
            <a:r>
              <a:rPr lang="bg-BG" sz="1800" dirty="0" smtClean="0"/>
              <a:t>В </a:t>
            </a:r>
            <a:r>
              <a:rPr lang="en-US" sz="1800" dirty="0" smtClean="0"/>
              <a:t>PHP</a:t>
            </a:r>
            <a:r>
              <a:rPr lang="bg-BG" sz="1800" dirty="0" smtClean="0"/>
              <a:t> се използват четири примитивни типове данни: </a:t>
            </a:r>
            <a:r>
              <a:rPr lang="en-US" sz="1800" dirty="0" err="1" smtClean="0"/>
              <a:t>boolean</a:t>
            </a:r>
            <a:r>
              <a:rPr lang="bg-BG" sz="1800" dirty="0" smtClean="0"/>
              <a:t>, </a:t>
            </a:r>
            <a:r>
              <a:rPr lang="en-US" sz="1800" dirty="0" smtClean="0"/>
              <a:t>integer</a:t>
            </a:r>
            <a:r>
              <a:rPr lang="bg-BG" sz="1800" dirty="0" smtClean="0"/>
              <a:t>, </a:t>
            </a:r>
            <a:r>
              <a:rPr lang="en-US" sz="1800" dirty="0" smtClean="0"/>
              <a:t>float</a:t>
            </a:r>
            <a:r>
              <a:rPr lang="bg-BG" sz="1800" dirty="0" smtClean="0"/>
              <a:t> и </a:t>
            </a:r>
            <a:r>
              <a:rPr lang="en-US" sz="1800" dirty="0" smtClean="0"/>
              <a:t>string</a:t>
            </a:r>
            <a:r>
              <a:rPr lang="bg-BG" sz="1800" dirty="0" smtClean="0"/>
              <a:t>, два съставни типа: </a:t>
            </a:r>
            <a:r>
              <a:rPr lang="en-US" sz="1800" dirty="0" smtClean="0"/>
              <a:t>array</a:t>
            </a:r>
            <a:r>
              <a:rPr lang="bg-BG" sz="1800" dirty="0" smtClean="0"/>
              <a:t> и </a:t>
            </a:r>
            <a:r>
              <a:rPr lang="en-US" sz="1800" dirty="0" smtClean="0"/>
              <a:t>object</a:t>
            </a:r>
            <a:r>
              <a:rPr lang="bg-BG" sz="1800" dirty="0" smtClean="0"/>
              <a:t>, и два специални типа: </a:t>
            </a:r>
            <a:r>
              <a:rPr lang="en-US" sz="1800" dirty="0" smtClean="0"/>
              <a:t>resource</a:t>
            </a:r>
            <a:r>
              <a:rPr lang="bg-BG" sz="1800" dirty="0" smtClean="0"/>
              <a:t> и </a:t>
            </a:r>
            <a:r>
              <a:rPr lang="en-US" sz="1800" dirty="0" smtClean="0"/>
              <a:t>NULL</a:t>
            </a:r>
            <a:r>
              <a:rPr lang="bg-BG" sz="1800" dirty="0" smtClean="0"/>
              <a:t>. Тук ще разгледаме примитивните типове. Съставните типове притежават допълнителни свойства и свързани с тях програмни елементи и се разглеждат самостоятелно.</a:t>
            </a:r>
            <a:endParaRPr lang="en-US" sz="1800" dirty="0" smtClean="0"/>
          </a:p>
          <a:p>
            <a:pPr marL="0" indent="182880">
              <a:buNone/>
            </a:pPr>
            <a:r>
              <a:rPr lang="en-US" sz="1800" dirty="0" smtClean="0"/>
              <a:t>Boolean - </a:t>
            </a:r>
            <a:r>
              <a:rPr lang="bg-BG" sz="1800" dirty="0" smtClean="0"/>
              <a:t>Представя логически тип данни, който може да приема стойности </a:t>
            </a:r>
            <a:r>
              <a:rPr lang="en-US" sz="1800" dirty="0" smtClean="0"/>
              <a:t>TRUE</a:t>
            </a:r>
            <a:r>
              <a:rPr lang="bg-BG" sz="1800" dirty="0" smtClean="0"/>
              <a:t> и </a:t>
            </a:r>
            <a:r>
              <a:rPr lang="en-US" sz="1800" dirty="0" smtClean="0"/>
              <a:t>FALSE</a:t>
            </a:r>
          </a:p>
          <a:p>
            <a:pPr marL="0" indent="182880">
              <a:buNone/>
            </a:pPr>
            <a:r>
              <a:rPr lang="en-US" sz="1800" dirty="0" smtClean="0"/>
              <a:t>Integer – </a:t>
            </a:r>
            <a:r>
              <a:rPr lang="bg-BG" sz="1800" dirty="0" smtClean="0"/>
              <a:t>Представя 32 бита (4 байта) цели числа със знак</a:t>
            </a:r>
          </a:p>
          <a:p>
            <a:pPr marL="0" indent="182880">
              <a:buNone/>
            </a:pPr>
            <a:r>
              <a:rPr lang="en-US" sz="1800" dirty="0" smtClean="0"/>
              <a:t>Float</a:t>
            </a:r>
            <a:r>
              <a:rPr lang="bg-BG" sz="1800" dirty="0" smtClean="0"/>
              <a:t> – Представя 64 битови (8 байта) реални (т.е. с дробна част) числа</a:t>
            </a:r>
            <a:endParaRPr lang="en-US" sz="1800" dirty="0" smtClean="0"/>
          </a:p>
          <a:p>
            <a:pPr marL="0" indent="182880">
              <a:buNone/>
            </a:pPr>
            <a:r>
              <a:rPr lang="en-US" sz="1800" dirty="0" smtClean="0"/>
              <a:t>String – </a:t>
            </a:r>
            <a:r>
              <a:rPr lang="bg-BG" sz="1800" dirty="0" smtClean="0"/>
              <a:t>Представя последователности от символи (символен низ) </a:t>
            </a:r>
            <a:r>
              <a:rPr lang="ru-RU" sz="1800" dirty="0" smtClean="0"/>
              <a:t>в три формáта:</a:t>
            </a:r>
          </a:p>
          <a:p>
            <a:pPr marL="0" indent="182880">
              <a:buNone/>
            </a:pPr>
            <a:r>
              <a:rPr lang="ru-RU" sz="1800" dirty="0" smtClean="0"/>
              <a:t>а) Ограничени с двойни кавички</a:t>
            </a:r>
            <a:r>
              <a:rPr lang="en-US" sz="1800" dirty="0" smtClean="0"/>
              <a:t> – “x=$x” – </a:t>
            </a:r>
            <a:r>
              <a:rPr lang="bg-BG" sz="1800" dirty="0" smtClean="0"/>
              <a:t>променливите се заместват със стойностите им</a:t>
            </a:r>
            <a:endParaRPr lang="ru-RU" sz="1800" dirty="0" smtClean="0"/>
          </a:p>
          <a:p>
            <a:pPr marL="0" indent="182880">
              <a:buNone/>
            </a:pPr>
            <a:r>
              <a:rPr lang="ru-RU" sz="1800" dirty="0" smtClean="0"/>
              <a:t>б) Ограничени с апострофи  ‘</a:t>
            </a:r>
            <a:r>
              <a:rPr lang="en-US" sz="1800" dirty="0" smtClean="0"/>
              <a:t>x=$x’ – </a:t>
            </a:r>
            <a:r>
              <a:rPr lang="bg-BG" sz="1800" dirty="0" smtClean="0"/>
              <a:t>не се извършва заместване</a:t>
            </a:r>
            <a:endParaRPr lang="ru-RU" sz="1800" dirty="0" smtClean="0"/>
          </a:p>
          <a:p>
            <a:pPr marL="0" indent="182880">
              <a:buNone/>
            </a:pPr>
            <a:r>
              <a:rPr lang="ru-RU" sz="1800" dirty="0" smtClean="0"/>
              <a:t>в) Във формат “here-doc”. </a:t>
            </a:r>
            <a:r>
              <a:rPr lang="bg-BG" sz="1800" dirty="0" smtClean="0"/>
              <a:t>Използва се за многоредов текст. </a:t>
            </a:r>
            <a:r>
              <a:rPr lang="ru-RU" sz="1800" dirty="0" smtClean="0"/>
              <a:t>Пример: </a:t>
            </a:r>
          </a:p>
          <a:p>
            <a:pPr marL="0" indent="182880">
              <a:buNone/>
            </a:pPr>
            <a:r>
              <a:rPr lang="bg-BG" sz="1800" dirty="0" smtClean="0"/>
              <a:t>$t=&lt;&lt;&lt;STRING_HERE</a:t>
            </a:r>
          </a:p>
          <a:p>
            <a:pPr marL="0" indent="182880">
              <a:buNone/>
            </a:pPr>
            <a:r>
              <a:rPr lang="bg-BG" sz="1800" dirty="0" smtClean="0"/>
              <a:t>    Многоредов текст</a:t>
            </a:r>
            <a:endParaRPr lang="en-US" sz="1800" dirty="0" smtClean="0"/>
          </a:p>
          <a:p>
            <a:pPr marL="0" indent="182880">
              <a:buNone/>
            </a:pPr>
            <a:r>
              <a:rPr lang="bg-BG" sz="1800" dirty="0" smtClean="0"/>
              <a:t>STRING_HERE;</a:t>
            </a:r>
            <a:endParaRPr lang="ru-RU" sz="1800" dirty="0" smtClean="0"/>
          </a:p>
          <a:p>
            <a:pPr>
              <a:buNone/>
            </a:pPr>
            <a:endParaRPr lang="en-US" sz="1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Константи</a:t>
            </a:r>
            <a:endParaRPr lang="en-US" dirty="0"/>
          </a:p>
        </p:txBody>
      </p:sp>
      <p:sp>
        <p:nvSpPr>
          <p:cNvPr id="3" name="Content Placeholder 2"/>
          <p:cNvSpPr>
            <a:spLocks noGrp="1"/>
          </p:cNvSpPr>
          <p:nvPr>
            <p:ph idx="1"/>
          </p:nvPr>
        </p:nvSpPr>
        <p:spPr>
          <a:xfrm>
            <a:off x="457200" y="1600200"/>
            <a:ext cx="8229600" cy="5029200"/>
          </a:xfrm>
        </p:spPr>
        <p:txBody>
          <a:bodyPr>
            <a:normAutofit fontScale="40000" lnSpcReduction="20000"/>
          </a:bodyPr>
          <a:lstStyle/>
          <a:p>
            <a:pPr>
              <a:buNone/>
            </a:pPr>
            <a:r>
              <a:rPr lang="ru-RU" sz="4500" dirty="0" smtClean="0"/>
              <a:t>Всяка програма съдържа постоянна информация, която не се променя по време на нейното изпълнение. Такъв тип информация се представя посредством константи</a:t>
            </a:r>
            <a:r>
              <a:rPr lang="bg-BG" sz="4500" dirty="0" smtClean="0"/>
              <a:t>D1.Константата е величина, която не може да променя стойността си по време на изпълнение на програмата.и се определя от елементите {тип, стойност}.</a:t>
            </a:r>
            <a:endParaRPr lang="en-US" sz="4500" b="1" dirty="0" smtClean="0"/>
          </a:p>
          <a:p>
            <a:pPr>
              <a:buNone/>
            </a:pPr>
            <a:r>
              <a:rPr lang="bg-BG" sz="4500" dirty="0" smtClean="0"/>
              <a:t>В </a:t>
            </a:r>
            <a:r>
              <a:rPr lang="en-US" sz="4500" dirty="0" smtClean="0"/>
              <a:t>PHP </a:t>
            </a:r>
            <a:r>
              <a:rPr lang="bg-BG" sz="4500" dirty="0" smtClean="0"/>
              <a:t>константите се включват в самите команди или се дефинират, с което им се присвоява име. Ето един пример за константа, включена в команда:</a:t>
            </a:r>
            <a:endParaRPr lang="en-US" sz="4500" dirty="0" smtClean="0"/>
          </a:p>
          <a:p>
            <a:pPr>
              <a:buNone/>
            </a:pPr>
            <a:r>
              <a:rPr lang="bg-BG" sz="3800" dirty="0" smtClean="0"/>
              <a:t> </a:t>
            </a:r>
            <a:endParaRPr lang="en-US" sz="3800" dirty="0" smtClean="0"/>
          </a:p>
          <a:p>
            <a:pPr algn="ctr">
              <a:buNone/>
            </a:pPr>
            <a:r>
              <a:rPr lang="bg-BG" sz="4500" dirty="0" smtClean="0"/>
              <a:t>$</a:t>
            </a:r>
            <a:r>
              <a:rPr lang="en-US" sz="4500" dirty="0" smtClean="0"/>
              <a:t>x</a:t>
            </a:r>
            <a:r>
              <a:rPr lang="ru-RU" sz="4500" dirty="0" smtClean="0"/>
              <a:t>= 3.1416;</a:t>
            </a:r>
            <a:endParaRPr lang="en-US" sz="4500" dirty="0" smtClean="0"/>
          </a:p>
          <a:p>
            <a:pPr>
              <a:buNone/>
            </a:pPr>
            <a:r>
              <a:rPr lang="ru-RU" sz="3800" dirty="0" smtClean="0"/>
              <a:t> </a:t>
            </a:r>
            <a:endParaRPr lang="en-US" sz="3800" dirty="0" smtClean="0"/>
          </a:p>
          <a:p>
            <a:pPr>
              <a:buNone/>
            </a:pPr>
            <a:r>
              <a:rPr lang="bg-BG" sz="4500" dirty="0" smtClean="0"/>
              <a:t>С тази команда в променливата $</a:t>
            </a:r>
            <a:r>
              <a:rPr lang="en-US" sz="4500" dirty="0" smtClean="0"/>
              <a:t>x</a:t>
            </a:r>
            <a:r>
              <a:rPr lang="bg-BG" sz="4500" dirty="0" smtClean="0"/>
              <a:t> се записва числото </a:t>
            </a:r>
            <a:r>
              <a:rPr lang="ru-RU" sz="4500" dirty="0" smtClean="0"/>
              <a:t>3.1416</a:t>
            </a:r>
            <a:r>
              <a:rPr lang="bg-BG" sz="4500" dirty="0" smtClean="0"/>
              <a:t>, което, както сте се досетили</a:t>
            </a:r>
            <a:r>
              <a:rPr lang="ru-RU" sz="4500" dirty="0" smtClean="0"/>
              <a:t>,</a:t>
            </a:r>
            <a:r>
              <a:rPr lang="bg-BG" sz="4500" dirty="0" smtClean="0"/>
              <a:t> е константата </a:t>
            </a:r>
            <a:r>
              <a:rPr lang="bg-BG" sz="4500" dirty="0" smtClean="0">
                <a:sym typeface="Symbol"/>
              </a:rPr>
              <a:t></a:t>
            </a:r>
            <a:r>
              <a:rPr lang="bg-BG" sz="4500" dirty="0" smtClean="0"/>
              <a:t>, зададена с точност до четвъртия знак след десетичната точка. Независимо от това колко пъти ще се изпълни тази команда в програмата, резултатът винаги ще бъде един и същ, тъй като вдясно от оператора за присвояване “=” стои константата </a:t>
            </a:r>
            <a:r>
              <a:rPr lang="ru-RU" sz="4500" dirty="0" smtClean="0"/>
              <a:t>3.1416</a:t>
            </a:r>
            <a:r>
              <a:rPr lang="bg-BG" sz="4500" dirty="0" smtClean="0"/>
              <a:t>.</a:t>
            </a:r>
            <a:endParaRPr lang="en-US" sz="4500" dirty="0" smtClean="0"/>
          </a:p>
          <a:p>
            <a:pPr>
              <a:buNone/>
            </a:pPr>
            <a:r>
              <a:rPr lang="bg-BG" sz="4500" dirty="0" smtClean="0"/>
              <a:t>Използване на подобни константи многократно в текста на програмите се счита за лош стил на програмиране. По-добре е на константите, които имат някакво специално значение за програмата да се присвоят на имена в началото на програмата, и след това те да се използват с дефинираните си имена, а не непосредствено със стойностите си.</a:t>
            </a:r>
            <a:endParaRPr lang="en-US" sz="4500" dirty="0" smtClean="0"/>
          </a:p>
          <a:p>
            <a:pPr>
              <a:buNone/>
            </a:pPr>
            <a:endParaRPr lang="en-US" sz="29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Типове константи</a:t>
            </a:r>
            <a:endParaRPr lang="en-US" dirty="0"/>
          </a:p>
        </p:txBody>
      </p:sp>
      <p:sp>
        <p:nvSpPr>
          <p:cNvPr id="3" name="Content Placeholder 2"/>
          <p:cNvSpPr>
            <a:spLocks noGrp="1"/>
          </p:cNvSpPr>
          <p:nvPr>
            <p:ph idx="1"/>
          </p:nvPr>
        </p:nvSpPr>
        <p:spPr>
          <a:xfrm>
            <a:off x="457200" y="1371600"/>
            <a:ext cx="8229600" cy="5181600"/>
          </a:xfrm>
        </p:spPr>
        <p:txBody>
          <a:bodyPr>
            <a:normAutofit fontScale="55000" lnSpcReduction="20000"/>
          </a:bodyPr>
          <a:lstStyle/>
          <a:p>
            <a:pPr>
              <a:buNone/>
            </a:pPr>
            <a:r>
              <a:rPr lang="bg-BG" dirty="0" smtClean="0"/>
              <a:t>В програмите на </a:t>
            </a:r>
            <a:r>
              <a:rPr lang="en-US" dirty="0" smtClean="0"/>
              <a:t>PHP</a:t>
            </a:r>
            <a:r>
              <a:rPr lang="bg-BG" dirty="0" smtClean="0"/>
              <a:t> се използват три типа константи – числови (целочислени и дробни), символни и логически.</a:t>
            </a:r>
            <a:endParaRPr lang="en-US" sz="1600" dirty="0" smtClean="0"/>
          </a:p>
          <a:p>
            <a:pPr lvl="1">
              <a:buNone/>
            </a:pPr>
            <a:r>
              <a:rPr lang="bg-BG" dirty="0" smtClean="0"/>
              <a:t>Целочислени (тип </a:t>
            </a:r>
            <a:r>
              <a:rPr lang="en-US" dirty="0" smtClean="0"/>
              <a:t>integer</a:t>
            </a:r>
            <a:r>
              <a:rPr lang="bg-BG" dirty="0" smtClean="0"/>
              <a:t>) – могат да бъдат в десетична, осмична и шестнадесетична бройна система:</a:t>
            </a:r>
            <a:endParaRPr lang="en-US" sz="1400" dirty="0" smtClean="0"/>
          </a:p>
          <a:p>
            <a:pPr lvl="1">
              <a:buNone/>
            </a:pPr>
            <a:r>
              <a:rPr lang="bg-BG" dirty="0" smtClean="0"/>
              <a:t>Десетични – започват с цифра, различна от 0, например 15</a:t>
            </a:r>
            <a:endParaRPr lang="en-US" sz="1400" dirty="0" smtClean="0"/>
          </a:p>
          <a:p>
            <a:pPr lvl="1">
              <a:buNone/>
            </a:pPr>
            <a:r>
              <a:rPr lang="bg-BG" dirty="0" smtClean="0"/>
              <a:t>Осмични – започват с 0, следвани от цифри от 0 до7 за разрядите на числото, например 017. Преобразувана в десетична, тази константа има стойност 1*8</a:t>
            </a:r>
            <a:r>
              <a:rPr lang="bg-BG" baseline="30000" dirty="0" smtClean="0"/>
              <a:t>1</a:t>
            </a:r>
            <a:r>
              <a:rPr lang="bg-BG" dirty="0" smtClean="0"/>
              <a:t>+7*8</a:t>
            </a:r>
            <a:r>
              <a:rPr lang="bg-BG" baseline="30000" dirty="0" smtClean="0"/>
              <a:t>0</a:t>
            </a:r>
            <a:r>
              <a:rPr lang="bg-BG" dirty="0" smtClean="0"/>
              <a:t>=15</a:t>
            </a:r>
            <a:r>
              <a:rPr lang="bg-BG" baseline="-25000" dirty="0" smtClean="0"/>
              <a:t>10</a:t>
            </a:r>
            <a:r>
              <a:rPr lang="bg-BG" dirty="0" smtClean="0"/>
              <a:t>.</a:t>
            </a:r>
            <a:endParaRPr lang="en-US" sz="1400" dirty="0" smtClean="0"/>
          </a:p>
          <a:p>
            <a:pPr lvl="1">
              <a:buNone/>
            </a:pPr>
            <a:r>
              <a:rPr lang="bg-BG" dirty="0" smtClean="0"/>
              <a:t>Шестнадесетични – започват с 0</a:t>
            </a:r>
            <a:r>
              <a:rPr lang="en-US" dirty="0" smtClean="0"/>
              <a:t>x</a:t>
            </a:r>
            <a:r>
              <a:rPr lang="bg-BG" dirty="0" smtClean="0"/>
              <a:t>, следвани от цифри за разрядите на числото, като цифрите със стойност от 10 до 15 се задават с първите букви от латинската азбука от </a:t>
            </a:r>
            <a:r>
              <a:rPr lang="en-US" dirty="0" smtClean="0"/>
              <a:t>A </a:t>
            </a:r>
            <a:r>
              <a:rPr lang="bg-BG" dirty="0" smtClean="0"/>
              <a:t>до </a:t>
            </a:r>
            <a:r>
              <a:rPr lang="en-US" dirty="0" smtClean="0"/>
              <a:t>F</a:t>
            </a:r>
            <a:r>
              <a:rPr lang="ru-RU" dirty="0" smtClean="0"/>
              <a:t>. </a:t>
            </a:r>
            <a:r>
              <a:rPr lang="bg-BG" dirty="0" smtClean="0"/>
              <a:t>Например константата 0x</a:t>
            </a:r>
            <a:r>
              <a:rPr lang="en-US" dirty="0" smtClean="0"/>
              <a:t>AC</a:t>
            </a:r>
            <a:r>
              <a:rPr lang="ru-RU" baseline="30000" dirty="0" smtClean="0">
                <a:hlinkClick r:id="" action="ppaction://hlinkfile"/>
              </a:rPr>
              <a:t>*</a:t>
            </a:r>
            <a:r>
              <a:rPr lang="ru-RU" dirty="0" smtClean="0"/>
              <a:t> </a:t>
            </a:r>
            <a:r>
              <a:rPr lang="bg-BG" dirty="0" smtClean="0"/>
              <a:t>е шестнадесетична. Преобразувана в десетична, тази константа има стойност 10*16</a:t>
            </a:r>
            <a:r>
              <a:rPr lang="bg-BG" baseline="30000" dirty="0" smtClean="0"/>
              <a:t>1</a:t>
            </a:r>
            <a:r>
              <a:rPr lang="bg-BG" dirty="0" smtClean="0"/>
              <a:t>+12*16</a:t>
            </a:r>
            <a:r>
              <a:rPr lang="bg-BG" baseline="30000" dirty="0" smtClean="0"/>
              <a:t>0</a:t>
            </a:r>
            <a:r>
              <a:rPr lang="bg-BG" dirty="0" smtClean="0"/>
              <a:t>=172</a:t>
            </a:r>
            <a:r>
              <a:rPr lang="bg-BG" baseline="-25000" dirty="0" smtClean="0"/>
              <a:t>10</a:t>
            </a:r>
            <a:r>
              <a:rPr lang="bg-BG" dirty="0" smtClean="0"/>
              <a:t>.</a:t>
            </a:r>
            <a:endParaRPr lang="en-US" sz="1400" dirty="0" smtClean="0"/>
          </a:p>
          <a:p>
            <a:pPr lvl="0">
              <a:buNone/>
            </a:pPr>
            <a:r>
              <a:rPr lang="bg-BG" dirty="0" smtClean="0"/>
              <a:t>Дробни (тип </a:t>
            </a:r>
            <a:r>
              <a:rPr lang="en-US" dirty="0" smtClean="0"/>
              <a:t>float</a:t>
            </a:r>
            <a:r>
              <a:rPr lang="bg-BG" dirty="0" smtClean="0"/>
              <a:t>) – могат да бъдат само десетични. Прието е като разделител между цялата и дробната част да се използва десетична точка вместо десетична запетая, например 12.54. Запетаята в </a:t>
            </a:r>
            <a:r>
              <a:rPr lang="en-US" dirty="0" smtClean="0"/>
              <a:t>PHP </a:t>
            </a:r>
            <a:r>
              <a:rPr lang="bg-BG" dirty="0" smtClean="0"/>
              <a:t>се използва като разделител например при изброяване на елементи на списъци.</a:t>
            </a:r>
            <a:endParaRPr lang="en-US" sz="1600" dirty="0" smtClean="0"/>
          </a:p>
          <a:p>
            <a:pPr lvl="0">
              <a:buNone/>
            </a:pPr>
            <a:r>
              <a:rPr lang="bg-BG" dirty="0" smtClean="0"/>
              <a:t>Символни (тип </a:t>
            </a:r>
            <a:r>
              <a:rPr lang="en-US" dirty="0" smtClean="0"/>
              <a:t>string</a:t>
            </a:r>
            <a:r>
              <a:rPr lang="bg-BG" dirty="0" smtClean="0"/>
              <a:t>) – </a:t>
            </a:r>
            <a:r>
              <a:rPr lang="en-US" dirty="0" smtClean="0"/>
              <a:t>PHP </a:t>
            </a:r>
            <a:r>
              <a:rPr lang="bg-BG" dirty="0" smtClean="0"/>
              <a:t>дава възможност за използване на символни константи, които се записват като последователност от символи, ограничени отляво и отдясно с двойни кавички или апострофи, напр. “</a:t>
            </a:r>
            <a:r>
              <a:rPr lang="en-US" dirty="0" smtClean="0"/>
              <a:t>Hello</a:t>
            </a:r>
            <a:r>
              <a:rPr lang="ru-RU" dirty="0" smtClean="0"/>
              <a:t> “ </a:t>
            </a:r>
            <a:r>
              <a:rPr lang="bg-BG" dirty="0" smtClean="0"/>
              <a:t>или </a:t>
            </a:r>
            <a:r>
              <a:rPr lang="ru-RU" dirty="0" smtClean="0"/>
              <a:t>‘</a:t>
            </a:r>
            <a:r>
              <a:rPr lang="en-US" dirty="0" smtClean="0"/>
              <a:t>World</a:t>
            </a:r>
            <a:r>
              <a:rPr lang="ru-RU" dirty="0" smtClean="0"/>
              <a:t>’</a:t>
            </a:r>
            <a:endParaRPr lang="en-US" sz="1600" dirty="0" smtClean="0"/>
          </a:p>
          <a:p>
            <a:pPr lvl="0">
              <a:buNone/>
            </a:pPr>
            <a:r>
              <a:rPr lang="bg-BG" dirty="0" smtClean="0"/>
              <a:t>Логически (тип </a:t>
            </a:r>
            <a:r>
              <a:rPr lang="en-US" dirty="0" err="1" smtClean="0"/>
              <a:t>boolean</a:t>
            </a:r>
            <a:r>
              <a:rPr lang="bg-BG" dirty="0" smtClean="0"/>
              <a:t>) – логическите константи “истина” и “неистина” се записват с наименованията си на английски съответно като </a:t>
            </a:r>
            <a:r>
              <a:rPr lang="en-US" b="1" dirty="0" smtClean="0"/>
              <a:t>TRUE</a:t>
            </a:r>
            <a:r>
              <a:rPr lang="bg-BG" dirty="0" smtClean="0"/>
              <a:t> и </a:t>
            </a:r>
            <a:r>
              <a:rPr lang="en-US" b="1" dirty="0" smtClean="0"/>
              <a:t>FALSE</a:t>
            </a:r>
            <a:r>
              <a:rPr lang="ru-RU" dirty="0" smtClean="0"/>
              <a:t>.</a:t>
            </a:r>
            <a:endParaRPr lang="en-US" sz="1600" dirty="0" smtClean="0"/>
          </a:p>
          <a:p>
            <a:pPr>
              <a:buNone/>
            </a:pPr>
            <a:r>
              <a:rPr lang="ru-RU" baseline="30000" dirty="0" smtClean="0">
                <a:hlinkClick r:id="" action="ppaction://hlinkfile"/>
              </a:rPr>
              <a:t>*</a:t>
            </a:r>
            <a:r>
              <a:rPr lang="ru-RU" dirty="0" smtClean="0"/>
              <a:t> </a:t>
            </a:r>
            <a:r>
              <a:rPr lang="bg-BG" dirty="0" smtClean="0"/>
              <a:t>Могат да се използват и малките букви </a:t>
            </a:r>
            <a:r>
              <a:rPr lang="en-US" dirty="0" smtClean="0"/>
              <a:t>a</a:t>
            </a:r>
            <a:r>
              <a:rPr lang="ru-RU" dirty="0" smtClean="0"/>
              <a:t>-</a:t>
            </a:r>
            <a:r>
              <a:rPr lang="en-US" dirty="0" smtClean="0"/>
              <a:t>f</a:t>
            </a:r>
            <a:r>
              <a:rPr lang="ru-RU" dirty="0" smtClean="0"/>
              <a:t>.</a:t>
            </a:r>
            <a:endParaRPr lang="en-US" sz="1600" dirty="0" smtClean="0"/>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Дефиниране</a:t>
            </a:r>
            <a:r>
              <a:rPr lang="en-US" dirty="0" smtClean="0"/>
              <a:t> </a:t>
            </a:r>
            <a:r>
              <a:rPr lang="en-US" dirty="0" err="1" smtClean="0"/>
              <a:t>на</a:t>
            </a:r>
            <a:r>
              <a:rPr lang="en-US" dirty="0" smtClean="0"/>
              <a:t> </a:t>
            </a:r>
            <a:r>
              <a:rPr lang="en-US" dirty="0" err="1" smtClean="0"/>
              <a:t>константи</a:t>
            </a:r>
            <a:endParaRPr lang="en-US" dirty="0"/>
          </a:p>
        </p:txBody>
      </p:sp>
      <p:sp>
        <p:nvSpPr>
          <p:cNvPr id="3" name="Content Placeholder 2"/>
          <p:cNvSpPr>
            <a:spLocks noGrp="1"/>
          </p:cNvSpPr>
          <p:nvPr>
            <p:ph idx="1"/>
          </p:nvPr>
        </p:nvSpPr>
        <p:spPr/>
        <p:txBody>
          <a:bodyPr lIns="0">
            <a:normAutofit fontScale="92500" lnSpcReduction="20000"/>
          </a:bodyPr>
          <a:lstStyle/>
          <a:p>
            <a:pPr>
              <a:buNone/>
            </a:pPr>
            <a:r>
              <a:rPr lang="bg-BG" dirty="0" smtClean="0"/>
              <a:t>    Дефинирането на константа е всъщност създаване на константа, на която се присвоява име и стойност от определен тип. В </a:t>
            </a:r>
            <a:r>
              <a:rPr lang="en-US" dirty="0" smtClean="0"/>
              <a:t>PHP</a:t>
            </a:r>
            <a:r>
              <a:rPr lang="bg-BG" dirty="0" smtClean="0"/>
              <a:t> това става чрез вградената в езика функция </a:t>
            </a:r>
            <a:r>
              <a:rPr lang="en-US" dirty="0" smtClean="0"/>
              <a:t>define</a:t>
            </a:r>
            <a:r>
              <a:rPr lang="bg-BG" dirty="0" smtClean="0"/>
              <a:t>.  </a:t>
            </a:r>
            <a:endParaRPr lang="en-US" dirty="0" smtClean="0"/>
          </a:p>
          <a:p>
            <a:pPr algn="ctr">
              <a:buNone/>
            </a:pPr>
            <a:r>
              <a:rPr lang="en-US" dirty="0" smtClean="0"/>
              <a:t>define</a:t>
            </a:r>
            <a:r>
              <a:rPr lang="bg-BG" dirty="0" smtClean="0"/>
              <a:t>(“</a:t>
            </a:r>
            <a:r>
              <a:rPr lang="en-US" dirty="0" smtClean="0"/>
              <a:t>PI</a:t>
            </a:r>
            <a:r>
              <a:rPr lang="bg-BG" dirty="0" smtClean="0"/>
              <a:t>”,3.14);</a:t>
            </a:r>
            <a:endParaRPr lang="en-US" dirty="0" smtClean="0"/>
          </a:p>
          <a:p>
            <a:pPr fontAlgn="base">
              <a:buNone/>
            </a:pPr>
            <a:r>
              <a:rPr lang="bg-BG" dirty="0" smtClean="0"/>
              <a:t>    В дадения по-горе пример се дефинира константа </a:t>
            </a:r>
            <a:r>
              <a:rPr lang="en-US" dirty="0" smtClean="0"/>
              <a:t>PI</a:t>
            </a:r>
            <a:r>
              <a:rPr lang="bg-BG" dirty="0" smtClean="0"/>
              <a:t> със стойност 3.14 . !</a:t>
            </a:r>
            <a:endParaRPr lang="en-US" dirty="0" smtClean="0"/>
          </a:p>
          <a:p>
            <a:pPr>
              <a:buNone/>
            </a:pPr>
            <a:r>
              <a:rPr lang="bg-BG" dirty="0" smtClean="0"/>
              <a:t>    Важно е да се запомни, че именуваните константи в </a:t>
            </a:r>
            <a:r>
              <a:rPr lang="en-US" dirty="0" smtClean="0"/>
              <a:t>PHP</a:t>
            </a:r>
            <a:r>
              <a:rPr lang="bg-BG" dirty="0" smtClean="0"/>
              <a:t> са глобални, независимо къде (в рамките на </a:t>
            </a:r>
            <a:r>
              <a:rPr lang="en-US" dirty="0" smtClean="0"/>
              <a:t>PHP</a:t>
            </a:r>
            <a:r>
              <a:rPr lang="bg-BG" dirty="0" smtClean="0"/>
              <a:t> приложението) са дефинирани.</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Проверка</a:t>
            </a:r>
            <a:r>
              <a:rPr lang="en-US" dirty="0" smtClean="0"/>
              <a:t> </a:t>
            </a:r>
            <a:r>
              <a:rPr lang="en-US" dirty="0" err="1" smtClean="0"/>
              <a:t>за</a:t>
            </a:r>
            <a:r>
              <a:rPr lang="en-US" dirty="0" smtClean="0"/>
              <a:t> </a:t>
            </a:r>
            <a:r>
              <a:rPr lang="en-US" dirty="0" err="1" smtClean="0"/>
              <a:t>съществуване</a:t>
            </a:r>
            <a:r>
              <a:rPr lang="en-US" dirty="0" smtClean="0"/>
              <a:t> </a:t>
            </a:r>
            <a:r>
              <a:rPr lang="en-US" dirty="0" err="1" smtClean="0"/>
              <a:t>на</a:t>
            </a:r>
            <a:r>
              <a:rPr lang="en-US" dirty="0" smtClean="0"/>
              <a:t> </a:t>
            </a:r>
            <a:r>
              <a:rPr lang="en-US" dirty="0" err="1" smtClean="0"/>
              <a:t>именувана</a:t>
            </a:r>
            <a:r>
              <a:rPr lang="en-US" dirty="0" smtClean="0"/>
              <a:t> </a:t>
            </a:r>
            <a:r>
              <a:rPr lang="en-US" dirty="0" err="1" smtClean="0"/>
              <a:t>константа</a:t>
            </a:r>
            <a:endParaRPr lang="en-US" dirty="0"/>
          </a:p>
        </p:txBody>
      </p:sp>
      <p:sp>
        <p:nvSpPr>
          <p:cNvPr id="3" name="Content Placeholder 2"/>
          <p:cNvSpPr>
            <a:spLocks noGrp="1"/>
          </p:cNvSpPr>
          <p:nvPr>
            <p:ph idx="1"/>
          </p:nvPr>
        </p:nvSpPr>
        <p:spPr>
          <a:xfrm>
            <a:off x="457200" y="1600200"/>
            <a:ext cx="8229600" cy="4800600"/>
          </a:xfrm>
        </p:spPr>
        <p:txBody>
          <a:bodyPr>
            <a:normAutofit fontScale="70000" lnSpcReduction="20000"/>
          </a:bodyPr>
          <a:lstStyle/>
          <a:p>
            <a:pPr>
              <a:buNone/>
            </a:pPr>
            <a:r>
              <a:rPr lang="en-US" dirty="0" smtClean="0"/>
              <a:t>PHP</a:t>
            </a:r>
            <a:r>
              <a:rPr lang="bg-BG" dirty="0" smtClean="0"/>
              <a:t> предоставя функцията </a:t>
            </a:r>
            <a:r>
              <a:rPr lang="en-US" dirty="0" smtClean="0"/>
              <a:t>defined</a:t>
            </a:r>
            <a:r>
              <a:rPr lang="bg-BG" dirty="0" smtClean="0"/>
              <a:t>, чрез която може да се провери дали е дефинирана константа със зададено име.</a:t>
            </a:r>
            <a:endParaRPr lang="en-US" dirty="0" smtClean="0"/>
          </a:p>
          <a:p>
            <a:pPr>
              <a:buNone/>
            </a:pPr>
            <a:r>
              <a:rPr lang="bg-BG" dirty="0" smtClean="0"/>
              <a:t>Декларация:</a:t>
            </a:r>
            <a:endParaRPr lang="en-US" dirty="0" smtClean="0"/>
          </a:p>
          <a:p>
            <a:pPr algn="ctr">
              <a:buNone/>
            </a:pPr>
            <a:r>
              <a:rPr lang="en-US" dirty="0" err="1" smtClean="0"/>
              <a:t>bool</a:t>
            </a:r>
            <a:r>
              <a:rPr lang="en-US" dirty="0" smtClean="0"/>
              <a:t> </a:t>
            </a:r>
            <a:r>
              <a:rPr lang="en-US" b="1" dirty="0" smtClean="0"/>
              <a:t>defined</a:t>
            </a:r>
            <a:r>
              <a:rPr lang="en-US" dirty="0" smtClean="0"/>
              <a:t> ( string name )</a:t>
            </a:r>
          </a:p>
          <a:p>
            <a:pPr>
              <a:buNone/>
            </a:pPr>
            <a:r>
              <a:rPr lang="bg-BG" dirty="0" smtClean="0"/>
              <a:t> </a:t>
            </a:r>
            <a:endParaRPr lang="en-US" dirty="0" smtClean="0"/>
          </a:p>
          <a:p>
            <a:pPr>
              <a:buNone/>
            </a:pPr>
            <a:r>
              <a:rPr lang="bg-BG" dirty="0" smtClean="0"/>
              <a:t>Функцията връща логическа стойност </a:t>
            </a:r>
            <a:r>
              <a:rPr lang="en-US" dirty="0" smtClean="0"/>
              <a:t>TRUE</a:t>
            </a:r>
            <a:r>
              <a:rPr lang="bg-BG" dirty="0" smtClean="0"/>
              <a:t> ако константата с име </a:t>
            </a:r>
            <a:r>
              <a:rPr lang="en-US" dirty="0" smtClean="0"/>
              <a:t>name</a:t>
            </a:r>
            <a:r>
              <a:rPr lang="bg-BG" dirty="0" smtClean="0"/>
              <a:t> е дефинирана, и </a:t>
            </a:r>
            <a:r>
              <a:rPr lang="en-US" dirty="0" smtClean="0"/>
              <a:t>FALSE</a:t>
            </a:r>
            <a:r>
              <a:rPr lang="bg-BG" dirty="0" smtClean="0"/>
              <a:t> ако не е дефинирана.</a:t>
            </a:r>
            <a:endParaRPr lang="en-US" dirty="0" smtClean="0"/>
          </a:p>
          <a:p>
            <a:pPr>
              <a:buNone/>
            </a:pPr>
            <a:r>
              <a:rPr lang="bg-BG" dirty="0" smtClean="0"/>
              <a:t> </a:t>
            </a:r>
            <a:endParaRPr lang="en-US" dirty="0" smtClean="0"/>
          </a:p>
          <a:p>
            <a:pPr algn="ctr">
              <a:buNone/>
            </a:pPr>
            <a:r>
              <a:rPr lang="en-US" dirty="0" smtClean="0"/>
              <a:t>if(defined(“PI”)</a:t>
            </a:r>
            <a:r>
              <a:rPr lang="bg-BG" dirty="0" smtClean="0"/>
              <a:t>)</a:t>
            </a:r>
            <a:r>
              <a:rPr lang="en-US" dirty="0" smtClean="0"/>
              <a:t> echo PI;</a:t>
            </a:r>
            <a:endParaRPr lang="bg-BG" dirty="0" smtClean="0"/>
          </a:p>
          <a:p>
            <a:pPr algn="just">
              <a:buNone/>
            </a:pPr>
            <a:r>
              <a:rPr lang="bg-BG" dirty="0" smtClean="0"/>
              <a:t>В дадения по-горе пример се проверява дали константата </a:t>
            </a:r>
            <a:r>
              <a:rPr lang="en-US" dirty="0" smtClean="0"/>
              <a:t>PI</a:t>
            </a:r>
            <a:r>
              <a:rPr lang="bg-BG" dirty="0" smtClean="0"/>
              <a:t> е дефинирана, и ако е дефинирана се извежда нейната стойност чрез конструкцията </a:t>
            </a:r>
            <a:r>
              <a:rPr lang="en-US" dirty="0" smtClean="0"/>
              <a:t>echo</a:t>
            </a:r>
            <a:r>
              <a:rPr lang="bg-BG" dirty="0" smtClean="0"/>
              <a:t>. В </a:t>
            </a:r>
            <a:r>
              <a:rPr lang="en-US" dirty="0" smtClean="0"/>
              <a:t>PHP</a:t>
            </a:r>
            <a:r>
              <a:rPr lang="bg-BG" dirty="0" smtClean="0"/>
              <a:t> са включени голям брой именувани константи. По-голямата част от тях обаче се създават в разширенията на </a:t>
            </a:r>
            <a:r>
              <a:rPr lang="en-US" dirty="0" smtClean="0"/>
              <a:t>PHP</a:t>
            </a:r>
            <a:r>
              <a:rPr lang="bg-BG" dirty="0" smtClean="0"/>
              <a:t> и са достъпни само ако даденото разширение е активно</a:t>
            </a: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g-BG" dirty="0" smtClean="0"/>
              <a:t>Извеждане на достъпните именувани константи</a:t>
            </a:r>
            <a:endParaRPr lang="en-US" dirty="0"/>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a:buNone/>
            </a:pPr>
            <a:r>
              <a:rPr lang="bg-BG" dirty="0" smtClean="0"/>
              <a:t>Функцията </a:t>
            </a:r>
            <a:r>
              <a:rPr lang="en-US" dirty="0" smtClean="0"/>
              <a:t>get</a:t>
            </a:r>
            <a:r>
              <a:rPr lang="bg-BG" dirty="0" smtClean="0"/>
              <a:t>_</a:t>
            </a:r>
            <a:r>
              <a:rPr lang="en-US" dirty="0" smtClean="0"/>
              <a:t>defined</a:t>
            </a:r>
            <a:r>
              <a:rPr lang="bg-BG" dirty="0" smtClean="0"/>
              <a:t>_</a:t>
            </a:r>
            <a:r>
              <a:rPr lang="en-US" dirty="0" smtClean="0"/>
              <a:t>constants</a:t>
            </a:r>
            <a:r>
              <a:rPr lang="bg-BG" dirty="0" smtClean="0"/>
              <a:t>() връща масив с всички достъпни именувани константи в </a:t>
            </a:r>
            <a:r>
              <a:rPr lang="en-US" dirty="0" smtClean="0"/>
              <a:t>PHP</a:t>
            </a:r>
            <a:r>
              <a:rPr lang="bg-BG" dirty="0" smtClean="0"/>
              <a:t> модула. По-долу е даден код на </a:t>
            </a:r>
            <a:r>
              <a:rPr lang="en-US" dirty="0" smtClean="0"/>
              <a:t>PHP</a:t>
            </a:r>
            <a:r>
              <a:rPr lang="bg-BG" dirty="0" smtClean="0"/>
              <a:t> модул, който извежда в прозореца на браузъра имената и стойностите на всички достъпни именувани константи.</a:t>
            </a:r>
            <a:endParaRPr lang="en-US" dirty="0" smtClean="0"/>
          </a:p>
          <a:p>
            <a:pPr>
              <a:buNone/>
            </a:pPr>
            <a:r>
              <a:rPr lang="bg-BG" dirty="0" smtClean="0"/>
              <a:t> </a:t>
            </a:r>
            <a:endParaRPr lang="en-US" dirty="0" smtClean="0"/>
          </a:p>
          <a:p>
            <a:pPr>
              <a:buNone/>
            </a:pPr>
            <a:r>
              <a:rPr lang="bg-BG" dirty="0" smtClean="0"/>
              <a:t>&lt;</a:t>
            </a:r>
            <a:r>
              <a:rPr lang="en-US" dirty="0" smtClean="0"/>
              <a:t>HTML&gt;</a:t>
            </a:r>
          </a:p>
          <a:p>
            <a:pPr>
              <a:buNone/>
            </a:pPr>
            <a:r>
              <a:rPr lang="en-US" dirty="0" smtClean="0"/>
              <a:t>&lt;BODY&gt;</a:t>
            </a:r>
          </a:p>
          <a:p>
            <a:pPr>
              <a:buNone/>
            </a:pPr>
            <a:r>
              <a:rPr lang="en-US" dirty="0" smtClean="0"/>
              <a:t>&lt;PRE&gt;</a:t>
            </a:r>
          </a:p>
          <a:p>
            <a:pPr>
              <a:buNone/>
            </a:pPr>
            <a:r>
              <a:rPr lang="en-US" dirty="0" smtClean="0"/>
              <a:t>&lt;?</a:t>
            </a:r>
            <a:r>
              <a:rPr lang="en-US" dirty="0" err="1" smtClean="0"/>
              <a:t>php</a:t>
            </a:r>
            <a:endParaRPr lang="en-US" dirty="0" smtClean="0"/>
          </a:p>
          <a:p>
            <a:pPr>
              <a:buNone/>
            </a:pPr>
            <a:r>
              <a:rPr lang="en-US" dirty="0" smtClean="0"/>
              <a:t>   </a:t>
            </a:r>
            <a:r>
              <a:rPr lang="en-US" dirty="0" err="1" smtClean="0"/>
              <a:t>print_r</a:t>
            </a:r>
            <a:r>
              <a:rPr lang="en-US" dirty="0" smtClean="0"/>
              <a:t>(get</a:t>
            </a:r>
            <a:r>
              <a:rPr lang="bg-BG" dirty="0" smtClean="0"/>
              <a:t>_</a:t>
            </a:r>
            <a:r>
              <a:rPr lang="en-US" dirty="0" smtClean="0"/>
              <a:t>defined</a:t>
            </a:r>
            <a:r>
              <a:rPr lang="bg-BG" dirty="0" smtClean="0"/>
              <a:t>_</a:t>
            </a:r>
            <a:r>
              <a:rPr lang="en-US" dirty="0" smtClean="0"/>
              <a:t>constants</a:t>
            </a:r>
            <a:r>
              <a:rPr lang="bg-BG" dirty="0" smtClean="0"/>
              <a:t>()</a:t>
            </a:r>
            <a:r>
              <a:rPr lang="en-US" dirty="0" smtClean="0"/>
              <a:t>);</a:t>
            </a:r>
          </a:p>
          <a:p>
            <a:pPr>
              <a:buNone/>
            </a:pPr>
            <a:r>
              <a:rPr lang="en-US" dirty="0" smtClean="0"/>
              <a:t>?&gt;</a:t>
            </a:r>
          </a:p>
          <a:p>
            <a:pPr>
              <a:buNone/>
            </a:pPr>
            <a:r>
              <a:rPr lang="en-US" dirty="0" smtClean="0"/>
              <a:t>&lt;/PRE&gt;&lt;/BODY&gt;&lt;/HTML&gt;</a:t>
            </a:r>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Лекция 1</a:t>
            </a:r>
            <a:endParaRPr lang="en-US" dirty="0"/>
          </a:p>
        </p:txBody>
      </p:sp>
      <p:sp>
        <p:nvSpPr>
          <p:cNvPr id="3" name="Content Placeholder 2"/>
          <p:cNvSpPr>
            <a:spLocks noGrp="1"/>
          </p:cNvSpPr>
          <p:nvPr>
            <p:ph idx="1"/>
          </p:nvPr>
        </p:nvSpPr>
        <p:spPr/>
        <p:txBody>
          <a:bodyPr>
            <a:normAutofit fontScale="55000" lnSpcReduction="20000"/>
          </a:bodyPr>
          <a:lstStyle/>
          <a:p>
            <a:pPr algn="ctr">
              <a:buNone/>
            </a:pPr>
            <a:r>
              <a:rPr lang="en-US" sz="3600" dirty="0"/>
              <a:t>Web </a:t>
            </a:r>
            <a:r>
              <a:rPr lang="bg-BG" sz="3600" dirty="0"/>
              <a:t>сървъри</a:t>
            </a:r>
            <a:endParaRPr lang="en-US" sz="3600" dirty="0"/>
          </a:p>
          <a:p>
            <a:pPr>
              <a:buNone/>
            </a:pPr>
            <a:r>
              <a:rPr lang="bg-BG" dirty="0"/>
              <a:t> </a:t>
            </a:r>
            <a:endParaRPr lang="en-US" dirty="0"/>
          </a:p>
          <a:p>
            <a:pPr>
              <a:buNone/>
            </a:pPr>
            <a:r>
              <a:rPr lang="en-US" dirty="0"/>
              <a:t>Web</a:t>
            </a:r>
            <a:r>
              <a:rPr lang="bg-BG" dirty="0"/>
              <a:t>-сървърът е възел в компютърната мрежа </a:t>
            </a:r>
            <a:r>
              <a:rPr lang="en-US" dirty="0"/>
              <a:t>WWW</a:t>
            </a:r>
            <a:r>
              <a:rPr lang="bg-BG" dirty="0"/>
              <a:t>, който приема HTTP-заявки от клиенти, по правило </a:t>
            </a:r>
            <a:r>
              <a:rPr lang="en-US" dirty="0"/>
              <a:t>Web</a:t>
            </a:r>
            <a:r>
              <a:rPr lang="bg-BG" dirty="0"/>
              <a:t>-браузъри, и им връща HTTP-отговори във вид на HTML-страници, изображения, файлове, медийни-потоци или други данни. </a:t>
            </a:r>
            <a:endParaRPr lang="en-US" dirty="0"/>
          </a:p>
          <a:p>
            <a:pPr>
              <a:buNone/>
            </a:pPr>
            <a:r>
              <a:rPr lang="bg-BG" dirty="0"/>
              <a:t>На практика </a:t>
            </a:r>
            <a:r>
              <a:rPr lang="en-US" dirty="0"/>
              <a:t>Web</a:t>
            </a:r>
            <a:r>
              <a:rPr lang="bg-BG" dirty="0"/>
              <a:t>-сървър наричат както программното обеспечение, изпълняващо функциите на </a:t>
            </a:r>
            <a:r>
              <a:rPr lang="en-US" dirty="0"/>
              <a:t>Web</a:t>
            </a:r>
            <a:r>
              <a:rPr lang="bg-BG" dirty="0"/>
              <a:t>-сървъра, така и самия компютер (като възел на компютърната мрежа), на който това програмно обеспечение работи. Всеки сървър в </a:t>
            </a:r>
            <a:r>
              <a:rPr lang="en-US" dirty="0"/>
              <a:t>WWW</a:t>
            </a:r>
            <a:r>
              <a:rPr lang="bg-BG" dirty="0"/>
              <a:t> има определен интернет адрес и обслужва само заявките, които са изпратени към този адрес.</a:t>
            </a:r>
            <a:endParaRPr lang="en-US" dirty="0"/>
          </a:p>
          <a:p>
            <a:pPr>
              <a:buNone/>
            </a:pPr>
            <a:r>
              <a:rPr lang="bg-BG" dirty="0"/>
              <a:t> Клиентът, (по правило </a:t>
            </a:r>
            <a:r>
              <a:rPr lang="en-US" dirty="0"/>
              <a:t>Web </a:t>
            </a:r>
            <a:r>
              <a:rPr lang="bg-BG" dirty="0"/>
              <a:t>-браузер), изпраща по компютърната мрежа заявка към определен </a:t>
            </a:r>
            <a:r>
              <a:rPr lang="en-US" dirty="0"/>
              <a:t>Web </a:t>
            </a:r>
            <a:r>
              <a:rPr lang="bg-BG" dirty="0"/>
              <a:t>–сървър за получаване на определен ресурс - нещо, което се съхранява на сървъра и може да се изпрати по </a:t>
            </a:r>
            <a:r>
              <a:rPr lang="en-US" dirty="0"/>
              <a:t>HTTP </a:t>
            </a:r>
            <a:r>
              <a:rPr lang="bg-BG" dirty="0"/>
              <a:t>протокола на мрежата.  Всеки ресурс се заявява чрез така наречения URL-адрес, който включва както адреса (или името) на сървъра така и </a:t>
            </a:r>
            <a:r>
              <a:rPr lang="bg-BG" dirty="0" smtClean="0"/>
              <a:t>пътя до </a:t>
            </a:r>
            <a:r>
              <a:rPr lang="bg-BG" dirty="0"/>
              <a:t>ресурса в компютъра на сървъра. Ресурсите са HTML-страници, изображения, файлове, медийни потоци или други данни, които са заявени от клиента. В отговор </a:t>
            </a:r>
            <a:r>
              <a:rPr lang="en-US" dirty="0"/>
              <a:t>Web </a:t>
            </a:r>
            <a:r>
              <a:rPr lang="bg-BG" dirty="0"/>
              <a:t>-сървърът изпраща на клиента заявените данни. Този обмен се извършва по HTTP протокола.</a:t>
            </a:r>
            <a:endParaRPr lang="en-US" dirty="0"/>
          </a:p>
          <a:p>
            <a:pPr algn="ctr">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Магически</a:t>
            </a:r>
            <a:r>
              <a:rPr lang="en-US" dirty="0" smtClean="0"/>
              <a:t>” </a:t>
            </a:r>
            <a:r>
              <a:rPr lang="en-US" dirty="0" err="1" smtClean="0"/>
              <a:t>константи</a:t>
            </a:r>
            <a:endParaRPr lang="en-US" dirty="0"/>
          </a:p>
        </p:txBody>
      </p:sp>
      <p:sp>
        <p:nvSpPr>
          <p:cNvPr id="3" name="Content Placeholder 2"/>
          <p:cNvSpPr>
            <a:spLocks noGrp="1"/>
          </p:cNvSpPr>
          <p:nvPr>
            <p:ph idx="1"/>
          </p:nvPr>
        </p:nvSpPr>
        <p:spPr>
          <a:xfrm>
            <a:off x="457200" y="1600200"/>
            <a:ext cx="8229600" cy="4724400"/>
          </a:xfrm>
        </p:spPr>
        <p:txBody>
          <a:bodyPr>
            <a:normAutofit fontScale="70000" lnSpcReduction="20000"/>
          </a:bodyPr>
          <a:lstStyle/>
          <a:p>
            <a:pPr>
              <a:buNone/>
            </a:pPr>
            <a:r>
              <a:rPr lang="en-US" dirty="0" smtClean="0"/>
              <a:t>PHP</a:t>
            </a:r>
            <a:r>
              <a:rPr lang="bg-BG" dirty="0" smtClean="0"/>
              <a:t> предоставя пет предварително дефинирани константи, стойността на които не е постоянна, а зависи от мястото в кода, в което се използват. Това са:</a:t>
            </a:r>
            <a:endParaRPr lang="en-US" dirty="0" smtClean="0"/>
          </a:p>
          <a:p>
            <a:pPr>
              <a:buNone/>
            </a:pPr>
            <a:r>
              <a:rPr lang="bg-BG" dirty="0" smtClean="0"/>
              <a:t>__</a:t>
            </a:r>
            <a:r>
              <a:rPr lang="en-US" dirty="0" smtClean="0"/>
              <a:t>LINE</a:t>
            </a:r>
            <a:r>
              <a:rPr lang="bg-BG" dirty="0" smtClean="0"/>
              <a:t>__ съдържа текущия номер на реда от </a:t>
            </a:r>
            <a:r>
              <a:rPr lang="en-US" dirty="0" smtClean="0"/>
              <a:t>PHP</a:t>
            </a:r>
            <a:r>
              <a:rPr lang="bg-BG" dirty="0" smtClean="0"/>
              <a:t> модула</a:t>
            </a:r>
            <a:endParaRPr lang="en-US" dirty="0" smtClean="0"/>
          </a:p>
          <a:p>
            <a:pPr>
              <a:buNone/>
            </a:pPr>
            <a:r>
              <a:rPr lang="bg-BG" dirty="0" smtClean="0"/>
              <a:t>__</a:t>
            </a:r>
            <a:r>
              <a:rPr lang="en-US" dirty="0" smtClean="0"/>
              <a:t>FILE</a:t>
            </a:r>
            <a:r>
              <a:rPr lang="bg-BG" dirty="0" smtClean="0"/>
              <a:t>__ съдържа пълната файлова спецификация </a:t>
            </a:r>
            <a:r>
              <a:rPr lang="en-US" dirty="0" smtClean="0"/>
              <a:t>PHP</a:t>
            </a:r>
            <a:r>
              <a:rPr lang="bg-BG" dirty="0" smtClean="0"/>
              <a:t> модула</a:t>
            </a:r>
            <a:endParaRPr lang="en-US" dirty="0" smtClean="0"/>
          </a:p>
          <a:p>
            <a:pPr>
              <a:buNone/>
            </a:pPr>
            <a:r>
              <a:rPr lang="bg-BG" dirty="0" smtClean="0"/>
              <a:t>__</a:t>
            </a:r>
            <a:r>
              <a:rPr lang="en-US" dirty="0" smtClean="0"/>
              <a:t>FUNCTION</a:t>
            </a:r>
            <a:r>
              <a:rPr lang="bg-BG" dirty="0" smtClean="0"/>
              <a:t>__ съдържа името на функцията, която се изпълнява или празен низ извън кода на функция.</a:t>
            </a:r>
            <a:endParaRPr lang="en-US" dirty="0" smtClean="0"/>
          </a:p>
          <a:p>
            <a:pPr>
              <a:buNone/>
            </a:pPr>
            <a:r>
              <a:rPr lang="bg-BG" dirty="0" smtClean="0"/>
              <a:t>__</a:t>
            </a:r>
            <a:r>
              <a:rPr lang="en-US" dirty="0" smtClean="0"/>
              <a:t>CLASS</a:t>
            </a:r>
            <a:r>
              <a:rPr lang="bg-BG" dirty="0" smtClean="0"/>
              <a:t>__ съдържа името на класа на обекта, чийто код се изпълнява, или празен низ извън кода на обект.</a:t>
            </a:r>
            <a:endParaRPr lang="en-US" dirty="0" smtClean="0"/>
          </a:p>
          <a:p>
            <a:pPr>
              <a:buNone/>
            </a:pPr>
            <a:r>
              <a:rPr lang="bg-BG" dirty="0" smtClean="0"/>
              <a:t>__</a:t>
            </a:r>
            <a:r>
              <a:rPr lang="en-US" dirty="0" smtClean="0"/>
              <a:t>METHOD</a:t>
            </a:r>
            <a:r>
              <a:rPr lang="bg-BG" dirty="0" smtClean="0"/>
              <a:t>__ съдържа името на метода, който се изпълнява или празен низ извън кода на метод</a:t>
            </a:r>
            <a:endParaRPr lang="en-US" dirty="0" smtClean="0"/>
          </a:p>
          <a:p>
            <a:pPr>
              <a:buNone/>
            </a:pPr>
            <a:r>
              <a:rPr lang="bg-BG" dirty="0" smtClean="0"/>
              <a:t>Тези константи например могат да се използват при извеждане на съобщение за грешка от код на програмиста, за да се определи по-точно инструкцията, при изпълнение на която е генерирана грешката.</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Променливи</a:t>
            </a:r>
            <a:endParaRPr lang="en-US" dirty="0"/>
          </a:p>
        </p:txBody>
      </p:sp>
      <p:sp>
        <p:nvSpPr>
          <p:cNvPr id="3" name="Content Placeholder 2"/>
          <p:cNvSpPr>
            <a:spLocks noGrp="1"/>
          </p:cNvSpPr>
          <p:nvPr>
            <p:ph idx="1"/>
          </p:nvPr>
        </p:nvSpPr>
        <p:spPr>
          <a:xfrm>
            <a:off x="457200" y="1600200"/>
            <a:ext cx="8229600" cy="4648200"/>
          </a:xfrm>
          <a:ln>
            <a:noFill/>
          </a:ln>
          <a:effectLst/>
          <a:scene3d>
            <a:camera prst="orthographicFront">
              <a:rot lat="0" lon="0" rev="0"/>
            </a:camera>
            <a:lightRig rig="contrasting" dir="t">
              <a:rot lat="0" lon="0" rev="7800000"/>
            </a:lightRig>
          </a:scene3d>
          <a:sp3d>
            <a:bevelT w="139700" h="139700"/>
          </a:sp3d>
        </p:spPr>
        <p:txBody>
          <a:bodyPr>
            <a:normAutofit fontScale="77500" lnSpcReduction="20000"/>
          </a:bodyPr>
          <a:lstStyle/>
          <a:p>
            <a:pPr>
              <a:buNone/>
            </a:pPr>
            <a:r>
              <a:rPr lang="bg-BG" dirty="0" smtClean="0"/>
              <a:t>     Освен константи всеки език за програмиране включва променливи, които представят информацията, която се променя по време на изпълнение на програмата.</a:t>
            </a:r>
            <a:endParaRPr lang="en-US" dirty="0" smtClean="0"/>
          </a:p>
          <a:p>
            <a:pPr>
              <a:buNone/>
            </a:pPr>
            <a:r>
              <a:rPr lang="bg-BG" dirty="0" smtClean="0"/>
              <a:t>D2  Променливата е величина, която може да променя стойността си по време на изпълнение на програмата и се определя от тройката {име, тип, стойност}.</a:t>
            </a:r>
            <a:endParaRPr lang="en-US" b="1" dirty="0" smtClean="0"/>
          </a:p>
          <a:p>
            <a:r>
              <a:rPr lang="bg-BG" dirty="0" smtClean="0"/>
              <a:t>Преди имената на променливите в </a:t>
            </a:r>
            <a:r>
              <a:rPr lang="en-US" dirty="0" smtClean="0"/>
              <a:t>PHP</a:t>
            </a:r>
            <a:r>
              <a:rPr lang="bg-BG" dirty="0" smtClean="0"/>
              <a:t> задължително се поставя символа $ (изключение от това правило е само достъпът  до  променливи-полета  на  обекти  чрез  оператора -&gt; </a:t>
            </a:r>
            <a:endParaRPr lang="en-US" dirty="0" smtClean="0"/>
          </a:p>
          <a:p>
            <a:r>
              <a:rPr lang="bg-BG" dirty="0" smtClean="0"/>
              <a:t> Имената на променливите трябва да започват с буква или символ за подчертаване “</a:t>
            </a:r>
            <a:r>
              <a:rPr lang="ru-RU" dirty="0" smtClean="0"/>
              <a:t>_</a:t>
            </a:r>
            <a:r>
              <a:rPr lang="bg-BG" dirty="0" smtClean="0"/>
              <a:t>” и освен тях могат да съдържат и цифри.</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Инициализиране</a:t>
            </a:r>
            <a:r>
              <a:rPr lang="en-US" dirty="0" smtClean="0"/>
              <a:t> </a:t>
            </a:r>
            <a:r>
              <a:rPr lang="en-US" dirty="0" err="1" smtClean="0"/>
              <a:t>на</a:t>
            </a:r>
            <a:r>
              <a:rPr lang="en-US" dirty="0" smtClean="0"/>
              <a:t> </a:t>
            </a:r>
            <a:r>
              <a:rPr lang="en-US" dirty="0" err="1" smtClean="0"/>
              <a:t>променливи</a:t>
            </a:r>
            <a:endParaRPr lang="en-US" dirty="0"/>
          </a:p>
        </p:txBody>
      </p:sp>
      <p:sp>
        <p:nvSpPr>
          <p:cNvPr id="3" name="Content Placeholder 2"/>
          <p:cNvSpPr>
            <a:spLocks noGrp="1"/>
          </p:cNvSpPr>
          <p:nvPr>
            <p:ph idx="1"/>
          </p:nvPr>
        </p:nvSpPr>
        <p:spPr>
          <a:xfrm>
            <a:off x="457200" y="1600200"/>
            <a:ext cx="8229600" cy="4724400"/>
          </a:xfrm>
        </p:spPr>
        <p:txBody>
          <a:bodyPr>
            <a:normAutofit fontScale="85000" lnSpcReduction="20000"/>
          </a:bodyPr>
          <a:lstStyle/>
          <a:p>
            <a:pPr algn="just">
              <a:buNone/>
            </a:pPr>
            <a:r>
              <a:rPr lang="bg-BG" dirty="0" smtClean="0"/>
              <a:t>Инициализирането означава задаване на начална стойност. То не е задължително, но се счита за добра практика. Важно е да се запомни, че в </a:t>
            </a:r>
            <a:r>
              <a:rPr lang="en-US" dirty="0" smtClean="0"/>
              <a:t>PHP </a:t>
            </a:r>
            <a:r>
              <a:rPr lang="bg-BG" dirty="0" smtClean="0"/>
              <a:t>променливите се създават при тяхното първо използване. Ако не се зададе начална стойност за променлива, тя получава подразбираща се стойност. Например при използване като числов тип (</a:t>
            </a:r>
            <a:r>
              <a:rPr lang="en-US" dirty="0" smtClean="0"/>
              <a:t>integer</a:t>
            </a:r>
            <a:r>
              <a:rPr lang="bg-BG" dirty="0" smtClean="0"/>
              <a:t> или </a:t>
            </a:r>
            <a:r>
              <a:rPr lang="en-US" dirty="0" smtClean="0"/>
              <a:t>float</a:t>
            </a:r>
            <a:r>
              <a:rPr lang="bg-BG" dirty="0" smtClean="0"/>
              <a:t>) подразбиращата се стойност е 0.</a:t>
            </a:r>
          </a:p>
          <a:p>
            <a:pPr>
              <a:buNone/>
            </a:pPr>
            <a:r>
              <a:rPr lang="bg-BG" dirty="0" smtClean="0"/>
              <a:t>Синтаксис за инициализиране</a:t>
            </a:r>
          </a:p>
          <a:p>
            <a:pPr algn="ctr">
              <a:buNone/>
            </a:pPr>
            <a:r>
              <a:rPr lang="bg-BG" dirty="0" smtClean="0"/>
              <a:t>$</a:t>
            </a:r>
            <a:r>
              <a:rPr lang="en-US" dirty="0" smtClean="0"/>
              <a:t>variable</a:t>
            </a:r>
            <a:r>
              <a:rPr lang="bg-BG" dirty="0" smtClean="0"/>
              <a:t>=</a:t>
            </a:r>
            <a:r>
              <a:rPr lang="en-US" dirty="0" smtClean="0"/>
              <a:t>expression</a:t>
            </a:r>
            <a:r>
              <a:rPr lang="bg-BG" dirty="0" smtClean="0"/>
              <a:t>;</a:t>
            </a:r>
          </a:p>
          <a:p>
            <a:pPr>
              <a:buNone/>
            </a:pPr>
            <a:r>
              <a:rPr lang="bg-BG" dirty="0" smtClean="0"/>
              <a:t>където </a:t>
            </a:r>
            <a:r>
              <a:rPr lang="en-US" dirty="0" smtClean="0"/>
              <a:t>expression</a:t>
            </a:r>
            <a:r>
              <a:rPr lang="bg-BG" dirty="0" smtClean="0"/>
              <a:t> е израз (формула), чиято стойност се изчислява и се записва в променливата, например</a:t>
            </a:r>
          </a:p>
          <a:p>
            <a:pPr algn="ctr">
              <a:buNone/>
            </a:pPr>
            <a:r>
              <a:rPr lang="bg-BG" dirty="0" smtClean="0"/>
              <a:t>$</a:t>
            </a:r>
            <a:r>
              <a:rPr lang="en-US" dirty="0" smtClean="0"/>
              <a:t>x</a:t>
            </a:r>
            <a:r>
              <a:rPr lang="bg-BG" dirty="0" smtClean="0"/>
              <a:t>=5;</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g-BG" dirty="0" smtClean="0"/>
              <a:t>Инициализиране на променлива с адрес</a:t>
            </a:r>
            <a:endParaRPr lang="en-US" dirty="0"/>
          </a:p>
        </p:txBody>
      </p:sp>
      <p:sp>
        <p:nvSpPr>
          <p:cNvPr id="3" name="Content Placeholder 2"/>
          <p:cNvSpPr>
            <a:spLocks noGrp="1"/>
          </p:cNvSpPr>
          <p:nvPr>
            <p:ph idx="1"/>
          </p:nvPr>
        </p:nvSpPr>
        <p:spPr>
          <a:xfrm>
            <a:off x="457200" y="1600200"/>
            <a:ext cx="8229600" cy="4724400"/>
          </a:xfrm>
        </p:spPr>
        <p:txBody>
          <a:bodyPr>
            <a:normAutofit fontScale="62500" lnSpcReduction="20000"/>
          </a:bodyPr>
          <a:lstStyle/>
          <a:p>
            <a:pPr>
              <a:buNone/>
            </a:pPr>
            <a:r>
              <a:rPr lang="bg-BG" dirty="0" smtClean="0"/>
              <a:t>Синтаксис:  </a:t>
            </a:r>
            <a:endParaRPr lang="en-US" dirty="0" smtClean="0"/>
          </a:p>
          <a:p>
            <a:pPr algn="ctr">
              <a:buNone/>
            </a:pPr>
            <a:r>
              <a:rPr lang="bg-BG" dirty="0" smtClean="0"/>
              <a:t>$</a:t>
            </a:r>
            <a:r>
              <a:rPr lang="en-US" dirty="0" smtClean="0"/>
              <a:t>variable</a:t>
            </a:r>
            <a:r>
              <a:rPr lang="bg-BG" dirty="0" smtClean="0"/>
              <a:t>2=&amp;$</a:t>
            </a:r>
            <a:r>
              <a:rPr lang="en-US" dirty="0" smtClean="0"/>
              <a:t>variable</a:t>
            </a:r>
            <a:r>
              <a:rPr lang="bg-BG" dirty="0" smtClean="0"/>
              <a:t>1;</a:t>
            </a:r>
            <a:endParaRPr lang="en-US" dirty="0" smtClean="0"/>
          </a:p>
          <a:p>
            <a:pPr algn="just">
              <a:buNone/>
            </a:pPr>
            <a:r>
              <a:rPr lang="bg-BG" dirty="0" smtClean="0"/>
              <a:t> При това инициализиране чрез оператора “&amp;” променливата $</a:t>
            </a:r>
            <a:r>
              <a:rPr lang="en-US" dirty="0" smtClean="0"/>
              <a:t>variable</a:t>
            </a:r>
            <a:r>
              <a:rPr lang="bg-BG" dirty="0" smtClean="0"/>
              <a:t>2 получава адреса в паметта (а не просто стойността) на променливата $</a:t>
            </a:r>
            <a:r>
              <a:rPr lang="en-US" dirty="0" smtClean="0"/>
              <a:t>variable</a:t>
            </a:r>
            <a:r>
              <a:rPr lang="bg-BG" dirty="0" smtClean="0"/>
              <a:t>1. Като резултат от това стойността на двете променливи е записана на едно и също място в оперативната памет, т.е. в действителност това е една променлива с две различни имена.</a:t>
            </a:r>
            <a:endParaRPr lang="en-US" dirty="0" smtClean="0"/>
          </a:p>
          <a:p>
            <a:pPr>
              <a:buNone/>
            </a:pPr>
            <a:r>
              <a:rPr lang="bg-BG" dirty="0" smtClean="0"/>
              <a:t> </a:t>
            </a:r>
            <a:endParaRPr lang="en-US" dirty="0" smtClean="0"/>
          </a:p>
          <a:p>
            <a:pPr>
              <a:buNone/>
            </a:pPr>
            <a:r>
              <a:rPr lang="bg-BG" dirty="0" smtClean="0"/>
              <a:t>$</a:t>
            </a:r>
            <a:r>
              <a:rPr lang="en-US" dirty="0" smtClean="0"/>
              <a:t>x=5;</a:t>
            </a:r>
          </a:p>
          <a:p>
            <a:pPr>
              <a:buNone/>
            </a:pPr>
            <a:r>
              <a:rPr lang="en-US" dirty="0" smtClean="0"/>
              <a:t>$y=&amp;$x;</a:t>
            </a:r>
          </a:p>
          <a:p>
            <a:pPr>
              <a:buNone/>
            </a:pPr>
            <a:r>
              <a:rPr lang="en-US" dirty="0" smtClean="0"/>
              <a:t>$y=$y+</a:t>
            </a:r>
            <a:r>
              <a:rPr lang="bg-BG" dirty="0" smtClean="0"/>
              <a:t>1</a:t>
            </a:r>
            <a:r>
              <a:rPr lang="en-US" dirty="0" smtClean="0"/>
              <a:t>;</a:t>
            </a:r>
          </a:p>
          <a:p>
            <a:pPr>
              <a:buNone/>
            </a:pPr>
            <a:r>
              <a:rPr lang="en-US" dirty="0" smtClean="0"/>
              <a:t>echo $x;</a:t>
            </a:r>
          </a:p>
          <a:p>
            <a:pPr algn="just">
              <a:buNone/>
            </a:pPr>
            <a:r>
              <a:rPr lang="bg-BG" dirty="0" smtClean="0"/>
              <a:t>      В примера на променливата $</a:t>
            </a:r>
            <a:r>
              <a:rPr lang="en-US" dirty="0" smtClean="0"/>
              <a:t>y</a:t>
            </a:r>
            <a:r>
              <a:rPr lang="bg-BG" dirty="0" smtClean="0"/>
              <a:t> се присвоява адреса на променливата $</a:t>
            </a:r>
            <a:r>
              <a:rPr lang="en-US" dirty="0" smtClean="0"/>
              <a:t>x</a:t>
            </a:r>
            <a:r>
              <a:rPr lang="bg-BG" dirty="0" smtClean="0"/>
              <a:t>, след което се увеличава с единица стойността на $</a:t>
            </a:r>
            <a:r>
              <a:rPr lang="en-US" dirty="0" smtClean="0"/>
              <a:t>y</a:t>
            </a:r>
            <a:r>
              <a:rPr lang="bg-BG" dirty="0" smtClean="0"/>
              <a:t> и се извежда чрез конструкция </a:t>
            </a:r>
            <a:r>
              <a:rPr lang="en-US" dirty="0" smtClean="0"/>
              <a:t>echo</a:t>
            </a:r>
            <a:r>
              <a:rPr lang="bg-BG" dirty="0" smtClean="0"/>
              <a:t> стойността на $</a:t>
            </a:r>
            <a:r>
              <a:rPr lang="en-US" dirty="0" smtClean="0"/>
              <a:t>x</a:t>
            </a:r>
            <a:r>
              <a:rPr lang="bg-BG" dirty="0" smtClean="0"/>
              <a:t>. Тъй като $</a:t>
            </a:r>
            <a:r>
              <a:rPr lang="en-US" dirty="0" smtClean="0"/>
              <a:t>x</a:t>
            </a:r>
            <a:r>
              <a:rPr lang="bg-BG" dirty="0" smtClean="0"/>
              <a:t> и $</a:t>
            </a:r>
            <a:r>
              <a:rPr lang="en-US" dirty="0" smtClean="0"/>
              <a:t>y</a:t>
            </a:r>
            <a:r>
              <a:rPr lang="bg-BG" dirty="0" smtClean="0"/>
              <a:t> са всъщност една и съща променлива с две различни имена, стойността на  $</a:t>
            </a:r>
            <a:r>
              <a:rPr lang="en-US" dirty="0" smtClean="0"/>
              <a:t>x</a:t>
            </a:r>
            <a:r>
              <a:rPr lang="bg-BG" dirty="0" smtClean="0"/>
              <a:t> също се оказва увеличава с единица.</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Индиректно</a:t>
            </a:r>
            <a:r>
              <a:rPr lang="en-US" dirty="0" smtClean="0"/>
              <a:t> </a:t>
            </a:r>
            <a:r>
              <a:rPr lang="en-US" dirty="0" err="1" smtClean="0"/>
              <a:t>обръщение</a:t>
            </a:r>
            <a:r>
              <a:rPr lang="en-US" dirty="0" smtClean="0"/>
              <a:t> </a:t>
            </a:r>
            <a:r>
              <a:rPr lang="en-US" dirty="0" err="1" smtClean="0"/>
              <a:t>към</a:t>
            </a:r>
            <a:r>
              <a:rPr lang="en-US" dirty="0" smtClean="0"/>
              <a:t> </a:t>
            </a:r>
            <a:r>
              <a:rPr lang="en-US" dirty="0" err="1" smtClean="0"/>
              <a:t>променливи</a:t>
            </a:r>
            <a:endParaRPr lang="en-US" dirty="0"/>
          </a:p>
        </p:txBody>
      </p:sp>
      <p:sp>
        <p:nvSpPr>
          <p:cNvPr id="3" name="Content Placeholder 2"/>
          <p:cNvSpPr>
            <a:spLocks noGrp="1"/>
          </p:cNvSpPr>
          <p:nvPr>
            <p:ph idx="1"/>
          </p:nvPr>
        </p:nvSpPr>
        <p:spPr>
          <a:xfrm>
            <a:off x="457200" y="1600200"/>
            <a:ext cx="8229600" cy="4953000"/>
          </a:xfrm>
        </p:spPr>
        <p:txBody>
          <a:bodyPr>
            <a:normAutofit fontScale="55000" lnSpcReduction="20000"/>
          </a:bodyPr>
          <a:lstStyle/>
          <a:p>
            <a:pPr algn="just">
              <a:buNone/>
            </a:pPr>
            <a:r>
              <a:rPr lang="bg-BG" dirty="0" smtClean="0"/>
              <a:t>Индиректното обръщение към променливи дава възможност за използване на съдържанието на променлива като име на променлива. Такава възможност липсва в повечето от съвременните езици за програмиране. Индиректното обръщение използва следния синтаксис:</a:t>
            </a:r>
            <a:endParaRPr lang="en-US" dirty="0" smtClean="0"/>
          </a:p>
          <a:p>
            <a:pPr>
              <a:buNone/>
            </a:pPr>
            <a:r>
              <a:rPr lang="bg-BG" dirty="0" smtClean="0"/>
              <a:t> </a:t>
            </a:r>
            <a:endParaRPr lang="en-US" dirty="0" smtClean="0"/>
          </a:p>
          <a:p>
            <a:pPr algn="ctr">
              <a:buNone/>
            </a:pPr>
            <a:r>
              <a:rPr lang="bg-BG" dirty="0" smtClean="0"/>
              <a:t>$$</a:t>
            </a:r>
            <a:r>
              <a:rPr lang="en-US" dirty="0" smtClean="0"/>
              <a:t>variable</a:t>
            </a:r>
          </a:p>
          <a:p>
            <a:pPr>
              <a:buNone/>
            </a:pPr>
            <a:r>
              <a:rPr lang="bg-BG" dirty="0" smtClean="0"/>
              <a:t> </a:t>
            </a:r>
            <a:endParaRPr lang="en-US" dirty="0" smtClean="0"/>
          </a:p>
          <a:p>
            <a:pPr algn="just">
              <a:buNone/>
            </a:pPr>
            <a:r>
              <a:rPr lang="bg-BG" dirty="0" smtClean="0"/>
              <a:t>където $</a:t>
            </a:r>
            <a:r>
              <a:rPr lang="en-US" dirty="0" smtClean="0"/>
              <a:t>variable </a:t>
            </a:r>
            <a:r>
              <a:rPr lang="bg-BG" dirty="0" smtClean="0"/>
              <a:t>е вътрешна променлива, която съдържа името на външната променлива $$</a:t>
            </a:r>
            <a:r>
              <a:rPr lang="en-US" dirty="0" smtClean="0"/>
              <a:t>variable </a:t>
            </a:r>
            <a:r>
              <a:rPr lang="bg-BG" dirty="0" smtClean="0"/>
              <a:t>При това съдържанието на променливата $</a:t>
            </a:r>
            <a:r>
              <a:rPr lang="en-US" dirty="0" smtClean="0"/>
              <a:t>variable</a:t>
            </a:r>
            <a:r>
              <a:rPr lang="bg-BG" dirty="0" smtClean="0"/>
              <a:t> трябва да бъде символен низ, който да отговаря на изискванията за име на променлива.  Да разгледаме един пример:</a:t>
            </a:r>
            <a:endParaRPr lang="en-US" dirty="0" smtClean="0"/>
          </a:p>
          <a:p>
            <a:pPr>
              <a:buNone/>
            </a:pPr>
            <a:r>
              <a:rPr lang="bg-BG" dirty="0" smtClean="0"/>
              <a:t>$</a:t>
            </a:r>
            <a:r>
              <a:rPr lang="en-US" dirty="0" err="1" smtClean="0"/>
              <a:t>var</a:t>
            </a:r>
            <a:r>
              <a:rPr lang="bg-BG" dirty="0" smtClean="0"/>
              <a:t>=”</a:t>
            </a:r>
            <a:r>
              <a:rPr lang="en-US" dirty="0" smtClean="0"/>
              <a:t>p</a:t>
            </a:r>
            <a:r>
              <a:rPr lang="bg-BG" dirty="0" smtClean="0"/>
              <a:t>1”;</a:t>
            </a:r>
            <a:endParaRPr lang="en-US" dirty="0" smtClean="0"/>
          </a:p>
          <a:p>
            <a:pPr>
              <a:buNone/>
            </a:pPr>
            <a:r>
              <a:rPr lang="bg-BG" dirty="0" smtClean="0"/>
              <a:t>$$</a:t>
            </a:r>
            <a:r>
              <a:rPr lang="en-US" dirty="0" err="1" smtClean="0"/>
              <a:t>var</a:t>
            </a:r>
            <a:r>
              <a:rPr lang="bg-BG" dirty="0" smtClean="0"/>
              <a:t>=12;</a:t>
            </a:r>
            <a:endParaRPr lang="en-US" dirty="0" smtClean="0"/>
          </a:p>
          <a:p>
            <a:pPr>
              <a:buNone/>
            </a:pPr>
            <a:r>
              <a:rPr lang="en-US" dirty="0" smtClean="0"/>
              <a:t>echo</a:t>
            </a:r>
            <a:r>
              <a:rPr lang="bg-BG" dirty="0" smtClean="0"/>
              <a:t> $</a:t>
            </a:r>
            <a:r>
              <a:rPr lang="en-US" dirty="0" smtClean="0"/>
              <a:t>p</a:t>
            </a:r>
            <a:r>
              <a:rPr lang="bg-BG" dirty="0" smtClean="0"/>
              <a:t>1;</a:t>
            </a:r>
          </a:p>
          <a:p>
            <a:pPr algn="just">
              <a:buNone/>
            </a:pPr>
            <a:r>
              <a:rPr lang="bg-BG" dirty="0" smtClean="0"/>
              <a:t>В примера променливата $</a:t>
            </a:r>
            <a:r>
              <a:rPr lang="en-US" dirty="0" err="1" smtClean="0"/>
              <a:t>var</a:t>
            </a:r>
            <a:r>
              <a:rPr lang="bg-BG" dirty="0" smtClean="0"/>
              <a:t> получава като стойност символния низ “</a:t>
            </a:r>
            <a:r>
              <a:rPr lang="en-US" dirty="0" smtClean="0"/>
              <a:t>p</a:t>
            </a:r>
            <a:r>
              <a:rPr lang="bg-BG" dirty="0" smtClean="0"/>
              <a:t>1”. В инструкцията $$</a:t>
            </a:r>
            <a:r>
              <a:rPr lang="en-US" dirty="0" err="1" smtClean="0"/>
              <a:t>var</a:t>
            </a:r>
            <a:r>
              <a:rPr lang="bg-BG" dirty="0" smtClean="0"/>
              <a:t>=12; съдържанието на $</a:t>
            </a:r>
            <a:r>
              <a:rPr lang="en-US" dirty="0" err="1" smtClean="0"/>
              <a:t>var</a:t>
            </a:r>
            <a:r>
              <a:rPr lang="bg-BG" dirty="0" smtClean="0"/>
              <a:t> се използва като име на променлива, в резултат на което се създава променливата $</a:t>
            </a:r>
            <a:r>
              <a:rPr lang="en-US" dirty="0" smtClean="0"/>
              <a:t>p</a:t>
            </a:r>
            <a:r>
              <a:rPr lang="bg-BG" dirty="0" smtClean="0"/>
              <a:t>1 и в нея се записва 12. Стойността на променливата $</a:t>
            </a:r>
            <a:r>
              <a:rPr lang="en-US" dirty="0" smtClean="0"/>
              <a:t>p</a:t>
            </a:r>
            <a:r>
              <a:rPr lang="bg-BG" dirty="0" smtClean="0"/>
              <a:t>1 се извежда посредством конструкцията </a:t>
            </a:r>
            <a:r>
              <a:rPr lang="en-US" dirty="0" smtClean="0"/>
              <a:t>echo</a:t>
            </a:r>
            <a:r>
              <a:rPr lang="bg-BG" dirty="0" smtClean="0"/>
              <a:t>.</a:t>
            </a: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Управление</a:t>
            </a:r>
            <a:r>
              <a:rPr lang="en-US" dirty="0" smtClean="0"/>
              <a:t> </a:t>
            </a:r>
            <a:r>
              <a:rPr lang="en-US" dirty="0" err="1" smtClean="0"/>
              <a:t>на</a:t>
            </a:r>
            <a:r>
              <a:rPr lang="en-US" dirty="0" smtClean="0"/>
              <a:t> </a:t>
            </a:r>
            <a:r>
              <a:rPr lang="en-US" dirty="0" err="1" smtClean="0"/>
              <a:t>променливи</a:t>
            </a:r>
            <a:endParaRPr lang="en-US" dirty="0"/>
          </a:p>
        </p:txBody>
      </p:sp>
      <p:sp>
        <p:nvSpPr>
          <p:cNvPr id="3" name="Content Placeholder 2"/>
          <p:cNvSpPr>
            <a:spLocks noGrp="1"/>
          </p:cNvSpPr>
          <p:nvPr>
            <p:ph idx="1"/>
          </p:nvPr>
        </p:nvSpPr>
        <p:spPr/>
        <p:txBody>
          <a:bodyPr>
            <a:normAutofit fontScale="55000" lnSpcReduction="20000"/>
          </a:bodyPr>
          <a:lstStyle/>
          <a:p>
            <a:pPr algn="ctr">
              <a:buNone/>
            </a:pPr>
            <a:r>
              <a:rPr lang="bg-BG" b="1" dirty="0" smtClean="0"/>
              <a:t>Проверка за съществуване на променлива – функция </a:t>
            </a:r>
            <a:r>
              <a:rPr lang="en-US" b="1" dirty="0" err="1" smtClean="0"/>
              <a:t>isset</a:t>
            </a:r>
            <a:endParaRPr lang="en-US" b="1" dirty="0" smtClean="0"/>
          </a:p>
          <a:p>
            <a:pPr>
              <a:buNone/>
            </a:pPr>
            <a:r>
              <a:rPr lang="bg-BG" b="1" dirty="0" smtClean="0"/>
              <a:t> </a:t>
            </a:r>
            <a:endParaRPr lang="en-US" b="1" dirty="0" smtClean="0"/>
          </a:p>
          <a:p>
            <a:pPr>
              <a:buNone/>
            </a:pPr>
            <a:r>
              <a:rPr lang="bg-BG" dirty="0" smtClean="0"/>
              <a:t>Функцията </a:t>
            </a:r>
            <a:r>
              <a:rPr lang="en-US" dirty="0" err="1" smtClean="0"/>
              <a:t>isset</a:t>
            </a:r>
            <a:r>
              <a:rPr lang="bg-BG" dirty="0" smtClean="0"/>
              <a:t> връща логическа стойност </a:t>
            </a:r>
            <a:r>
              <a:rPr lang="en-US" dirty="0" smtClean="0"/>
              <a:t>TRUE</a:t>
            </a:r>
            <a:r>
              <a:rPr lang="bg-BG" dirty="0" smtClean="0"/>
              <a:t> ако всички  променливи в списъка съществуват и имат стойност, различна от </a:t>
            </a:r>
            <a:r>
              <a:rPr lang="en-US" dirty="0" smtClean="0"/>
              <a:t>NULL</a:t>
            </a:r>
            <a:r>
              <a:rPr lang="bg-BG" dirty="0" smtClean="0"/>
              <a:t>. </a:t>
            </a:r>
            <a:r>
              <a:rPr lang="en-US" dirty="0" smtClean="0"/>
              <a:t>A</a:t>
            </a:r>
            <a:r>
              <a:rPr lang="bg-BG" dirty="0" smtClean="0"/>
              <a:t>ко поне една от проверяваните променливи не съществува или има стойност </a:t>
            </a:r>
            <a:r>
              <a:rPr lang="en-US" dirty="0" smtClean="0"/>
              <a:t>NULL </a:t>
            </a:r>
            <a:r>
              <a:rPr lang="bg-BG" dirty="0" smtClean="0"/>
              <a:t>функцията връща </a:t>
            </a:r>
            <a:r>
              <a:rPr lang="en-US" dirty="0" smtClean="0"/>
              <a:t>FALSE</a:t>
            </a:r>
            <a:r>
              <a:rPr lang="bg-BG" dirty="0" smtClean="0"/>
              <a:t>. Тя има следн</a:t>
            </a:r>
            <a:r>
              <a:rPr lang="en-US" dirty="0" smtClean="0"/>
              <a:t>o</a:t>
            </a:r>
            <a:r>
              <a:rPr lang="bg-BG" dirty="0" smtClean="0"/>
              <a:t>т</a:t>
            </a:r>
            <a:r>
              <a:rPr lang="en-US" dirty="0" smtClean="0"/>
              <a:t>o </a:t>
            </a:r>
            <a:r>
              <a:rPr lang="bg-BG" dirty="0" smtClean="0"/>
              <a:t>описание:</a:t>
            </a:r>
            <a:endParaRPr lang="en-US" dirty="0" smtClean="0"/>
          </a:p>
          <a:p>
            <a:pPr>
              <a:buNone/>
            </a:pPr>
            <a:r>
              <a:rPr lang="bg-BG" dirty="0" smtClean="0"/>
              <a:t> </a:t>
            </a:r>
            <a:endParaRPr lang="en-US" dirty="0" smtClean="0"/>
          </a:p>
          <a:p>
            <a:pPr>
              <a:buNone/>
            </a:pPr>
            <a:r>
              <a:rPr lang="bg-BG" dirty="0" smtClean="0"/>
              <a:t>bool isset( mixed var [, mixed var [, ...]] )</a:t>
            </a:r>
          </a:p>
          <a:p>
            <a:pPr algn="ctr">
              <a:buNone/>
            </a:pPr>
            <a:r>
              <a:rPr lang="bg-BG" b="1" dirty="0" smtClean="0"/>
              <a:t>Унищожаване на променлива – функция </a:t>
            </a:r>
            <a:r>
              <a:rPr lang="en-US" b="1" dirty="0" smtClean="0"/>
              <a:t>unset</a:t>
            </a:r>
            <a:endParaRPr lang="en-US" dirty="0" smtClean="0"/>
          </a:p>
          <a:p>
            <a:pPr>
              <a:buNone/>
            </a:pPr>
            <a:r>
              <a:rPr lang="bg-BG" dirty="0" smtClean="0"/>
              <a:t> </a:t>
            </a:r>
            <a:endParaRPr lang="en-US" dirty="0" smtClean="0"/>
          </a:p>
          <a:p>
            <a:pPr>
              <a:buNone/>
            </a:pPr>
            <a:r>
              <a:rPr lang="bg-BG" dirty="0" smtClean="0"/>
              <a:t>Функцията </a:t>
            </a:r>
            <a:r>
              <a:rPr lang="en-US" dirty="0" smtClean="0"/>
              <a:t>unset</a:t>
            </a:r>
            <a:r>
              <a:rPr lang="bg-BG" dirty="0" smtClean="0"/>
              <a:t> унищожава зададени променливи</a:t>
            </a:r>
            <a:endParaRPr lang="en-US" dirty="0" smtClean="0"/>
          </a:p>
          <a:p>
            <a:pPr>
              <a:buNone/>
            </a:pPr>
            <a:r>
              <a:rPr lang="bg-BG" dirty="0" smtClean="0"/>
              <a:t>Описание:</a:t>
            </a:r>
            <a:endParaRPr lang="en-US" dirty="0" smtClean="0"/>
          </a:p>
          <a:p>
            <a:pPr>
              <a:buNone/>
            </a:pPr>
            <a:r>
              <a:rPr lang="bg-BG" dirty="0" smtClean="0"/>
              <a:t>void unset ( mixed var [, mixed var [, mixed ...]] )</a:t>
            </a:r>
            <a:endParaRPr lang="en-US" dirty="0" smtClean="0"/>
          </a:p>
          <a:p>
            <a:pPr>
              <a:buNone/>
            </a:pPr>
            <a:r>
              <a:rPr lang="bg-BG" dirty="0" smtClean="0"/>
              <a:t> </a:t>
            </a:r>
            <a:endParaRPr lang="en-US" dirty="0" smtClean="0"/>
          </a:p>
          <a:p>
            <a:pPr>
              <a:buNone/>
            </a:pPr>
            <a:r>
              <a:rPr lang="bg-BG" dirty="0" smtClean="0"/>
              <a:t>От версия 4 на </a:t>
            </a:r>
            <a:r>
              <a:rPr lang="en-US" dirty="0" smtClean="0"/>
              <a:t>PHP</a:t>
            </a:r>
            <a:r>
              <a:rPr lang="bg-BG" dirty="0" smtClean="0"/>
              <a:t> функцията не връща стойност. При опит да се получи стойност от unset се генерира грешка при компилиране (</a:t>
            </a:r>
            <a:r>
              <a:rPr lang="en-US" dirty="0" smtClean="0"/>
              <a:t>parse error</a:t>
            </a:r>
            <a:r>
              <a:rPr lang="bg-BG" dirty="0" smtClean="0"/>
              <a:t>).</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err="1" smtClean="0"/>
              <a:t>Операции</a:t>
            </a:r>
            <a:r>
              <a:rPr lang="en-US" sz="3200" dirty="0" smtClean="0"/>
              <a:t>, </a:t>
            </a:r>
            <a:r>
              <a:rPr lang="en-US" sz="3200" dirty="0" err="1" smtClean="0"/>
              <a:t>оператори</a:t>
            </a:r>
            <a:r>
              <a:rPr lang="en-US" sz="3200" dirty="0" smtClean="0"/>
              <a:t> и </a:t>
            </a:r>
            <a:r>
              <a:rPr lang="en-US" sz="3200" dirty="0" err="1" smtClean="0"/>
              <a:t>операнди</a:t>
            </a:r>
            <a:endParaRPr lang="en-US" sz="3200" dirty="0"/>
          </a:p>
        </p:txBody>
      </p:sp>
      <p:sp>
        <p:nvSpPr>
          <p:cNvPr id="3" name="Content Placeholder 2"/>
          <p:cNvSpPr>
            <a:spLocks noGrp="1"/>
          </p:cNvSpPr>
          <p:nvPr>
            <p:ph idx="1"/>
          </p:nvPr>
        </p:nvSpPr>
        <p:spPr>
          <a:xfrm>
            <a:off x="457200" y="914400"/>
            <a:ext cx="8229600" cy="5791200"/>
          </a:xfrm>
        </p:spPr>
        <p:txBody>
          <a:bodyPr>
            <a:normAutofit fontScale="40000" lnSpcReduction="20000"/>
          </a:bodyPr>
          <a:lstStyle/>
          <a:p>
            <a:pPr marL="0" indent="182880" algn="just">
              <a:buNone/>
            </a:pPr>
            <a:r>
              <a:rPr lang="bg-BG" sz="4500" dirty="0" smtClean="0"/>
              <a:t>Всяка компютърна програма в съответствие с предназначението си извършва зададени операции над стойностите на променливи и константи. Основните елементи на една операция са операторите и операндите. Например </a:t>
            </a:r>
            <a:r>
              <a:rPr lang="en-US" sz="4500" dirty="0" smtClean="0"/>
              <a:t>$x+5 </a:t>
            </a:r>
            <a:r>
              <a:rPr lang="bg-BG" sz="4500" dirty="0" smtClean="0"/>
              <a:t>е операция събиране в която </a:t>
            </a:r>
            <a:r>
              <a:rPr lang="en-US" sz="4500" dirty="0" smtClean="0"/>
              <a:t>$x </a:t>
            </a:r>
            <a:r>
              <a:rPr lang="bg-BG" sz="4500" dirty="0" smtClean="0"/>
              <a:t>и 5 са операнди, а “+” е оператор</a:t>
            </a:r>
          </a:p>
          <a:p>
            <a:pPr marL="0" indent="182880">
              <a:buNone/>
            </a:pPr>
            <a:endParaRPr lang="en-US" sz="4000" dirty="0" smtClean="0"/>
          </a:p>
          <a:p>
            <a:pPr marL="0" indent="182880">
              <a:buNone/>
            </a:pPr>
            <a:r>
              <a:rPr lang="en-US" sz="4500" b="1" dirty="0" smtClean="0"/>
              <a:t>D</a:t>
            </a:r>
            <a:r>
              <a:rPr lang="bg-BG" sz="4500" b="1" dirty="0" smtClean="0"/>
              <a:t>3</a:t>
            </a:r>
            <a:r>
              <a:rPr lang="en-US" sz="4500" b="1" dirty="0" smtClean="0"/>
              <a:t> </a:t>
            </a:r>
            <a:r>
              <a:rPr lang="bg-BG" sz="4500" dirty="0" smtClean="0"/>
              <a:t>Операторите в </a:t>
            </a:r>
            <a:r>
              <a:rPr lang="en-US" sz="4500" dirty="0" smtClean="0"/>
              <a:t>PHP </a:t>
            </a:r>
            <a:r>
              <a:rPr lang="bg-BG" sz="4500" dirty="0" smtClean="0"/>
              <a:t>са символи за обозначаване на операции. Константите и променливите</a:t>
            </a:r>
            <a:r>
              <a:rPr lang="bg-BG" sz="4500" baseline="30000" dirty="0" smtClean="0">
                <a:sym typeface="Symbol"/>
                <a:hlinkClick r:id="" action="ppaction://hlinkfile"/>
              </a:rPr>
              <a:t></a:t>
            </a:r>
            <a:r>
              <a:rPr lang="bg-BG" sz="4500" dirty="0" smtClean="0"/>
              <a:t>, които участват при изпълнението на операциите се наричат операнди</a:t>
            </a:r>
            <a:r>
              <a:rPr lang="bg-BG" sz="4000" dirty="0" smtClean="0"/>
              <a:t>.</a:t>
            </a:r>
            <a:endParaRPr lang="en-US" sz="4000" b="1" dirty="0" smtClean="0"/>
          </a:p>
          <a:p>
            <a:pPr marL="0" indent="182880">
              <a:buNone/>
            </a:pPr>
            <a:r>
              <a:rPr lang="en-US" sz="4000" baseline="30000" dirty="0" smtClean="0">
                <a:sym typeface="Symbol"/>
                <a:hlinkClick r:id="" action="ppaction://hlinkfile"/>
              </a:rPr>
              <a:t></a:t>
            </a:r>
            <a:r>
              <a:rPr lang="en-US" sz="4000" dirty="0" smtClean="0"/>
              <a:t> </a:t>
            </a:r>
            <a:r>
              <a:rPr lang="bg-BG" sz="4000" dirty="0" smtClean="0"/>
              <a:t>Като променливи величини в операциите могат да се използват и стойности на елементи на масиви, функции, атрибути и методи на обекти.</a:t>
            </a:r>
          </a:p>
          <a:p>
            <a:pPr marL="0" indent="182880">
              <a:buNone/>
            </a:pPr>
            <a:r>
              <a:rPr lang="bg-BG" sz="4000" dirty="0" smtClean="0"/>
              <a:t>Аритметични оператори: + - * / , % (модул) </a:t>
            </a:r>
            <a:endParaRPr lang="en-US" sz="4000" dirty="0" smtClean="0"/>
          </a:p>
          <a:p>
            <a:pPr marL="0" indent="182880">
              <a:buNone/>
            </a:pPr>
            <a:r>
              <a:rPr lang="bg-BG" sz="4000" dirty="0" smtClean="0"/>
              <a:t>Стойността, която се получава при изпълнение на операцията делене по модул е остатъкът от деленето на две цели числа, например:   $</a:t>
            </a:r>
            <a:r>
              <a:rPr lang="en-US" sz="4000" dirty="0" smtClean="0"/>
              <a:t>x=</a:t>
            </a:r>
            <a:r>
              <a:rPr lang="bg-BG" sz="4000" dirty="0" smtClean="0"/>
              <a:t> 5 % 3  равно на 2</a:t>
            </a:r>
          </a:p>
          <a:p>
            <a:pPr marL="0" indent="182880">
              <a:buNone/>
            </a:pPr>
            <a:r>
              <a:rPr lang="bg-BG" sz="4000" dirty="0" smtClean="0"/>
              <a:t>5 делено на 3 е равно на 1 и остатък 2 ,</a:t>
            </a:r>
            <a:r>
              <a:rPr lang="en-US" sz="4000" dirty="0" smtClean="0"/>
              <a:t> </a:t>
            </a:r>
            <a:r>
              <a:rPr lang="bg-BG" sz="4000" dirty="0" smtClean="0"/>
              <a:t>следователно в </a:t>
            </a:r>
            <a:r>
              <a:rPr lang="en-US" sz="4000" dirty="0" smtClean="0"/>
              <a:t>$x </a:t>
            </a:r>
            <a:r>
              <a:rPr lang="bg-BG" sz="4000" dirty="0" smtClean="0"/>
              <a:t>ще се запише 2. </a:t>
            </a:r>
          </a:p>
          <a:p>
            <a:pPr marL="0" indent="182880">
              <a:buNone/>
            </a:pPr>
            <a:r>
              <a:rPr lang="bg-BG" sz="4000" dirty="0" smtClean="0"/>
              <a:t>Оператори за инкрементиране/декрементиране  ++ и –</a:t>
            </a:r>
          </a:p>
          <a:p>
            <a:pPr marL="0" indent="182880">
              <a:buNone/>
            </a:pPr>
            <a:r>
              <a:rPr lang="bg-BG" sz="4000" dirty="0" smtClean="0"/>
              <a:t>Съкратен запис на операции += , -= , *= , /=   Пример: $</a:t>
            </a:r>
            <a:r>
              <a:rPr lang="en-US" sz="4000" dirty="0" smtClean="0"/>
              <a:t>x = $x = 4;  </a:t>
            </a:r>
            <a:r>
              <a:rPr lang="bg-BG" sz="4000" dirty="0" smtClean="0"/>
              <a:t>и  $</a:t>
            </a:r>
            <a:r>
              <a:rPr lang="en-US" sz="4000" dirty="0" smtClean="0"/>
              <a:t>x += 4; </a:t>
            </a:r>
            <a:r>
              <a:rPr lang="bg-BG" sz="4000" dirty="0" smtClean="0"/>
              <a:t>са еквивалентни</a:t>
            </a:r>
            <a:endParaRPr lang="en-US" sz="4000" dirty="0" smtClean="0"/>
          </a:p>
          <a:p>
            <a:pPr marL="0" indent="182880">
              <a:buNone/>
            </a:pPr>
            <a:r>
              <a:rPr lang="bg-BG" sz="4000" dirty="0" smtClean="0"/>
              <a:t>Логически оператори:  §§ (</a:t>
            </a:r>
            <a:r>
              <a:rPr lang="en-US" sz="4000" dirty="0" smtClean="0"/>
              <a:t>AND) , || (OR) , ! (NOT) </a:t>
            </a:r>
          </a:p>
          <a:p>
            <a:pPr marL="0" indent="182880">
              <a:buNone/>
            </a:pPr>
            <a:r>
              <a:rPr lang="bg-BG" sz="4000" dirty="0" smtClean="0"/>
              <a:t>Оператори за сравнение: == (равно) , != (различно) , &gt; (по-голямо), &gt;= (по-голямо или равно), &lt; (по-малко), &lt;= (по-малко или равно), === (еквивалентно), !== (нееквивалентно)</a:t>
            </a:r>
          </a:p>
          <a:p>
            <a:pPr marL="0" indent="182880">
              <a:buNone/>
            </a:pPr>
            <a:r>
              <a:rPr lang="bg-BG" sz="4000" dirty="0" smtClean="0"/>
              <a:t>Оператор за слепване на символни низове – “’”  (за разлика от други езици, в които е “+”</a:t>
            </a:r>
          </a:p>
          <a:p>
            <a:pPr marL="0" indent="182880" algn="just">
              <a:buNone/>
            </a:pPr>
            <a:r>
              <a:rPr lang="bg-BG" sz="4000" dirty="0" smtClean="0"/>
              <a:t>Важно е да се запомни, че при изпълнението на всяка операция се получава резултат, или, казано по друг начин изпълнението на всеки оператор връща стойност. Операторът определя типа на операндите и типа на връщания резултат. Например операторът за умножение “*” изисква два числови операнда и връща число.</a:t>
            </a:r>
            <a:endParaRPr lang="en-US" sz="4000" dirty="0" smtClean="0"/>
          </a:p>
          <a:p>
            <a:pPr>
              <a:buNone/>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Приоритет на операциите</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pPr marL="0" indent="182880">
              <a:buNone/>
            </a:pPr>
            <a:r>
              <a:rPr lang="bg-BG" sz="1800" dirty="0" smtClean="0"/>
              <a:t>При изчисляване на изразите компилаторът отчита приоритета на операциите. По правило операциите са ляво асоциативни, което означава, че стойностите на изразите, в които те участват, се изчисляват отляво надясно. Дясно асоциативен е само операторът за присвояване “=” и съкратените записи “+=”, “-=” и т.н.</a:t>
            </a:r>
          </a:p>
          <a:p>
            <a:pPr marL="0" indent="182880">
              <a:buNone/>
            </a:pPr>
            <a:r>
              <a:rPr lang="bg-BG" sz="1800" dirty="0" smtClean="0"/>
              <a:t>Приоритети на най-често използванитеоперации:</a:t>
            </a:r>
          </a:p>
          <a:p>
            <a:pPr marL="0" indent="182880">
              <a:buNone/>
            </a:pPr>
            <a:r>
              <a:rPr lang="bg-BG" sz="1800" dirty="0" smtClean="0"/>
              <a:t>* (умножение) , / (делене), % (модул)</a:t>
            </a:r>
          </a:p>
          <a:p>
            <a:pPr marL="0" indent="182880">
              <a:buNone/>
            </a:pPr>
            <a:r>
              <a:rPr lang="bg-BG" sz="1800" dirty="0" smtClean="0"/>
              <a:t>+ (събиране), -(изваждане), . (слепване на низове)</a:t>
            </a:r>
          </a:p>
          <a:p>
            <a:pPr marL="0" indent="182880">
              <a:buNone/>
            </a:pPr>
            <a:r>
              <a:rPr lang="bg-BG" sz="1800" dirty="0" smtClean="0"/>
              <a:t>&gt; , &gt;= , &lt; , &lt;=, ==,  != , === , !==  (оператори за сравнение)</a:t>
            </a:r>
          </a:p>
          <a:p>
            <a:pPr marL="0" indent="182880">
              <a:buNone/>
            </a:pPr>
            <a:r>
              <a:rPr lang="bg-BG" sz="1800" dirty="0" smtClean="0"/>
              <a:t>§§ (</a:t>
            </a:r>
            <a:r>
              <a:rPr lang="en-US" sz="1800" dirty="0" smtClean="0"/>
              <a:t>AND),  || (OR),  !  (NOT)  - </a:t>
            </a:r>
            <a:r>
              <a:rPr lang="bg-BG" sz="1800" dirty="0" smtClean="0"/>
              <a:t>логически оператори</a:t>
            </a:r>
          </a:p>
          <a:p>
            <a:pPr marL="0" indent="182880">
              <a:buNone/>
            </a:pPr>
            <a:r>
              <a:rPr lang="bg-BG" sz="1800" dirty="0" smtClean="0"/>
              <a:t>Редът на изпълнение на операциите може да се промени със скоби – първо се изчисляват изразите в най-вътрешните скоби.</a:t>
            </a:r>
          </a:p>
          <a:p>
            <a:pPr marL="0" indent="182880">
              <a:buNone/>
            </a:pPr>
            <a:r>
              <a:rPr lang="bg-BG" sz="1800" dirty="0" smtClean="0"/>
              <a:t>Примери:</a:t>
            </a:r>
          </a:p>
          <a:p>
            <a:pPr marL="0" indent="182880">
              <a:buNone/>
            </a:pPr>
            <a:r>
              <a:rPr lang="en-US" sz="1800" dirty="0" smtClean="0"/>
              <a:t>$x = 2 + 3*5;  //</a:t>
            </a:r>
            <a:r>
              <a:rPr lang="bg-BG" sz="1800" dirty="0" smtClean="0"/>
              <a:t>Резултат 17, тъй като първо се изпълнява умножението</a:t>
            </a:r>
          </a:p>
          <a:p>
            <a:pPr marL="0" indent="182880">
              <a:buNone/>
            </a:pPr>
            <a:r>
              <a:rPr lang="bg-BG" sz="1800" dirty="0" smtClean="0"/>
              <a:t>$</a:t>
            </a:r>
            <a:r>
              <a:rPr lang="en-US" sz="1800" dirty="0" smtClean="0"/>
              <a:t>y = (2 + 3)</a:t>
            </a:r>
            <a:r>
              <a:rPr lang="bg-BG" sz="1800" dirty="0" smtClean="0"/>
              <a:t>*</a:t>
            </a:r>
            <a:r>
              <a:rPr lang="en-US" sz="1800" dirty="0" smtClean="0"/>
              <a:t>5; //</a:t>
            </a:r>
            <a:r>
              <a:rPr lang="bg-BG" sz="1800" dirty="0" smtClean="0"/>
              <a:t>Резултат  25, тъй като се изчислява първо израза в скобите</a:t>
            </a:r>
          </a:p>
          <a:p>
            <a:pPr marL="0" indent="182880">
              <a:buNone/>
            </a:pPr>
            <a:endParaRPr lang="bg-BG" sz="1800" dirty="0" smtClean="0"/>
          </a:p>
          <a:p>
            <a:pPr marL="0" indent="182880">
              <a:buNone/>
            </a:pPr>
            <a:endParaRPr lang="en-US" sz="18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Конструкции</a:t>
            </a:r>
            <a:r>
              <a:rPr lang="en-US" dirty="0" smtClean="0"/>
              <a:t> </a:t>
            </a:r>
            <a:r>
              <a:rPr lang="en-US" dirty="0" err="1" smtClean="0"/>
              <a:t>за</a:t>
            </a:r>
            <a:r>
              <a:rPr lang="en-US" dirty="0" smtClean="0"/>
              <a:t> </a:t>
            </a:r>
            <a:r>
              <a:rPr lang="en-US" dirty="0" err="1" smtClean="0"/>
              <a:t>управление</a:t>
            </a:r>
            <a:endParaRPr lang="en-US" dirty="0"/>
          </a:p>
        </p:txBody>
      </p:sp>
      <p:sp>
        <p:nvSpPr>
          <p:cNvPr id="3" name="Content Placeholder 2"/>
          <p:cNvSpPr>
            <a:spLocks noGrp="1"/>
          </p:cNvSpPr>
          <p:nvPr>
            <p:ph idx="1"/>
          </p:nvPr>
        </p:nvSpPr>
        <p:spPr>
          <a:xfrm>
            <a:off x="457200" y="1600201"/>
            <a:ext cx="8229600" cy="1676400"/>
          </a:xfrm>
        </p:spPr>
        <p:txBody>
          <a:bodyPr>
            <a:normAutofit fontScale="62500" lnSpcReduction="20000"/>
          </a:bodyPr>
          <a:lstStyle/>
          <a:p>
            <a:pPr algn="just">
              <a:buNone/>
            </a:pPr>
            <a:r>
              <a:rPr lang="bg-BG" dirty="0" smtClean="0"/>
              <a:t>Конструкциите за управление реализират условните разклонения в алгоритъма на програмата.</a:t>
            </a:r>
            <a:r>
              <a:rPr lang="en-US" dirty="0" smtClean="0"/>
              <a:t> PHP</a:t>
            </a:r>
            <a:r>
              <a:rPr lang="bg-BG" dirty="0" smtClean="0"/>
              <a:t> предоставя на програмиста две конструкции, които осъществяват условно разклонение - if-else и switch и четири конструкции за организиране на цикли – for, while, do-while и </a:t>
            </a:r>
            <a:r>
              <a:rPr lang="en-US" dirty="0" err="1" smtClean="0"/>
              <a:t>foreach</a:t>
            </a:r>
            <a:r>
              <a:rPr lang="bg-BG" dirty="0" smtClean="0"/>
              <a:t>.</a:t>
            </a:r>
          </a:p>
          <a:p>
            <a:pPr algn="ctr">
              <a:buNone/>
            </a:pPr>
            <a:r>
              <a:rPr lang="bg-BG" dirty="0" smtClean="0"/>
              <a:t>Условна конструкция </a:t>
            </a:r>
            <a:r>
              <a:rPr lang="en-US" dirty="0" smtClean="0"/>
              <a:t>if-else</a:t>
            </a:r>
          </a:p>
          <a:p>
            <a:endParaRPr lang="en-US" dirty="0" smtClean="0"/>
          </a:p>
          <a:p>
            <a:pPr>
              <a:buNone/>
            </a:pPr>
            <a:endParaRPr lang="en-US" dirty="0"/>
          </a:p>
        </p:txBody>
      </p:sp>
      <p:sp>
        <p:nvSpPr>
          <p:cNvPr id="5" name="Content Placeholder 2"/>
          <p:cNvSpPr txBox="1">
            <a:spLocks/>
          </p:cNvSpPr>
          <p:nvPr/>
        </p:nvSpPr>
        <p:spPr>
          <a:xfrm>
            <a:off x="609600" y="3352800"/>
            <a:ext cx="4038600" cy="3124200"/>
          </a:xfrm>
          <a:prstGeom prst="rect">
            <a:avLst/>
          </a:prstGeom>
        </p:spPr>
        <p:txBody>
          <a:bodyPr vert="horz" lIns="91440" tIns="45720" rIns="91440" bIns="45720" rtlCol="0">
            <a:normAutofit fontScale="92500" lnSpcReduction="20000"/>
          </a:bodyPr>
          <a:lstStyle/>
          <a:p>
            <a:r>
              <a:rPr lang="en-US" sz="2400" dirty="0" smtClean="0"/>
              <a:t>if</a:t>
            </a:r>
            <a:r>
              <a:rPr lang="bg-BG" sz="2400" dirty="0" smtClean="0"/>
              <a:t> (условие) </a:t>
            </a:r>
            <a:endParaRPr lang="en-US" sz="2400" dirty="0" smtClean="0"/>
          </a:p>
          <a:p>
            <a:r>
              <a:rPr lang="bg-BG" sz="2400" dirty="0" smtClean="0"/>
              <a:t>{</a:t>
            </a:r>
            <a:endParaRPr lang="en-US" sz="2400" dirty="0" smtClean="0"/>
          </a:p>
          <a:p>
            <a:r>
              <a:rPr lang="bg-BG" sz="2400" dirty="0" smtClean="0"/>
              <a:t>	Блок инструкции 1</a:t>
            </a:r>
            <a:endParaRPr lang="en-US" sz="2400" dirty="0" smtClean="0"/>
          </a:p>
          <a:p>
            <a:r>
              <a:rPr lang="bg-BG" sz="2400" dirty="0" smtClean="0"/>
              <a:t>}</a:t>
            </a:r>
            <a:endParaRPr lang="en-US" sz="2400" dirty="0" smtClean="0"/>
          </a:p>
          <a:p>
            <a:r>
              <a:rPr lang="en-US" sz="2400" dirty="0" smtClean="0"/>
              <a:t>else</a:t>
            </a:r>
          </a:p>
          <a:p>
            <a:r>
              <a:rPr lang="bg-BG" sz="2400" dirty="0" smtClean="0"/>
              <a:t>{</a:t>
            </a:r>
            <a:endParaRPr lang="en-US" sz="2400" dirty="0" smtClean="0"/>
          </a:p>
          <a:p>
            <a:r>
              <a:rPr lang="bg-BG" sz="2400" dirty="0" smtClean="0"/>
              <a:t>	Блок инструкции 2</a:t>
            </a:r>
            <a:endParaRPr lang="en-US" sz="2400" dirty="0" smtClean="0"/>
          </a:p>
          <a:p>
            <a:r>
              <a:rPr lang="bg-BG" sz="2400" dirty="0" smtClean="0"/>
              <a:t>}</a:t>
            </a:r>
            <a:endParaRPr lang="en-US" sz="2400" dirty="0" smtClean="0"/>
          </a:p>
          <a:p>
            <a:r>
              <a:rPr lang="bg-BG" sz="2400" dirty="0" smtClean="0"/>
              <a:t>Пример:</a:t>
            </a:r>
            <a:endParaRPr lang="en-US" sz="2400" dirty="0" smtClean="0"/>
          </a:p>
          <a:p>
            <a:r>
              <a:rPr lang="en-US" sz="2400" dirty="0" smtClean="0"/>
              <a:t>If($x&gt;5){$y=1;}</a:t>
            </a:r>
          </a:p>
          <a:p>
            <a:r>
              <a:rPr lang="en-US" sz="2400" dirty="0" smtClean="0"/>
              <a:t>else {$y=0;}</a:t>
            </a:r>
          </a:p>
          <a:p>
            <a:endParaRPr lang="en-US" sz="24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Content Placeholder 2"/>
          <p:cNvSpPr txBox="1">
            <a:spLocks/>
          </p:cNvSpPr>
          <p:nvPr/>
        </p:nvSpPr>
        <p:spPr>
          <a:xfrm>
            <a:off x="4648200" y="3505200"/>
            <a:ext cx="4038600" cy="3124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6" name="Picture 2"/>
          <p:cNvPicPr>
            <a:picLocks noChangeAspect="1" noChangeArrowheads="1"/>
          </p:cNvPicPr>
          <p:nvPr/>
        </p:nvPicPr>
        <p:blipFill>
          <a:blip r:embed="rId3" cstate="print"/>
          <a:srcRect/>
          <a:stretch>
            <a:fillRect/>
          </a:stretch>
        </p:blipFill>
        <p:spPr bwMode="auto">
          <a:xfrm>
            <a:off x="4876800" y="3200400"/>
            <a:ext cx="2847975" cy="1619250"/>
          </a:xfrm>
          <a:prstGeom prst="rect">
            <a:avLst/>
          </a:prstGeom>
          <a:noFill/>
          <a:ln w="9525">
            <a:noFill/>
            <a:miter lim="800000"/>
            <a:headEnd/>
            <a:tailEnd/>
          </a:ln>
        </p:spPr>
      </p:pic>
      <p:sp>
        <p:nvSpPr>
          <p:cNvPr id="8" name="Content Placeholder 2"/>
          <p:cNvSpPr txBox="1">
            <a:spLocks/>
          </p:cNvSpPr>
          <p:nvPr/>
        </p:nvSpPr>
        <p:spPr>
          <a:xfrm>
            <a:off x="4800600" y="4876800"/>
            <a:ext cx="4038600" cy="1371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Content Placeholder 2"/>
          <p:cNvSpPr txBox="1">
            <a:spLocks/>
          </p:cNvSpPr>
          <p:nvPr/>
        </p:nvSpPr>
        <p:spPr>
          <a:xfrm>
            <a:off x="4572000" y="4953000"/>
            <a:ext cx="4038600" cy="1447800"/>
          </a:xfrm>
          <a:prstGeom prst="rect">
            <a:avLst/>
          </a:prstGeom>
        </p:spPr>
        <p:txBody>
          <a:bodyPr vert="horz" lIns="91440" tIns="45720" rIns="91440" bIns="45720" rtlCol="0">
            <a:normAutofit/>
          </a:bodyPr>
          <a:lstStyle/>
          <a:p>
            <a:r>
              <a:rPr lang="bg-BG" sz="2400" dirty="0" smtClean="0"/>
              <a:t>Задача: Да се изчисли и из</a:t>
            </a:r>
            <a:r>
              <a:rPr lang="en-US" sz="2400" dirty="0" smtClean="0"/>
              <a:t>-</a:t>
            </a:r>
            <a:r>
              <a:rPr lang="bg-BG" sz="2400" dirty="0" smtClean="0"/>
              <a:t>веде стойността на </a:t>
            </a:r>
            <a:r>
              <a:rPr lang="en-US" sz="2400" dirty="0" smtClean="0"/>
              <a:t>y(x) </a:t>
            </a:r>
            <a:r>
              <a:rPr lang="bg-BG" sz="2400" dirty="0" smtClean="0"/>
              <a:t>за</a:t>
            </a:r>
            <a:r>
              <a:rPr lang="en-US" sz="2400" dirty="0" smtClean="0"/>
              <a:t> x=4 </a:t>
            </a:r>
            <a:r>
              <a:rPr lang="bg-BG" sz="2400" dirty="0" smtClean="0"/>
              <a:t>и </a:t>
            </a:r>
            <a:r>
              <a:rPr lang="en-US" sz="2400" dirty="0" smtClean="0"/>
              <a:t>x</a:t>
            </a:r>
            <a:r>
              <a:rPr lang="bg-BG" sz="2400" dirty="0" smtClean="0"/>
              <a:t>=</a:t>
            </a:r>
            <a:r>
              <a:rPr lang="en-US" sz="2400" dirty="0" smtClean="0"/>
              <a:t>7</a:t>
            </a:r>
            <a:r>
              <a:rPr lang="bg-BG" sz="2400" dirty="0" smtClean="0"/>
              <a:t> </a:t>
            </a:r>
            <a:endParaRPr lang="en-US" sz="2400" dirty="0" smtClean="0"/>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9" name="Picture 5"/>
          <p:cNvPicPr>
            <a:picLocks noChangeAspect="1" noChangeArrowheads="1"/>
          </p:cNvPicPr>
          <p:nvPr/>
        </p:nvPicPr>
        <p:blipFill>
          <a:blip r:embed="rId4" cstate="print"/>
          <a:srcRect/>
          <a:stretch>
            <a:fillRect/>
          </a:stretch>
        </p:blipFill>
        <p:spPr bwMode="auto">
          <a:xfrm>
            <a:off x="5410199" y="5715000"/>
            <a:ext cx="2710543"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bg-BG" dirty="0" smtClean="0"/>
              <a:t>Конструкция </a:t>
            </a:r>
            <a:r>
              <a:rPr lang="en-US" dirty="0" smtClean="0"/>
              <a:t>switch</a:t>
            </a:r>
            <a:endParaRPr lang="en-US" dirty="0"/>
          </a:p>
        </p:txBody>
      </p:sp>
      <p:sp>
        <p:nvSpPr>
          <p:cNvPr id="3" name="Content Placeholder 2"/>
          <p:cNvSpPr>
            <a:spLocks noGrp="1"/>
          </p:cNvSpPr>
          <p:nvPr>
            <p:ph idx="1"/>
          </p:nvPr>
        </p:nvSpPr>
        <p:spPr>
          <a:xfrm>
            <a:off x="457200" y="1143000"/>
            <a:ext cx="8229600" cy="838199"/>
          </a:xfrm>
        </p:spPr>
        <p:txBody>
          <a:bodyPr>
            <a:normAutofit fontScale="62500" lnSpcReduction="20000"/>
          </a:bodyPr>
          <a:lstStyle/>
          <a:p>
            <a:pPr marL="0" indent="182880" algn="just">
              <a:buNone/>
            </a:pPr>
            <a:r>
              <a:rPr lang="bg-BG" dirty="0" smtClean="0"/>
              <a:t>Дава възможност за многократно разклонение чрез сравнение на стойността на зададен израз с набор от константи. Тя има следния синтаксис:</a:t>
            </a:r>
            <a:endParaRPr lang="en-US" dirty="0"/>
          </a:p>
        </p:txBody>
      </p:sp>
      <p:sp>
        <p:nvSpPr>
          <p:cNvPr id="4" name="Content Placeholder 2"/>
          <p:cNvSpPr txBox="1">
            <a:spLocks/>
          </p:cNvSpPr>
          <p:nvPr/>
        </p:nvSpPr>
        <p:spPr>
          <a:xfrm>
            <a:off x="4648200" y="1981200"/>
            <a:ext cx="3962400" cy="4724400"/>
          </a:xfrm>
          <a:prstGeom prst="rect">
            <a:avLst/>
          </a:prstGeom>
        </p:spPr>
        <p:txBody>
          <a:bodyPr vert="horz" lIns="91440" tIns="45720" rIns="91440" bIns="45720" rtlCol="0">
            <a:normAutofit fontScale="70000" lnSpcReduction="20000"/>
          </a:bodyPr>
          <a:lstStyle/>
          <a:p>
            <a:pPr lvl="0" indent="182880">
              <a:spcBef>
                <a:spcPct val="20000"/>
              </a:spcBef>
            </a:pPr>
            <a:r>
              <a:rPr lang="en-US" sz="2500" dirty="0" smtClean="0"/>
              <a:t>$x=3; //</a:t>
            </a:r>
            <a:r>
              <a:rPr lang="bg-BG" sz="2500" dirty="0" smtClean="0"/>
              <a:t>Тествайте за  0&lt; $</a:t>
            </a:r>
            <a:r>
              <a:rPr lang="en-US" sz="2500" dirty="0" smtClean="0"/>
              <a:t>x &lt; 5 switch($x)</a:t>
            </a:r>
          </a:p>
          <a:p>
            <a:pPr lvl="0" indent="182880">
              <a:spcBef>
                <a:spcPct val="20000"/>
              </a:spcBef>
            </a:pPr>
            <a:r>
              <a:rPr lang="en-US" sz="2500" dirty="0" smtClean="0"/>
              <a:t>{</a:t>
            </a:r>
          </a:p>
          <a:p>
            <a:pPr lvl="0" indent="182880">
              <a:spcBef>
                <a:spcPct val="20000"/>
              </a:spcBef>
            </a:pPr>
            <a:r>
              <a:rPr lang="en-US" sz="2500" dirty="0" smtClean="0"/>
              <a:t>	case 1:</a:t>
            </a:r>
          </a:p>
          <a:p>
            <a:pPr lvl="0" indent="182880">
              <a:spcBef>
                <a:spcPct val="20000"/>
              </a:spcBef>
            </a:pPr>
            <a:r>
              <a:rPr lang="en-US" sz="2500" dirty="0" smtClean="0"/>
              <a:t>		$y="</a:t>
            </a:r>
            <a:r>
              <a:rPr lang="bg-BG" sz="2500" dirty="0" smtClean="0"/>
              <a:t>Едно";</a:t>
            </a:r>
          </a:p>
          <a:p>
            <a:pPr lvl="0" indent="182880">
              <a:spcBef>
                <a:spcPct val="20000"/>
              </a:spcBef>
            </a:pPr>
            <a:r>
              <a:rPr lang="bg-BG" sz="2500" dirty="0" smtClean="0"/>
              <a:t>		</a:t>
            </a:r>
            <a:r>
              <a:rPr lang="en-US" sz="2500" dirty="0" smtClean="0"/>
              <a:t>break;</a:t>
            </a:r>
          </a:p>
          <a:p>
            <a:pPr lvl="0" indent="182880">
              <a:spcBef>
                <a:spcPct val="20000"/>
              </a:spcBef>
            </a:pPr>
            <a:r>
              <a:rPr lang="en-US" sz="2500" dirty="0" smtClean="0"/>
              <a:t>	case 2:</a:t>
            </a:r>
          </a:p>
          <a:p>
            <a:pPr lvl="0" indent="182880">
              <a:spcBef>
                <a:spcPct val="20000"/>
              </a:spcBef>
            </a:pPr>
            <a:r>
              <a:rPr lang="en-US" sz="2500" dirty="0" smtClean="0"/>
              <a:t>		$y="</a:t>
            </a:r>
            <a:r>
              <a:rPr lang="bg-BG" sz="2500" dirty="0" smtClean="0"/>
              <a:t>Две";</a:t>
            </a:r>
          </a:p>
          <a:p>
            <a:pPr lvl="0" indent="182880">
              <a:spcBef>
                <a:spcPct val="20000"/>
              </a:spcBef>
            </a:pPr>
            <a:r>
              <a:rPr lang="bg-BG" sz="2500" dirty="0" smtClean="0"/>
              <a:t>		</a:t>
            </a:r>
            <a:r>
              <a:rPr lang="en-US" sz="2500" dirty="0" smtClean="0"/>
              <a:t>break;</a:t>
            </a:r>
          </a:p>
          <a:p>
            <a:pPr lvl="0" indent="182880">
              <a:spcBef>
                <a:spcPct val="20000"/>
              </a:spcBef>
            </a:pPr>
            <a:r>
              <a:rPr lang="en-US" sz="2500" dirty="0" smtClean="0"/>
              <a:t>	case 3:</a:t>
            </a:r>
          </a:p>
          <a:p>
            <a:pPr lvl="0" indent="182880">
              <a:spcBef>
                <a:spcPct val="20000"/>
              </a:spcBef>
            </a:pPr>
            <a:r>
              <a:rPr lang="en-US" sz="2500" dirty="0" smtClean="0"/>
              <a:t>		$y="</a:t>
            </a:r>
            <a:r>
              <a:rPr lang="bg-BG" sz="2500" dirty="0" smtClean="0"/>
              <a:t>Три";</a:t>
            </a:r>
          </a:p>
          <a:p>
            <a:pPr lvl="0" indent="182880">
              <a:spcBef>
                <a:spcPct val="20000"/>
              </a:spcBef>
            </a:pPr>
            <a:r>
              <a:rPr lang="bg-BG" sz="2500" dirty="0" smtClean="0"/>
              <a:t>		</a:t>
            </a:r>
            <a:r>
              <a:rPr lang="en-US" sz="2500" dirty="0" smtClean="0"/>
              <a:t>break;</a:t>
            </a:r>
          </a:p>
          <a:p>
            <a:pPr lvl="0" indent="182880">
              <a:spcBef>
                <a:spcPct val="20000"/>
              </a:spcBef>
            </a:pPr>
            <a:r>
              <a:rPr lang="en-US" sz="2500" dirty="0" smtClean="0"/>
              <a:t>	default:</a:t>
            </a:r>
          </a:p>
          <a:p>
            <a:pPr lvl="0" indent="182880">
              <a:spcBef>
                <a:spcPct val="20000"/>
              </a:spcBef>
            </a:pPr>
            <a:r>
              <a:rPr lang="en-US" sz="2500" dirty="0" smtClean="0"/>
              <a:t>		$y=" </a:t>
            </a:r>
            <a:r>
              <a:rPr lang="bg-BG" sz="2500" dirty="0" smtClean="0"/>
              <a:t>Не е от 1 до 5";</a:t>
            </a:r>
          </a:p>
          <a:p>
            <a:pPr lvl="0" indent="182880">
              <a:spcBef>
                <a:spcPct val="20000"/>
              </a:spcBef>
            </a:pPr>
            <a:r>
              <a:rPr lang="bg-BG" sz="2500" dirty="0" smtClean="0"/>
              <a:t>}</a:t>
            </a:r>
          </a:p>
          <a:p>
            <a:pPr lvl="0" indent="182880">
              <a:spcBef>
                <a:spcPct val="20000"/>
              </a:spcBef>
            </a:pPr>
            <a:r>
              <a:rPr lang="en-US" sz="2500" dirty="0" smtClean="0"/>
              <a:t>echo "y=$y";</a:t>
            </a:r>
          </a:p>
          <a:p>
            <a:pPr marL="0" marR="0" lvl="0" indent="18288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5"/>
          <p:cNvSpPr/>
          <p:nvPr/>
        </p:nvSpPr>
        <p:spPr>
          <a:xfrm>
            <a:off x="533400" y="2057400"/>
            <a:ext cx="3657600" cy="3970318"/>
          </a:xfrm>
          <a:prstGeom prst="rect">
            <a:avLst/>
          </a:prstGeom>
        </p:spPr>
        <p:txBody>
          <a:bodyPr wrap="square">
            <a:spAutoFit/>
          </a:bodyPr>
          <a:lstStyle/>
          <a:p>
            <a:r>
              <a:rPr lang="bg-BG" dirty="0" smtClean="0"/>
              <a:t>Синтаксис:</a:t>
            </a:r>
          </a:p>
          <a:p>
            <a:r>
              <a:rPr lang="en-US" dirty="0" smtClean="0"/>
              <a:t>switch(expression)</a:t>
            </a:r>
          </a:p>
          <a:p>
            <a:r>
              <a:rPr lang="en-US" dirty="0" smtClean="0"/>
              <a:t>{</a:t>
            </a:r>
          </a:p>
          <a:p>
            <a:r>
              <a:rPr lang="en-US" dirty="0" smtClean="0"/>
              <a:t>	case label 1:</a:t>
            </a:r>
          </a:p>
          <a:p>
            <a:r>
              <a:rPr lang="en-US" dirty="0" smtClean="0"/>
              <a:t>		</a:t>
            </a:r>
            <a:r>
              <a:rPr lang="bg-BG" dirty="0" smtClean="0"/>
              <a:t>инструкции 1</a:t>
            </a:r>
          </a:p>
          <a:p>
            <a:r>
              <a:rPr lang="bg-BG" dirty="0" smtClean="0"/>
              <a:t>		</a:t>
            </a:r>
            <a:r>
              <a:rPr lang="en-US" dirty="0" smtClean="0"/>
              <a:t>break;</a:t>
            </a:r>
          </a:p>
          <a:p>
            <a:r>
              <a:rPr lang="en-US" dirty="0" smtClean="0"/>
              <a:t>	case label 2:</a:t>
            </a:r>
          </a:p>
          <a:p>
            <a:r>
              <a:rPr lang="en-US" dirty="0" smtClean="0"/>
              <a:t>		</a:t>
            </a:r>
            <a:r>
              <a:rPr lang="bg-BG" dirty="0" smtClean="0"/>
              <a:t>инструкции 2</a:t>
            </a:r>
          </a:p>
          <a:p>
            <a:r>
              <a:rPr lang="bg-BG" dirty="0" smtClean="0"/>
              <a:t>		</a:t>
            </a:r>
            <a:r>
              <a:rPr lang="en-US" dirty="0" smtClean="0"/>
              <a:t>break;</a:t>
            </a:r>
          </a:p>
          <a:p>
            <a:r>
              <a:rPr lang="en-US" dirty="0" smtClean="0"/>
              <a:t>	………………………….</a:t>
            </a:r>
          </a:p>
          <a:p>
            <a:r>
              <a:rPr lang="en-US" dirty="0" smtClean="0"/>
              <a:t>	[ default:</a:t>
            </a:r>
          </a:p>
          <a:p>
            <a:r>
              <a:rPr lang="en-US" dirty="0" smtClean="0"/>
              <a:t>	    </a:t>
            </a:r>
            <a:r>
              <a:rPr lang="bg-BG" dirty="0" smtClean="0"/>
              <a:t>блок инструкции</a:t>
            </a:r>
          </a:p>
          <a:p>
            <a:r>
              <a:rPr lang="bg-BG" dirty="0" smtClean="0"/>
              <a:t>	    </a:t>
            </a:r>
            <a:r>
              <a:rPr lang="en-US" dirty="0" smtClean="0"/>
              <a:t>default ]</a:t>
            </a:r>
          </a:p>
          <a:p>
            <a:r>
              <a:rPr lang="en-US" dirty="0" smtClean="0"/>
              <a: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a:t>
            </a:r>
            <a:r>
              <a:rPr lang="bg-BG" dirty="0" smtClean="0"/>
              <a:t>сървър</a:t>
            </a:r>
            <a:endParaRPr lang="en-US" dirty="0"/>
          </a:p>
        </p:txBody>
      </p:sp>
      <p:sp>
        <p:nvSpPr>
          <p:cNvPr id="3" name="Content Placeholder 2"/>
          <p:cNvSpPr>
            <a:spLocks noGrp="1"/>
          </p:cNvSpPr>
          <p:nvPr>
            <p:ph idx="1"/>
          </p:nvPr>
        </p:nvSpPr>
        <p:spPr/>
        <p:txBody>
          <a:bodyPr>
            <a:normAutofit fontScale="55000" lnSpcReduction="20000"/>
          </a:bodyPr>
          <a:lstStyle/>
          <a:p>
            <a:pPr marL="0">
              <a:buNone/>
            </a:pPr>
            <a:r>
              <a:rPr lang="en-US" dirty="0" smtClean="0"/>
              <a:t>    Apache </a:t>
            </a:r>
            <a:r>
              <a:rPr lang="bg-BG" dirty="0" smtClean="0"/>
              <a:t>е най-използваният </a:t>
            </a:r>
            <a:r>
              <a:rPr lang="en-US" dirty="0" smtClean="0"/>
              <a:t>Web </a:t>
            </a:r>
            <a:r>
              <a:rPr lang="bg-BG" dirty="0" smtClean="0"/>
              <a:t>сървър</a:t>
            </a:r>
            <a:r>
              <a:rPr lang="en-US" dirty="0" smtClean="0"/>
              <a:t>. </a:t>
            </a:r>
            <a:r>
              <a:rPr lang="bg-BG" dirty="0" smtClean="0"/>
              <a:t>Той е разработен и се поддържа от</a:t>
            </a:r>
            <a:r>
              <a:rPr lang="en-US" dirty="0" smtClean="0"/>
              <a:t> Apache Software Foundation</a:t>
            </a:r>
            <a:r>
              <a:rPr lang="bg-BG" dirty="0" smtClean="0"/>
              <a:t> като безплатен софтуер с отворен код</a:t>
            </a:r>
            <a:r>
              <a:rPr lang="en-US" dirty="0" smtClean="0"/>
              <a:t>. Apache </a:t>
            </a:r>
            <a:r>
              <a:rPr lang="bg-BG" dirty="0" smtClean="0"/>
              <a:t>сървърите са около </a:t>
            </a:r>
            <a:r>
              <a:rPr lang="en-US" dirty="0" smtClean="0"/>
              <a:t>67% </a:t>
            </a:r>
            <a:r>
              <a:rPr lang="bg-BG" dirty="0" smtClean="0"/>
              <a:t>от всички използвани </a:t>
            </a:r>
            <a:r>
              <a:rPr lang="en-US" dirty="0" smtClean="0"/>
              <a:t>Web </a:t>
            </a:r>
            <a:r>
              <a:rPr lang="bg-BG" dirty="0" smtClean="0"/>
              <a:t>сървъри</a:t>
            </a:r>
            <a:r>
              <a:rPr lang="en-US" dirty="0" smtClean="0"/>
              <a:t>. </a:t>
            </a:r>
            <a:r>
              <a:rPr lang="bg-BG" dirty="0" smtClean="0"/>
              <a:t>Счита се за бърз, стабилен и сигурен</a:t>
            </a:r>
            <a:r>
              <a:rPr lang="en-US" dirty="0" smtClean="0"/>
              <a:t>. </a:t>
            </a:r>
            <a:r>
              <a:rPr lang="bg-BG" dirty="0" smtClean="0"/>
              <a:t>Може да се използва в различни операционни системи и включва допълнителни разширения и модули, чрез които се адаптира за различни приложения</a:t>
            </a:r>
            <a:r>
              <a:rPr lang="en-US" dirty="0" smtClean="0"/>
              <a:t>.</a:t>
            </a:r>
            <a:endParaRPr lang="bg-BG" dirty="0" smtClean="0"/>
          </a:p>
          <a:p>
            <a:pPr marL="0" algn="ctr">
              <a:buNone/>
            </a:pPr>
            <a:r>
              <a:rPr lang="bg-BG" dirty="0" smtClean="0"/>
              <a:t>Конфигуриране</a:t>
            </a:r>
          </a:p>
          <a:p>
            <a:pPr marL="0">
              <a:buNone/>
            </a:pPr>
            <a:r>
              <a:rPr lang="bg-BG" dirty="0" smtClean="0"/>
              <a:t>Основният конфигурационен файл на </a:t>
            </a:r>
            <a:r>
              <a:rPr lang="en-US" dirty="0" smtClean="0"/>
              <a:t>Apache </a:t>
            </a:r>
            <a:r>
              <a:rPr lang="bg-BG" dirty="0" smtClean="0"/>
              <a:t>сървъра е </a:t>
            </a:r>
            <a:r>
              <a:rPr lang="en-US" dirty="0" err="1" smtClean="0"/>
              <a:t>httpd.conf</a:t>
            </a:r>
            <a:r>
              <a:rPr lang="bg-BG" dirty="0" smtClean="0"/>
              <a:t>. За </a:t>
            </a:r>
            <a:r>
              <a:rPr lang="en-US" dirty="0" smtClean="0"/>
              <a:t>XAMPP </a:t>
            </a:r>
            <a:r>
              <a:rPr lang="bg-BG" dirty="0" smtClean="0"/>
              <a:t>инсталацията по подразбиране той е записан в</a:t>
            </a:r>
            <a:r>
              <a:rPr lang="en-US" dirty="0" smtClean="0"/>
              <a:t> </a:t>
            </a:r>
            <a:r>
              <a:rPr lang="bg-BG" dirty="0" smtClean="0"/>
              <a:t>директория </a:t>
            </a:r>
            <a:r>
              <a:rPr lang="en-US" dirty="0" smtClean="0"/>
              <a:t>C:\xampp\apache\conf</a:t>
            </a:r>
          </a:p>
          <a:p>
            <a:pPr marL="0" algn="ctr">
              <a:buNone/>
            </a:pPr>
            <a:r>
              <a:rPr lang="bg-BG" dirty="0" smtClean="0"/>
              <a:t>Конфигуриране</a:t>
            </a:r>
            <a:r>
              <a:rPr lang="en-US" dirty="0" smtClean="0"/>
              <a:t> </a:t>
            </a:r>
            <a:r>
              <a:rPr lang="bg-BG" dirty="0" smtClean="0"/>
              <a:t>на порт</a:t>
            </a:r>
          </a:p>
          <a:p>
            <a:pPr marL="0">
              <a:buNone/>
            </a:pPr>
            <a:r>
              <a:rPr lang="bg-BG" dirty="0" smtClean="0"/>
              <a:t>Един от параметрите, които може да ви се наложи да променяте е параметърът </a:t>
            </a:r>
            <a:r>
              <a:rPr lang="en-US" dirty="0" smtClean="0"/>
              <a:t>Listen</a:t>
            </a:r>
            <a:r>
              <a:rPr lang="bg-BG" dirty="0" smtClean="0"/>
              <a:t>. С него се задава номерът на порта, но който работи сървъра. По подразбиране това е порт 80, но може да бъде променен. На един компютър може да работят няколко </a:t>
            </a:r>
            <a:r>
              <a:rPr lang="en-US" dirty="0" smtClean="0"/>
              <a:t>Web </a:t>
            </a:r>
            <a:r>
              <a:rPr lang="bg-BG" dirty="0" smtClean="0"/>
              <a:t>сървъра, като един работи на порт 0, а друг - на порт 8000.</a:t>
            </a:r>
          </a:p>
          <a:p>
            <a:pPr marL="0">
              <a:buNone/>
            </a:pPr>
            <a:r>
              <a:rPr lang="bg-BG" dirty="0" smtClean="0"/>
              <a:t>Ако се изпраща заявка към сървър, който работи на порт, различен от 80, в </a:t>
            </a:r>
            <a:r>
              <a:rPr lang="en-US" dirty="0" smtClean="0"/>
              <a:t>URL </a:t>
            </a:r>
            <a:r>
              <a:rPr lang="bg-BG" dirty="0" smtClean="0"/>
              <a:t>на заявката след адреса на сървъра се записва номера на порта, например </a:t>
            </a:r>
          </a:p>
          <a:p>
            <a:pPr marL="0" algn="ctr">
              <a:buNone/>
            </a:pPr>
            <a:r>
              <a:rPr lang="en-US" dirty="0" smtClean="0"/>
              <a:t>http://localhost:8000/Hello.php</a:t>
            </a:r>
            <a:r>
              <a:rPr lang="bg-BG" dirty="0" smtClean="0"/>
              <a:t> </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dirty="0" err="1" smtClean="0"/>
              <a:t>Конструкции</a:t>
            </a:r>
            <a:r>
              <a:rPr lang="en-US" sz="3200" dirty="0" smtClean="0"/>
              <a:t> </a:t>
            </a:r>
            <a:r>
              <a:rPr lang="en-US" sz="3200" dirty="0" err="1" smtClean="0"/>
              <a:t>за</a:t>
            </a:r>
            <a:r>
              <a:rPr lang="en-US" sz="3200" dirty="0" smtClean="0"/>
              <a:t> </a:t>
            </a:r>
            <a:r>
              <a:rPr lang="en-US" sz="3200" dirty="0" err="1" smtClean="0"/>
              <a:t>организиране</a:t>
            </a:r>
            <a:r>
              <a:rPr lang="en-US" sz="3200" dirty="0" smtClean="0"/>
              <a:t> </a:t>
            </a:r>
            <a:r>
              <a:rPr lang="en-US" sz="3200" dirty="0" err="1" smtClean="0"/>
              <a:t>на</a:t>
            </a:r>
            <a:r>
              <a:rPr lang="en-US" sz="3200" dirty="0" smtClean="0"/>
              <a:t> </a:t>
            </a:r>
            <a:r>
              <a:rPr lang="en-US" sz="3200" dirty="0" err="1" smtClean="0"/>
              <a:t>цикли</a:t>
            </a:r>
            <a:endParaRPr lang="en-US" sz="3200" dirty="0"/>
          </a:p>
        </p:txBody>
      </p:sp>
      <p:sp>
        <p:nvSpPr>
          <p:cNvPr id="3" name="Content Placeholder 2"/>
          <p:cNvSpPr>
            <a:spLocks noGrp="1"/>
          </p:cNvSpPr>
          <p:nvPr>
            <p:ph idx="1"/>
          </p:nvPr>
        </p:nvSpPr>
        <p:spPr>
          <a:xfrm>
            <a:off x="457200" y="1066800"/>
            <a:ext cx="8229600" cy="5486400"/>
          </a:xfrm>
        </p:spPr>
        <p:txBody>
          <a:bodyPr/>
          <a:lstStyle/>
          <a:p>
            <a:pPr marL="0" indent="182880">
              <a:buNone/>
            </a:pPr>
            <a:r>
              <a:rPr lang="bg-BG" sz="2000" dirty="0" smtClean="0"/>
              <a:t>В програмирането ц</a:t>
            </a:r>
            <a:r>
              <a:rPr lang="ru-RU" sz="2000" dirty="0" smtClean="0"/>
              <a:t>икъл се нарича многократно (повтарящо се) изпълнение на ед</a:t>
            </a:r>
            <a:r>
              <a:rPr lang="bg-BG" sz="2000" dirty="0" smtClean="0"/>
              <a:t>ин</a:t>
            </a:r>
            <a:r>
              <a:rPr lang="ru-RU" sz="2000" dirty="0" smtClean="0"/>
              <a:t> и същ </a:t>
            </a:r>
            <a:r>
              <a:rPr lang="bg-BG" sz="2000" dirty="0" smtClean="0"/>
              <a:t>блок инструкции</a:t>
            </a:r>
            <a:r>
              <a:rPr lang="ru-RU" sz="2000" dirty="0" smtClean="0"/>
              <a:t>, като при всяко ново изпълнение се обработват нови данни.</a:t>
            </a:r>
            <a:endParaRPr lang="en-US" sz="2000" dirty="0" smtClean="0"/>
          </a:p>
          <a:p>
            <a:pPr marL="0" indent="182880">
              <a:buNone/>
            </a:pPr>
            <a:r>
              <a:rPr lang="ru-RU" sz="2000" dirty="0" smtClean="0"/>
              <a:t>PHP предоставя за организиране на цикли конструкциите for, while</a:t>
            </a:r>
            <a:r>
              <a:rPr lang="en-US" sz="2000" dirty="0" smtClean="0"/>
              <a:t>,</a:t>
            </a:r>
            <a:r>
              <a:rPr lang="ru-RU" sz="2000" dirty="0" smtClean="0"/>
              <a:t> do-while и foreach.</a:t>
            </a:r>
            <a:r>
              <a:rPr lang="bg-BG" sz="2000" dirty="0" smtClean="0"/>
              <a:t> </a:t>
            </a:r>
            <a:endParaRPr lang="en-US" sz="2000" dirty="0" smtClean="0"/>
          </a:p>
          <a:p>
            <a:pPr algn="ctr">
              <a:buNone/>
            </a:pPr>
            <a:r>
              <a:rPr lang="ru-RU" sz="2000" dirty="0" smtClean="0"/>
              <a:t>Конструкция за организиране на цикли for</a:t>
            </a:r>
            <a:endParaRPr lang="en-US" sz="2000" dirty="0" smtClean="0"/>
          </a:p>
          <a:p>
            <a:pPr>
              <a:buNone/>
            </a:pPr>
            <a:r>
              <a:rPr lang="bg-BG" sz="2000" dirty="0" smtClean="0"/>
              <a:t>Синтаксис:</a:t>
            </a:r>
          </a:p>
          <a:p>
            <a:pPr>
              <a:buNone/>
            </a:pPr>
            <a:r>
              <a:rPr lang="en-US" sz="2000" dirty="0" smtClean="0"/>
              <a:t>for</a:t>
            </a:r>
            <a:r>
              <a:rPr lang="bg-BG" sz="2000" dirty="0" smtClean="0"/>
              <a:t>(инициализация ; условие ; отброяване)</a:t>
            </a:r>
            <a:endParaRPr lang="en-US" sz="2000" dirty="0" smtClean="0"/>
          </a:p>
          <a:p>
            <a:pPr>
              <a:buNone/>
            </a:pPr>
            <a:r>
              <a:rPr lang="ru-RU" sz="2000" dirty="0" smtClean="0"/>
              <a:t>{</a:t>
            </a:r>
            <a:endParaRPr lang="en-US" sz="2000" dirty="0" smtClean="0"/>
          </a:p>
          <a:p>
            <a:pPr>
              <a:buNone/>
            </a:pPr>
            <a:r>
              <a:rPr lang="ru-RU" sz="2000" dirty="0" smtClean="0"/>
              <a:t>	</a:t>
            </a:r>
            <a:r>
              <a:rPr lang="bg-BG" sz="2000" dirty="0" smtClean="0"/>
              <a:t>блок инструкции</a:t>
            </a:r>
            <a:endParaRPr lang="en-US" sz="2000" dirty="0" smtClean="0"/>
          </a:p>
          <a:p>
            <a:pPr>
              <a:buNone/>
            </a:pPr>
            <a:r>
              <a:rPr lang="ru-RU" sz="2000" dirty="0" smtClean="0"/>
              <a:t>}</a:t>
            </a:r>
            <a:endParaRPr lang="en-US" sz="2000" dirty="0" smtClean="0"/>
          </a:p>
          <a:p>
            <a:pPr>
              <a:buNone/>
            </a:pPr>
            <a:r>
              <a:rPr lang="bg-BG" sz="2000" dirty="0" smtClean="0"/>
              <a:t>Пример: Изчисляване на сумата от първите 100</a:t>
            </a:r>
          </a:p>
          <a:p>
            <a:pPr>
              <a:buNone/>
            </a:pPr>
            <a:r>
              <a:rPr lang="bg-BG" sz="2000" dirty="0" smtClean="0"/>
              <a:t>натурални числа  </a:t>
            </a:r>
            <a:r>
              <a:rPr lang="en-US" sz="2000" dirty="0" smtClean="0"/>
              <a:t>y = 1+2+ … +100</a:t>
            </a:r>
            <a:endParaRPr lang="bg-BG" sz="2000" dirty="0" smtClean="0"/>
          </a:p>
          <a:p>
            <a:pPr>
              <a:buNone/>
            </a:pPr>
            <a:r>
              <a:rPr lang="bg-BG" sz="2000" dirty="0" smtClean="0"/>
              <a:t>$</a:t>
            </a:r>
            <a:r>
              <a:rPr lang="en-US" sz="2000" dirty="0" smtClean="0"/>
              <a:t>y=0; for($n=1;$n&lt;101;n++){ $y=$y+$n; }</a:t>
            </a:r>
          </a:p>
          <a:p>
            <a:pPr>
              <a:buNone/>
            </a:pPr>
            <a:r>
              <a:rPr lang="en-US" sz="2000" dirty="0" smtClean="0"/>
              <a:t>echo “y=$y”;</a:t>
            </a:r>
          </a:p>
          <a:p>
            <a:pPr>
              <a:buNone/>
            </a:pPr>
            <a:endParaRPr lang="en-US" sz="2000" dirty="0" smtClean="0"/>
          </a:p>
        </p:txBody>
      </p:sp>
      <p:pic>
        <p:nvPicPr>
          <p:cNvPr id="1027" name="Picture 3"/>
          <p:cNvPicPr>
            <a:picLocks noChangeAspect="1" noChangeArrowheads="1"/>
          </p:cNvPicPr>
          <p:nvPr/>
        </p:nvPicPr>
        <p:blipFill>
          <a:blip r:embed="rId3" cstate="print"/>
          <a:srcRect/>
          <a:stretch>
            <a:fillRect/>
          </a:stretch>
        </p:blipFill>
        <p:spPr bwMode="auto">
          <a:xfrm>
            <a:off x="5715000" y="3581400"/>
            <a:ext cx="2857500" cy="2095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sz="3200" dirty="0" err="1" smtClean="0"/>
              <a:t>Конструкция</a:t>
            </a:r>
            <a:r>
              <a:rPr lang="en-US" sz="3200" dirty="0" smtClean="0"/>
              <a:t> while</a:t>
            </a:r>
            <a:endParaRPr lang="en-US" sz="3200" dirty="0"/>
          </a:p>
        </p:txBody>
      </p:sp>
      <p:sp>
        <p:nvSpPr>
          <p:cNvPr id="3" name="Content Placeholder 2"/>
          <p:cNvSpPr>
            <a:spLocks noGrp="1"/>
          </p:cNvSpPr>
          <p:nvPr>
            <p:ph idx="1"/>
          </p:nvPr>
        </p:nvSpPr>
        <p:spPr>
          <a:xfrm>
            <a:off x="457200" y="1143001"/>
            <a:ext cx="8229600" cy="990599"/>
          </a:xfrm>
        </p:spPr>
        <p:txBody>
          <a:bodyPr>
            <a:normAutofit lnSpcReduction="10000"/>
          </a:bodyPr>
          <a:lstStyle/>
          <a:p>
            <a:pPr marL="0" indent="182880" algn="just">
              <a:buNone/>
            </a:pPr>
            <a:r>
              <a:rPr lang="bg-BG" sz="2000" dirty="0" smtClean="0"/>
              <a:t>Конструкцията </a:t>
            </a:r>
            <a:r>
              <a:rPr lang="en-US" sz="2000" dirty="0" smtClean="0"/>
              <a:t>while</a:t>
            </a:r>
            <a:r>
              <a:rPr lang="ru-RU" sz="2000" dirty="0" smtClean="0"/>
              <a:t>, </a:t>
            </a:r>
            <a:r>
              <a:rPr lang="bg-BG" sz="2000" dirty="0" smtClean="0"/>
              <a:t>за разлика от конструкция </a:t>
            </a:r>
            <a:r>
              <a:rPr lang="en-US" sz="2000" dirty="0" smtClean="0"/>
              <a:t>for </a:t>
            </a:r>
            <a:r>
              <a:rPr lang="bg-BG" sz="2000" dirty="0" smtClean="0"/>
              <a:t>включва само проверка на условието за продължаване на цикъла. Тя има следния синтаксис: </a:t>
            </a:r>
            <a:endParaRPr lang="en-US" sz="2000" dirty="0" smtClean="0"/>
          </a:p>
          <a:p>
            <a:pPr>
              <a:buNone/>
            </a:pPr>
            <a:endParaRPr lang="en-US" sz="2000" dirty="0"/>
          </a:p>
        </p:txBody>
      </p:sp>
      <p:sp>
        <p:nvSpPr>
          <p:cNvPr id="4" name="Content Placeholder 2"/>
          <p:cNvSpPr txBox="1">
            <a:spLocks/>
          </p:cNvSpPr>
          <p:nvPr/>
        </p:nvSpPr>
        <p:spPr>
          <a:xfrm>
            <a:off x="228600" y="2057400"/>
            <a:ext cx="2971800" cy="1524000"/>
          </a:xfrm>
          <a:prstGeom prst="rect">
            <a:avLst/>
          </a:prstGeom>
        </p:spPr>
        <p:txBody>
          <a:bodyPr vert="horz" lIns="91440" tIns="45720" rIns="91440" bIns="45720" rtlCol="0">
            <a:normAutofit/>
          </a:bodyPr>
          <a:lstStyle/>
          <a:p>
            <a:pPr marL="0" marR="0" lvl="0" indent="18288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while</a:t>
            </a:r>
            <a:r>
              <a:rPr kumimoji="0" lang="bg-BG" sz="2000" b="0" i="0" u="none" strike="noStrike" kern="1200" cap="none" spc="0" normalizeH="0" baseline="0" noProof="0" dirty="0" smtClean="0">
                <a:ln>
                  <a:noFill/>
                </a:ln>
                <a:solidFill>
                  <a:schemeClr val="tx1"/>
                </a:solidFill>
                <a:effectLst/>
                <a:uLnTx/>
                <a:uFillTx/>
                <a:latin typeface="+mn-lt"/>
                <a:ea typeface="+mn-ea"/>
                <a:cs typeface="+mn-cs"/>
              </a:rPr>
              <a:t>(условие)</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18288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20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18288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2000" b="0" i="0" u="none" strike="noStrike" kern="1200" cap="none" spc="0" normalizeH="0" baseline="0" noProof="0" dirty="0" smtClean="0">
                <a:ln>
                  <a:noFill/>
                </a:ln>
                <a:solidFill>
                  <a:schemeClr val="tx1"/>
                </a:solidFill>
                <a:effectLst/>
                <a:uLnTx/>
                <a:uFillTx/>
                <a:latin typeface="+mn-lt"/>
                <a:ea typeface="+mn-ea"/>
                <a:cs typeface="+mn-cs"/>
              </a:rPr>
              <a:t>	</a:t>
            </a:r>
            <a:r>
              <a:rPr kumimoji="0" lang="bg-BG" sz="2000" b="0" i="0" u="none" strike="noStrike" kern="1200" cap="none" spc="0" normalizeH="0" baseline="0" noProof="0" dirty="0" smtClean="0">
                <a:ln>
                  <a:noFill/>
                </a:ln>
                <a:solidFill>
                  <a:schemeClr val="tx1"/>
                </a:solidFill>
                <a:effectLst/>
                <a:uLnTx/>
                <a:uFillTx/>
                <a:latin typeface="+mn-lt"/>
                <a:ea typeface="+mn-ea"/>
                <a:cs typeface="+mn-cs"/>
              </a:rPr>
              <a:t>блок инструкции</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18288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20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2"/>
          <p:cNvSpPr txBox="1">
            <a:spLocks/>
          </p:cNvSpPr>
          <p:nvPr/>
        </p:nvSpPr>
        <p:spPr>
          <a:xfrm>
            <a:off x="3276600" y="1981200"/>
            <a:ext cx="4419600" cy="3048000"/>
          </a:xfrm>
          <a:prstGeom prst="rect">
            <a:avLst/>
          </a:prstGeom>
        </p:spPr>
        <p:txBody>
          <a:bodyPr vert="horz" lIns="91440" tIns="45720" rIns="91440" bIns="45720" rtlCol="0">
            <a:normAutofit fontScale="92500" lnSpcReduction="20000"/>
          </a:bodyPr>
          <a:lstStyle/>
          <a:p>
            <a:pPr>
              <a:buNone/>
            </a:pPr>
            <a:r>
              <a:rPr lang="bg-BG" sz="2000" dirty="0" smtClean="0"/>
              <a:t>Пример: Изчисляване на сумата от първите 100</a:t>
            </a:r>
          </a:p>
          <a:p>
            <a:pPr>
              <a:buNone/>
            </a:pPr>
            <a:r>
              <a:rPr lang="bg-BG" sz="2000" dirty="0" smtClean="0"/>
              <a:t>натурални числа  </a:t>
            </a:r>
            <a:r>
              <a:rPr lang="en-US" sz="2000" dirty="0" smtClean="0"/>
              <a:t>y = 1+2+ … +100</a:t>
            </a:r>
            <a:endParaRPr lang="bg-BG" sz="2000" dirty="0" smtClean="0"/>
          </a:p>
          <a:p>
            <a:pPr>
              <a:buNone/>
            </a:pPr>
            <a:endParaRPr lang="bg-BG" sz="20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$y=0;$n=1;  //</a:t>
            </a:r>
            <a:r>
              <a:rPr kumimoji="0" lang="bg-BG" sz="2000" b="0" i="0" u="none" strike="noStrike" kern="1200" cap="none" spc="0" normalizeH="0" baseline="0" noProof="0" dirty="0" smtClean="0">
                <a:ln>
                  <a:noFill/>
                </a:ln>
                <a:solidFill>
                  <a:schemeClr val="tx1"/>
                </a:solidFill>
                <a:effectLst/>
                <a:uLnTx/>
                <a:uFillTx/>
                <a:latin typeface="+mn-lt"/>
                <a:ea typeface="+mn-ea"/>
                <a:cs typeface="+mn-cs"/>
              </a:rPr>
              <a:t>Инициализация</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while($n&lt;101)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$y=$y+$n;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a:t>	</a:t>
            </a:r>
            <a:r>
              <a:rPr lang="en-US" sz="2000" dirty="0" smtClean="0"/>
              <a:t>$n++;</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noProof="0" dirty="0" smtClean="0">
                <a:ln>
                  <a:noFill/>
                </a:ln>
                <a:solidFill>
                  <a:schemeClr val="tx1"/>
                </a:solidFill>
                <a:effectLst/>
                <a:uLnTx/>
                <a:uFillTx/>
                <a:latin typeface="+mn-lt"/>
                <a:ea typeface="+mn-ea"/>
                <a:cs typeface="+mn-cs"/>
              </a:rPr>
              <a:t> }</a:t>
            </a:r>
          </a:p>
          <a:p>
            <a:pPr marL="342900" indent="-342900">
              <a:spcBef>
                <a:spcPct val="20000"/>
              </a:spcBef>
            </a:pPr>
            <a:r>
              <a:rPr lang="en-US" sz="2000" dirty="0" smtClean="0"/>
              <a:t>echo “&lt;BR&gt;y=$y”;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6" name="Picture 2"/>
          <p:cNvPicPr>
            <a:picLocks noChangeAspect="1" noChangeArrowheads="1"/>
          </p:cNvPicPr>
          <p:nvPr/>
        </p:nvPicPr>
        <p:blipFill>
          <a:blip r:embed="rId3" cstate="print"/>
          <a:srcRect/>
          <a:stretch>
            <a:fillRect/>
          </a:stretch>
        </p:blipFill>
        <p:spPr bwMode="auto">
          <a:xfrm>
            <a:off x="228600" y="3886200"/>
            <a:ext cx="2676525" cy="1400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pPr lvl="0">
              <a:defRPr/>
            </a:pPr>
            <a:r>
              <a:rPr lang="en-US" sz="3200" dirty="0" err="1" smtClean="0"/>
              <a:t>Конструкция</a:t>
            </a:r>
            <a:r>
              <a:rPr lang="en-US" sz="3200" dirty="0" smtClean="0"/>
              <a:t> do-while</a:t>
            </a:r>
            <a:endParaRPr lang="en-US" sz="3200" dirty="0"/>
          </a:p>
        </p:txBody>
      </p:sp>
      <p:sp>
        <p:nvSpPr>
          <p:cNvPr id="3" name="Content Placeholder 2"/>
          <p:cNvSpPr>
            <a:spLocks noGrp="1"/>
          </p:cNvSpPr>
          <p:nvPr>
            <p:ph idx="1"/>
          </p:nvPr>
        </p:nvSpPr>
        <p:spPr>
          <a:xfrm>
            <a:off x="457200" y="1143001"/>
            <a:ext cx="8229600" cy="990599"/>
          </a:xfrm>
        </p:spPr>
        <p:txBody>
          <a:bodyPr>
            <a:normAutofit lnSpcReduction="10000"/>
          </a:bodyPr>
          <a:lstStyle/>
          <a:p>
            <a:pPr lvl="0" indent="182880" algn="just">
              <a:buNone/>
            </a:pPr>
            <a:r>
              <a:rPr lang="bg-BG" sz="2000" dirty="0" smtClean="0"/>
              <a:t>Конструкцията </a:t>
            </a:r>
            <a:r>
              <a:rPr lang="en-US" sz="2000" dirty="0" smtClean="0"/>
              <a:t>do</a:t>
            </a:r>
            <a:r>
              <a:rPr lang="ru-RU" sz="2000" dirty="0" smtClean="0"/>
              <a:t>-</a:t>
            </a:r>
            <a:r>
              <a:rPr lang="en-US" sz="2000" dirty="0" smtClean="0"/>
              <a:t>while</a:t>
            </a:r>
            <a:r>
              <a:rPr lang="ru-RU" sz="2000" dirty="0" smtClean="0"/>
              <a:t>, </a:t>
            </a:r>
            <a:r>
              <a:rPr lang="bg-BG" sz="2000" dirty="0" smtClean="0"/>
              <a:t>както конструкция </a:t>
            </a:r>
            <a:r>
              <a:rPr lang="en-US" sz="2000" dirty="0" smtClean="0"/>
              <a:t>while</a:t>
            </a:r>
            <a:r>
              <a:rPr lang="bg-BG" sz="2000" dirty="0" smtClean="0"/>
              <a:t> включва само проверка на условието за продължаване на цикъла. Тя има следния синтаксис:</a:t>
            </a:r>
            <a:endParaRPr lang="en-US" sz="2000" dirty="0" smtClean="0"/>
          </a:p>
          <a:p>
            <a:pPr>
              <a:buNone/>
            </a:pPr>
            <a:endParaRPr lang="en-US" sz="2000" dirty="0"/>
          </a:p>
        </p:txBody>
      </p:sp>
      <p:sp>
        <p:nvSpPr>
          <p:cNvPr id="4" name="Content Placeholder 2"/>
          <p:cNvSpPr txBox="1">
            <a:spLocks/>
          </p:cNvSpPr>
          <p:nvPr/>
        </p:nvSpPr>
        <p:spPr>
          <a:xfrm>
            <a:off x="228600" y="2057400"/>
            <a:ext cx="2971800" cy="1524000"/>
          </a:xfrm>
          <a:prstGeom prst="rect">
            <a:avLst/>
          </a:prstGeom>
        </p:spPr>
        <p:txBody>
          <a:bodyPr vert="horz" lIns="91440" tIns="45720" rIns="91440" bIns="45720" rtlCol="0">
            <a:normAutofit/>
          </a:bodyPr>
          <a:lstStyle/>
          <a:p>
            <a:pPr marL="0" marR="0" lvl="0" indent="18288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do</a:t>
            </a:r>
            <a:r>
              <a:rPr kumimoji="0" lang="ru-RU" sz="20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18288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2000" b="0" i="0" u="none" strike="noStrike" kern="1200" cap="none" spc="0" normalizeH="0" baseline="0" noProof="0" dirty="0" smtClean="0">
                <a:ln>
                  <a:noFill/>
                </a:ln>
                <a:solidFill>
                  <a:schemeClr val="tx1"/>
                </a:solidFill>
                <a:effectLst/>
                <a:uLnTx/>
                <a:uFillTx/>
                <a:latin typeface="+mn-lt"/>
                <a:ea typeface="+mn-ea"/>
                <a:cs typeface="+mn-cs"/>
              </a:rPr>
              <a:t>	</a:t>
            </a:r>
            <a:r>
              <a:rPr kumimoji="0" lang="bg-BG" sz="2000" b="0" i="0" u="none" strike="noStrike" kern="1200" cap="none" spc="0" normalizeH="0" baseline="0" noProof="0" dirty="0" smtClean="0">
                <a:ln>
                  <a:noFill/>
                </a:ln>
                <a:solidFill>
                  <a:schemeClr val="tx1"/>
                </a:solidFill>
                <a:effectLst/>
                <a:uLnTx/>
                <a:uFillTx/>
                <a:latin typeface="+mn-lt"/>
                <a:ea typeface="+mn-ea"/>
                <a:cs typeface="+mn-cs"/>
              </a:rPr>
              <a:t>блок инструкции</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18288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20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indent="182880">
              <a:spcBef>
                <a:spcPct val="20000"/>
              </a:spcBef>
              <a:defRPr/>
            </a:pPr>
            <a:r>
              <a:rPr lang="en-US" sz="2000" dirty="0" smtClean="0"/>
              <a:t>while</a:t>
            </a:r>
            <a:r>
              <a:rPr lang="bg-BG" sz="2000" dirty="0" smtClean="0"/>
              <a:t>(условие)</a:t>
            </a:r>
            <a:r>
              <a:rPr lang="en-US" sz="2000" dirty="0" smtClean="0"/>
              <a:t>;</a:t>
            </a:r>
          </a:p>
          <a:p>
            <a:pPr marL="0" marR="0" lvl="0" indent="18288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2"/>
          <p:cNvSpPr txBox="1">
            <a:spLocks/>
          </p:cNvSpPr>
          <p:nvPr/>
        </p:nvSpPr>
        <p:spPr>
          <a:xfrm>
            <a:off x="3276600" y="1981200"/>
            <a:ext cx="4419600" cy="3429000"/>
          </a:xfrm>
          <a:prstGeom prst="rect">
            <a:avLst/>
          </a:prstGeom>
        </p:spPr>
        <p:txBody>
          <a:bodyPr vert="horz" lIns="91440" tIns="45720" rIns="91440" bIns="45720" rtlCol="0">
            <a:normAutofit fontScale="92500" lnSpcReduction="10000"/>
          </a:bodyPr>
          <a:lstStyle/>
          <a:p>
            <a:pPr>
              <a:buNone/>
            </a:pPr>
            <a:r>
              <a:rPr lang="bg-BG" sz="2000" dirty="0" smtClean="0"/>
              <a:t>Пример: Изчисляване на сумата от първите 100</a:t>
            </a:r>
          </a:p>
          <a:p>
            <a:pPr>
              <a:buNone/>
            </a:pPr>
            <a:r>
              <a:rPr lang="bg-BG" sz="2000" dirty="0" smtClean="0"/>
              <a:t>натурални числа  </a:t>
            </a:r>
            <a:r>
              <a:rPr lang="en-US" sz="2000" dirty="0" smtClean="0"/>
              <a:t>y = 1+2+ … +100</a:t>
            </a:r>
            <a:endParaRPr lang="bg-BG" sz="20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$y=0;$n=1;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smtClean="0"/>
              <a:t>do</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endParaRPr kumimoji="0" lang="bg-BG"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bg-BG" sz="2000" dirty="0" smtClean="0"/>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$y=$y+$n;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a:t>	</a:t>
            </a:r>
            <a:r>
              <a:rPr lang="en-US" sz="2000" dirty="0" smtClean="0"/>
              <a:t>$n++;</a:t>
            </a:r>
            <a:r>
              <a:rPr kumimoji="0" lang="en-US" sz="2000" b="0" i="0" u="none" strike="noStrike" kern="1200" cap="none" spc="0" normalizeH="0" noProof="0" dirty="0" smtClean="0">
                <a:ln>
                  <a:noFill/>
                </a:ln>
                <a:solidFill>
                  <a:schemeClr val="tx1"/>
                </a:solidFill>
                <a:effectLst/>
                <a:uLnTx/>
                <a:uFillTx/>
                <a:latin typeface="+mn-lt"/>
                <a:ea typeface="+mn-ea"/>
                <a:cs typeface="+mn-cs"/>
              </a:rPr>
              <a:t> </a:t>
            </a:r>
            <a:endParaRPr kumimoji="0" lang="bg-BG" sz="2000" b="0" i="0" u="none" strike="noStrike" kern="1200" cap="none" spc="0" normalizeH="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smtClean="0"/>
              <a:t>while($n&lt;101);</a:t>
            </a:r>
            <a:endParaRPr kumimoji="0" lang="en-US" sz="2000" b="0" i="0" u="none" strike="noStrike" kern="1200" cap="none" spc="0" normalizeH="0" noProof="0" dirty="0" smtClean="0">
              <a:ln>
                <a:noFill/>
              </a:ln>
              <a:solidFill>
                <a:schemeClr val="tx1"/>
              </a:solidFill>
              <a:effectLst/>
              <a:uLnTx/>
              <a:uFillTx/>
              <a:latin typeface="+mn-lt"/>
              <a:ea typeface="+mn-ea"/>
              <a:cs typeface="+mn-cs"/>
            </a:endParaRPr>
          </a:p>
          <a:p>
            <a:pPr marL="342900" indent="-342900">
              <a:spcBef>
                <a:spcPct val="20000"/>
              </a:spcBef>
            </a:pPr>
            <a:r>
              <a:rPr lang="en-US" sz="2000" dirty="0" smtClean="0"/>
              <a:t>echo “y=$y”;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6" name="Picture 2"/>
          <p:cNvPicPr>
            <a:picLocks noChangeAspect="1" noChangeArrowheads="1"/>
          </p:cNvPicPr>
          <p:nvPr/>
        </p:nvPicPr>
        <p:blipFill>
          <a:blip r:embed="rId3" cstate="print"/>
          <a:srcRect/>
          <a:stretch>
            <a:fillRect/>
          </a:stretch>
        </p:blipFill>
        <p:spPr bwMode="auto">
          <a:xfrm>
            <a:off x="533400" y="3962400"/>
            <a:ext cx="2228850" cy="2085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err="1" smtClean="0"/>
              <a:t>Безусловен</a:t>
            </a:r>
            <a:r>
              <a:rPr lang="en-US" sz="3200" dirty="0" smtClean="0"/>
              <a:t> </a:t>
            </a:r>
            <a:r>
              <a:rPr lang="en-US" sz="3200" dirty="0" err="1" smtClean="0"/>
              <a:t>преход</a:t>
            </a:r>
            <a:r>
              <a:rPr lang="en-US" sz="3200" dirty="0" smtClean="0"/>
              <a:t> break</a:t>
            </a:r>
            <a:endParaRPr lang="en-US" sz="3200" dirty="0"/>
          </a:p>
        </p:txBody>
      </p:sp>
      <p:sp>
        <p:nvSpPr>
          <p:cNvPr id="3" name="Content Placeholder 2"/>
          <p:cNvSpPr>
            <a:spLocks noGrp="1"/>
          </p:cNvSpPr>
          <p:nvPr>
            <p:ph idx="1"/>
          </p:nvPr>
        </p:nvSpPr>
        <p:spPr>
          <a:xfrm>
            <a:off x="457200" y="1066800"/>
            <a:ext cx="8229600" cy="2209800"/>
          </a:xfrm>
        </p:spPr>
        <p:txBody>
          <a:bodyPr>
            <a:normAutofit/>
          </a:bodyPr>
          <a:lstStyle/>
          <a:p>
            <a:pPr marL="0" indent="182880">
              <a:buNone/>
            </a:pPr>
            <a:r>
              <a:rPr lang="ru-RU" sz="2000" dirty="0" smtClean="0"/>
              <a:t>Безусловнят преход break дава възможност за прекратяване на изпълнението на цикъл, структура switch или блок инструкции </a:t>
            </a:r>
          </a:p>
          <a:p>
            <a:pPr marL="0" indent="182880">
              <a:buNone/>
            </a:pPr>
            <a:r>
              <a:rPr lang="ru-RU" sz="2000" dirty="0" smtClean="0"/>
              <a:t>Синтаксис: </a:t>
            </a:r>
          </a:p>
          <a:p>
            <a:pPr marL="0" indent="182880">
              <a:buNone/>
            </a:pPr>
            <a:r>
              <a:rPr lang="ru-RU" sz="2000" dirty="0" smtClean="0"/>
              <a:t>		break  [N]</a:t>
            </a:r>
          </a:p>
          <a:p>
            <a:pPr marL="0" indent="182880">
              <a:buNone/>
            </a:pPr>
            <a:r>
              <a:rPr lang="ru-RU" sz="2000" dirty="0" smtClean="0"/>
              <a:t>където N е незадължителен параметър, който показва изпълнението на колко на брой вложени конструкции ще се прекрати с break.</a:t>
            </a:r>
            <a:endParaRPr lang="en-US" sz="2000" dirty="0" smtClean="0"/>
          </a:p>
          <a:p>
            <a:pPr marL="0" indent="182880">
              <a:buNone/>
            </a:pPr>
            <a:endParaRPr lang="ru-RU" sz="2000" dirty="0" smtClean="0"/>
          </a:p>
          <a:p>
            <a:pPr marL="0" indent="182880">
              <a:buNone/>
            </a:pPr>
            <a:endParaRPr lang="en-US" sz="2000" dirty="0"/>
          </a:p>
        </p:txBody>
      </p:sp>
      <p:sp>
        <p:nvSpPr>
          <p:cNvPr id="4" name="Content Placeholder 2"/>
          <p:cNvSpPr txBox="1">
            <a:spLocks/>
          </p:cNvSpPr>
          <p:nvPr/>
        </p:nvSpPr>
        <p:spPr>
          <a:xfrm>
            <a:off x="609600" y="3276600"/>
            <a:ext cx="3886200" cy="2819400"/>
          </a:xfrm>
          <a:prstGeom prst="rect">
            <a:avLst/>
          </a:prstGeom>
        </p:spPr>
        <p:txBody>
          <a:bodyPr vert="horz" lIns="91440" tIns="45720" rIns="91440" bIns="45720" rtlCol="0">
            <a:normAutofit fontScale="92500" lnSpcReduction="10000"/>
          </a:bodyPr>
          <a:lstStyle/>
          <a:p>
            <a:r>
              <a:rPr lang="bg-BG" sz="2000" dirty="0" smtClean="0"/>
              <a:t>Пример:</a:t>
            </a:r>
          </a:p>
          <a:p>
            <a:r>
              <a:rPr lang="en-US" sz="2000" dirty="0" smtClean="0"/>
              <a:t>for</a:t>
            </a:r>
            <a:r>
              <a:rPr lang="bg-BG" sz="2000" dirty="0" smtClean="0"/>
              <a:t>($</a:t>
            </a:r>
            <a:r>
              <a:rPr lang="en-US" sz="2000" dirty="0" smtClean="0"/>
              <a:t>m</a:t>
            </a:r>
            <a:r>
              <a:rPr lang="bg-BG" sz="2000" dirty="0" smtClean="0"/>
              <a:t>=0;$</a:t>
            </a:r>
            <a:r>
              <a:rPr lang="en-US" sz="2000" dirty="0" smtClean="0"/>
              <a:t>m</a:t>
            </a:r>
            <a:r>
              <a:rPr lang="bg-BG" sz="2000" dirty="0" smtClean="0"/>
              <a:t>&lt;10;$</a:t>
            </a:r>
            <a:r>
              <a:rPr lang="en-US" sz="2000" dirty="0" smtClean="0"/>
              <a:t>m</a:t>
            </a:r>
            <a:r>
              <a:rPr lang="bg-BG" sz="2000" dirty="0" smtClean="0"/>
              <a:t>++)</a:t>
            </a:r>
            <a:endParaRPr lang="en-US" sz="2000" b="1" dirty="0" smtClean="0"/>
          </a:p>
          <a:p>
            <a:r>
              <a:rPr lang="bg-BG" sz="2000" dirty="0" smtClean="0"/>
              <a:t>{</a:t>
            </a:r>
            <a:endParaRPr lang="en-US" sz="2000" b="1" dirty="0" smtClean="0"/>
          </a:p>
          <a:p>
            <a:r>
              <a:rPr lang="en-US" sz="2000" dirty="0" smtClean="0"/>
              <a:t>   for</a:t>
            </a:r>
            <a:r>
              <a:rPr lang="bg-BG" sz="2000" dirty="0" smtClean="0"/>
              <a:t>($</a:t>
            </a:r>
            <a:r>
              <a:rPr lang="en-US" sz="2000" dirty="0" smtClean="0"/>
              <a:t>n</a:t>
            </a:r>
            <a:r>
              <a:rPr lang="bg-BG" sz="2000" dirty="0" smtClean="0"/>
              <a:t>=0;$</a:t>
            </a:r>
            <a:r>
              <a:rPr lang="en-US" sz="2000" dirty="0" smtClean="0"/>
              <a:t>n</a:t>
            </a:r>
            <a:r>
              <a:rPr lang="bg-BG" sz="2000" dirty="0" smtClean="0"/>
              <a:t>&lt;10;$</a:t>
            </a:r>
            <a:r>
              <a:rPr lang="en-US" sz="2000" dirty="0" smtClean="0"/>
              <a:t>n</a:t>
            </a:r>
            <a:r>
              <a:rPr lang="bg-BG" sz="2000" dirty="0" smtClean="0"/>
              <a:t>++)</a:t>
            </a:r>
            <a:endParaRPr lang="en-US" sz="2000" b="1" dirty="0" smtClean="0"/>
          </a:p>
          <a:p>
            <a:r>
              <a:rPr lang="en-US" sz="2000" dirty="0" smtClean="0"/>
              <a:t>   </a:t>
            </a:r>
            <a:r>
              <a:rPr lang="bg-BG" sz="2000" dirty="0" smtClean="0"/>
              <a:t>{</a:t>
            </a:r>
            <a:endParaRPr lang="en-US" sz="2000" b="1" dirty="0" smtClean="0"/>
          </a:p>
          <a:p>
            <a:r>
              <a:rPr lang="bg-BG" sz="2000" dirty="0" smtClean="0"/>
              <a:t>   </a:t>
            </a:r>
            <a:r>
              <a:rPr lang="en-US" sz="2000" dirty="0" smtClean="0"/>
              <a:t>   if</a:t>
            </a:r>
            <a:r>
              <a:rPr lang="bg-BG" sz="2000" dirty="0" smtClean="0"/>
              <a:t>($</a:t>
            </a:r>
            <a:r>
              <a:rPr lang="en-US" sz="2000" dirty="0" smtClean="0"/>
              <a:t>n</a:t>
            </a:r>
            <a:r>
              <a:rPr lang="bg-BG" sz="2000" dirty="0" smtClean="0"/>
              <a:t>==3)</a:t>
            </a:r>
            <a:r>
              <a:rPr lang="en-US" sz="2000" dirty="0" smtClean="0"/>
              <a:t>break 2</a:t>
            </a:r>
            <a:r>
              <a:rPr lang="bg-BG" sz="2000" dirty="0" smtClean="0"/>
              <a:t>; //Излизане от </a:t>
            </a:r>
            <a:r>
              <a:rPr lang="en-US" sz="2000" dirty="0" smtClean="0"/>
              <a:t>for</a:t>
            </a:r>
            <a:endParaRPr lang="en-US" sz="2000" b="1" dirty="0" smtClean="0"/>
          </a:p>
          <a:p>
            <a:r>
              <a:rPr lang="en-US" sz="2000" dirty="0" smtClean="0"/>
              <a:t>   </a:t>
            </a:r>
            <a:r>
              <a:rPr lang="bg-BG" sz="2000" dirty="0" smtClean="0"/>
              <a:t>}</a:t>
            </a:r>
            <a:endParaRPr lang="en-US" sz="2000" b="1" dirty="0" smtClean="0"/>
          </a:p>
          <a:p>
            <a:r>
              <a:rPr lang="bg-BG" sz="2000" dirty="0" smtClean="0"/>
              <a:t>}</a:t>
            </a:r>
            <a:endParaRPr lang="en-US" sz="2000" b="1" dirty="0" smtClean="0"/>
          </a:p>
          <a:p>
            <a:r>
              <a:rPr lang="en-US" sz="2000" dirty="0" smtClean="0"/>
              <a:t>echo</a:t>
            </a:r>
            <a:r>
              <a:rPr lang="bg-BG" sz="2000" dirty="0" smtClean="0"/>
              <a:t> "</a:t>
            </a:r>
            <a:r>
              <a:rPr lang="en-US" sz="2000" dirty="0" smtClean="0"/>
              <a:t>m</a:t>
            </a:r>
            <a:r>
              <a:rPr lang="bg-BG" sz="2000" dirty="0" smtClean="0"/>
              <a:t>=$</a:t>
            </a:r>
            <a:r>
              <a:rPr lang="en-US" sz="2000" dirty="0" smtClean="0"/>
              <a:t>m</a:t>
            </a:r>
            <a:r>
              <a:rPr lang="bg-BG" sz="2000" dirty="0" smtClean="0"/>
              <a:t>  </a:t>
            </a:r>
            <a:r>
              <a:rPr lang="en-US" sz="2000" dirty="0" smtClean="0"/>
              <a:t>n</a:t>
            </a:r>
            <a:r>
              <a:rPr lang="bg-BG" sz="2000" dirty="0" smtClean="0"/>
              <a:t>=$</a:t>
            </a:r>
            <a:r>
              <a:rPr lang="en-US" sz="2000" dirty="0" smtClean="0"/>
              <a:t>n</a:t>
            </a:r>
            <a:r>
              <a:rPr lang="bg-BG" sz="2000" dirty="0" smtClean="0"/>
              <a:t>";</a:t>
            </a:r>
            <a:endParaRPr lang="en-US" sz="2000" b="1" dirty="0" smtClean="0"/>
          </a:p>
          <a:p>
            <a:pPr marL="0" marR="0" lvl="0" indent="18288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ru-RU"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18288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2"/>
          <p:cNvSpPr txBox="1">
            <a:spLocks/>
          </p:cNvSpPr>
          <p:nvPr/>
        </p:nvSpPr>
        <p:spPr>
          <a:xfrm>
            <a:off x="4648200" y="3429000"/>
            <a:ext cx="3886200" cy="2209800"/>
          </a:xfrm>
          <a:prstGeom prst="rect">
            <a:avLst/>
          </a:prstGeom>
        </p:spPr>
        <p:txBody>
          <a:bodyPr vert="horz" lIns="91440" tIns="45720" rIns="91440" bIns="45720" rtlCol="0">
            <a:normAutofit/>
          </a:bodyPr>
          <a:lstStyle/>
          <a:p>
            <a:pPr marL="0" marR="0" lvl="0" indent="18288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ru-RU"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18288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5"/>
          <p:cNvSpPr/>
          <p:nvPr/>
        </p:nvSpPr>
        <p:spPr>
          <a:xfrm>
            <a:off x="4572000" y="3124200"/>
            <a:ext cx="3962400" cy="3477875"/>
          </a:xfrm>
          <a:prstGeom prst="rect">
            <a:avLst/>
          </a:prstGeom>
        </p:spPr>
        <p:txBody>
          <a:bodyPr wrap="square">
            <a:spAutoFit/>
          </a:bodyPr>
          <a:lstStyle/>
          <a:p>
            <a:pPr algn="just"/>
            <a:r>
              <a:rPr lang="bg-BG" sz="2000" dirty="0" smtClean="0"/>
              <a:t>В примера конструкциите </a:t>
            </a:r>
            <a:r>
              <a:rPr lang="en-US" sz="2000" dirty="0" smtClean="0"/>
              <a:t>for </a:t>
            </a:r>
            <a:r>
              <a:rPr lang="bg-BG" sz="2000" dirty="0" smtClean="0"/>
              <a:t>организират цикли, който трябва да се изпълнят по 10 пъти), но когато </a:t>
            </a:r>
            <a:r>
              <a:rPr lang="en-US" sz="2000" dirty="0" smtClean="0"/>
              <a:t>n </a:t>
            </a:r>
            <a:r>
              <a:rPr lang="bg-BG" sz="2000" dirty="0" smtClean="0"/>
              <a:t>достигне стойност </a:t>
            </a:r>
            <a:r>
              <a:rPr lang="ru-RU" sz="2000" dirty="0" smtClean="0"/>
              <a:t>$</a:t>
            </a:r>
            <a:r>
              <a:rPr lang="en-US" sz="2000" dirty="0" smtClean="0"/>
              <a:t>n</a:t>
            </a:r>
            <a:r>
              <a:rPr lang="ru-RU" sz="2000" dirty="0" smtClean="0"/>
              <a:t>=3</a:t>
            </a:r>
            <a:r>
              <a:rPr lang="bg-BG" sz="2000" dirty="0" smtClean="0"/>
              <a:t> се изпълнява </a:t>
            </a:r>
            <a:r>
              <a:rPr lang="en-US" sz="2000" dirty="0" smtClean="0"/>
              <a:t>break </a:t>
            </a:r>
            <a:r>
              <a:rPr lang="bg-BG" sz="2000" dirty="0" smtClean="0"/>
              <a:t>и се прекратява изпълнението едновременно и на двата цикъла. Така вътрешният цикъл се изпълнява 4 пъти (за стойности на $</a:t>
            </a:r>
            <a:r>
              <a:rPr lang="en-US" sz="2000" dirty="0" smtClean="0"/>
              <a:t>n </a:t>
            </a:r>
            <a:r>
              <a:rPr lang="bg-BG" sz="2000" dirty="0" smtClean="0"/>
              <a:t>от 0 до 3), а външният – само веднъж. Извежда се </a:t>
            </a:r>
            <a:r>
              <a:rPr lang="en-US" sz="2000" dirty="0" smtClean="0"/>
              <a:t>m=10 </a:t>
            </a:r>
            <a:r>
              <a:rPr lang="bg-BG" sz="2000" dirty="0" smtClean="0"/>
              <a:t>и </a:t>
            </a:r>
            <a:r>
              <a:rPr lang="en-US" sz="2000" dirty="0" smtClean="0"/>
              <a:t>n=3</a:t>
            </a:r>
            <a:endParaRPr lang="en-US" sz="20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bg-BG" sz="3200" dirty="0" smtClean="0"/>
              <a:t>Масиви</a:t>
            </a:r>
            <a:endParaRPr lang="en-US" sz="3200" dirty="0"/>
          </a:p>
        </p:txBody>
      </p:sp>
      <p:sp>
        <p:nvSpPr>
          <p:cNvPr id="3" name="Content Placeholder 2"/>
          <p:cNvSpPr>
            <a:spLocks noGrp="1"/>
          </p:cNvSpPr>
          <p:nvPr>
            <p:ph idx="1"/>
          </p:nvPr>
        </p:nvSpPr>
        <p:spPr>
          <a:xfrm>
            <a:off x="457200" y="914400"/>
            <a:ext cx="8229600" cy="5211763"/>
          </a:xfrm>
        </p:spPr>
        <p:txBody>
          <a:bodyPr>
            <a:normAutofit fontScale="62500" lnSpcReduction="20000"/>
          </a:bodyPr>
          <a:lstStyle/>
          <a:p>
            <a:pPr marL="0" indent="182880" algn="just">
              <a:buNone/>
            </a:pPr>
            <a:r>
              <a:rPr lang="bg-BG" dirty="0" smtClean="0"/>
              <a:t>Масивите в </a:t>
            </a:r>
            <a:r>
              <a:rPr lang="en-US" dirty="0" smtClean="0"/>
              <a:t>PHP</a:t>
            </a:r>
            <a:r>
              <a:rPr lang="bg-BG" dirty="0" smtClean="0"/>
              <a:t> са от асоциативен тип, което означава, че се съхраняват двойки ключ-стойност (а не просто индексирани стойности, както е в повечето езици за програмиране). Масив в </a:t>
            </a:r>
            <a:r>
              <a:rPr lang="en-US" dirty="0" smtClean="0"/>
              <a:t>PHP</a:t>
            </a:r>
            <a:r>
              <a:rPr lang="bg-BG" dirty="0" smtClean="0"/>
              <a:t> може да бъде създаден чрез функцията </a:t>
            </a:r>
            <a:r>
              <a:rPr lang="en-US" dirty="0" smtClean="0"/>
              <a:t>array</a:t>
            </a:r>
            <a:r>
              <a:rPr lang="bg-BG" dirty="0" smtClean="0"/>
              <a:t> със следния синтаксис:</a:t>
            </a:r>
            <a:endParaRPr lang="en-US" dirty="0" smtClean="0"/>
          </a:p>
          <a:p>
            <a:pPr marL="0" indent="182880" algn="ctr">
              <a:buNone/>
            </a:pPr>
            <a:r>
              <a:rPr lang="bg-BG" dirty="0" smtClean="0">
                <a:solidFill>
                  <a:schemeClr val="tx2"/>
                </a:solidFill>
              </a:rPr>
              <a:t>а</a:t>
            </a:r>
            <a:r>
              <a:rPr lang="en-US" dirty="0" err="1" smtClean="0">
                <a:solidFill>
                  <a:schemeClr val="tx2"/>
                </a:solidFill>
              </a:rPr>
              <a:t>rray</a:t>
            </a:r>
            <a:r>
              <a:rPr lang="bg-BG" dirty="0" smtClean="0">
                <a:solidFill>
                  <a:schemeClr val="tx2"/>
                </a:solidFill>
              </a:rPr>
              <a:t>([ключ=&gt;]стойност, [ключ=&gt;]стойност, ...............)</a:t>
            </a:r>
            <a:endParaRPr lang="en-US" dirty="0" smtClean="0">
              <a:solidFill>
                <a:schemeClr val="tx2"/>
              </a:solidFill>
            </a:endParaRPr>
          </a:p>
          <a:p>
            <a:pPr marL="0" indent="182880" algn="just">
              <a:buNone/>
            </a:pPr>
            <a:r>
              <a:rPr lang="bg-BG" dirty="0" smtClean="0"/>
              <a:t>Ключовете са незадължителни (това означават квадратните скоби в сиснтаксиса). Когато липсват, автоматично се присвоява на ключа целочислена стойност, с едно по-голяма от последния използван целочислен ключ.</a:t>
            </a:r>
            <a:endParaRPr lang="en-US" dirty="0" smtClean="0"/>
          </a:p>
          <a:p>
            <a:pPr marL="0" indent="182880" algn="just">
              <a:buNone/>
            </a:pPr>
            <a:r>
              <a:rPr lang="bg-BG" dirty="0" smtClean="0"/>
              <a:t>Ключът на елемент от масив може да бъде от тип </a:t>
            </a:r>
            <a:r>
              <a:rPr lang="en-US" dirty="0" smtClean="0"/>
              <a:t>integer</a:t>
            </a:r>
            <a:r>
              <a:rPr lang="bg-BG" dirty="0" smtClean="0"/>
              <a:t> или от тип </a:t>
            </a:r>
            <a:r>
              <a:rPr lang="en-US" dirty="0" smtClean="0"/>
              <a:t>string</a:t>
            </a:r>
            <a:r>
              <a:rPr lang="bg-BG" dirty="0" smtClean="0"/>
              <a:t>. Стойността на елемент от масив може да бъде от всеки тип, включително и масив, т.е може да имаме масив, някои от елементите на който са масиви. В дадения по-долу пример се създават масива с функция </a:t>
            </a:r>
            <a:r>
              <a:rPr lang="en-US" dirty="0" smtClean="0"/>
              <a:t>array</a:t>
            </a:r>
            <a:r>
              <a:rPr lang="bg-BG" dirty="0" smtClean="0"/>
              <a:t>, като първия елемент на масив</a:t>
            </a:r>
            <a:r>
              <a:rPr lang="en-US" dirty="0" smtClean="0"/>
              <a:t>a</a:t>
            </a:r>
            <a:r>
              <a:rPr lang="bg-BG" dirty="0" smtClean="0"/>
              <a:t> е вложен масив.</a:t>
            </a:r>
            <a:endParaRPr lang="en-US" dirty="0" smtClean="0"/>
          </a:p>
          <a:p>
            <a:pPr marL="0" indent="182880">
              <a:buNone/>
            </a:pPr>
            <a:r>
              <a:rPr lang="bg-BG" dirty="0" smtClean="0"/>
              <a:t> </a:t>
            </a:r>
            <a:endParaRPr lang="en-US" dirty="0" smtClean="0"/>
          </a:p>
          <a:p>
            <a:pPr marL="0" indent="182880" algn="ctr">
              <a:buNone/>
            </a:pPr>
            <a:r>
              <a:rPr lang="bg-BG" dirty="0" smtClean="0"/>
              <a:t>$</a:t>
            </a:r>
            <a:r>
              <a:rPr lang="en-US" dirty="0" smtClean="0"/>
              <a:t>a</a:t>
            </a:r>
            <a:r>
              <a:rPr lang="bg-BG" dirty="0" smtClean="0"/>
              <a:t>1=</a:t>
            </a:r>
            <a:r>
              <a:rPr lang="en-US" dirty="0" smtClean="0"/>
              <a:t>array</a:t>
            </a:r>
            <a:r>
              <a:rPr lang="bg-BG" dirty="0" smtClean="0"/>
              <a:t>(“</a:t>
            </a:r>
            <a:r>
              <a:rPr lang="en-US" dirty="0" smtClean="0"/>
              <a:t>p</a:t>
            </a:r>
            <a:r>
              <a:rPr lang="bg-BG" dirty="0" smtClean="0"/>
              <a:t>1”=&gt;</a:t>
            </a:r>
            <a:r>
              <a:rPr lang="en-US" dirty="0" smtClean="0"/>
              <a:t>array(3,7), “p2”=&gt;”Hi”);</a:t>
            </a:r>
          </a:p>
          <a:p>
            <a:pPr marL="0" indent="182880">
              <a:buNone/>
            </a:pPr>
            <a:r>
              <a:rPr lang="bg-BG" dirty="0" smtClean="0"/>
              <a:t> </a:t>
            </a:r>
            <a:endParaRPr lang="en-US" dirty="0" smtClean="0"/>
          </a:p>
          <a:p>
            <a:pPr marL="0" indent="182880">
              <a:buNone/>
            </a:pPr>
            <a:r>
              <a:rPr lang="bg-BG" dirty="0" smtClean="0"/>
              <a:t>Достъп до елементите на масива се извършва чрез ключ в квадратни скоби. Например с </a:t>
            </a:r>
            <a:r>
              <a:rPr lang="en-US" dirty="0" smtClean="0"/>
              <a:t>echo $a[“p2”];  </a:t>
            </a:r>
            <a:r>
              <a:rPr lang="bg-BG" dirty="0" smtClean="0"/>
              <a:t>ще се изведе вторият елемент </a:t>
            </a:r>
            <a:endParaRPr lang="en-US" dirty="0" smtClean="0"/>
          </a:p>
          <a:p>
            <a:pPr marL="0" indent="182880">
              <a:buNone/>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g-BG" sz="3200" dirty="0" smtClean="0"/>
              <a:t>Функции за операции с масиви</a:t>
            </a:r>
            <a:endParaRPr lang="en-US" sz="3200" dirty="0"/>
          </a:p>
        </p:txBody>
      </p:sp>
      <p:sp>
        <p:nvSpPr>
          <p:cNvPr id="3" name="Content Placeholder 2"/>
          <p:cNvSpPr>
            <a:spLocks noGrp="1"/>
          </p:cNvSpPr>
          <p:nvPr>
            <p:ph idx="1"/>
          </p:nvPr>
        </p:nvSpPr>
        <p:spPr>
          <a:xfrm>
            <a:off x="457200" y="1143000"/>
            <a:ext cx="8229600" cy="5486400"/>
          </a:xfrm>
        </p:spPr>
        <p:txBody>
          <a:bodyPr>
            <a:normAutofit lnSpcReduction="10000"/>
          </a:bodyPr>
          <a:lstStyle/>
          <a:p>
            <a:pPr algn="ctr">
              <a:buNone/>
            </a:pPr>
            <a:r>
              <a:rPr lang="en-US" sz="2000" dirty="0" err="1" smtClean="0"/>
              <a:t>Получаване</a:t>
            </a:r>
            <a:r>
              <a:rPr lang="en-US" sz="2000" dirty="0" smtClean="0"/>
              <a:t> </a:t>
            </a:r>
            <a:r>
              <a:rPr lang="en-US" sz="2000" dirty="0" err="1" smtClean="0"/>
              <a:t>на</a:t>
            </a:r>
            <a:r>
              <a:rPr lang="en-US" sz="2000" dirty="0" smtClean="0"/>
              <a:t> </a:t>
            </a:r>
            <a:r>
              <a:rPr lang="en-US" sz="2000" dirty="0" err="1" smtClean="0"/>
              <a:t>броя</a:t>
            </a:r>
            <a:r>
              <a:rPr lang="en-US" sz="2000" dirty="0" smtClean="0"/>
              <a:t> </a:t>
            </a:r>
            <a:r>
              <a:rPr lang="en-US" sz="2000" dirty="0" err="1" smtClean="0"/>
              <a:t>на</a:t>
            </a:r>
            <a:r>
              <a:rPr lang="en-US" sz="2000" dirty="0" smtClean="0"/>
              <a:t> </a:t>
            </a:r>
            <a:r>
              <a:rPr lang="en-US" sz="2000" dirty="0" err="1" smtClean="0"/>
              <a:t>елементите</a:t>
            </a:r>
            <a:r>
              <a:rPr lang="en-US" sz="2000" dirty="0" smtClean="0"/>
              <a:t> </a:t>
            </a:r>
            <a:r>
              <a:rPr lang="en-US" sz="2000" dirty="0" err="1" smtClean="0"/>
              <a:t>на</a:t>
            </a:r>
            <a:r>
              <a:rPr lang="en-US" sz="2000" dirty="0" smtClean="0"/>
              <a:t> </a:t>
            </a:r>
            <a:r>
              <a:rPr lang="en-US" sz="2000" dirty="0" err="1" smtClean="0"/>
              <a:t>масив</a:t>
            </a:r>
            <a:r>
              <a:rPr lang="en-US" sz="2000" dirty="0" smtClean="0"/>
              <a:t>– </a:t>
            </a:r>
            <a:r>
              <a:rPr lang="en-US" sz="2000" dirty="0" err="1" smtClean="0"/>
              <a:t>функция</a:t>
            </a:r>
            <a:r>
              <a:rPr lang="en-US" sz="2000" dirty="0" smtClean="0"/>
              <a:t> count</a:t>
            </a:r>
            <a:endParaRPr lang="bg-BG" sz="2000" dirty="0" smtClean="0"/>
          </a:p>
          <a:p>
            <a:pPr>
              <a:buNone/>
            </a:pPr>
            <a:r>
              <a:rPr lang="bg-BG" sz="2000" dirty="0" smtClean="0"/>
              <a:t> </a:t>
            </a:r>
            <a:endParaRPr lang="en-US" sz="2000" dirty="0" smtClean="0"/>
          </a:p>
          <a:p>
            <a:pPr marL="0" indent="182880">
              <a:buNone/>
            </a:pPr>
            <a:r>
              <a:rPr lang="bg-BG" sz="2000" dirty="0" smtClean="0"/>
              <a:t>int count ( mixed var [, int mode] )</a:t>
            </a:r>
            <a:endParaRPr lang="en-US" sz="2000" dirty="0" smtClean="0"/>
          </a:p>
          <a:p>
            <a:pPr marL="0" indent="182880">
              <a:buNone/>
            </a:pPr>
            <a:r>
              <a:rPr lang="bg-BG" sz="2000" dirty="0" smtClean="0"/>
              <a:t>където:</a:t>
            </a:r>
            <a:endParaRPr lang="en-US" sz="2000" dirty="0" smtClean="0"/>
          </a:p>
          <a:p>
            <a:pPr marL="0" indent="182880">
              <a:buNone/>
            </a:pPr>
            <a:r>
              <a:rPr lang="bg-BG" sz="2000" dirty="0" smtClean="0"/>
              <a:t>var е масив или обект, чийто брой елементи връща функцията</a:t>
            </a:r>
            <a:endParaRPr lang="en-US" sz="2000" dirty="0" smtClean="0"/>
          </a:p>
          <a:p>
            <a:pPr marL="0" indent="182880">
              <a:buNone/>
            </a:pPr>
            <a:r>
              <a:rPr lang="bg-BG" sz="2000" dirty="0" smtClean="0"/>
              <a:t>mode е параметър за рекурсивност. При стойност </a:t>
            </a:r>
            <a:r>
              <a:rPr lang="bg-BG" sz="2000" dirty="0" smtClean="0">
                <a:solidFill>
                  <a:schemeClr val="tx2"/>
                </a:solidFill>
              </a:rPr>
              <a:t>COUNT_ RECURSIVE</a:t>
            </a:r>
            <a:r>
              <a:rPr lang="bg-BG" sz="2000" dirty="0" smtClean="0"/>
              <a:t>, ако масивът е многомерен, се преброяват всички негови елементи. При подразбиращата стойност 0 се преброяват елементите само по първи ключ.</a:t>
            </a:r>
          </a:p>
          <a:p>
            <a:pPr marL="0" indent="182880" algn="ctr">
              <a:buNone/>
            </a:pPr>
            <a:r>
              <a:rPr lang="en-US" sz="2000" dirty="0" err="1" smtClean="0"/>
              <a:t>Извличане</a:t>
            </a:r>
            <a:r>
              <a:rPr lang="en-US" sz="2000" dirty="0" smtClean="0"/>
              <a:t> </a:t>
            </a:r>
            <a:r>
              <a:rPr lang="en-US" sz="2000" dirty="0" err="1" smtClean="0"/>
              <a:t>на</a:t>
            </a:r>
            <a:r>
              <a:rPr lang="en-US" sz="2000" dirty="0" smtClean="0"/>
              <a:t> </a:t>
            </a:r>
            <a:r>
              <a:rPr lang="en-US" sz="2000" dirty="0" err="1" smtClean="0"/>
              <a:t>ключовете</a:t>
            </a:r>
            <a:r>
              <a:rPr lang="en-US" sz="2000" dirty="0" smtClean="0"/>
              <a:t> </a:t>
            </a:r>
            <a:r>
              <a:rPr lang="en-US" sz="2000" dirty="0" err="1" smtClean="0"/>
              <a:t>от</a:t>
            </a:r>
            <a:r>
              <a:rPr lang="en-US" sz="2000" dirty="0" smtClean="0"/>
              <a:t> </a:t>
            </a:r>
            <a:r>
              <a:rPr lang="en-US" sz="2000" dirty="0" err="1" smtClean="0"/>
              <a:t>масив</a:t>
            </a:r>
            <a:r>
              <a:rPr lang="en-US" sz="2000" dirty="0" smtClean="0"/>
              <a:t> – </a:t>
            </a:r>
            <a:r>
              <a:rPr lang="en-US" sz="2000" dirty="0" err="1" smtClean="0"/>
              <a:t>функция</a:t>
            </a:r>
            <a:r>
              <a:rPr lang="en-US" sz="2000" dirty="0" smtClean="0"/>
              <a:t> </a:t>
            </a:r>
            <a:r>
              <a:rPr lang="en-US" sz="2000" dirty="0" err="1" smtClean="0"/>
              <a:t>array_keys</a:t>
            </a:r>
            <a:endParaRPr lang="bg-BG" sz="2000" dirty="0" smtClean="0"/>
          </a:p>
          <a:p>
            <a:pPr marL="0" indent="182880">
              <a:buNone/>
            </a:pPr>
            <a:r>
              <a:rPr lang="bg-BG" sz="2000" dirty="0" smtClean="0"/>
              <a:t>Функцията връща масив с целочислени индекси (начален индекс 0), който съдържа извлечените ключове. Да разгледаме един пример:</a:t>
            </a:r>
            <a:endParaRPr lang="en-US" sz="2000" dirty="0" smtClean="0"/>
          </a:p>
          <a:p>
            <a:pPr>
              <a:buNone/>
            </a:pPr>
            <a:r>
              <a:rPr lang="en-US" sz="2000" dirty="0" smtClean="0"/>
              <a:t>	 $array = array</a:t>
            </a:r>
            <a:r>
              <a:rPr lang="bg-BG" sz="2000" dirty="0" smtClean="0"/>
              <a:t>(“</a:t>
            </a:r>
            <a:r>
              <a:rPr lang="en-US" sz="2000" dirty="0" smtClean="0"/>
              <a:t>name</a:t>
            </a:r>
            <a:r>
              <a:rPr lang="bg-BG" sz="2000" dirty="0" smtClean="0"/>
              <a:t>” =&gt; </a:t>
            </a:r>
            <a:r>
              <a:rPr lang="en-US" sz="2000" dirty="0" smtClean="0"/>
              <a:t>"John", </a:t>
            </a:r>
            <a:r>
              <a:rPr lang="bg-BG" sz="2000" dirty="0" smtClean="0"/>
              <a:t>“</a:t>
            </a:r>
            <a:r>
              <a:rPr lang="en-US" sz="2000" dirty="0" smtClean="0"/>
              <a:t>email</a:t>
            </a:r>
            <a:r>
              <a:rPr lang="bg-BG" sz="2000" dirty="0" smtClean="0"/>
              <a:t>” =&gt; </a:t>
            </a:r>
            <a:r>
              <a:rPr lang="en-US" sz="2000" dirty="0" smtClean="0"/>
              <a:t>"john@yahoo.com");</a:t>
            </a:r>
          </a:p>
          <a:p>
            <a:pPr>
              <a:buNone/>
            </a:pPr>
            <a:r>
              <a:rPr lang="en-US" sz="2000" dirty="0" smtClean="0"/>
              <a:t>	</a:t>
            </a:r>
            <a:r>
              <a:rPr lang="en-US" sz="2000" dirty="0" err="1" smtClean="0"/>
              <a:t>print_r</a:t>
            </a:r>
            <a:r>
              <a:rPr lang="en-US" sz="2000" dirty="0" smtClean="0"/>
              <a:t>(</a:t>
            </a:r>
            <a:r>
              <a:rPr lang="en-US" sz="2000" dirty="0" err="1" smtClean="0"/>
              <a:t>array_keys</a:t>
            </a:r>
            <a:r>
              <a:rPr lang="en-US" sz="2000" dirty="0" smtClean="0"/>
              <a:t>($array));</a:t>
            </a:r>
          </a:p>
          <a:p>
            <a:pPr>
              <a:buNone/>
            </a:pPr>
            <a:r>
              <a:rPr lang="en-US" sz="2000" dirty="0" smtClean="0"/>
              <a:t>	echo "&lt;PRE&gt;";</a:t>
            </a:r>
          </a:p>
          <a:p>
            <a:pPr>
              <a:buNone/>
            </a:pPr>
            <a:r>
              <a:rPr lang="en-US" sz="2000" dirty="0" smtClean="0"/>
              <a:t>	</a:t>
            </a:r>
            <a:r>
              <a:rPr lang="en-US" sz="2000" dirty="0" err="1" smtClean="0"/>
              <a:t>print_r</a:t>
            </a:r>
            <a:r>
              <a:rPr lang="en-US" sz="2000" dirty="0" smtClean="0"/>
              <a:t>(</a:t>
            </a:r>
            <a:r>
              <a:rPr lang="en-US" sz="2000" dirty="0" err="1" smtClean="0"/>
              <a:t>array_keys</a:t>
            </a:r>
            <a:r>
              <a:rPr lang="en-US" sz="2000" dirty="0" smtClean="0"/>
              <a:t>($array, "Peter"));</a:t>
            </a:r>
          </a:p>
          <a:p>
            <a:pPr>
              <a:buNone/>
            </a:pPr>
            <a:r>
              <a:rPr lang="en-US" sz="2000" dirty="0" smtClean="0"/>
              <a:t>	echo "&lt;/PRE&gt;";</a:t>
            </a:r>
          </a:p>
          <a:p>
            <a:pPr>
              <a:buNone/>
            </a:pPr>
            <a:endParaRPr lang="bg-BG" sz="2000" dirty="0" smtClean="0"/>
          </a:p>
          <a:p>
            <a:pPr>
              <a:buNone/>
            </a:pPr>
            <a:endParaRPr lang="en-US" sz="2000" dirty="0" smtClean="0"/>
          </a:p>
          <a:p>
            <a:pPr>
              <a:buNone/>
            </a:pPr>
            <a:endParaRPr lang="en-US" sz="20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990600"/>
          </a:xfrm>
        </p:spPr>
        <p:txBody>
          <a:bodyPr>
            <a:normAutofit fontScale="90000"/>
          </a:bodyPr>
          <a:lstStyle/>
          <a:p>
            <a:r>
              <a:rPr lang="bg-BG" sz="3200" dirty="0" smtClean="0"/>
              <a:t>Функции за операции с масиви</a:t>
            </a:r>
            <a:r>
              <a:rPr lang="en-US" sz="3200" dirty="0" smtClean="0"/>
              <a:t> (</a:t>
            </a:r>
            <a:r>
              <a:rPr lang="bg-BG" sz="3200" dirty="0" smtClean="0"/>
              <a:t>продължение)</a:t>
            </a:r>
            <a:endParaRPr lang="en-US" sz="3200" dirty="0"/>
          </a:p>
        </p:txBody>
      </p:sp>
      <p:sp>
        <p:nvSpPr>
          <p:cNvPr id="3" name="Content Placeholder 2"/>
          <p:cNvSpPr>
            <a:spLocks noGrp="1"/>
          </p:cNvSpPr>
          <p:nvPr>
            <p:ph idx="1"/>
          </p:nvPr>
        </p:nvSpPr>
        <p:spPr>
          <a:xfrm>
            <a:off x="457200" y="1143000"/>
            <a:ext cx="8229600" cy="5486400"/>
          </a:xfrm>
        </p:spPr>
        <p:txBody>
          <a:bodyPr>
            <a:normAutofit fontScale="92500" lnSpcReduction="10000"/>
          </a:bodyPr>
          <a:lstStyle/>
          <a:p>
            <a:pPr marL="0" indent="182880" algn="ctr">
              <a:buNone/>
            </a:pPr>
            <a:r>
              <a:rPr lang="en-US" sz="2200" dirty="0" err="1" smtClean="0"/>
              <a:t>Извличане</a:t>
            </a:r>
            <a:r>
              <a:rPr lang="en-US" sz="2200" dirty="0" smtClean="0"/>
              <a:t> </a:t>
            </a:r>
            <a:r>
              <a:rPr lang="en-US" sz="2200" dirty="0" err="1" smtClean="0"/>
              <a:t>на</a:t>
            </a:r>
            <a:r>
              <a:rPr lang="en-US" sz="2200" dirty="0" smtClean="0"/>
              <a:t> </a:t>
            </a:r>
            <a:r>
              <a:rPr lang="en-US" sz="2200" dirty="0" err="1" smtClean="0"/>
              <a:t>ключовете</a:t>
            </a:r>
            <a:r>
              <a:rPr lang="en-US" sz="2200" dirty="0" smtClean="0"/>
              <a:t> </a:t>
            </a:r>
            <a:r>
              <a:rPr lang="en-US" sz="2200" dirty="0" err="1" smtClean="0"/>
              <a:t>от</a:t>
            </a:r>
            <a:r>
              <a:rPr lang="en-US" sz="2200" dirty="0" smtClean="0"/>
              <a:t> </a:t>
            </a:r>
            <a:r>
              <a:rPr lang="en-US" sz="2200" dirty="0" err="1" smtClean="0"/>
              <a:t>масив</a:t>
            </a:r>
            <a:r>
              <a:rPr lang="en-US" sz="2200" dirty="0" smtClean="0"/>
              <a:t> – </a:t>
            </a:r>
            <a:r>
              <a:rPr lang="en-US" sz="2200" dirty="0" err="1" smtClean="0"/>
              <a:t>функция</a:t>
            </a:r>
            <a:r>
              <a:rPr lang="en-US" sz="2200" dirty="0" smtClean="0"/>
              <a:t> </a:t>
            </a:r>
            <a:r>
              <a:rPr lang="en-US" sz="2200" dirty="0" err="1" smtClean="0"/>
              <a:t>array_values</a:t>
            </a:r>
            <a:endParaRPr lang="bg-BG" sz="2200" dirty="0" smtClean="0"/>
          </a:p>
          <a:p>
            <a:pPr marL="0" indent="182880">
              <a:buNone/>
            </a:pPr>
            <a:r>
              <a:rPr lang="bg-BG" sz="2200" dirty="0" smtClean="0"/>
              <a:t>Функцията връща масив с целочислени индекси (начален индекс 0), който съдържа извлечените ключове. Да разгледаме един пример:</a:t>
            </a:r>
            <a:endParaRPr lang="en-US" sz="2200" dirty="0" smtClean="0"/>
          </a:p>
          <a:p>
            <a:pPr>
              <a:buNone/>
            </a:pPr>
            <a:r>
              <a:rPr lang="en-US" sz="2200" dirty="0" smtClean="0"/>
              <a:t>	 $array = array</a:t>
            </a:r>
            <a:r>
              <a:rPr lang="bg-BG" sz="2200" dirty="0" smtClean="0"/>
              <a:t>(“</a:t>
            </a:r>
            <a:r>
              <a:rPr lang="en-US" sz="2200" dirty="0" smtClean="0"/>
              <a:t>name</a:t>
            </a:r>
            <a:r>
              <a:rPr lang="bg-BG" sz="2200" dirty="0" smtClean="0"/>
              <a:t>” =&gt; </a:t>
            </a:r>
            <a:r>
              <a:rPr lang="en-US" sz="2200" dirty="0" smtClean="0"/>
              <a:t>"John", </a:t>
            </a:r>
            <a:r>
              <a:rPr lang="bg-BG" sz="2200" dirty="0" smtClean="0"/>
              <a:t>“</a:t>
            </a:r>
            <a:r>
              <a:rPr lang="en-US" sz="2200" dirty="0" smtClean="0"/>
              <a:t>email</a:t>
            </a:r>
            <a:r>
              <a:rPr lang="bg-BG" sz="2200" dirty="0" smtClean="0"/>
              <a:t>” =&gt; </a:t>
            </a:r>
            <a:r>
              <a:rPr lang="en-US" sz="2200" dirty="0" smtClean="0"/>
              <a:t>"john@yahoo.com");</a:t>
            </a:r>
          </a:p>
          <a:p>
            <a:pPr>
              <a:buNone/>
            </a:pPr>
            <a:r>
              <a:rPr lang="en-US" sz="2200" dirty="0"/>
              <a:t>	echo "&lt;PRE&gt;";</a:t>
            </a:r>
          </a:p>
          <a:p>
            <a:pPr>
              <a:buNone/>
            </a:pPr>
            <a:r>
              <a:rPr lang="en-US" sz="2200" dirty="0" smtClean="0"/>
              <a:t>	</a:t>
            </a:r>
            <a:r>
              <a:rPr lang="en-US" sz="2200" dirty="0" err="1" smtClean="0"/>
              <a:t>print_r</a:t>
            </a:r>
            <a:r>
              <a:rPr lang="en-US" sz="2200" dirty="0" smtClean="0"/>
              <a:t>(</a:t>
            </a:r>
            <a:r>
              <a:rPr lang="en-US" sz="2200" dirty="0" err="1" smtClean="0"/>
              <a:t>array_values</a:t>
            </a:r>
            <a:r>
              <a:rPr lang="en-US" sz="2200" dirty="0" smtClean="0"/>
              <a:t>($array));</a:t>
            </a:r>
          </a:p>
          <a:p>
            <a:pPr>
              <a:buNone/>
            </a:pPr>
            <a:r>
              <a:rPr lang="en-US" sz="2200" dirty="0" smtClean="0"/>
              <a:t>	</a:t>
            </a:r>
            <a:r>
              <a:rPr lang="en-US" sz="2200" dirty="0" err="1" smtClean="0"/>
              <a:t>print_r</a:t>
            </a:r>
            <a:r>
              <a:rPr lang="en-US" sz="2200" dirty="0" smtClean="0"/>
              <a:t>(</a:t>
            </a:r>
            <a:r>
              <a:rPr lang="en-US" sz="2200" dirty="0" err="1" smtClean="0"/>
              <a:t>array_keys</a:t>
            </a:r>
            <a:r>
              <a:rPr lang="en-US" sz="2200" dirty="0" smtClean="0"/>
              <a:t>($array));</a:t>
            </a:r>
          </a:p>
          <a:p>
            <a:pPr>
              <a:buNone/>
            </a:pPr>
            <a:r>
              <a:rPr lang="en-US" sz="2200" dirty="0" smtClean="0"/>
              <a:t>	echo "&lt;/PRE&gt;";</a:t>
            </a:r>
          </a:p>
          <a:p>
            <a:pPr algn="ctr">
              <a:buNone/>
            </a:pPr>
            <a:r>
              <a:rPr lang="bg-BG" sz="2200" dirty="0" smtClean="0"/>
              <a:t>Итерация на масив с конструкция </a:t>
            </a:r>
            <a:r>
              <a:rPr lang="en-US" sz="2200" dirty="0" smtClean="0"/>
              <a:t>for</a:t>
            </a:r>
            <a:endParaRPr lang="bg-BG" sz="2200" dirty="0" smtClean="0"/>
          </a:p>
          <a:p>
            <a:pPr>
              <a:buNone/>
            </a:pPr>
            <a:r>
              <a:rPr lang="en-US" sz="2200" dirty="0" smtClean="0"/>
              <a:t>$array = array("Author"=&gt;"Peter", "Publisher"=&gt;"John“,5); </a:t>
            </a:r>
          </a:p>
          <a:p>
            <a:pPr>
              <a:buNone/>
            </a:pPr>
            <a:r>
              <a:rPr lang="en-US" sz="2200" dirty="0" smtClean="0"/>
              <a:t>$names= </a:t>
            </a:r>
            <a:r>
              <a:rPr lang="en-US" sz="2200" dirty="0" err="1" smtClean="0"/>
              <a:t>array_values</a:t>
            </a:r>
            <a:r>
              <a:rPr lang="en-US" sz="2200" dirty="0" smtClean="0"/>
              <a:t>($array); //</a:t>
            </a:r>
            <a:r>
              <a:rPr lang="bg-BG" sz="2200" dirty="0" smtClean="0"/>
              <a:t>Извличане на стойностите</a:t>
            </a:r>
          </a:p>
          <a:p>
            <a:pPr>
              <a:buNone/>
            </a:pPr>
            <a:r>
              <a:rPr lang="bg-BG" sz="2200" dirty="0" smtClean="0"/>
              <a:t>$</a:t>
            </a:r>
            <a:r>
              <a:rPr lang="en-US" sz="2200" dirty="0" smtClean="0"/>
              <a:t>t="&lt;OL&gt;";</a:t>
            </a:r>
          </a:p>
          <a:p>
            <a:pPr>
              <a:buNone/>
            </a:pPr>
            <a:r>
              <a:rPr lang="en-US" sz="2200" dirty="0" smtClean="0"/>
              <a:t>for($n=0; $n&lt;count($names); $n++){</a:t>
            </a:r>
          </a:p>
          <a:p>
            <a:pPr>
              <a:buNone/>
            </a:pPr>
            <a:r>
              <a:rPr lang="en-US" sz="2200" dirty="0" smtClean="0"/>
              <a:t>	$t.="&lt;LI&gt;$names[$n]&lt;/LI&gt;"; //</a:t>
            </a:r>
            <a:r>
              <a:rPr lang="bg-BG" sz="2200" dirty="0" smtClean="0"/>
              <a:t>Добавяне на ред към списъка</a:t>
            </a:r>
          </a:p>
          <a:p>
            <a:pPr>
              <a:buNone/>
            </a:pPr>
            <a:r>
              <a:rPr lang="bg-BG" sz="2200" dirty="0" smtClean="0"/>
              <a:t>}</a:t>
            </a:r>
          </a:p>
          <a:p>
            <a:pPr>
              <a:buNone/>
            </a:pPr>
            <a:r>
              <a:rPr lang="en-US" sz="2200" dirty="0" smtClean="0"/>
              <a:t>echo $t. "&lt;/OL&gt;"; //</a:t>
            </a:r>
            <a:r>
              <a:rPr lang="bg-BG" sz="2200" dirty="0" smtClean="0"/>
              <a:t>Извеждане на списъка</a:t>
            </a:r>
            <a:endParaRPr lang="en-US" sz="2200" dirty="0" smtClean="0"/>
          </a:p>
          <a:p>
            <a:pPr>
              <a:buNone/>
            </a:pPr>
            <a:endParaRPr lang="en-US" sz="20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990600"/>
          </a:xfrm>
        </p:spPr>
        <p:txBody>
          <a:bodyPr>
            <a:normAutofit fontScale="90000"/>
          </a:bodyPr>
          <a:lstStyle/>
          <a:p>
            <a:r>
              <a:rPr lang="bg-BG" sz="3200" dirty="0" smtClean="0"/>
              <a:t>Функции за операции с масиви</a:t>
            </a:r>
            <a:r>
              <a:rPr lang="en-US" sz="3200" dirty="0" smtClean="0"/>
              <a:t> (</a:t>
            </a:r>
            <a:r>
              <a:rPr lang="bg-BG" sz="3200" dirty="0" smtClean="0"/>
              <a:t>продължение)</a:t>
            </a:r>
            <a:endParaRPr lang="en-US" sz="3200" dirty="0"/>
          </a:p>
        </p:txBody>
      </p:sp>
      <p:sp>
        <p:nvSpPr>
          <p:cNvPr id="3" name="Content Placeholder 2"/>
          <p:cNvSpPr>
            <a:spLocks noGrp="1"/>
          </p:cNvSpPr>
          <p:nvPr>
            <p:ph idx="1"/>
          </p:nvPr>
        </p:nvSpPr>
        <p:spPr>
          <a:xfrm>
            <a:off x="457200" y="1143000"/>
            <a:ext cx="8229600" cy="5486400"/>
          </a:xfrm>
        </p:spPr>
        <p:txBody>
          <a:bodyPr>
            <a:normAutofit fontScale="92500" lnSpcReduction="10000"/>
          </a:bodyPr>
          <a:lstStyle/>
          <a:p>
            <a:pPr marL="0" indent="182880" algn="ctr">
              <a:buNone/>
            </a:pPr>
            <a:r>
              <a:rPr lang="en-US" sz="2200" dirty="0" err="1" smtClean="0"/>
              <a:t>Извличане</a:t>
            </a:r>
            <a:r>
              <a:rPr lang="en-US" sz="2200" dirty="0" smtClean="0"/>
              <a:t> </a:t>
            </a:r>
            <a:r>
              <a:rPr lang="en-US" sz="2200" dirty="0" err="1" smtClean="0"/>
              <a:t>на</a:t>
            </a:r>
            <a:r>
              <a:rPr lang="en-US" sz="2200" dirty="0" smtClean="0"/>
              <a:t> </a:t>
            </a:r>
            <a:r>
              <a:rPr lang="en-US" sz="2200" dirty="0" err="1" smtClean="0"/>
              <a:t>ключовете</a:t>
            </a:r>
            <a:r>
              <a:rPr lang="en-US" sz="2200" dirty="0" smtClean="0"/>
              <a:t> </a:t>
            </a:r>
            <a:r>
              <a:rPr lang="en-US" sz="2200" dirty="0" err="1" smtClean="0"/>
              <a:t>от</a:t>
            </a:r>
            <a:r>
              <a:rPr lang="en-US" sz="2200" dirty="0" smtClean="0"/>
              <a:t> </a:t>
            </a:r>
            <a:r>
              <a:rPr lang="en-US" sz="2200" dirty="0" err="1" smtClean="0"/>
              <a:t>масив</a:t>
            </a:r>
            <a:r>
              <a:rPr lang="en-US" sz="2200" dirty="0" smtClean="0"/>
              <a:t> – </a:t>
            </a:r>
            <a:r>
              <a:rPr lang="en-US" sz="2200" dirty="0" err="1" smtClean="0"/>
              <a:t>функция</a:t>
            </a:r>
            <a:r>
              <a:rPr lang="en-US" sz="2200" dirty="0" smtClean="0"/>
              <a:t> </a:t>
            </a:r>
            <a:r>
              <a:rPr lang="en-US" sz="2200" dirty="0" err="1" smtClean="0"/>
              <a:t>array_values</a:t>
            </a:r>
            <a:endParaRPr lang="bg-BG" sz="2200" dirty="0" smtClean="0"/>
          </a:p>
          <a:p>
            <a:pPr marL="0" indent="182880">
              <a:buNone/>
            </a:pPr>
            <a:r>
              <a:rPr lang="bg-BG" sz="2200" dirty="0" smtClean="0"/>
              <a:t>Функцията връща масив с целочислени индекси (начален индекс 0), който съдържа извлечените ключове. Да разгледаме един пример:</a:t>
            </a:r>
            <a:endParaRPr lang="en-US" sz="2200" dirty="0" smtClean="0"/>
          </a:p>
          <a:p>
            <a:pPr>
              <a:buNone/>
            </a:pPr>
            <a:r>
              <a:rPr lang="en-US" sz="2200" dirty="0" smtClean="0"/>
              <a:t>	 $array = array</a:t>
            </a:r>
            <a:r>
              <a:rPr lang="bg-BG" sz="2200" dirty="0" smtClean="0"/>
              <a:t>(“</a:t>
            </a:r>
            <a:r>
              <a:rPr lang="en-US" sz="2200" dirty="0" smtClean="0"/>
              <a:t>name</a:t>
            </a:r>
            <a:r>
              <a:rPr lang="bg-BG" sz="2200" dirty="0" smtClean="0"/>
              <a:t>” =&gt; </a:t>
            </a:r>
            <a:r>
              <a:rPr lang="en-US" sz="2200" dirty="0" smtClean="0"/>
              <a:t>"John", </a:t>
            </a:r>
            <a:r>
              <a:rPr lang="bg-BG" sz="2200" dirty="0" smtClean="0"/>
              <a:t>“</a:t>
            </a:r>
            <a:r>
              <a:rPr lang="en-US" sz="2200" dirty="0" smtClean="0"/>
              <a:t>email</a:t>
            </a:r>
            <a:r>
              <a:rPr lang="bg-BG" sz="2200" dirty="0" smtClean="0"/>
              <a:t>” =&gt; </a:t>
            </a:r>
            <a:r>
              <a:rPr lang="en-US" sz="2200" dirty="0" smtClean="0"/>
              <a:t>"john@yahoo.com");</a:t>
            </a:r>
          </a:p>
          <a:p>
            <a:pPr>
              <a:buNone/>
            </a:pPr>
            <a:r>
              <a:rPr lang="en-US" sz="2200" dirty="0" smtClean="0"/>
              <a:t>	</a:t>
            </a:r>
            <a:r>
              <a:rPr lang="en-US" sz="2200" dirty="0" err="1" smtClean="0"/>
              <a:t>print_r</a:t>
            </a:r>
            <a:r>
              <a:rPr lang="en-US" sz="2200" dirty="0" smtClean="0"/>
              <a:t>(</a:t>
            </a:r>
            <a:r>
              <a:rPr lang="en-US" sz="2200" dirty="0" err="1" smtClean="0"/>
              <a:t>array_values</a:t>
            </a:r>
            <a:r>
              <a:rPr lang="en-US" sz="2200" dirty="0" smtClean="0"/>
              <a:t>($array));</a:t>
            </a:r>
          </a:p>
          <a:p>
            <a:pPr>
              <a:buNone/>
            </a:pPr>
            <a:r>
              <a:rPr lang="en-US" sz="2200" dirty="0" smtClean="0"/>
              <a:t>	echo "&lt;PRE&gt;";</a:t>
            </a:r>
          </a:p>
          <a:p>
            <a:pPr>
              <a:buNone/>
            </a:pPr>
            <a:r>
              <a:rPr lang="en-US" sz="2200" dirty="0" smtClean="0"/>
              <a:t>	</a:t>
            </a:r>
            <a:r>
              <a:rPr lang="en-US" sz="2200" dirty="0" err="1" smtClean="0"/>
              <a:t>print_r</a:t>
            </a:r>
            <a:r>
              <a:rPr lang="en-US" sz="2200" dirty="0" smtClean="0"/>
              <a:t>(</a:t>
            </a:r>
            <a:r>
              <a:rPr lang="en-US" sz="2200" dirty="0" err="1" smtClean="0"/>
              <a:t>array_keys</a:t>
            </a:r>
            <a:r>
              <a:rPr lang="en-US" sz="2200" dirty="0" smtClean="0"/>
              <a:t>($array, "Peter"));</a:t>
            </a:r>
          </a:p>
          <a:p>
            <a:pPr>
              <a:buNone/>
            </a:pPr>
            <a:r>
              <a:rPr lang="en-US" sz="2200" dirty="0" smtClean="0"/>
              <a:t>	echo "&lt;/PRE&gt;";</a:t>
            </a:r>
          </a:p>
          <a:p>
            <a:pPr algn="ctr">
              <a:buNone/>
            </a:pPr>
            <a:r>
              <a:rPr lang="bg-BG" sz="2200" dirty="0" smtClean="0"/>
              <a:t>Итерация на масив с конструкция </a:t>
            </a:r>
            <a:r>
              <a:rPr lang="en-US" sz="2200" dirty="0" smtClean="0"/>
              <a:t>for</a:t>
            </a:r>
            <a:endParaRPr lang="bg-BG" sz="2200" dirty="0" smtClean="0"/>
          </a:p>
          <a:p>
            <a:pPr>
              <a:buNone/>
            </a:pPr>
            <a:r>
              <a:rPr lang="en-US" sz="2200" dirty="0" smtClean="0"/>
              <a:t>$array = array("Author"=&gt;"Peter", "Publisher"=&gt;"John"); </a:t>
            </a:r>
          </a:p>
          <a:p>
            <a:pPr>
              <a:buNone/>
            </a:pPr>
            <a:r>
              <a:rPr lang="en-US" sz="2200" dirty="0" smtClean="0"/>
              <a:t>$names= </a:t>
            </a:r>
            <a:r>
              <a:rPr lang="en-US" sz="2200" dirty="0" err="1" smtClean="0"/>
              <a:t>array_values</a:t>
            </a:r>
            <a:r>
              <a:rPr lang="en-US" sz="2200" dirty="0" smtClean="0"/>
              <a:t>($array); //</a:t>
            </a:r>
            <a:r>
              <a:rPr lang="bg-BG" sz="2200" dirty="0" smtClean="0"/>
              <a:t>Извличане на стойностите</a:t>
            </a:r>
          </a:p>
          <a:p>
            <a:pPr>
              <a:buNone/>
            </a:pPr>
            <a:r>
              <a:rPr lang="bg-BG" sz="2200" dirty="0" smtClean="0"/>
              <a:t>$</a:t>
            </a:r>
            <a:r>
              <a:rPr lang="en-US" sz="2200" dirty="0" smtClean="0"/>
              <a:t>t="&lt;OL&gt;";</a:t>
            </a:r>
          </a:p>
          <a:p>
            <a:pPr>
              <a:buNone/>
            </a:pPr>
            <a:r>
              <a:rPr lang="en-US" sz="2200" dirty="0" smtClean="0"/>
              <a:t>for($n=0; $n&lt;count($names); $n++){</a:t>
            </a:r>
          </a:p>
          <a:p>
            <a:pPr>
              <a:buNone/>
            </a:pPr>
            <a:r>
              <a:rPr lang="en-US" sz="2200" dirty="0" smtClean="0"/>
              <a:t>	$t.="&lt;LI&gt;$names[$n]&lt;/LI&gt;"; //</a:t>
            </a:r>
            <a:r>
              <a:rPr lang="bg-BG" sz="2200" dirty="0" smtClean="0"/>
              <a:t>Добавяне на ред към списъка</a:t>
            </a:r>
          </a:p>
          <a:p>
            <a:pPr>
              <a:buNone/>
            </a:pPr>
            <a:r>
              <a:rPr lang="bg-BG" sz="2200" dirty="0" smtClean="0"/>
              <a:t>}</a:t>
            </a:r>
          </a:p>
          <a:p>
            <a:pPr>
              <a:buNone/>
            </a:pPr>
            <a:r>
              <a:rPr lang="en-US" sz="2200" dirty="0" smtClean="0"/>
              <a:t>echo $t. "&lt;/OL&gt;"; //</a:t>
            </a:r>
            <a:r>
              <a:rPr lang="bg-BG" sz="2200" dirty="0" smtClean="0"/>
              <a:t>Извеждане на списъка</a:t>
            </a:r>
            <a:endParaRPr lang="en-US" sz="2200" dirty="0" smtClean="0"/>
          </a:p>
          <a:p>
            <a:pPr>
              <a:buNone/>
            </a:pPr>
            <a:endParaRPr lang="en-US" sz="20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990600"/>
          </a:xfrm>
        </p:spPr>
        <p:txBody>
          <a:bodyPr>
            <a:normAutofit fontScale="90000"/>
          </a:bodyPr>
          <a:lstStyle/>
          <a:p>
            <a:r>
              <a:rPr lang="bg-BG" sz="3200" dirty="0" smtClean="0"/>
              <a:t>Функции за операции с масиви</a:t>
            </a:r>
            <a:r>
              <a:rPr lang="en-US" sz="3200" dirty="0" smtClean="0"/>
              <a:t> (</a:t>
            </a:r>
            <a:r>
              <a:rPr lang="bg-BG" sz="3200" dirty="0" smtClean="0"/>
              <a:t>продължение)</a:t>
            </a:r>
            <a:endParaRPr lang="en-US" sz="3200" dirty="0"/>
          </a:p>
        </p:txBody>
      </p:sp>
      <p:sp>
        <p:nvSpPr>
          <p:cNvPr id="3" name="Content Placeholder 2"/>
          <p:cNvSpPr>
            <a:spLocks noGrp="1"/>
          </p:cNvSpPr>
          <p:nvPr>
            <p:ph idx="1"/>
          </p:nvPr>
        </p:nvSpPr>
        <p:spPr>
          <a:xfrm>
            <a:off x="457200" y="990600"/>
            <a:ext cx="8229600" cy="4191000"/>
          </a:xfrm>
        </p:spPr>
        <p:txBody>
          <a:bodyPr>
            <a:normAutofit fontScale="92500" lnSpcReduction="20000"/>
          </a:bodyPr>
          <a:lstStyle/>
          <a:p>
            <a:pPr marL="0" indent="182880" algn="ctr">
              <a:buNone/>
            </a:pPr>
            <a:r>
              <a:rPr lang="en-US" sz="2400" dirty="0" err="1" smtClean="0"/>
              <a:t>Сортиране</a:t>
            </a:r>
            <a:r>
              <a:rPr lang="en-US" sz="2400" dirty="0" smtClean="0"/>
              <a:t> </a:t>
            </a:r>
            <a:r>
              <a:rPr lang="en-US" sz="2400" dirty="0" err="1" smtClean="0"/>
              <a:t>на</a:t>
            </a:r>
            <a:r>
              <a:rPr lang="en-US" sz="2400" dirty="0" smtClean="0"/>
              <a:t> </a:t>
            </a:r>
            <a:r>
              <a:rPr lang="en-US" sz="2400" dirty="0" err="1" smtClean="0"/>
              <a:t>елементите</a:t>
            </a:r>
            <a:r>
              <a:rPr lang="en-US" sz="2400" dirty="0" smtClean="0"/>
              <a:t> </a:t>
            </a:r>
            <a:r>
              <a:rPr lang="en-US" sz="2400" dirty="0" err="1" smtClean="0"/>
              <a:t>на</a:t>
            </a:r>
            <a:r>
              <a:rPr lang="en-US" sz="2400" dirty="0" smtClean="0"/>
              <a:t> </a:t>
            </a:r>
            <a:r>
              <a:rPr lang="en-US" sz="2400" dirty="0" err="1" smtClean="0"/>
              <a:t>масив</a:t>
            </a:r>
            <a:r>
              <a:rPr lang="en-US" sz="2400" dirty="0" smtClean="0"/>
              <a:t>– </a:t>
            </a:r>
            <a:r>
              <a:rPr lang="en-US" sz="2400" dirty="0" err="1" smtClean="0"/>
              <a:t>функция</a:t>
            </a:r>
            <a:r>
              <a:rPr lang="en-US" sz="2400" dirty="0" smtClean="0"/>
              <a:t> sort </a:t>
            </a:r>
          </a:p>
          <a:p>
            <a:pPr>
              <a:buNone/>
            </a:pPr>
            <a:r>
              <a:rPr lang="bg-BG" sz="2000" dirty="0" smtClean="0"/>
              <a:t>Функцията сортира елементите на зададения масив в нарастващ ред. Начинът на сравнение се определя от параметъра sort_flags</a:t>
            </a:r>
            <a:endParaRPr lang="en-US" sz="2000" dirty="0" smtClean="0"/>
          </a:p>
          <a:p>
            <a:pPr>
              <a:buNone/>
            </a:pPr>
            <a:r>
              <a:rPr lang="bg-BG" sz="2000" dirty="0" smtClean="0"/>
              <a:t>Описание:</a:t>
            </a:r>
            <a:endParaRPr lang="en-US" sz="2000" dirty="0" smtClean="0"/>
          </a:p>
          <a:p>
            <a:pPr>
              <a:buNone/>
            </a:pPr>
            <a:r>
              <a:rPr lang="bg-BG" sz="2000" dirty="0" smtClean="0"/>
              <a:t>bool sort( array &amp;array [, int sort_flags] )</a:t>
            </a:r>
            <a:endParaRPr lang="en-US" sz="2000" dirty="0" smtClean="0"/>
          </a:p>
          <a:p>
            <a:pPr>
              <a:buNone/>
            </a:pPr>
            <a:r>
              <a:rPr lang="ru-RU" sz="2000" dirty="0" smtClean="0"/>
              <a:t>sort_flags е параметър, който определя начина на сортиране. Допустими стойности на параметъра са константите:</a:t>
            </a:r>
          </a:p>
          <a:p>
            <a:pPr>
              <a:buNone/>
            </a:pPr>
            <a:r>
              <a:rPr lang="ru-RU" sz="2000" dirty="0" smtClean="0"/>
              <a:t>•	SORT_REGULAR – сравнява стойностите на елементите в съответствие с техния тип.</a:t>
            </a:r>
          </a:p>
          <a:p>
            <a:pPr>
              <a:buNone/>
            </a:pPr>
            <a:r>
              <a:rPr lang="ru-RU" sz="2000" dirty="0" smtClean="0"/>
              <a:t>•	SORT_NUMERIC – сравнява стойностите на елементите като числа</a:t>
            </a:r>
          </a:p>
          <a:p>
            <a:pPr>
              <a:buNone/>
            </a:pPr>
            <a:r>
              <a:rPr lang="ru-RU" sz="2000" dirty="0" smtClean="0"/>
              <a:t>•	SORT_STRING - сравнява стойностите на елементите като символни низове</a:t>
            </a:r>
          </a:p>
          <a:p>
            <a:pPr>
              <a:buNone/>
            </a:pPr>
            <a:r>
              <a:rPr lang="ru-RU" sz="2000" dirty="0" smtClean="0"/>
              <a:t>•	SORT_LOCALE_STRING - сравнява стойностите на елементите в съответствие с локалните настройки „current locale”. Локалните настройки могат да се променят с функцията  setlocale() (или с i18n_loc_set_default() за PHP 6).</a:t>
            </a:r>
          </a:p>
          <a:p>
            <a:pPr>
              <a:buNone/>
            </a:pPr>
            <a:endParaRPr lang="en-US" sz="2000" dirty="0"/>
          </a:p>
        </p:txBody>
      </p:sp>
      <p:sp>
        <p:nvSpPr>
          <p:cNvPr id="4" name="Content Placeholder 2"/>
          <p:cNvSpPr txBox="1">
            <a:spLocks/>
          </p:cNvSpPr>
          <p:nvPr/>
        </p:nvSpPr>
        <p:spPr>
          <a:xfrm>
            <a:off x="609600" y="4953000"/>
            <a:ext cx="8229600" cy="1676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itle 1"/>
          <p:cNvSpPr txBox="1">
            <a:spLocks/>
          </p:cNvSpPr>
          <p:nvPr/>
        </p:nvSpPr>
        <p:spPr>
          <a:xfrm>
            <a:off x="685800" y="5105400"/>
            <a:ext cx="3124200" cy="1524000"/>
          </a:xfrm>
          <a:prstGeom prst="rect">
            <a:avLst/>
          </a:prstGeom>
        </p:spPr>
        <p:txBody>
          <a:bodyPr vert="horz" lIns="91440" tIns="45720" rIns="91440" bIns="45720" rtlCol="0" anchor="ct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bg-BG" sz="2000" dirty="0" smtClean="0">
                <a:latin typeface="+mj-lt"/>
                <a:ea typeface="+mj-ea"/>
                <a:cs typeface="+mj-cs"/>
              </a:rPr>
              <a:t>Пример:</a:t>
            </a:r>
          </a:p>
          <a:p>
            <a:pPr lvl="0">
              <a:spcBef>
                <a:spcPct val="0"/>
              </a:spcBef>
            </a:pPr>
            <a:r>
              <a:rPr lang="en-US" sz="2000" dirty="0" smtClean="0">
                <a:latin typeface="+mj-lt"/>
                <a:ea typeface="+mj-ea"/>
                <a:cs typeface="+mj-cs"/>
              </a:rPr>
              <a:t>$a=array(5, 12, 3, 2);</a:t>
            </a:r>
          </a:p>
          <a:p>
            <a:pPr lvl="0">
              <a:spcBef>
                <a:spcPct val="0"/>
              </a:spcBef>
            </a:pPr>
            <a:r>
              <a:rPr lang="en-US" sz="2000" dirty="0" smtClean="0">
                <a:latin typeface="+mj-lt"/>
                <a:ea typeface="+mj-ea"/>
                <a:cs typeface="+mj-cs"/>
              </a:rPr>
              <a:t>sort($a, SORT_STRING);</a:t>
            </a:r>
          </a:p>
          <a:p>
            <a:pPr lvl="0">
              <a:spcBef>
                <a:spcPct val="0"/>
              </a:spcBef>
            </a:pPr>
            <a:r>
              <a:rPr lang="en-US" sz="2000" dirty="0" smtClean="0">
                <a:latin typeface="+mj-lt"/>
                <a:ea typeface="+mj-ea"/>
                <a:cs typeface="+mj-cs"/>
              </a:rPr>
              <a:t>echo “&lt;PRE&gt;”</a:t>
            </a:r>
          </a:p>
          <a:p>
            <a:pPr lvl="0">
              <a:spcBef>
                <a:spcPct val="0"/>
              </a:spcBef>
            </a:pPr>
            <a:r>
              <a:rPr lang="en-US" sz="2000" dirty="0" err="1" smtClean="0">
                <a:latin typeface="+mj-lt"/>
                <a:ea typeface="+mj-ea"/>
                <a:cs typeface="+mj-cs"/>
              </a:rPr>
              <a:t>print_r</a:t>
            </a:r>
            <a:r>
              <a:rPr lang="en-US" sz="2000" dirty="0" smtClean="0">
                <a:latin typeface="+mj-lt"/>
                <a:ea typeface="+mj-ea"/>
                <a:cs typeface="+mj-cs"/>
              </a:rPr>
              <a:t>($a);</a:t>
            </a: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0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Title 1"/>
          <p:cNvSpPr txBox="1">
            <a:spLocks/>
          </p:cNvSpPr>
          <p:nvPr/>
        </p:nvSpPr>
        <p:spPr>
          <a:xfrm>
            <a:off x="4343400" y="5105400"/>
            <a:ext cx="1524000" cy="1524000"/>
          </a:xfrm>
          <a:prstGeom prst="rect">
            <a:avLst/>
          </a:prstGeom>
        </p:spPr>
        <p:txBody>
          <a:bodyPr vert="horz" lIns="91440" tIns="45720" rIns="91440" bIns="45720" rtlCol="0" anchor="ct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bg-BG" sz="2000" dirty="0" smtClean="0">
                <a:latin typeface="+mj-lt"/>
                <a:ea typeface="+mj-ea"/>
                <a:cs typeface="+mj-cs"/>
              </a:rPr>
              <a:t>Резултат:</a:t>
            </a:r>
          </a:p>
          <a:p>
            <a:pPr lvl="0">
              <a:spcBef>
                <a:spcPct val="0"/>
              </a:spcBef>
            </a:pPr>
            <a:r>
              <a:rPr lang="en-US" sz="2000" dirty="0" smtClean="0">
                <a:latin typeface="+mj-lt"/>
                <a:ea typeface="+mj-ea"/>
                <a:cs typeface="+mj-cs"/>
              </a:rPr>
              <a:t>    [0] =&gt; 12</a:t>
            </a:r>
          </a:p>
          <a:p>
            <a:pPr lvl="0">
              <a:spcBef>
                <a:spcPct val="0"/>
              </a:spcBef>
            </a:pPr>
            <a:r>
              <a:rPr lang="en-US" sz="2000" dirty="0" smtClean="0">
                <a:latin typeface="+mj-lt"/>
                <a:ea typeface="+mj-ea"/>
                <a:cs typeface="+mj-cs"/>
              </a:rPr>
              <a:t>    [1] =&gt; 2</a:t>
            </a:r>
          </a:p>
          <a:p>
            <a:pPr lvl="0">
              <a:spcBef>
                <a:spcPct val="0"/>
              </a:spcBef>
            </a:pPr>
            <a:r>
              <a:rPr lang="en-US" sz="2000" dirty="0" smtClean="0">
                <a:latin typeface="+mj-lt"/>
                <a:ea typeface="+mj-ea"/>
                <a:cs typeface="+mj-cs"/>
              </a:rPr>
              <a:t>    [2] =&gt; 3</a:t>
            </a:r>
          </a:p>
          <a:p>
            <a:pPr lvl="0">
              <a:spcBef>
                <a:spcPct val="0"/>
              </a:spcBef>
            </a:pPr>
            <a:r>
              <a:rPr lang="en-US" sz="2000" dirty="0" smtClean="0">
                <a:latin typeface="+mj-lt"/>
                <a:ea typeface="+mj-ea"/>
                <a:cs typeface="+mj-cs"/>
              </a:rPr>
              <a:t>    [3] =&gt; 5</a:t>
            </a:r>
            <a:endParaRPr kumimoji="0" lang="en-US" sz="2000" b="0" i="0" u="none" strike="noStrike" kern="1200" cap="none" spc="0" normalizeH="0" baseline="0" noProof="0" dirty="0">
              <a:ln>
                <a:noFill/>
              </a:ln>
              <a:solidFill>
                <a:schemeClr val="tx1"/>
              </a:solidFill>
              <a:effectLst/>
              <a:uLnTx/>
              <a:uFillTx/>
              <a:latin typeface="+mj-lt"/>
              <a:ea typeface="+mj-ea"/>
              <a:cs typeface="+mj-cs"/>
            </a:endParaRPr>
          </a:p>
        </p:txBody>
      </p:sp>
      <p:sp>
        <p:nvSpPr>
          <p:cNvPr id="7" name="Title 1"/>
          <p:cNvSpPr txBox="1">
            <a:spLocks/>
          </p:cNvSpPr>
          <p:nvPr/>
        </p:nvSpPr>
        <p:spPr>
          <a:xfrm>
            <a:off x="5867400" y="5105400"/>
            <a:ext cx="2514600" cy="1524000"/>
          </a:xfrm>
          <a:prstGeom prst="rect">
            <a:avLst/>
          </a:prstGeom>
          <a:solidFill>
            <a:schemeClr val="accent6">
              <a:lumMod val="20000"/>
              <a:lumOff val="80000"/>
            </a:schemeClr>
          </a:solidFill>
        </p:spPr>
        <p:txBody>
          <a:bodyPr vert="horz" lIns="91440" tIns="45720" rIns="91440" bIns="45720" rtlCol="0" anchor="ctr">
            <a:normAutofit fontScale="97500" lnSpcReduction="10000"/>
          </a:bodyPr>
          <a:lstStyle/>
          <a:p>
            <a:pPr lvl="0">
              <a:spcBef>
                <a:spcPct val="0"/>
              </a:spcBef>
            </a:pPr>
            <a:r>
              <a:rPr lang="bg-BG" sz="2000" dirty="0" smtClean="0">
                <a:latin typeface="+mj-lt"/>
                <a:ea typeface="+mj-ea"/>
                <a:cs typeface="+mj-cs"/>
              </a:rPr>
              <a:t>Заменете </a:t>
            </a:r>
            <a:r>
              <a:rPr lang="ru-RU" sz="2000" dirty="0" smtClean="0"/>
              <a:t>SORT_STRING със SORT_NUMERIC и сравнете резултата</a:t>
            </a:r>
          </a:p>
          <a:p>
            <a:pPr lvl="0">
              <a:spcBef>
                <a:spcPct val="0"/>
              </a:spcBef>
            </a:pPr>
            <a:r>
              <a:rPr lang="ru-RU" sz="2000" dirty="0" smtClean="0"/>
              <a:t> </a:t>
            </a:r>
            <a:r>
              <a:rPr lang="bg-BG" sz="2000" dirty="0" smtClean="0">
                <a:latin typeface="+mj-lt"/>
                <a:ea typeface="+mj-ea"/>
                <a:cs typeface="+mj-cs"/>
              </a:rPr>
              <a:t> </a:t>
            </a:r>
            <a:endParaRPr kumimoji="0" lang="en-US" sz="2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990600"/>
          </a:xfrm>
        </p:spPr>
        <p:txBody>
          <a:bodyPr>
            <a:normAutofit/>
          </a:bodyPr>
          <a:lstStyle/>
          <a:p>
            <a:r>
              <a:rPr lang="en-US" sz="2800" dirty="0" err="1" smtClean="0"/>
              <a:t>Итерация</a:t>
            </a:r>
            <a:r>
              <a:rPr lang="en-US" sz="2800" dirty="0" smtClean="0"/>
              <a:t> </a:t>
            </a:r>
            <a:r>
              <a:rPr lang="en-US" sz="2800" dirty="0" err="1" smtClean="0"/>
              <a:t>на</a:t>
            </a:r>
            <a:r>
              <a:rPr lang="en-US" sz="2800" dirty="0" smtClean="0"/>
              <a:t> </a:t>
            </a:r>
            <a:r>
              <a:rPr lang="en-US" sz="2800" dirty="0" err="1" smtClean="0"/>
              <a:t>елементите</a:t>
            </a:r>
            <a:r>
              <a:rPr lang="en-US" sz="2800" dirty="0" smtClean="0"/>
              <a:t> </a:t>
            </a:r>
            <a:r>
              <a:rPr lang="en-US" sz="2800" dirty="0" err="1" smtClean="0"/>
              <a:t>на</a:t>
            </a:r>
            <a:r>
              <a:rPr lang="en-US" sz="2800" dirty="0" smtClean="0"/>
              <a:t> </a:t>
            </a:r>
            <a:r>
              <a:rPr lang="en-US" sz="2800" dirty="0" err="1" smtClean="0"/>
              <a:t>масив</a:t>
            </a:r>
            <a:r>
              <a:rPr lang="en-US" sz="2800" dirty="0" smtClean="0"/>
              <a:t>– </a:t>
            </a:r>
            <a:r>
              <a:rPr lang="en-US" sz="2800" dirty="0" err="1" smtClean="0"/>
              <a:t>конструкция</a:t>
            </a:r>
            <a:r>
              <a:rPr lang="en-US" sz="2800" dirty="0" smtClean="0"/>
              <a:t> </a:t>
            </a:r>
            <a:r>
              <a:rPr lang="en-US" sz="2800" dirty="0" err="1" smtClean="0"/>
              <a:t>foreach</a:t>
            </a:r>
            <a:endParaRPr lang="en-US" sz="3200" dirty="0"/>
          </a:p>
        </p:txBody>
      </p:sp>
      <p:sp>
        <p:nvSpPr>
          <p:cNvPr id="3" name="Content Placeholder 2"/>
          <p:cNvSpPr>
            <a:spLocks noGrp="1"/>
          </p:cNvSpPr>
          <p:nvPr>
            <p:ph idx="1"/>
          </p:nvPr>
        </p:nvSpPr>
        <p:spPr>
          <a:xfrm>
            <a:off x="457200" y="1143000"/>
            <a:ext cx="8229600" cy="5486400"/>
          </a:xfrm>
        </p:spPr>
        <p:txBody>
          <a:bodyPr>
            <a:normAutofit fontScale="92500" lnSpcReduction="20000"/>
          </a:bodyPr>
          <a:lstStyle/>
          <a:p>
            <a:pPr>
              <a:buNone/>
            </a:pPr>
            <a:r>
              <a:rPr lang="bg-BG" sz="2000" dirty="0" smtClean="0"/>
              <a:t>Конструкцията </a:t>
            </a:r>
            <a:r>
              <a:rPr lang="en-US" sz="2000" dirty="0" err="1" smtClean="0"/>
              <a:t>foreach</a:t>
            </a:r>
            <a:r>
              <a:rPr lang="bg-BG" sz="2000" dirty="0" smtClean="0"/>
              <a:t> е въведена в </a:t>
            </a:r>
            <a:r>
              <a:rPr lang="en-US" sz="2000" dirty="0" smtClean="0"/>
              <a:t>PHP</a:t>
            </a:r>
            <a:r>
              <a:rPr lang="bg-BG" sz="2000" dirty="0" smtClean="0"/>
              <a:t> 4, като, по подобие на </a:t>
            </a:r>
            <a:r>
              <a:rPr lang="en-US" sz="2000" dirty="0" smtClean="0"/>
              <a:t>Perl</a:t>
            </a:r>
            <a:r>
              <a:rPr lang="bg-BG" sz="2000" dirty="0" smtClean="0"/>
              <a:t>, </a:t>
            </a:r>
            <a:r>
              <a:rPr lang="en-US" sz="2000" dirty="0" smtClean="0"/>
              <a:t>Visual </a:t>
            </a:r>
            <a:r>
              <a:rPr lang="en-US" sz="2000" dirty="0" err="1" smtClean="0"/>
              <a:t>Biasic</a:t>
            </a:r>
            <a:r>
              <a:rPr lang="bg-BG" sz="2000" dirty="0" smtClean="0"/>
              <a:t>, и други програмни езици, е предназначена за итерация на масиви. При опит за итерация на друг тип данни се генерира .Конструкцията има съкратен синтаксис:</a:t>
            </a:r>
            <a:endParaRPr lang="en-US" sz="2000" dirty="0" smtClean="0"/>
          </a:p>
          <a:p>
            <a:pPr>
              <a:buNone/>
            </a:pPr>
            <a:r>
              <a:rPr lang="bg-BG" sz="2000" dirty="0" smtClean="0"/>
              <a:t>foreach (array_expression as $value)</a:t>
            </a:r>
            <a:endParaRPr lang="en-US" sz="2000" dirty="0" smtClean="0"/>
          </a:p>
          <a:p>
            <a:pPr>
              <a:buNone/>
            </a:pPr>
            <a:r>
              <a:rPr lang="bg-BG" sz="2000" dirty="0" smtClean="0"/>
              <a:t>{ блок инструкции }</a:t>
            </a:r>
            <a:endParaRPr lang="en-US" sz="2000" dirty="0" smtClean="0"/>
          </a:p>
          <a:p>
            <a:pPr>
              <a:buNone/>
            </a:pPr>
            <a:r>
              <a:rPr lang="bg-BG" sz="2000" dirty="0" smtClean="0"/>
              <a:t>и разширен синтаксис:</a:t>
            </a:r>
            <a:endParaRPr lang="en-US" sz="2000" dirty="0" smtClean="0"/>
          </a:p>
          <a:p>
            <a:pPr>
              <a:buNone/>
            </a:pPr>
            <a:r>
              <a:rPr lang="bg-BG" sz="2000" dirty="0" smtClean="0"/>
              <a:t>foreach (array_expression as $key =&gt; $value)</a:t>
            </a:r>
            <a:endParaRPr lang="en-US" sz="2000" dirty="0" smtClean="0"/>
          </a:p>
          <a:p>
            <a:pPr>
              <a:buNone/>
            </a:pPr>
            <a:r>
              <a:rPr lang="bg-BG" sz="2000" dirty="0" smtClean="0"/>
              <a:t>{ блок инструкции }</a:t>
            </a:r>
            <a:endParaRPr lang="en-US" sz="2000" dirty="0" smtClean="0"/>
          </a:p>
          <a:p>
            <a:pPr>
              <a:buNone/>
            </a:pPr>
            <a:r>
              <a:rPr lang="bg-BG" sz="2000" dirty="0" smtClean="0"/>
              <a:t>Преди изпълнението на цикъла указателят на елементите на масива се установява на първия елемент.</a:t>
            </a:r>
          </a:p>
          <a:p>
            <a:pPr>
              <a:buNone/>
            </a:pPr>
            <a:r>
              <a:rPr lang="bg-BG" sz="2000" dirty="0" smtClean="0"/>
              <a:t>Да разгледаме един пример:</a:t>
            </a:r>
            <a:endParaRPr lang="en-US" sz="2000" dirty="0" smtClean="0"/>
          </a:p>
          <a:p>
            <a:pPr>
              <a:buNone/>
            </a:pPr>
            <a:r>
              <a:rPr lang="bg-BG" sz="2000" dirty="0" smtClean="0"/>
              <a:t>$a=array("k1"=&gt;"Test","k2"=&gt;“</a:t>
            </a:r>
            <a:r>
              <a:rPr lang="en-US" sz="2000" dirty="0" smtClean="0"/>
              <a:t>loop</a:t>
            </a:r>
            <a:r>
              <a:rPr lang="bg-BG" sz="2000" dirty="0" smtClean="0"/>
              <a:t>","k3"=&gt;"foreach");</a:t>
            </a:r>
            <a:endParaRPr lang="en-US" sz="2000" dirty="0" smtClean="0"/>
          </a:p>
          <a:p>
            <a:pPr>
              <a:buNone/>
            </a:pPr>
            <a:r>
              <a:rPr lang="bg-BG" sz="2000" dirty="0" smtClean="0"/>
              <a:t>$t="&lt;OL&gt;";</a:t>
            </a:r>
            <a:endParaRPr lang="en-US" sz="2000" dirty="0" smtClean="0"/>
          </a:p>
          <a:p>
            <a:pPr>
              <a:buNone/>
            </a:pPr>
            <a:r>
              <a:rPr lang="bg-BG" sz="2000" dirty="0" smtClean="0"/>
              <a:t>foreach($a as $key=&gt;$val)</a:t>
            </a:r>
            <a:endParaRPr lang="en-US" sz="2000" dirty="0" smtClean="0"/>
          </a:p>
          <a:p>
            <a:pPr>
              <a:buNone/>
            </a:pPr>
            <a:r>
              <a:rPr lang="bg-BG" sz="2000" dirty="0" smtClean="0"/>
              <a:t>{</a:t>
            </a:r>
            <a:endParaRPr lang="en-US" sz="2000" dirty="0" smtClean="0"/>
          </a:p>
          <a:p>
            <a:pPr>
              <a:buNone/>
            </a:pPr>
            <a:r>
              <a:rPr lang="bg-BG" sz="2000" dirty="0" smtClean="0"/>
              <a:t>	$t = $t."&lt;LI&gt;$key=$val&lt;/LI&gt;\n";</a:t>
            </a:r>
            <a:endParaRPr lang="en-US" sz="2000" dirty="0" smtClean="0"/>
          </a:p>
          <a:p>
            <a:pPr>
              <a:buNone/>
            </a:pPr>
            <a:r>
              <a:rPr lang="bg-BG" sz="2000" dirty="0" smtClean="0"/>
              <a:t>}</a:t>
            </a:r>
            <a:endParaRPr lang="en-US" sz="2000" dirty="0" smtClean="0"/>
          </a:p>
          <a:p>
            <a:pPr>
              <a:buNone/>
            </a:pPr>
            <a:r>
              <a:rPr lang="en-US" sz="2000" dirty="0" smtClean="0"/>
              <a:t>echo </a:t>
            </a:r>
            <a:r>
              <a:rPr lang="bg-BG" sz="2000" dirty="0" smtClean="0"/>
              <a:t>$t."&lt;/OL&gt;";</a:t>
            </a:r>
            <a:endParaRPr lang="en-US" sz="2000" dirty="0" smtClean="0"/>
          </a:p>
          <a:p>
            <a:pPr>
              <a:buNone/>
            </a:pP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Apache </a:t>
            </a:r>
            <a:r>
              <a:rPr lang="bg-BG" dirty="0" smtClean="0"/>
              <a:t>сървър – конфигуриране на начални страници</a:t>
            </a:r>
            <a:endParaRPr lang="en-US" dirty="0"/>
          </a:p>
        </p:txBody>
      </p:sp>
      <p:sp>
        <p:nvSpPr>
          <p:cNvPr id="3" name="Content Placeholder 2"/>
          <p:cNvSpPr>
            <a:spLocks noGrp="1"/>
          </p:cNvSpPr>
          <p:nvPr>
            <p:ph idx="1"/>
          </p:nvPr>
        </p:nvSpPr>
        <p:spPr>
          <a:xfrm>
            <a:off x="457200" y="1600200"/>
            <a:ext cx="8229600" cy="4876800"/>
          </a:xfrm>
        </p:spPr>
        <p:txBody>
          <a:bodyPr>
            <a:normAutofit fontScale="55000" lnSpcReduction="20000"/>
          </a:bodyPr>
          <a:lstStyle/>
          <a:p>
            <a:pPr marL="0" indent="182880" algn="ctr">
              <a:buNone/>
            </a:pPr>
            <a:r>
              <a:rPr lang="bg-BG" dirty="0" smtClean="0"/>
              <a:t>Задаване на разширенията на начални страници на сайтове</a:t>
            </a:r>
          </a:p>
          <a:p>
            <a:pPr marL="0" indent="182880">
              <a:buNone/>
            </a:pPr>
            <a:r>
              <a:rPr lang="bg-BG" dirty="0" smtClean="0"/>
              <a:t>По подразбиране началните страници на сайтовете в </a:t>
            </a:r>
            <a:r>
              <a:rPr lang="en-US" dirty="0" smtClean="0"/>
              <a:t>Apache </a:t>
            </a:r>
            <a:r>
              <a:rPr lang="bg-BG" dirty="0" smtClean="0"/>
              <a:t>са файлове с име </a:t>
            </a:r>
            <a:r>
              <a:rPr lang="en-US" dirty="0" smtClean="0"/>
              <a:t>index.htm </a:t>
            </a:r>
            <a:r>
              <a:rPr lang="bg-BG" dirty="0" smtClean="0"/>
              <a:t>или </a:t>
            </a:r>
            <a:r>
              <a:rPr lang="en-US" dirty="0" smtClean="0"/>
              <a:t>index.html </a:t>
            </a:r>
            <a:r>
              <a:rPr lang="bg-BG" dirty="0" smtClean="0"/>
              <a:t>т.е обикновени </a:t>
            </a:r>
            <a:r>
              <a:rPr lang="en-US" dirty="0" smtClean="0"/>
              <a:t>Web </a:t>
            </a:r>
            <a:r>
              <a:rPr lang="bg-BG" dirty="0" smtClean="0"/>
              <a:t>страници, които </a:t>
            </a:r>
            <a:r>
              <a:rPr lang="en-US" dirty="0" smtClean="0"/>
              <a:t>Web </a:t>
            </a:r>
            <a:r>
              <a:rPr lang="bg-BG" dirty="0" smtClean="0"/>
              <a:t>сървърът директно изпраща към клиента. За да могат да се използват като начални страници на сайтове файлове с други имена и разширения, например </a:t>
            </a:r>
            <a:r>
              <a:rPr lang="en-US" dirty="0" smtClean="0"/>
              <a:t>index</a:t>
            </a:r>
            <a:r>
              <a:rPr lang="bg-BG" dirty="0" smtClean="0"/>
              <a:t>.</a:t>
            </a:r>
            <a:r>
              <a:rPr lang="en-US" dirty="0" err="1" smtClean="0"/>
              <a:t>php</a:t>
            </a:r>
            <a:r>
              <a:rPr lang="en-US" dirty="0" smtClean="0"/>
              <a:t> , </a:t>
            </a:r>
            <a:r>
              <a:rPr lang="bg-BG" dirty="0" smtClean="0"/>
              <a:t>е необходимо те да се добавят в конфигурационния файл </a:t>
            </a:r>
            <a:r>
              <a:rPr lang="en-US" dirty="0" err="1" smtClean="0"/>
              <a:t>httpd.conf</a:t>
            </a:r>
            <a:r>
              <a:rPr lang="bg-BG" dirty="0" smtClean="0"/>
              <a:t> . При инсталиране на </a:t>
            </a:r>
            <a:r>
              <a:rPr lang="en-US" dirty="0" smtClean="0"/>
              <a:t>Apache </a:t>
            </a:r>
            <a:r>
              <a:rPr lang="bg-BG" dirty="0" smtClean="0"/>
              <a:t>с </a:t>
            </a:r>
            <a:r>
              <a:rPr lang="en-US" dirty="0" smtClean="0"/>
              <a:t>XAMPP </a:t>
            </a:r>
            <a:r>
              <a:rPr lang="bg-BG" dirty="0" smtClean="0"/>
              <a:t>необходимите ни имена и разширения са добавени. За да видим списъка с имената на начални страници на сайтове отравяме файла </a:t>
            </a:r>
            <a:r>
              <a:rPr lang="en-US" dirty="0" err="1" smtClean="0"/>
              <a:t>httpd.conf</a:t>
            </a:r>
            <a:r>
              <a:rPr lang="bg-BG" dirty="0" smtClean="0"/>
              <a:t> от директория </a:t>
            </a:r>
            <a:r>
              <a:rPr lang="en-US" dirty="0" smtClean="0"/>
              <a:t>C:\xampp\apache\conf</a:t>
            </a:r>
            <a:r>
              <a:rPr lang="bg-BG" dirty="0" smtClean="0"/>
              <a:t> и търсим низа </a:t>
            </a:r>
            <a:r>
              <a:rPr lang="en-US" dirty="0" err="1" smtClean="0"/>
              <a:t>DirectoryIndex</a:t>
            </a:r>
            <a:r>
              <a:rPr lang="en-US" dirty="0" smtClean="0"/>
              <a:t> </a:t>
            </a:r>
            <a:r>
              <a:rPr lang="bg-BG" dirty="0" smtClean="0"/>
              <a:t>. Ще открием примерно следното конфигуриране:</a:t>
            </a:r>
          </a:p>
          <a:p>
            <a:pPr marL="0" indent="182880">
              <a:buNone/>
            </a:pPr>
            <a:r>
              <a:rPr lang="en-US" dirty="0" smtClean="0"/>
              <a:t>&lt;</a:t>
            </a:r>
            <a:r>
              <a:rPr lang="en-US" dirty="0" err="1" smtClean="0"/>
              <a:t>IfModule</a:t>
            </a:r>
            <a:r>
              <a:rPr lang="en-US" dirty="0" smtClean="0"/>
              <a:t> </a:t>
            </a:r>
            <a:r>
              <a:rPr lang="en-US" dirty="0" err="1" smtClean="0"/>
              <a:t>dir_module</a:t>
            </a:r>
            <a:r>
              <a:rPr lang="en-US" dirty="0" smtClean="0"/>
              <a:t>&gt;</a:t>
            </a:r>
          </a:p>
          <a:p>
            <a:pPr marL="0" indent="182880">
              <a:buNone/>
            </a:pPr>
            <a:r>
              <a:rPr lang="en-US" dirty="0" smtClean="0"/>
              <a:t>    </a:t>
            </a:r>
            <a:r>
              <a:rPr lang="en-US" dirty="0" err="1" smtClean="0"/>
              <a:t>DirectoryIndex</a:t>
            </a:r>
            <a:r>
              <a:rPr lang="en-US" dirty="0" smtClean="0"/>
              <a:t> index.php index.pl index.cgi index.asp index.shtml index.html index.htm \</a:t>
            </a:r>
          </a:p>
          <a:p>
            <a:pPr marL="0" indent="182880">
              <a:buNone/>
            </a:pPr>
            <a:r>
              <a:rPr lang="en-US" dirty="0" smtClean="0"/>
              <a:t>                   default.php default.pl default.cgi default.asp default.shtml default.html default.htm \</a:t>
            </a:r>
          </a:p>
          <a:p>
            <a:pPr marL="0" indent="182880">
              <a:buNone/>
            </a:pPr>
            <a:r>
              <a:rPr lang="en-US" dirty="0" smtClean="0"/>
              <a:t>                   home.php home.pl home.cgi home.asp home.shtml home.html home.htm</a:t>
            </a:r>
          </a:p>
          <a:p>
            <a:pPr marL="0" indent="182880">
              <a:buNone/>
            </a:pPr>
            <a:r>
              <a:rPr lang="en-US" dirty="0" smtClean="0"/>
              <a:t>&lt;/</a:t>
            </a:r>
            <a:r>
              <a:rPr lang="en-US" dirty="0" err="1" smtClean="0"/>
              <a:t>IfModule</a:t>
            </a:r>
            <a:r>
              <a:rPr lang="en-US" dirty="0" smtClean="0"/>
              <a:t>&gt;</a:t>
            </a:r>
            <a:endParaRPr lang="bg-BG" dirty="0" smtClean="0"/>
          </a:p>
          <a:p>
            <a:pPr marL="0" indent="182880">
              <a:buNone/>
            </a:pPr>
            <a:r>
              <a:rPr lang="bg-BG" dirty="0" smtClean="0"/>
              <a:t>При необходимост можем да добавим и други имена и разширения на файлове.</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990600"/>
          </a:xfrm>
        </p:spPr>
        <p:txBody>
          <a:bodyPr>
            <a:normAutofit/>
          </a:bodyPr>
          <a:lstStyle/>
          <a:p>
            <a:r>
              <a:rPr lang="en-US" sz="2800" dirty="0" err="1" smtClean="0"/>
              <a:t>Итерация</a:t>
            </a:r>
            <a:r>
              <a:rPr lang="en-US" sz="2800" dirty="0" smtClean="0"/>
              <a:t> </a:t>
            </a:r>
            <a:r>
              <a:rPr lang="en-US" sz="2800" dirty="0" err="1" smtClean="0"/>
              <a:t>на</a:t>
            </a:r>
            <a:r>
              <a:rPr lang="en-US" sz="2800" dirty="0" smtClean="0"/>
              <a:t> </a:t>
            </a:r>
            <a:r>
              <a:rPr lang="en-US" sz="2800" dirty="0" err="1" smtClean="0"/>
              <a:t>елементите</a:t>
            </a:r>
            <a:r>
              <a:rPr lang="en-US" sz="2800" dirty="0" smtClean="0"/>
              <a:t> </a:t>
            </a:r>
            <a:r>
              <a:rPr lang="en-US" sz="2800" dirty="0" err="1" smtClean="0"/>
              <a:t>на</a:t>
            </a:r>
            <a:r>
              <a:rPr lang="en-US" sz="2800" dirty="0" smtClean="0"/>
              <a:t> </a:t>
            </a:r>
            <a:r>
              <a:rPr lang="en-US" sz="2800" dirty="0" err="1" smtClean="0"/>
              <a:t>масив</a:t>
            </a:r>
            <a:r>
              <a:rPr lang="en-US" sz="2800" dirty="0" smtClean="0"/>
              <a:t>– </a:t>
            </a:r>
            <a:r>
              <a:rPr lang="en-US" sz="2800" dirty="0" err="1" smtClean="0"/>
              <a:t>конструкция</a:t>
            </a:r>
            <a:r>
              <a:rPr lang="en-US" sz="2800" dirty="0" smtClean="0"/>
              <a:t> </a:t>
            </a:r>
            <a:r>
              <a:rPr lang="en-US" sz="2800" dirty="0" err="1" smtClean="0"/>
              <a:t>foreach</a:t>
            </a:r>
            <a:r>
              <a:rPr lang="en-US" sz="2800" dirty="0" smtClean="0"/>
              <a:t> (</a:t>
            </a:r>
            <a:r>
              <a:rPr lang="bg-BG" sz="2800" dirty="0" smtClean="0"/>
              <a:t>продължение)</a:t>
            </a:r>
            <a:endParaRPr lang="en-US" sz="3200" dirty="0"/>
          </a:p>
        </p:txBody>
      </p:sp>
      <p:sp>
        <p:nvSpPr>
          <p:cNvPr id="3" name="Content Placeholder 2"/>
          <p:cNvSpPr>
            <a:spLocks noGrp="1"/>
          </p:cNvSpPr>
          <p:nvPr>
            <p:ph idx="1"/>
          </p:nvPr>
        </p:nvSpPr>
        <p:spPr>
          <a:xfrm>
            <a:off x="457200" y="1143000"/>
            <a:ext cx="8229600" cy="5486400"/>
          </a:xfrm>
        </p:spPr>
        <p:txBody>
          <a:bodyPr>
            <a:normAutofit/>
          </a:bodyPr>
          <a:lstStyle/>
          <a:p>
            <a:pPr>
              <a:buNone/>
            </a:pPr>
            <a:endParaRPr lang="ru-RU" sz="2000" dirty="0" smtClean="0"/>
          </a:p>
          <a:p>
            <a:pPr marL="0" indent="182880">
              <a:buNone/>
            </a:pPr>
            <a:r>
              <a:rPr lang="ru-RU" sz="2000" dirty="0" smtClean="0"/>
              <a:t>Важно е да се запомни, че по подразбиране конструкцията foreach работи не с масива, а с негово копие, и поради това изменението на стойността на елемент от масива в тялото на цикъла не се запазва след изпълнението на foreach.</a:t>
            </a:r>
          </a:p>
          <a:p>
            <a:pPr marL="0" indent="182880">
              <a:buNone/>
            </a:pPr>
            <a:r>
              <a:rPr lang="ru-RU" sz="2000" dirty="0" smtClean="0"/>
              <a:t>В PHP5 е добавена възможност за променяне на стойностите на масива при итерация. За целта е необходимо преди променливата $value да се постави символа &amp;.</a:t>
            </a:r>
          </a:p>
          <a:p>
            <a:pPr marL="0" indent="182880">
              <a:buNone/>
            </a:pPr>
            <a:r>
              <a:rPr lang="ru-RU" sz="2000" dirty="0" smtClean="0"/>
              <a:t>Пример:</a:t>
            </a:r>
          </a:p>
          <a:p>
            <a:pPr marL="0" indent="182880">
              <a:buNone/>
            </a:pPr>
            <a:r>
              <a:rPr lang="en-US" sz="2000" dirty="0" smtClean="0"/>
              <a:t>$а=array(1,2,3,4);</a:t>
            </a:r>
          </a:p>
          <a:p>
            <a:pPr marL="0" indent="182880">
              <a:buNone/>
            </a:pPr>
            <a:r>
              <a:rPr lang="en-US" sz="2000" dirty="0" err="1" smtClean="0"/>
              <a:t>foreach</a:t>
            </a:r>
            <a:r>
              <a:rPr lang="en-US" sz="2000" dirty="0" smtClean="0"/>
              <a:t>($a as &amp;$value){</a:t>
            </a:r>
          </a:p>
          <a:p>
            <a:pPr marL="0" indent="182880">
              <a:buNone/>
            </a:pPr>
            <a:r>
              <a:rPr lang="en-US" sz="2000" dirty="0" smtClean="0"/>
              <a:t>	$value=$value*2;</a:t>
            </a:r>
          </a:p>
          <a:p>
            <a:pPr marL="0" indent="182880">
              <a:buNone/>
            </a:pPr>
            <a:r>
              <a:rPr lang="en-US" sz="2000" dirty="0" smtClean="0"/>
              <a:t>}</a:t>
            </a:r>
          </a:p>
          <a:p>
            <a:pPr marL="0" indent="182880">
              <a:buNone/>
            </a:pPr>
            <a:r>
              <a:rPr lang="en-US" sz="2000" dirty="0" err="1" smtClean="0"/>
              <a:t>print_r</a:t>
            </a:r>
            <a:r>
              <a:rPr lang="en-US" sz="2000" dirty="0" smtClean="0"/>
              <a:t>($a);</a:t>
            </a:r>
          </a:p>
          <a:p>
            <a:pPr marL="0" indent="182880">
              <a:buNone/>
            </a:pPr>
            <a:endParaRPr lang="ru-RU" sz="2000" dirty="0" smtClean="0"/>
          </a:p>
          <a:p>
            <a:pPr>
              <a:buNone/>
            </a:pPr>
            <a:endParaRPr lang="en-US" sz="2000" dirty="0" smtClean="0"/>
          </a:p>
          <a:p>
            <a:pPr>
              <a:buNone/>
            </a:pPr>
            <a:endParaRPr lang="en-US" sz="20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62000"/>
          </a:xfrm>
        </p:spPr>
        <p:txBody>
          <a:bodyPr>
            <a:normAutofit/>
          </a:bodyPr>
          <a:lstStyle/>
          <a:p>
            <a:r>
              <a:rPr lang="bg-BG" sz="2800" dirty="0" smtClean="0"/>
              <a:t>Функции</a:t>
            </a:r>
            <a:endParaRPr lang="en-US" sz="3200" dirty="0"/>
          </a:p>
        </p:txBody>
      </p:sp>
      <p:sp>
        <p:nvSpPr>
          <p:cNvPr id="3" name="Content Placeholder 2"/>
          <p:cNvSpPr>
            <a:spLocks noGrp="1"/>
          </p:cNvSpPr>
          <p:nvPr>
            <p:ph idx="1"/>
          </p:nvPr>
        </p:nvSpPr>
        <p:spPr>
          <a:xfrm>
            <a:off x="457200" y="914400"/>
            <a:ext cx="8229600" cy="5715000"/>
          </a:xfrm>
        </p:spPr>
        <p:txBody>
          <a:bodyPr>
            <a:normAutofit/>
          </a:bodyPr>
          <a:lstStyle/>
          <a:p>
            <a:pPr marL="0" indent="182880">
              <a:buNone/>
            </a:pPr>
            <a:r>
              <a:rPr lang="ru-RU" sz="2000" dirty="0" smtClean="0"/>
              <a:t>В PHP, както и във всички съвременни езици за програмиране, са включени структурни единици, наречени функции, които предоставят на програмиста възможност да използва многократно в програмата си кода, включен в тях.</a:t>
            </a:r>
          </a:p>
          <a:p>
            <a:pPr marL="0" indent="182880" algn="ctr">
              <a:buNone/>
            </a:pPr>
            <a:r>
              <a:rPr lang="en-US" sz="2000" dirty="0" err="1" smtClean="0"/>
              <a:t>Деклариране</a:t>
            </a:r>
            <a:r>
              <a:rPr lang="en-US" sz="2000" dirty="0" smtClean="0"/>
              <a:t> </a:t>
            </a:r>
            <a:r>
              <a:rPr lang="en-US" sz="2000" dirty="0" err="1" smtClean="0"/>
              <a:t>на</a:t>
            </a:r>
            <a:r>
              <a:rPr lang="en-US" sz="2000" dirty="0" smtClean="0"/>
              <a:t> </a:t>
            </a:r>
            <a:r>
              <a:rPr lang="en-US" sz="2000" dirty="0" err="1" smtClean="0"/>
              <a:t>функции</a:t>
            </a:r>
            <a:endParaRPr lang="ru-RU" sz="2000" dirty="0" smtClean="0"/>
          </a:p>
          <a:p>
            <a:pPr>
              <a:buNone/>
            </a:pPr>
            <a:r>
              <a:rPr lang="bg-BG" sz="2000" dirty="0" smtClean="0"/>
              <a:t>В </a:t>
            </a:r>
            <a:r>
              <a:rPr lang="en-US" sz="2000" dirty="0" smtClean="0"/>
              <a:t>PHP </a:t>
            </a:r>
            <a:r>
              <a:rPr lang="bg-BG" sz="2000" dirty="0" smtClean="0"/>
              <a:t>декларацията на функцията започва със запазената дума </a:t>
            </a:r>
            <a:r>
              <a:rPr lang="en-US" sz="2000" dirty="0" smtClean="0"/>
              <a:t>function:</a:t>
            </a:r>
          </a:p>
          <a:p>
            <a:pPr>
              <a:buNone/>
            </a:pPr>
            <a:r>
              <a:rPr lang="en-US" sz="2000" dirty="0" smtClean="0"/>
              <a:t>function </a:t>
            </a:r>
            <a:r>
              <a:rPr lang="en-US" sz="2000" dirty="0" err="1" smtClean="0"/>
              <a:t>f_name</a:t>
            </a:r>
            <a:r>
              <a:rPr lang="en-US" sz="2000" dirty="0" smtClean="0"/>
              <a:t> ($arg1, $arg2, …, $</a:t>
            </a:r>
            <a:r>
              <a:rPr lang="en-US" sz="2000" dirty="0" err="1" smtClean="0"/>
              <a:t>argN</a:t>
            </a:r>
            <a:r>
              <a:rPr lang="en-US" sz="2000" dirty="0" smtClean="0"/>
              <a:t>)</a:t>
            </a:r>
          </a:p>
          <a:p>
            <a:pPr>
              <a:buNone/>
            </a:pPr>
            <a:r>
              <a:rPr lang="en-US" sz="2000" dirty="0" smtClean="0"/>
              <a:t>{</a:t>
            </a:r>
          </a:p>
          <a:p>
            <a:pPr>
              <a:buNone/>
            </a:pPr>
            <a:r>
              <a:rPr lang="en-US" sz="2000" dirty="0" smtClean="0"/>
              <a:t>	//statements  (</a:t>
            </a:r>
            <a:r>
              <a:rPr lang="bg-BG" sz="2000" dirty="0" smtClean="0"/>
              <a:t>блок от команди)</a:t>
            </a:r>
            <a:endParaRPr lang="en-US" sz="2000" dirty="0" smtClean="0"/>
          </a:p>
          <a:p>
            <a:pPr>
              <a:buNone/>
            </a:pPr>
            <a:r>
              <a:rPr lang="en-US" sz="2000" dirty="0" smtClean="0"/>
              <a:t>	..........................</a:t>
            </a:r>
          </a:p>
          <a:p>
            <a:pPr>
              <a:buNone/>
            </a:pPr>
            <a:r>
              <a:rPr lang="en-US" sz="2000" dirty="0" smtClean="0"/>
              <a:t>	return expression</a:t>
            </a:r>
            <a:r>
              <a:rPr lang="bg-BG" sz="2000" dirty="0" smtClean="0"/>
              <a:t>;  //(връщане на резултат)</a:t>
            </a:r>
            <a:endParaRPr lang="en-US" sz="2000" dirty="0" smtClean="0"/>
          </a:p>
          <a:p>
            <a:pPr>
              <a:buNone/>
            </a:pPr>
            <a:r>
              <a:rPr lang="en-US" sz="2000" dirty="0" smtClean="0"/>
              <a:t>}</a:t>
            </a:r>
          </a:p>
          <a:p>
            <a:pPr>
              <a:buNone/>
            </a:pPr>
            <a:r>
              <a:rPr lang="bg-BG" sz="2000" dirty="0" smtClean="0"/>
              <a:t>Пример: </a:t>
            </a:r>
          </a:p>
          <a:p>
            <a:pPr>
              <a:buNone/>
            </a:pPr>
            <a:r>
              <a:rPr lang="en-US" sz="2000" dirty="0" smtClean="0"/>
              <a:t>function add($x, $y) { return $x+$y; }</a:t>
            </a:r>
            <a:r>
              <a:rPr lang="bg-BG" sz="2000" dirty="0" smtClean="0"/>
              <a:t> //Деклариране на функция </a:t>
            </a:r>
            <a:r>
              <a:rPr lang="en-US" sz="2000" dirty="0" smtClean="0"/>
              <a:t>add</a:t>
            </a:r>
          </a:p>
          <a:p>
            <a:pPr>
              <a:buNone/>
            </a:pPr>
            <a:r>
              <a:rPr lang="en-US" sz="2000" dirty="0" smtClean="0"/>
              <a:t>echo “3+4=“.add(3, 4); // </a:t>
            </a:r>
            <a:r>
              <a:rPr lang="bg-BG" sz="2000" dirty="0" smtClean="0"/>
              <a:t>Ще се изведе “3+4=7”</a:t>
            </a:r>
            <a:endParaRPr lang="en-US" sz="20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62000"/>
          </a:xfrm>
        </p:spPr>
        <p:txBody>
          <a:bodyPr>
            <a:normAutofit/>
          </a:bodyPr>
          <a:lstStyle/>
          <a:p>
            <a:r>
              <a:rPr lang="bg-BG" sz="2800" dirty="0" smtClean="0"/>
              <a:t>Функции</a:t>
            </a:r>
            <a:r>
              <a:rPr lang="en-US" sz="2800" dirty="0" smtClean="0"/>
              <a:t> - </a:t>
            </a:r>
            <a:r>
              <a:rPr lang="bg-BG" sz="2800" dirty="0" smtClean="0"/>
              <a:t>предаване на параметри</a:t>
            </a:r>
            <a:endParaRPr lang="en-US" sz="3200" dirty="0"/>
          </a:p>
        </p:txBody>
      </p:sp>
      <p:sp>
        <p:nvSpPr>
          <p:cNvPr id="3" name="Content Placeholder 2"/>
          <p:cNvSpPr>
            <a:spLocks noGrp="1"/>
          </p:cNvSpPr>
          <p:nvPr>
            <p:ph idx="1"/>
          </p:nvPr>
        </p:nvSpPr>
        <p:spPr>
          <a:xfrm>
            <a:off x="457200" y="914400"/>
            <a:ext cx="8229600" cy="5715000"/>
          </a:xfrm>
        </p:spPr>
        <p:txBody>
          <a:bodyPr>
            <a:normAutofit lnSpcReduction="10000"/>
          </a:bodyPr>
          <a:lstStyle/>
          <a:p>
            <a:pPr marL="0" indent="182880" algn="ctr">
              <a:buNone/>
            </a:pPr>
            <a:r>
              <a:rPr lang="ru-RU" sz="2000" dirty="0" smtClean="0"/>
              <a:t>Предаване на параметри по стойност</a:t>
            </a:r>
          </a:p>
          <a:p>
            <a:pPr marL="0" indent="182880">
              <a:buNone/>
            </a:pPr>
            <a:r>
              <a:rPr lang="ru-RU" sz="2000" dirty="0" smtClean="0"/>
              <a:t>По подразбиране в PHP извикващата програма предава параметри на функциите </a:t>
            </a:r>
            <a:r>
              <a:rPr lang="ru-RU" sz="2000" dirty="0" smtClean="0">
                <a:solidFill>
                  <a:schemeClr val="tx2"/>
                </a:solidFill>
              </a:rPr>
              <a:t>по стойност</a:t>
            </a:r>
            <a:r>
              <a:rPr lang="ru-RU" sz="2000" dirty="0" smtClean="0"/>
              <a:t>. Стойностите на фактическите параметри при извикване на функцията се копират във формалните параметри, с които функцията е декларирана, и се използват като входни данни при нейното изпълнение. Промените в стойностите на параметрите във функцията </a:t>
            </a:r>
            <a:r>
              <a:rPr lang="ru-RU" sz="2000" dirty="0" smtClean="0">
                <a:solidFill>
                  <a:srgbClr val="FF0000"/>
                </a:solidFill>
              </a:rPr>
              <a:t>не се предават</a:t>
            </a:r>
            <a:r>
              <a:rPr lang="ru-RU" sz="2000" dirty="0" smtClean="0"/>
              <a:t> извън нея.</a:t>
            </a:r>
          </a:p>
          <a:p>
            <a:pPr marL="0" indent="182880" algn="ctr">
              <a:buNone/>
            </a:pPr>
            <a:r>
              <a:rPr lang="ru-RU" sz="2000" dirty="0" smtClean="0"/>
              <a:t>Предаване на параметри по адрес</a:t>
            </a:r>
          </a:p>
          <a:p>
            <a:pPr marL="0" indent="182880">
              <a:buNone/>
            </a:pPr>
            <a:r>
              <a:rPr lang="ru-RU" sz="2000" dirty="0" smtClean="0"/>
              <a:t>При предаване на параметри по адрес физическият адрес, на който се записват измененията в съдържанието на параметъра вътре във функцията съвпада с физическия адрес на фактическия параметър извън функцията. Поради това измененията на стойността на такъв параметър </a:t>
            </a:r>
            <a:r>
              <a:rPr lang="ru-RU" sz="2000" dirty="0" smtClean="0">
                <a:solidFill>
                  <a:srgbClr val="FF0000"/>
                </a:solidFill>
              </a:rPr>
              <a:t>се запазват</a:t>
            </a:r>
            <a:r>
              <a:rPr lang="ru-RU" sz="2000" dirty="0" smtClean="0"/>
              <a:t> след изпълнението на функцията. </a:t>
            </a:r>
          </a:p>
          <a:p>
            <a:pPr marL="0" indent="182880">
              <a:buNone/>
            </a:pPr>
            <a:r>
              <a:rPr lang="ru-RU" sz="2000" dirty="0" smtClean="0"/>
              <a:t>В PHP предаването на параметър по адрес се указва, като преди символа $ на формалния параметър в декларацията на функцията се поставя символа &amp;.</a:t>
            </a:r>
            <a:r>
              <a:rPr lang="bg-BG" sz="2000" dirty="0" smtClean="0"/>
              <a:t> Пример: </a:t>
            </a:r>
          </a:p>
          <a:p>
            <a:pPr>
              <a:buNone/>
            </a:pPr>
            <a:r>
              <a:rPr lang="pl-PL" sz="2000" dirty="0" smtClean="0"/>
              <a:t>function add($x, $y, </a:t>
            </a:r>
            <a:r>
              <a:rPr lang="pl-PL" sz="2000" dirty="0" smtClean="0">
                <a:solidFill>
                  <a:srgbClr val="FF0000"/>
                </a:solidFill>
              </a:rPr>
              <a:t>&amp;</a:t>
            </a:r>
            <a:r>
              <a:rPr lang="pl-PL" sz="2000" dirty="0" smtClean="0"/>
              <a:t>$z) { $z=$x+$y; return $z; } </a:t>
            </a:r>
          </a:p>
          <a:p>
            <a:pPr>
              <a:buNone/>
            </a:pPr>
            <a:r>
              <a:rPr lang="pl-PL" sz="2000" dirty="0" smtClean="0"/>
              <a:t>$z=0; echo "3+4=".add(3,4,$z); echo " z=$z"; </a:t>
            </a:r>
            <a:r>
              <a:rPr lang="en-US" sz="2000" dirty="0" smtClean="0"/>
              <a:t>//</a:t>
            </a:r>
            <a:r>
              <a:rPr lang="bg-BG" sz="2000" dirty="0" smtClean="0"/>
              <a:t>Извежда </a:t>
            </a:r>
            <a:r>
              <a:rPr lang="en-US" sz="2000" dirty="0" smtClean="0"/>
              <a:t>3+4=</a:t>
            </a:r>
            <a:r>
              <a:rPr lang="bg-BG" sz="2000" dirty="0" smtClean="0"/>
              <a:t>7 </a:t>
            </a:r>
            <a:r>
              <a:rPr lang="en-US" sz="2000" dirty="0" smtClean="0"/>
              <a:t>z=7 </a:t>
            </a:r>
            <a:endParaRPr lang="ru-RU" sz="2000" dirty="0" smtClean="0"/>
          </a:p>
          <a:p>
            <a:pPr marL="0" indent="182880">
              <a:buNone/>
            </a:pPr>
            <a:endParaRPr lang="ru-RU" sz="2000" dirty="0" smtClean="0"/>
          </a:p>
          <a:p>
            <a:pPr marL="0" indent="182880">
              <a:buNone/>
            </a:pPr>
            <a:endParaRPr lang="ru-RU" sz="2000"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62000"/>
          </a:xfrm>
        </p:spPr>
        <p:txBody>
          <a:bodyPr>
            <a:normAutofit/>
          </a:bodyPr>
          <a:lstStyle/>
          <a:p>
            <a:r>
              <a:rPr lang="bg-BG" sz="2800" dirty="0" smtClean="0"/>
              <a:t>Функции</a:t>
            </a:r>
            <a:r>
              <a:rPr lang="en-US" sz="2800" dirty="0" smtClean="0"/>
              <a:t> - </a:t>
            </a:r>
            <a:r>
              <a:rPr lang="bg-BG" sz="2800" dirty="0" smtClean="0"/>
              <a:t>продължение</a:t>
            </a:r>
            <a:endParaRPr lang="en-US" sz="3200" dirty="0"/>
          </a:p>
        </p:txBody>
      </p:sp>
      <p:sp>
        <p:nvSpPr>
          <p:cNvPr id="3" name="Content Placeholder 2"/>
          <p:cNvSpPr>
            <a:spLocks noGrp="1"/>
          </p:cNvSpPr>
          <p:nvPr>
            <p:ph idx="1"/>
          </p:nvPr>
        </p:nvSpPr>
        <p:spPr>
          <a:xfrm>
            <a:off x="457200" y="914400"/>
            <a:ext cx="8229600" cy="5715000"/>
          </a:xfrm>
        </p:spPr>
        <p:txBody>
          <a:bodyPr>
            <a:normAutofit/>
          </a:bodyPr>
          <a:lstStyle/>
          <a:p>
            <a:pPr marL="0" indent="182880" algn="ctr">
              <a:buNone/>
            </a:pPr>
            <a:r>
              <a:rPr lang="ru-RU" sz="2000" dirty="0" smtClean="0"/>
              <a:t>Задаване на подразбираща се стойност на параметри</a:t>
            </a:r>
          </a:p>
          <a:p>
            <a:pPr marL="0" indent="182880" algn="just">
              <a:buNone/>
            </a:pPr>
            <a:r>
              <a:rPr lang="ru-RU" sz="2000" dirty="0" smtClean="0"/>
              <a:t>PHP дава възможност да се зададат подразбиращи се стойности на параметри, като синтаксисът е същия, както в езика C: В списъка от параметри на функцията параметрите, на който се задават подразбиращи се стойности трябва да бъдат най-вдясно. </a:t>
            </a:r>
          </a:p>
          <a:p>
            <a:pPr marL="0" indent="182880" algn="just">
              <a:buNone/>
            </a:pPr>
            <a:r>
              <a:rPr lang="ru-RU" sz="2000" dirty="0" smtClean="0"/>
              <a:t>Пример:</a:t>
            </a:r>
          </a:p>
          <a:p>
            <a:pPr marL="0" indent="182880" algn="just">
              <a:buNone/>
            </a:pPr>
            <a:r>
              <a:rPr lang="en-US" sz="2000" dirty="0" smtClean="0"/>
              <a:t>	function addition($а1=1, $а2=1)</a:t>
            </a:r>
          </a:p>
          <a:p>
            <a:pPr marL="0" indent="182880" algn="just">
              <a:buNone/>
            </a:pPr>
            <a:r>
              <a:rPr lang="en-US" sz="2000" dirty="0" smtClean="0"/>
              <a:t>	{</a:t>
            </a:r>
            <a:r>
              <a:rPr lang="bg-BG" sz="2000" dirty="0" smtClean="0"/>
              <a:t>  </a:t>
            </a:r>
            <a:r>
              <a:rPr lang="en-US" sz="2000" dirty="0" smtClean="0"/>
              <a:t>return $a1+$a2;</a:t>
            </a:r>
            <a:r>
              <a:rPr lang="bg-BG" sz="2000" dirty="0" smtClean="0"/>
              <a:t>  </a:t>
            </a:r>
            <a:r>
              <a:rPr lang="en-US" sz="2000" dirty="0" smtClean="0"/>
              <a:t>}</a:t>
            </a:r>
          </a:p>
          <a:p>
            <a:pPr marL="0" indent="182880" algn="just">
              <a:buNone/>
            </a:pPr>
            <a:r>
              <a:rPr lang="bg-BG" sz="2000" dirty="0" smtClean="0"/>
              <a:t>	</a:t>
            </a:r>
            <a:r>
              <a:rPr lang="en-US" sz="2000" dirty="0" smtClean="0"/>
              <a:t>echo addition( ); //</a:t>
            </a:r>
            <a:r>
              <a:rPr lang="bg-BG" sz="2000" dirty="0" smtClean="0"/>
              <a:t>Извежда 2</a:t>
            </a:r>
            <a:endParaRPr lang="ru-RU" sz="2000" dirty="0" smtClean="0"/>
          </a:p>
          <a:p>
            <a:pPr marL="0" indent="182880" algn="ctr">
              <a:buNone/>
            </a:pPr>
            <a:r>
              <a:rPr lang="en-US" sz="2000" dirty="0" err="1" smtClean="0"/>
              <a:t>Променливи</a:t>
            </a:r>
            <a:r>
              <a:rPr lang="en-US" sz="2000" dirty="0" smtClean="0"/>
              <a:t>, </a:t>
            </a:r>
            <a:r>
              <a:rPr lang="en-US" sz="2000" dirty="0" err="1" smtClean="0"/>
              <a:t>декларирани</a:t>
            </a:r>
            <a:r>
              <a:rPr lang="en-US" sz="2000" dirty="0" smtClean="0"/>
              <a:t> </a:t>
            </a:r>
            <a:r>
              <a:rPr lang="en-US" sz="2000" dirty="0" err="1" smtClean="0"/>
              <a:t>във</a:t>
            </a:r>
            <a:r>
              <a:rPr lang="en-US" sz="2000" dirty="0" smtClean="0"/>
              <a:t> </a:t>
            </a:r>
            <a:r>
              <a:rPr lang="en-US" sz="2000" dirty="0" err="1" smtClean="0"/>
              <a:t>функциите</a:t>
            </a:r>
            <a:endParaRPr lang="bg-BG" sz="2000" dirty="0" smtClean="0"/>
          </a:p>
          <a:p>
            <a:pPr marL="0" indent="182880" algn="just">
              <a:buNone/>
            </a:pPr>
            <a:r>
              <a:rPr lang="ru-RU" sz="2000" dirty="0" smtClean="0"/>
              <a:t>Променливите, създавани в скрипта извън декларациите на функциите са </a:t>
            </a:r>
            <a:r>
              <a:rPr lang="ru-RU" sz="2000" dirty="0" smtClean="0">
                <a:solidFill>
                  <a:srgbClr val="FF0000"/>
                </a:solidFill>
              </a:rPr>
              <a:t>глобални</a:t>
            </a:r>
            <a:r>
              <a:rPr lang="ru-RU" sz="2000" dirty="0" smtClean="0"/>
              <a:t> – те са достъпни и запазват стойността си (или както се казва още, са видими) в целия код на скрипта, но не непосредствено (както в другите езици за програмиране) а чрез масива $GLOBALS. За разлика от тях променливите, създавани във функциите, са </a:t>
            </a:r>
            <a:r>
              <a:rPr lang="ru-RU" sz="2000" dirty="0" smtClean="0">
                <a:solidFill>
                  <a:srgbClr val="FF0000"/>
                </a:solidFill>
              </a:rPr>
              <a:t>локални</a:t>
            </a:r>
            <a:r>
              <a:rPr lang="ru-RU" sz="2000" dirty="0" smtClean="0"/>
              <a:t> – те са достъпни само във функцията, в която са декларирани. </a:t>
            </a:r>
          </a:p>
          <a:p>
            <a:pPr marL="0" indent="182880">
              <a:buNone/>
            </a:pPr>
            <a:endParaRPr lang="ru-RU" sz="2000"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62000"/>
          </a:xfrm>
        </p:spPr>
        <p:txBody>
          <a:bodyPr>
            <a:normAutofit/>
          </a:bodyPr>
          <a:lstStyle/>
          <a:p>
            <a:r>
              <a:rPr lang="ru-RU" sz="2800" dirty="0" smtClean="0"/>
              <a:t>Операции със символни низове</a:t>
            </a:r>
            <a:endParaRPr lang="en-US" sz="3200" dirty="0"/>
          </a:p>
        </p:txBody>
      </p:sp>
      <p:sp>
        <p:nvSpPr>
          <p:cNvPr id="3" name="Content Placeholder 2"/>
          <p:cNvSpPr>
            <a:spLocks noGrp="1"/>
          </p:cNvSpPr>
          <p:nvPr>
            <p:ph idx="1"/>
          </p:nvPr>
        </p:nvSpPr>
        <p:spPr>
          <a:xfrm>
            <a:off x="457200" y="914400"/>
            <a:ext cx="8229600" cy="5715000"/>
          </a:xfrm>
        </p:spPr>
        <p:txBody>
          <a:bodyPr>
            <a:normAutofit lnSpcReduction="10000"/>
          </a:bodyPr>
          <a:lstStyle/>
          <a:p>
            <a:pPr marL="0" indent="182880" algn="ctr">
              <a:buNone/>
            </a:pPr>
            <a:r>
              <a:rPr lang="ru-RU" sz="2000" smtClean="0"/>
              <a:t>Функции </a:t>
            </a:r>
            <a:r>
              <a:rPr lang="ru-RU" sz="2000" dirty="0" smtClean="0"/>
              <a:t>за търсене на подниз</a:t>
            </a:r>
            <a:endParaRPr lang="en-US" sz="2000" dirty="0" smtClean="0"/>
          </a:p>
          <a:p>
            <a:pPr marL="0" indent="182880" algn="just">
              <a:buNone/>
            </a:pPr>
            <a:r>
              <a:rPr lang="ru-RU" sz="2000" dirty="0" smtClean="0"/>
              <a:t>PHP предоставя два вида функции за търсене на </a:t>
            </a:r>
            <a:r>
              <a:rPr lang="bg-BG" sz="2000" dirty="0" smtClean="0"/>
              <a:t>последователност от символи (</a:t>
            </a:r>
            <a:r>
              <a:rPr lang="ru-RU" sz="2000" dirty="0" smtClean="0"/>
              <a:t>подниз): функции, които връщат индекс на подниза и функции, които връщат самия подниз.</a:t>
            </a:r>
          </a:p>
          <a:p>
            <a:pPr marL="0" indent="182880" algn="ctr">
              <a:buNone/>
            </a:pPr>
            <a:r>
              <a:rPr lang="ru-RU" sz="2000" dirty="0" smtClean="0"/>
              <a:t>Функции за търсене, които връщат индекс на подниз</a:t>
            </a:r>
          </a:p>
          <a:p>
            <a:pPr>
              <a:buNone/>
            </a:pPr>
            <a:r>
              <a:rPr lang="bg-BG" sz="2000" dirty="0" smtClean="0"/>
              <a:t>Основната функция е </a:t>
            </a:r>
            <a:r>
              <a:rPr lang="en-US" sz="2000" dirty="0" err="1" smtClean="0">
                <a:solidFill>
                  <a:srgbClr val="FF0000"/>
                </a:solidFill>
              </a:rPr>
              <a:t>strpos</a:t>
            </a:r>
            <a:r>
              <a:rPr lang="ru-RU" sz="2000" dirty="0" smtClean="0"/>
              <a:t>. </a:t>
            </a:r>
            <a:r>
              <a:rPr lang="bg-BG" sz="2000" dirty="0" smtClean="0"/>
              <a:t>Тя има следното описание</a:t>
            </a:r>
          </a:p>
          <a:p>
            <a:pPr algn="ctr">
              <a:buNone/>
            </a:pPr>
            <a:r>
              <a:rPr lang="bg-BG" sz="2000" dirty="0" smtClean="0">
                <a:solidFill>
                  <a:schemeClr val="tx2"/>
                </a:solidFill>
              </a:rPr>
              <a:t>int strpos ( string </a:t>
            </a:r>
            <a:r>
              <a:rPr lang="en-US" sz="2000" dirty="0" err="1" smtClean="0">
                <a:solidFill>
                  <a:schemeClr val="tx2"/>
                </a:solidFill>
              </a:rPr>
              <a:t>main_string</a:t>
            </a:r>
            <a:r>
              <a:rPr lang="bg-BG" sz="2000" dirty="0" smtClean="0">
                <a:solidFill>
                  <a:schemeClr val="tx2"/>
                </a:solidFill>
              </a:rPr>
              <a:t>, mixed </a:t>
            </a:r>
            <a:r>
              <a:rPr lang="en-US" sz="2000" dirty="0" err="1" smtClean="0">
                <a:solidFill>
                  <a:schemeClr val="tx2"/>
                </a:solidFill>
              </a:rPr>
              <a:t>search_string</a:t>
            </a:r>
            <a:r>
              <a:rPr lang="bg-BG" sz="2000" dirty="0" smtClean="0">
                <a:solidFill>
                  <a:schemeClr val="tx2"/>
                </a:solidFill>
              </a:rPr>
              <a:t> [, int offset] )</a:t>
            </a:r>
          </a:p>
          <a:p>
            <a:pPr>
              <a:buNone/>
            </a:pPr>
            <a:r>
              <a:rPr lang="bg-BG" sz="2000" dirty="0" smtClean="0"/>
              <a:t>където: </a:t>
            </a:r>
            <a:r>
              <a:rPr lang="en-US" sz="2000" dirty="0" smtClean="0"/>
              <a:t>main</a:t>
            </a:r>
            <a:r>
              <a:rPr lang="bg-BG" sz="2000" dirty="0" smtClean="0"/>
              <a:t>_</a:t>
            </a:r>
            <a:r>
              <a:rPr lang="en-US" sz="2000" dirty="0" smtClean="0"/>
              <a:t>string</a:t>
            </a:r>
            <a:r>
              <a:rPr lang="bg-BG" sz="2000" dirty="0" smtClean="0"/>
              <a:t> е зададеният символен низ</a:t>
            </a:r>
          </a:p>
          <a:p>
            <a:pPr>
              <a:buNone/>
            </a:pPr>
            <a:r>
              <a:rPr lang="en-US" sz="2000" dirty="0" smtClean="0"/>
              <a:t>search</a:t>
            </a:r>
            <a:r>
              <a:rPr lang="bg-BG" sz="2000" dirty="0" smtClean="0"/>
              <a:t>_</a:t>
            </a:r>
            <a:r>
              <a:rPr lang="en-US" sz="2000" dirty="0" smtClean="0"/>
              <a:t>string</a:t>
            </a:r>
            <a:r>
              <a:rPr lang="bg-BG" sz="2000" dirty="0" smtClean="0"/>
              <a:t> е търсеният подниз</a:t>
            </a:r>
          </a:p>
          <a:p>
            <a:pPr>
              <a:buNone/>
            </a:pPr>
            <a:r>
              <a:rPr lang="bg-BG" sz="2000" dirty="0" smtClean="0"/>
              <a:t>offset – (незадължителен) е началният индекс на търсенето</a:t>
            </a:r>
          </a:p>
          <a:p>
            <a:pPr>
              <a:buNone/>
            </a:pPr>
            <a:r>
              <a:rPr lang="bg-BG" sz="2000" dirty="0" smtClean="0"/>
              <a:t>Функцията връща индекс на открития подниз или </a:t>
            </a:r>
            <a:r>
              <a:rPr lang="en-US" sz="2000" dirty="0" smtClean="0"/>
              <a:t>FALSE</a:t>
            </a:r>
            <a:r>
              <a:rPr lang="bg-BG" sz="2000" dirty="0" smtClean="0"/>
              <a:t> ако не е открит. </a:t>
            </a:r>
          </a:p>
          <a:p>
            <a:pPr>
              <a:buNone/>
            </a:pPr>
            <a:r>
              <a:rPr lang="bg-BG" sz="2000" dirty="0" smtClean="0"/>
              <a:t>Подобна функция е str</a:t>
            </a:r>
            <a:r>
              <a:rPr lang="en-US" sz="2000" dirty="0" err="1" smtClean="0"/>
              <a:t>i</a:t>
            </a:r>
            <a:r>
              <a:rPr lang="bg-BG" sz="2000" dirty="0" smtClean="0"/>
              <a:t>pos – не прави разлика м/у малки и главни букви</a:t>
            </a:r>
          </a:p>
          <a:p>
            <a:pPr>
              <a:buNone/>
            </a:pPr>
            <a:r>
              <a:rPr lang="bg-BG" sz="2000" dirty="0" smtClean="0"/>
              <a:t>	$</a:t>
            </a:r>
            <a:r>
              <a:rPr lang="en-US" sz="2000" dirty="0" smtClean="0"/>
              <a:t>s</a:t>
            </a:r>
            <a:r>
              <a:rPr lang="bg-BG" sz="2000" dirty="0" smtClean="0"/>
              <a:t>=”</a:t>
            </a:r>
            <a:r>
              <a:rPr lang="en-US" sz="2000" dirty="0" smtClean="0"/>
              <a:t>Hello World</a:t>
            </a:r>
            <a:r>
              <a:rPr lang="bg-BG" sz="2000" dirty="0" smtClean="0"/>
              <a:t>”;</a:t>
            </a:r>
          </a:p>
          <a:p>
            <a:pPr>
              <a:buNone/>
            </a:pPr>
            <a:r>
              <a:rPr lang="bg-BG" sz="2000" dirty="0" smtClean="0"/>
              <a:t>	</a:t>
            </a:r>
            <a:r>
              <a:rPr lang="en-US" sz="2000" dirty="0" smtClean="0"/>
              <a:t>if(</a:t>
            </a:r>
            <a:r>
              <a:rPr lang="bg-BG" sz="2000" dirty="0" smtClean="0"/>
              <a:t>strpos</a:t>
            </a:r>
            <a:r>
              <a:rPr lang="en-US" sz="2000" dirty="0" smtClean="0"/>
              <a:t>(</a:t>
            </a:r>
            <a:r>
              <a:rPr lang="bg-BG" sz="2000" dirty="0" smtClean="0"/>
              <a:t>$</a:t>
            </a:r>
            <a:r>
              <a:rPr lang="en-US" sz="2000" dirty="0" err="1" smtClean="0"/>
              <a:t>s,”Hello</a:t>
            </a:r>
            <a:r>
              <a:rPr lang="en-US" sz="2000" dirty="0" smtClean="0"/>
              <a:t>”)!==FALSE)</a:t>
            </a:r>
            <a:endParaRPr lang="bg-BG" sz="2000" dirty="0" smtClean="0"/>
          </a:p>
          <a:p>
            <a:pPr>
              <a:buNone/>
            </a:pPr>
            <a:r>
              <a:rPr lang="bg-BG" sz="2000" dirty="0" smtClean="0"/>
              <a:t>	</a:t>
            </a:r>
            <a:r>
              <a:rPr lang="en-US" sz="2000" dirty="0" smtClean="0"/>
              <a:t>{</a:t>
            </a:r>
            <a:endParaRPr lang="bg-BG" sz="2000" dirty="0" smtClean="0"/>
          </a:p>
          <a:p>
            <a:pPr>
              <a:buNone/>
            </a:pPr>
            <a:r>
              <a:rPr lang="en-US" sz="2000" dirty="0" smtClean="0"/>
              <a:t>	</a:t>
            </a:r>
            <a:r>
              <a:rPr lang="bg-BG" sz="2000" dirty="0" smtClean="0"/>
              <a:t>	</a:t>
            </a:r>
            <a:r>
              <a:rPr lang="en-US" sz="2000" dirty="0" smtClean="0"/>
              <a:t>echo “</a:t>
            </a:r>
            <a:r>
              <a:rPr lang="bg-BG" sz="2000" dirty="0" smtClean="0"/>
              <a:t>Открит е подниза ‘</a:t>
            </a:r>
            <a:r>
              <a:rPr lang="en-US" sz="2000" dirty="0" smtClean="0"/>
              <a:t>Hello</a:t>
            </a:r>
            <a:r>
              <a:rPr lang="bg-BG" sz="2000" dirty="0" smtClean="0"/>
              <a:t>’ на позиция </a:t>
            </a:r>
            <a:r>
              <a:rPr lang="en-US" sz="2000" dirty="0" smtClean="0"/>
              <a:t>“.</a:t>
            </a:r>
            <a:r>
              <a:rPr lang="bg-BG" sz="2000" dirty="0" smtClean="0"/>
              <a:t>strpos</a:t>
            </a:r>
            <a:r>
              <a:rPr lang="en-US" sz="2000" dirty="0" smtClean="0"/>
              <a:t>(</a:t>
            </a:r>
            <a:r>
              <a:rPr lang="bg-BG" sz="2000" dirty="0" smtClean="0"/>
              <a:t>$</a:t>
            </a:r>
            <a:r>
              <a:rPr lang="en-US" sz="2000" dirty="0" err="1" smtClean="0"/>
              <a:t>s,”Hello</a:t>
            </a:r>
            <a:r>
              <a:rPr lang="en-US" sz="2000" dirty="0" smtClean="0"/>
              <a:t>”)</a:t>
            </a:r>
            <a:r>
              <a:rPr lang="bg-BG" sz="2000" dirty="0" smtClean="0"/>
              <a:t>;</a:t>
            </a:r>
          </a:p>
          <a:p>
            <a:pPr>
              <a:buNone/>
            </a:pPr>
            <a:r>
              <a:rPr lang="bg-BG" sz="2000" dirty="0" smtClean="0"/>
              <a:t>	}</a:t>
            </a:r>
          </a:p>
          <a:p>
            <a:pPr marL="0" indent="182880" algn="just">
              <a:buNone/>
            </a:pPr>
            <a:endParaRPr lang="ru-RU" sz="2000"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62000"/>
          </a:xfrm>
        </p:spPr>
        <p:txBody>
          <a:bodyPr>
            <a:normAutofit/>
          </a:bodyPr>
          <a:lstStyle/>
          <a:p>
            <a:r>
              <a:rPr lang="ru-RU" sz="2800" dirty="0" smtClean="0"/>
              <a:t>Функции за търсене, които връщат открития подниз</a:t>
            </a:r>
            <a:endParaRPr lang="en-US" sz="3200" dirty="0"/>
          </a:p>
        </p:txBody>
      </p:sp>
      <p:sp>
        <p:nvSpPr>
          <p:cNvPr id="3" name="Content Placeholder 2"/>
          <p:cNvSpPr>
            <a:spLocks noGrp="1"/>
          </p:cNvSpPr>
          <p:nvPr>
            <p:ph idx="1"/>
          </p:nvPr>
        </p:nvSpPr>
        <p:spPr>
          <a:xfrm>
            <a:off x="457200" y="914400"/>
            <a:ext cx="8229600" cy="5715000"/>
          </a:xfrm>
        </p:spPr>
        <p:txBody>
          <a:bodyPr>
            <a:normAutofit/>
          </a:bodyPr>
          <a:lstStyle/>
          <a:p>
            <a:pPr marL="0" indent="72000">
              <a:buNone/>
            </a:pPr>
            <a:r>
              <a:rPr lang="bg-BG" sz="2000" dirty="0" smtClean="0"/>
              <a:t>Основната функция е </a:t>
            </a:r>
            <a:r>
              <a:rPr lang="en-US" sz="2000" dirty="0" err="1" smtClean="0">
                <a:solidFill>
                  <a:srgbClr val="FF0000"/>
                </a:solidFill>
              </a:rPr>
              <a:t>strstr</a:t>
            </a:r>
            <a:r>
              <a:rPr lang="ru-RU" sz="2000" dirty="0" smtClean="0"/>
              <a:t>. </a:t>
            </a:r>
            <a:r>
              <a:rPr lang="bg-BG" sz="2000" dirty="0" smtClean="0"/>
              <a:t>Тя има следното описание</a:t>
            </a:r>
          </a:p>
          <a:p>
            <a:pPr marL="0" indent="72000" algn="ctr">
              <a:buNone/>
            </a:pPr>
            <a:r>
              <a:rPr lang="en-US" sz="2000" dirty="0" smtClean="0"/>
              <a:t>string </a:t>
            </a:r>
            <a:r>
              <a:rPr lang="en-US" sz="2000" dirty="0" err="1" smtClean="0"/>
              <a:t>strstr</a:t>
            </a:r>
            <a:r>
              <a:rPr lang="en-US" sz="2000" dirty="0" smtClean="0"/>
              <a:t> (</a:t>
            </a:r>
            <a:r>
              <a:rPr lang="bg-BG" sz="2000" dirty="0" smtClean="0"/>
              <a:t>string </a:t>
            </a:r>
            <a:r>
              <a:rPr lang="en-US" sz="2000" dirty="0" err="1" smtClean="0"/>
              <a:t>main_string</a:t>
            </a:r>
            <a:r>
              <a:rPr lang="en-US" sz="2000" dirty="0" smtClean="0"/>
              <a:t>, string </a:t>
            </a:r>
            <a:r>
              <a:rPr lang="en-US" sz="2000" dirty="0" err="1" smtClean="0"/>
              <a:t>search_string</a:t>
            </a:r>
            <a:r>
              <a:rPr lang="en-US" sz="2000" dirty="0" smtClean="0"/>
              <a:t> )</a:t>
            </a:r>
            <a:endParaRPr lang="bg-BG" sz="2000" dirty="0" smtClean="0"/>
          </a:p>
          <a:p>
            <a:pPr marL="0" indent="72000">
              <a:buNone/>
            </a:pPr>
            <a:r>
              <a:rPr lang="bg-BG" sz="2000" dirty="0" smtClean="0"/>
              <a:t>където: </a:t>
            </a:r>
            <a:r>
              <a:rPr lang="en-US" sz="2000" dirty="0" smtClean="0"/>
              <a:t>main</a:t>
            </a:r>
            <a:r>
              <a:rPr lang="bg-BG" sz="2000" dirty="0" smtClean="0"/>
              <a:t>_</a:t>
            </a:r>
            <a:r>
              <a:rPr lang="en-US" sz="2000" dirty="0" smtClean="0"/>
              <a:t>string</a:t>
            </a:r>
            <a:r>
              <a:rPr lang="bg-BG" sz="2000" dirty="0" smtClean="0"/>
              <a:t> е зададеният символен низ</a:t>
            </a:r>
          </a:p>
          <a:p>
            <a:pPr marL="0" indent="72000">
              <a:buNone/>
            </a:pPr>
            <a:r>
              <a:rPr lang="en-US" sz="2000" dirty="0" smtClean="0"/>
              <a:t>search</a:t>
            </a:r>
            <a:r>
              <a:rPr lang="bg-BG" sz="2000" dirty="0" smtClean="0"/>
              <a:t>_</a:t>
            </a:r>
            <a:r>
              <a:rPr lang="en-US" sz="2000" dirty="0" smtClean="0"/>
              <a:t>string</a:t>
            </a:r>
            <a:r>
              <a:rPr lang="bg-BG" sz="2000" dirty="0" smtClean="0"/>
              <a:t> е търсеният подниз</a:t>
            </a:r>
          </a:p>
          <a:p>
            <a:pPr marL="0" indent="72000">
              <a:buNone/>
            </a:pPr>
            <a:r>
              <a:rPr lang="bg-BG" sz="2000" dirty="0" smtClean="0"/>
              <a:t>Функцията търси първото появяване на </a:t>
            </a:r>
            <a:r>
              <a:rPr lang="en-US" sz="2000" dirty="0" smtClean="0"/>
              <a:t>search</a:t>
            </a:r>
            <a:r>
              <a:rPr lang="bg-BG" sz="2000" dirty="0" smtClean="0"/>
              <a:t>_</a:t>
            </a:r>
            <a:r>
              <a:rPr lang="en-US" sz="2000" dirty="0" smtClean="0"/>
              <a:t>string</a:t>
            </a:r>
            <a:r>
              <a:rPr lang="bg-BG" sz="2000" dirty="0" smtClean="0"/>
              <a:t> в </a:t>
            </a:r>
            <a:r>
              <a:rPr lang="en-US" sz="2000" dirty="0" smtClean="0"/>
              <a:t>main</a:t>
            </a:r>
            <a:r>
              <a:rPr lang="bg-BG" sz="2000" dirty="0" smtClean="0"/>
              <a:t>_</a:t>
            </a:r>
            <a:r>
              <a:rPr lang="en-US" sz="2000" dirty="0" smtClean="0"/>
              <a:t>string</a:t>
            </a:r>
            <a:r>
              <a:rPr lang="bg-BG" sz="2000" dirty="0" smtClean="0"/>
              <a:t> и връща останалата част от откритата позиция до края на </a:t>
            </a:r>
            <a:r>
              <a:rPr lang="en-US" sz="2000" dirty="0" smtClean="0"/>
              <a:t>main</a:t>
            </a:r>
            <a:r>
              <a:rPr lang="bg-BG" sz="2000" dirty="0" smtClean="0"/>
              <a:t>_</a:t>
            </a:r>
            <a:r>
              <a:rPr lang="en-US" sz="2000" dirty="0" smtClean="0"/>
              <a:t>string</a:t>
            </a:r>
            <a:r>
              <a:rPr lang="bg-BG" sz="2000" dirty="0" smtClean="0"/>
              <a:t> или </a:t>
            </a:r>
            <a:r>
              <a:rPr lang="en-US" sz="2000" dirty="0" smtClean="0"/>
              <a:t>FALSE</a:t>
            </a:r>
            <a:r>
              <a:rPr lang="bg-BG" sz="2000" dirty="0" smtClean="0"/>
              <a:t> ако подниза не е открит.</a:t>
            </a:r>
          </a:p>
          <a:p>
            <a:pPr marL="0" indent="72000">
              <a:buNone/>
            </a:pPr>
            <a:r>
              <a:rPr lang="bg-BG" sz="2000" dirty="0" smtClean="0"/>
              <a:t>Подобна функция е str</a:t>
            </a:r>
            <a:r>
              <a:rPr lang="en-US" sz="2000" dirty="0" err="1" smtClean="0"/>
              <a:t>istr</a:t>
            </a:r>
            <a:r>
              <a:rPr lang="bg-BG" sz="2000" dirty="0" smtClean="0"/>
              <a:t> – не прави разлика м/у малки и главни букви</a:t>
            </a:r>
          </a:p>
          <a:p>
            <a:pPr>
              <a:buNone/>
            </a:pPr>
            <a:r>
              <a:rPr lang="bg-BG" sz="2000" dirty="0" smtClean="0"/>
              <a:t>$</a:t>
            </a:r>
            <a:r>
              <a:rPr lang="en-US" sz="2000" dirty="0" smtClean="0"/>
              <a:t>s</a:t>
            </a:r>
            <a:r>
              <a:rPr lang="bg-BG" sz="2000" dirty="0" smtClean="0"/>
              <a:t>=”</a:t>
            </a:r>
            <a:r>
              <a:rPr lang="en-US" sz="2000" dirty="0" smtClean="0"/>
              <a:t>Hello World</a:t>
            </a:r>
            <a:r>
              <a:rPr lang="bg-BG" sz="2000" dirty="0" smtClean="0"/>
              <a:t>”;</a:t>
            </a:r>
          </a:p>
          <a:p>
            <a:pPr>
              <a:buNone/>
            </a:pPr>
            <a:r>
              <a:rPr lang="en-US" sz="2000" dirty="0" smtClean="0"/>
              <a:t>if(</a:t>
            </a:r>
            <a:r>
              <a:rPr lang="bg-BG" sz="2000" dirty="0" smtClean="0"/>
              <a:t>str</a:t>
            </a:r>
            <a:r>
              <a:rPr lang="en-US" sz="2000" dirty="0" err="1" smtClean="0"/>
              <a:t>str</a:t>
            </a:r>
            <a:r>
              <a:rPr lang="en-US" sz="2000" dirty="0" smtClean="0"/>
              <a:t>(</a:t>
            </a:r>
            <a:r>
              <a:rPr lang="bg-BG" sz="2000" dirty="0" smtClean="0"/>
              <a:t>$</a:t>
            </a:r>
            <a:r>
              <a:rPr lang="en-US" sz="2000" dirty="0" smtClean="0"/>
              <a:t>s,” </a:t>
            </a:r>
            <a:r>
              <a:rPr lang="en-US" sz="2000" dirty="0" err="1" smtClean="0"/>
              <a:t>Wo</a:t>
            </a:r>
            <a:r>
              <a:rPr lang="en-US" sz="2000" dirty="0" smtClean="0"/>
              <a:t>”)!==FALSE)</a:t>
            </a:r>
            <a:endParaRPr lang="bg-BG" sz="2000" dirty="0" smtClean="0"/>
          </a:p>
          <a:p>
            <a:pPr>
              <a:buNone/>
            </a:pPr>
            <a:r>
              <a:rPr lang="en-US" sz="2000" dirty="0" smtClean="0"/>
              <a:t>{</a:t>
            </a:r>
            <a:endParaRPr lang="bg-BG" sz="2000" dirty="0" smtClean="0"/>
          </a:p>
          <a:p>
            <a:pPr>
              <a:buNone/>
            </a:pPr>
            <a:r>
              <a:rPr lang="en-US" sz="2000" dirty="0" smtClean="0"/>
              <a:t>	echo “</a:t>
            </a:r>
            <a:r>
              <a:rPr lang="bg-BG" sz="2000" dirty="0" smtClean="0"/>
              <a:t>Открит е подниза str</a:t>
            </a:r>
            <a:r>
              <a:rPr lang="en-US" sz="2000" dirty="0" err="1" smtClean="0"/>
              <a:t>str</a:t>
            </a:r>
            <a:r>
              <a:rPr lang="en-US" sz="2000" dirty="0" smtClean="0"/>
              <a:t>(</a:t>
            </a:r>
            <a:r>
              <a:rPr lang="bg-BG" sz="2000" dirty="0" smtClean="0"/>
              <a:t>$</a:t>
            </a:r>
            <a:r>
              <a:rPr lang="en-US" sz="2000" dirty="0" smtClean="0"/>
              <a:t>s,” </a:t>
            </a:r>
            <a:r>
              <a:rPr lang="en-US" sz="2000" dirty="0" err="1" smtClean="0"/>
              <a:t>Wo</a:t>
            </a:r>
            <a:r>
              <a:rPr lang="en-US" sz="2000" dirty="0" smtClean="0"/>
              <a:t>”)</a:t>
            </a:r>
            <a:r>
              <a:rPr lang="bg-BG" sz="2000" dirty="0" smtClean="0"/>
              <a:t>;</a:t>
            </a:r>
          </a:p>
          <a:p>
            <a:pPr>
              <a:buNone/>
            </a:pPr>
            <a:r>
              <a:rPr lang="bg-BG" sz="2000" dirty="0" smtClean="0"/>
              <a:t>}</a:t>
            </a:r>
          </a:p>
          <a:p>
            <a:pPr marL="0" indent="182880" algn="just">
              <a:buNone/>
            </a:pPr>
            <a:endParaRPr lang="ru-RU" sz="2000"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62000"/>
          </a:xfrm>
        </p:spPr>
        <p:txBody>
          <a:bodyPr>
            <a:normAutofit/>
          </a:bodyPr>
          <a:lstStyle/>
          <a:p>
            <a:r>
              <a:rPr lang="ru-RU" sz="2800" dirty="0" smtClean="0"/>
              <a:t>Операции със символни низове - продължение</a:t>
            </a:r>
            <a:endParaRPr lang="en-US" sz="3200" dirty="0"/>
          </a:p>
        </p:txBody>
      </p:sp>
      <p:sp>
        <p:nvSpPr>
          <p:cNvPr id="3" name="Content Placeholder 2"/>
          <p:cNvSpPr>
            <a:spLocks noGrp="1"/>
          </p:cNvSpPr>
          <p:nvPr>
            <p:ph idx="1"/>
          </p:nvPr>
        </p:nvSpPr>
        <p:spPr>
          <a:xfrm>
            <a:off x="457200" y="914400"/>
            <a:ext cx="8229600" cy="5715000"/>
          </a:xfrm>
        </p:spPr>
        <p:txBody>
          <a:bodyPr>
            <a:normAutofit/>
          </a:bodyPr>
          <a:lstStyle/>
          <a:p>
            <a:pPr marL="0" indent="182880" algn="ctr">
              <a:buNone/>
            </a:pPr>
            <a:r>
              <a:rPr lang="ru-RU" sz="2000" dirty="0" smtClean="0"/>
              <a:t>Получаване на дължината на низ – функция strlen</a:t>
            </a:r>
            <a:endParaRPr lang="en-US" sz="2000" dirty="0" smtClean="0"/>
          </a:p>
          <a:p>
            <a:pPr marL="0" indent="182880" algn="just">
              <a:buNone/>
            </a:pPr>
            <a:r>
              <a:rPr lang="ru-RU" sz="2000" dirty="0" smtClean="0"/>
              <a:t>Функцията връща дължината на низа като целочислена стойност.</a:t>
            </a:r>
          </a:p>
          <a:p>
            <a:pPr marL="0" indent="182880">
              <a:buNone/>
            </a:pPr>
            <a:r>
              <a:rPr lang="ru-RU" sz="2000" dirty="0" smtClean="0"/>
              <a:t>Описание: </a:t>
            </a:r>
            <a:r>
              <a:rPr lang="en-US" sz="2000" dirty="0" smtClean="0"/>
              <a:t>	</a:t>
            </a:r>
            <a:r>
              <a:rPr lang="en-US" sz="2000" dirty="0" err="1" smtClean="0">
                <a:solidFill>
                  <a:schemeClr val="tx2"/>
                </a:solidFill>
              </a:rPr>
              <a:t>int</a:t>
            </a:r>
            <a:r>
              <a:rPr lang="en-US" sz="2000" dirty="0" smtClean="0">
                <a:solidFill>
                  <a:schemeClr val="tx2"/>
                </a:solidFill>
              </a:rPr>
              <a:t> </a:t>
            </a:r>
            <a:r>
              <a:rPr lang="en-US" sz="2000" dirty="0" err="1" smtClean="0">
                <a:solidFill>
                  <a:schemeClr val="tx2"/>
                </a:solidFill>
              </a:rPr>
              <a:t>strlen</a:t>
            </a:r>
            <a:r>
              <a:rPr lang="en-US" sz="2000" dirty="0" smtClean="0">
                <a:solidFill>
                  <a:schemeClr val="tx2"/>
                </a:solidFill>
              </a:rPr>
              <a:t> ( string </a:t>
            </a:r>
            <a:r>
              <a:rPr lang="en-US" sz="2000" dirty="0" err="1" smtClean="0">
                <a:solidFill>
                  <a:schemeClr val="tx2"/>
                </a:solidFill>
              </a:rPr>
              <a:t>test_string</a:t>
            </a:r>
            <a:r>
              <a:rPr lang="en-US" sz="2000" dirty="0" smtClean="0">
                <a:solidFill>
                  <a:schemeClr val="tx2"/>
                </a:solidFill>
              </a:rPr>
              <a:t> )</a:t>
            </a:r>
          </a:p>
          <a:p>
            <a:pPr marL="0" indent="182880" algn="just">
              <a:buNone/>
            </a:pPr>
            <a:endParaRPr lang="en-US" sz="2000" dirty="0" smtClean="0"/>
          </a:p>
          <a:p>
            <a:pPr marL="0" indent="182880" algn="ctr">
              <a:buNone/>
            </a:pPr>
            <a:r>
              <a:rPr lang="ru-RU" sz="2000" dirty="0" smtClean="0"/>
              <a:t>Извличанe на подниз от зададена позиция – функция substr</a:t>
            </a:r>
            <a:endParaRPr lang="en-US" sz="2000" dirty="0" smtClean="0"/>
          </a:p>
          <a:p>
            <a:pPr marL="0" indent="182880">
              <a:buNone/>
            </a:pPr>
            <a:r>
              <a:rPr lang="ru-RU" sz="2000" dirty="0" smtClean="0"/>
              <a:t>Функцията връща подниз от зададен начален индекс и със зададена дължина (или до края на низа).</a:t>
            </a:r>
          </a:p>
          <a:p>
            <a:pPr marL="0" indent="182880">
              <a:buNone/>
            </a:pPr>
            <a:r>
              <a:rPr lang="ru-RU" sz="2000" dirty="0" smtClean="0"/>
              <a:t>Описание: </a:t>
            </a:r>
            <a:r>
              <a:rPr lang="en-US" sz="2000" dirty="0" smtClean="0"/>
              <a:t>string </a:t>
            </a:r>
            <a:r>
              <a:rPr lang="en-US" sz="2000" dirty="0" err="1" smtClean="0"/>
              <a:t>substr</a:t>
            </a:r>
            <a:r>
              <a:rPr lang="en-US" sz="2000" dirty="0" smtClean="0"/>
              <a:t> ( string </a:t>
            </a:r>
            <a:r>
              <a:rPr lang="en-US" sz="2000" dirty="0" err="1" smtClean="0"/>
              <a:t>string</a:t>
            </a:r>
            <a:r>
              <a:rPr lang="en-US" sz="2000" dirty="0" smtClean="0"/>
              <a:t>, </a:t>
            </a:r>
            <a:r>
              <a:rPr lang="en-US" sz="2000" dirty="0" err="1" smtClean="0"/>
              <a:t>int</a:t>
            </a:r>
            <a:r>
              <a:rPr lang="en-US" sz="2000" dirty="0" smtClean="0"/>
              <a:t> start [, </a:t>
            </a:r>
            <a:r>
              <a:rPr lang="en-US" sz="2000" dirty="0" err="1" smtClean="0"/>
              <a:t>int</a:t>
            </a:r>
            <a:r>
              <a:rPr lang="en-US" sz="2000" dirty="0" smtClean="0"/>
              <a:t> length] )</a:t>
            </a:r>
          </a:p>
          <a:p>
            <a:pPr marL="0" indent="182880">
              <a:buNone/>
            </a:pPr>
            <a:r>
              <a:rPr lang="ru-RU" sz="2000" dirty="0" smtClean="0"/>
              <a:t>където:</a:t>
            </a:r>
            <a:r>
              <a:rPr lang="en-US" sz="2000" dirty="0" smtClean="0"/>
              <a:t> string </a:t>
            </a:r>
            <a:r>
              <a:rPr lang="ru-RU" sz="2000" dirty="0" smtClean="0"/>
              <a:t>е зададения низ</a:t>
            </a:r>
          </a:p>
          <a:p>
            <a:pPr marL="0" indent="182880">
              <a:buNone/>
            </a:pPr>
            <a:r>
              <a:rPr lang="en-US" sz="2000" dirty="0" smtClean="0"/>
              <a:t>start </a:t>
            </a:r>
            <a:r>
              <a:rPr lang="ru-RU" sz="2000" dirty="0" smtClean="0"/>
              <a:t>е началният индекс, от който се извлича подниза</a:t>
            </a:r>
          </a:p>
          <a:p>
            <a:pPr marL="0" indent="182880">
              <a:buNone/>
            </a:pPr>
            <a:r>
              <a:rPr lang="en-US" sz="2000" dirty="0" smtClean="0"/>
              <a:t>length – (</a:t>
            </a:r>
            <a:r>
              <a:rPr lang="ru-RU" sz="2000" dirty="0" smtClean="0"/>
              <a:t>незадължителен) е дължината на извличания подниз</a:t>
            </a:r>
          </a:p>
          <a:p>
            <a:pPr marL="0" indent="182880">
              <a:buNone/>
            </a:pPr>
            <a:r>
              <a:rPr lang="ru-RU" sz="2000" dirty="0" smtClean="0"/>
              <a:t>Ако параметърът </a:t>
            </a:r>
            <a:r>
              <a:rPr lang="en-US" sz="2000" dirty="0" smtClean="0"/>
              <a:t>length </a:t>
            </a:r>
            <a:r>
              <a:rPr lang="ru-RU" sz="2000" dirty="0" smtClean="0"/>
              <a:t>не е зададен, се извлича подниз от индекс </a:t>
            </a:r>
            <a:r>
              <a:rPr lang="en-US" sz="2000" dirty="0" smtClean="0"/>
              <a:t>start </a:t>
            </a:r>
            <a:r>
              <a:rPr lang="ru-RU" sz="2000" dirty="0" smtClean="0"/>
              <a:t>до края на низа.</a:t>
            </a:r>
            <a:endParaRPr lang="en-US" sz="2000" dirty="0" smtClean="0"/>
          </a:p>
          <a:p>
            <a:pPr marL="0" indent="182880">
              <a:buNone/>
            </a:pPr>
            <a:r>
              <a:rPr lang="en-US" sz="2000" dirty="0" smtClean="0"/>
              <a:t>	$t = "Hello World";</a:t>
            </a:r>
          </a:p>
          <a:p>
            <a:pPr marL="0" indent="182880">
              <a:buNone/>
            </a:pPr>
            <a:r>
              <a:rPr lang="en-US" sz="2000" dirty="0" smtClean="0"/>
              <a:t>	echo </a:t>
            </a:r>
            <a:r>
              <a:rPr lang="en-US" sz="2000" dirty="0" err="1" smtClean="0"/>
              <a:t>substr</a:t>
            </a:r>
            <a:r>
              <a:rPr lang="en-US" sz="2000" dirty="0" smtClean="0"/>
              <a:t>($t, 6);	//Extract substring "World"</a:t>
            </a:r>
          </a:p>
          <a:p>
            <a:pPr marL="0" indent="182880">
              <a:buNone/>
            </a:pPr>
            <a:endParaRPr lang="ru-RU" sz="2000"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62000"/>
          </a:xfrm>
        </p:spPr>
        <p:txBody>
          <a:bodyPr>
            <a:normAutofit/>
          </a:bodyPr>
          <a:lstStyle/>
          <a:p>
            <a:r>
              <a:rPr lang="ru-RU" sz="2800" dirty="0" smtClean="0"/>
              <a:t>Операции със символни низове - продължение</a:t>
            </a:r>
            <a:endParaRPr lang="en-US" sz="3200" dirty="0"/>
          </a:p>
        </p:txBody>
      </p:sp>
      <p:sp>
        <p:nvSpPr>
          <p:cNvPr id="3" name="Content Placeholder 2"/>
          <p:cNvSpPr>
            <a:spLocks noGrp="1"/>
          </p:cNvSpPr>
          <p:nvPr>
            <p:ph idx="1"/>
          </p:nvPr>
        </p:nvSpPr>
        <p:spPr>
          <a:xfrm>
            <a:off x="457200" y="914400"/>
            <a:ext cx="8229600" cy="5715000"/>
          </a:xfrm>
        </p:spPr>
        <p:txBody>
          <a:bodyPr>
            <a:normAutofit/>
          </a:bodyPr>
          <a:lstStyle/>
          <a:p>
            <a:pPr marL="0" indent="182880" algn="ctr">
              <a:buNone/>
            </a:pPr>
            <a:r>
              <a:rPr lang="ru-RU" sz="2000" dirty="0" smtClean="0"/>
              <a:t>Разделяне на низ</a:t>
            </a:r>
            <a:r>
              <a:rPr lang="en-US" sz="2000" dirty="0" smtClean="0"/>
              <a:t> </a:t>
            </a:r>
            <a:r>
              <a:rPr lang="bg-BG" sz="2000" dirty="0" smtClean="0"/>
              <a:t>по зададена дължина</a:t>
            </a:r>
            <a:endParaRPr lang="en-US" sz="2000" dirty="0" smtClean="0"/>
          </a:p>
          <a:p>
            <a:pPr marL="0" indent="182880" algn="ctr">
              <a:buNone/>
            </a:pPr>
            <a:r>
              <a:rPr lang="ru-RU" sz="2000" dirty="0" smtClean="0"/>
              <a:t>Разделяне по зададена дължина на подниз може да се извърши с функцията </a:t>
            </a:r>
            <a:r>
              <a:rPr lang="en-US" sz="2000" dirty="0" err="1" smtClean="0"/>
              <a:t>str_split</a:t>
            </a:r>
            <a:r>
              <a:rPr lang="en-US" sz="2000" dirty="0" smtClean="0"/>
              <a:t> </a:t>
            </a:r>
          </a:p>
          <a:p>
            <a:pPr marL="0" indent="72000">
              <a:buNone/>
            </a:pPr>
            <a:r>
              <a:rPr lang="ru-RU" sz="2000" dirty="0" smtClean="0"/>
              <a:t>Описание:</a:t>
            </a:r>
          </a:p>
          <a:p>
            <a:pPr marL="0" indent="72000">
              <a:buNone/>
            </a:pPr>
            <a:r>
              <a:rPr lang="en-US" sz="2000" dirty="0" smtClean="0"/>
              <a:t>array </a:t>
            </a:r>
            <a:r>
              <a:rPr lang="en-US" sz="2000" dirty="0" err="1" smtClean="0"/>
              <a:t>str_split</a:t>
            </a:r>
            <a:r>
              <a:rPr lang="en-US" sz="2000" dirty="0" smtClean="0"/>
              <a:t> ( string </a:t>
            </a:r>
            <a:r>
              <a:rPr lang="en-US" sz="2000" dirty="0" err="1" smtClean="0"/>
              <a:t>main_string</a:t>
            </a:r>
            <a:r>
              <a:rPr lang="en-US" sz="2000" dirty="0" smtClean="0"/>
              <a:t> [, </a:t>
            </a:r>
            <a:r>
              <a:rPr lang="en-US" sz="2000" dirty="0" err="1" smtClean="0"/>
              <a:t>int</a:t>
            </a:r>
            <a:r>
              <a:rPr lang="en-US" sz="2000" dirty="0" smtClean="0"/>
              <a:t> </a:t>
            </a:r>
            <a:r>
              <a:rPr lang="en-US" sz="2000" dirty="0" err="1" smtClean="0"/>
              <a:t>split_length</a:t>
            </a:r>
            <a:r>
              <a:rPr lang="en-US" sz="2000" dirty="0" smtClean="0"/>
              <a:t>] )</a:t>
            </a:r>
          </a:p>
          <a:p>
            <a:pPr marL="0" indent="72000">
              <a:buNone/>
            </a:pPr>
            <a:r>
              <a:rPr lang="ru-RU" sz="2000" dirty="0" smtClean="0"/>
              <a:t>където: </a:t>
            </a:r>
            <a:r>
              <a:rPr lang="en-US" sz="2000" dirty="0" err="1" smtClean="0"/>
              <a:t>main_string</a:t>
            </a:r>
            <a:r>
              <a:rPr lang="en-US" sz="2000" dirty="0" smtClean="0"/>
              <a:t> </a:t>
            </a:r>
            <a:r>
              <a:rPr lang="ru-RU" sz="2000" dirty="0" smtClean="0"/>
              <a:t>е зададения низ</a:t>
            </a:r>
          </a:p>
          <a:p>
            <a:pPr marL="0" indent="72000">
              <a:buNone/>
            </a:pPr>
            <a:r>
              <a:rPr lang="en-US" sz="2000" dirty="0" err="1" smtClean="0"/>
              <a:t>split_length</a:t>
            </a:r>
            <a:r>
              <a:rPr lang="en-US" sz="2000" dirty="0" smtClean="0"/>
              <a:t> – (</a:t>
            </a:r>
            <a:r>
              <a:rPr lang="ru-RU" sz="2000" dirty="0" smtClean="0"/>
              <a:t>незадължителен) е дължината на поднизовете</a:t>
            </a:r>
          </a:p>
          <a:p>
            <a:pPr marL="0" indent="72000">
              <a:buNone/>
            </a:pPr>
            <a:r>
              <a:rPr lang="ru-RU" sz="2000" dirty="0" smtClean="0"/>
              <a:t>Функцията връща масив, в елементите на който са записани получените поднизове. Ако split_length липсва във всеки елемент има само по един символ</a:t>
            </a:r>
          </a:p>
          <a:p>
            <a:pPr marL="0" indent="182880">
              <a:buNone/>
            </a:pPr>
            <a:r>
              <a:rPr lang="en-US" sz="2000" dirty="0" smtClean="0"/>
              <a:t>$</a:t>
            </a:r>
            <a:r>
              <a:rPr lang="en-US" sz="2000" dirty="0" err="1" smtClean="0"/>
              <a:t>str</a:t>
            </a:r>
            <a:r>
              <a:rPr lang="en-US" sz="2000" dirty="0" smtClean="0"/>
              <a:t>=”Hello PHP”;</a:t>
            </a:r>
          </a:p>
          <a:p>
            <a:pPr marL="0" indent="182880">
              <a:buNone/>
            </a:pPr>
            <a:r>
              <a:rPr lang="en-US" sz="2000" dirty="0" smtClean="0"/>
              <a:t>$a=</a:t>
            </a:r>
            <a:r>
              <a:rPr lang="en-US" sz="2000" dirty="0" err="1" smtClean="0"/>
              <a:t>str_split</a:t>
            </a:r>
            <a:r>
              <a:rPr lang="en-US" sz="2000" dirty="0" smtClean="0"/>
              <a:t>($str,2); //</a:t>
            </a:r>
            <a:r>
              <a:rPr lang="ru-RU" sz="2000" dirty="0" smtClean="0"/>
              <a:t>разделяне на поднизове с дължина 2</a:t>
            </a:r>
          </a:p>
          <a:p>
            <a:pPr marL="0" indent="182880">
              <a:buNone/>
            </a:pPr>
            <a:r>
              <a:rPr lang="en-US" sz="2000" dirty="0" smtClean="0"/>
              <a:t>echo “&lt;pre&gt;”.</a:t>
            </a:r>
            <a:r>
              <a:rPr lang="en-US" sz="2000" dirty="0" err="1" smtClean="0"/>
              <a:t>print_r</a:t>
            </a:r>
            <a:r>
              <a:rPr lang="en-US" sz="2000" dirty="0" smtClean="0"/>
              <a:t>($</a:t>
            </a:r>
            <a:r>
              <a:rPr lang="en-US" sz="2000" dirty="0" err="1" smtClean="0"/>
              <a:t>a,TRUE</a:t>
            </a:r>
            <a:r>
              <a:rPr lang="en-US" sz="2000" dirty="0" smtClean="0"/>
              <a:t>).”&lt;/pre&gt;”;</a:t>
            </a:r>
          </a:p>
          <a:p>
            <a:pPr marL="0" indent="182880">
              <a:buNone/>
            </a:pPr>
            <a:endParaRPr lang="ru-RU" sz="2000"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62000"/>
          </a:xfrm>
        </p:spPr>
        <p:txBody>
          <a:bodyPr>
            <a:normAutofit/>
          </a:bodyPr>
          <a:lstStyle/>
          <a:p>
            <a:r>
              <a:rPr lang="ru-RU" sz="2800" dirty="0" smtClean="0"/>
              <a:t>Операции със символни низове - продължение</a:t>
            </a:r>
            <a:endParaRPr lang="en-US" sz="3200" dirty="0"/>
          </a:p>
        </p:txBody>
      </p:sp>
      <p:sp>
        <p:nvSpPr>
          <p:cNvPr id="3" name="Content Placeholder 2"/>
          <p:cNvSpPr>
            <a:spLocks noGrp="1"/>
          </p:cNvSpPr>
          <p:nvPr>
            <p:ph idx="1"/>
          </p:nvPr>
        </p:nvSpPr>
        <p:spPr>
          <a:xfrm>
            <a:off x="457200" y="914400"/>
            <a:ext cx="8229600" cy="5715000"/>
          </a:xfrm>
        </p:spPr>
        <p:txBody>
          <a:bodyPr>
            <a:normAutofit/>
          </a:bodyPr>
          <a:lstStyle/>
          <a:p>
            <a:pPr marL="0" indent="182880" algn="ctr">
              <a:buNone/>
            </a:pPr>
            <a:r>
              <a:rPr lang="ru-RU" sz="2000" dirty="0" smtClean="0"/>
              <a:t>Разделяне на низ по зададен разделител – функция </a:t>
            </a:r>
            <a:r>
              <a:rPr lang="en-US" sz="2000" dirty="0" smtClean="0"/>
              <a:t>explode</a:t>
            </a:r>
            <a:endParaRPr lang="ru-RU" sz="2000" dirty="0" smtClean="0"/>
          </a:p>
          <a:p>
            <a:pPr marL="0" indent="72000">
              <a:buNone/>
            </a:pPr>
            <a:r>
              <a:rPr lang="ru-RU" sz="2000" dirty="0" smtClean="0"/>
              <a:t>Описание:</a:t>
            </a:r>
          </a:p>
          <a:p>
            <a:pPr marL="0" indent="72000">
              <a:buNone/>
            </a:pPr>
            <a:r>
              <a:rPr lang="en-US" sz="2000" dirty="0" smtClean="0"/>
              <a:t>array explode ( string separator, string </a:t>
            </a:r>
            <a:r>
              <a:rPr lang="en-US" sz="2000" dirty="0" err="1" smtClean="0"/>
              <a:t>string</a:t>
            </a:r>
            <a:r>
              <a:rPr lang="en-US" sz="2000" dirty="0" smtClean="0"/>
              <a:t> [, </a:t>
            </a:r>
            <a:r>
              <a:rPr lang="en-US" sz="2000" dirty="0" err="1" smtClean="0"/>
              <a:t>int</a:t>
            </a:r>
            <a:r>
              <a:rPr lang="en-US" sz="2000" dirty="0" smtClean="0"/>
              <a:t> limit] )</a:t>
            </a:r>
          </a:p>
          <a:p>
            <a:pPr marL="0" indent="72000">
              <a:buNone/>
            </a:pPr>
            <a:r>
              <a:rPr lang="bg-BG" sz="2000" dirty="0" smtClean="0"/>
              <a:t>където:</a:t>
            </a:r>
          </a:p>
          <a:p>
            <a:pPr marL="0" indent="72000">
              <a:buNone/>
            </a:pPr>
            <a:r>
              <a:rPr lang="en-US" sz="2000" dirty="0" smtClean="0"/>
              <a:t>separator </a:t>
            </a:r>
            <a:r>
              <a:rPr lang="bg-BG" sz="2000" dirty="0" smtClean="0"/>
              <a:t>е зададеният разделител</a:t>
            </a:r>
          </a:p>
          <a:p>
            <a:pPr marL="0" indent="72000">
              <a:buNone/>
            </a:pPr>
            <a:r>
              <a:rPr lang="en-US" sz="2000" dirty="0" smtClean="0"/>
              <a:t>string </a:t>
            </a:r>
            <a:r>
              <a:rPr lang="bg-BG" sz="2000" dirty="0" smtClean="0"/>
              <a:t>е низа, който се разделя</a:t>
            </a:r>
          </a:p>
          <a:p>
            <a:pPr marL="0" indent="72000">
              <a:buNone/>
            </a:pPr>
            <a:r>
              <a:rPr lang="en-US" sz="2000" dirty="0" smtClean="0"/>
              <a:t>limit – (</a:t>
            </a:r>
            <a:r>
              <a:rPr lang="bg-BG" sz="2000" dirty="0" smtClean="0"/>
              <a:t>незадължителен) задава макс. брой разделяния</a:t>
            </a:r>
          </a:p>
          <a:p>
            <a:pPr marL="0" indent="72000">
              <a:buNone/>
            </a:pPr>
            <a:r>
              <a:rPr lang="bg-BG" sz="2000" dirty="0" smtClean="0"/>
              <a:t>Да разгледаме един пример:</a:t>
            </a:r>
          </a:p>
          <a:p>
            <a:pPr marL="0" indent="72000">
              <a:buNone/>
            </a:pPr>
            <a:r>
              <a:rPr lang="en-US" sz="2000" dirty="0" smtClean="0"/>
              <a:t>   </a:t>
            </a:r>
            <a:r>
              <a:rPr lang="bg-BG" sz="2000" dirty="0" smtClean="0"/>
              <a:t>$</a:t>
            </a:r>
            <a:r>
              <a:rPr lang="en-US" sz="2000" dirty="0" err="1" smtClean="0"/>
              <a:t>str</a:t>
            </a:r>
            <a:r>
              <a:rPr lang="en-US" sz="2000" dirty="0" smtClean="0"/>
              <a:t>="Hello PHP";</a:t>
            </a:r>
          </a:p>
          <a:p>
            <a:pPr marL="0" indent="72000">
              <a:buNone/>
            </a:pPr>
            <a:r>
              <a:rPr lang="en-US" sz="2000" dirty="0" smtClean="0"/>
              <a:t>   $a=explode(" ",$</a:t>
            </a:r>
            <a:r>
              <a:rPr lang="en-US" sz="2000" dirty="0" err="1" smtClean="0"/>
              <a:t>str</a:t>
            </a:r>
            <a:r>
              <a:rPr lang="en-US" sz="2000" dirty="0" smtClean="0"/>
              <a:t>); //</a:t>
            </a:r>
            <a:r>
              <a:rPr lang="bg-BG" sz="2000" dirty="0" smtClean="0"/>
              <a:t>Използва се разделител – празен интервал</a:t>
            </a:r>
          </a:p>
          <a:p>
            <a:pPr marL="0" indent="72000">
              <a:buNone/>
            </a:pPr>
            <a:r>
              <a:rPr lang="en-US" sz="2000" dirty="0" smtClean="0"/>
              <a:t>   echo "&lt;pre&gt;".</a:t>
            </a:r>
            <a:r>
              <a:rPr lang="en-US" sz="2000" dirty="0" err="1" smtClean="0"/>
              <a:t>print_r</a:t>
            </a:r>
            <a:r>
              <a:rPr lang="en-US" sz="2000" dirty="0" smtClean="0"/>
              <a:t>($</a:t>
            </a:r>
            <a:r>
              <a:rPr lang="en-US" sz="2000" dirty="0" err="1" smtClean="0"/>
              <a:t>a,TRUE</a:t>
            </a:r>
            <a:r>
              <a:rPr lang="en-US" sz="2000" dirty="0" smtClean="0"/>
              <a:t>). "&lt;/pre&gt;"; //</a:t>
            </a:r>
            <a:r>
              <a:rPr lang="bg-BG" sz="2000" dirty="0" smtClean="0"/>
              <a:t>Извежда полученият масив</a:t>
            </a:r>
            <a:endParaRPr lang="en-US" sz="2000" dirty="0" smtClean="0"/>
          </a:p>
          <a:p>
            <a:pPr marL="0" indent="182880">
              <a:buNone/>
            </a:pPr>
            <a:endParaRPr lang="ru-RU" sz="2000"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62000"/>
          </a:xfrm>
        </p:spPr>
        <p:txBody>
          <a:bodyPr>
            <a:normAutofit/>
          </a:bodyPr>
          <a:lstStyle/>
          <a:p>
            <a:r>
              <a:rPr lang="ru-RU" sz="2800" dirty="0" smtClean="0"/>
              <a:t>Конструкции include и require</a:t>
            </a:r>
            <a:endParaRPr lang="en-US" sz="3200" dirty="0"/>
          </a:p>
        </p:txBody>
      </p:sp>
      <p:sp>
        <p:nvSpPr>
          <p:cNvPr id="3" name="Content Placeholder 2"/>
          <p:cNvSpPr>
            <a:spLocks noGrp="1"/>
          </p:cNvSpPr>
          <p:nvPr>
            <p:ph idx="1"/>
          </p:nvPr>
        </p:nvSpPr>
        <p:spPr>
          <a:xfrm>
            <a:off x="457200" y="914400"/>
            <a:ext cx="8229600" cy="5715000"/>
          </a:xfrm>
        </p:spPr>
        <p:txBody>
          <a:bodyPr>
            <a:normAutofit lnSpcReduction="10000"/>
          </a:bodyPr>
          <a:lstStyle/>
          <a:p>
            <a:pPr marL="0" indent="182880">
              <a:buNone/>
            </a:pPr>
            <a:r>
              <a:rPr lang="ru-RU" sz="2000" dirty="0" smtClean="0"/>
              <a:t>Конструкциите include и require позволяват включването в PHP модул на файл с PHP код. При изпълнението на такава конструкция PHP чете файла и го изпълнява като част от кода на текущия PHP модул.</a:t>
            </a:r>
            <a:endParaRPr lang="en-US" sz="2000" dirty="0" smtClean="0"/>
          </a:p>
          <a:p>
            <a:pPr marL="0" indent="182880">
              <a:buNone/>
            </a:pPr>
            <a:r>
              <a:rPr lang="ru-RU" sz="2000" dirty="0" smtClean="0"/>
              <a:t>Конструкциите имат следния синтаксис:</a:t>
            </a:r>
          </a:p>
          <a:p>
            <a:pPr marL="0" indent="182880">
              <a:buNone/>
            </a:pPr>
            <a:r>
              <a:rPr lang="en-US" sz="2000" dirty="0" smtClean="0"/>
              <a:t>include </a:t>
            </a:r>
            <a:r>
              <a:rPr lang="en-US" sz="2000" dirty="0" err="1" smtClean="0"/>
              <a:t>file_name</a:t>
            </a:r>
            <a:r>
              <a:rPr lang="en-US" sz="2000" dirty="0" smtClean="0"/>
              <a:t>;</a:t>
            </a:r>
          </a:p>
          <a:p>
            <a:pPr marL="0" indent="182880">
              <a:buNone/>
            </a:pPr>
            <a:r>
              <a:rPr lang="en-US" sz="2000" dirty="0" smtClean="0"/>
              <a:t>require </a:t>
            </a:r>
            <a:r>
              <a:rPr lang="en-US" sz="2000" dirty="0" err="1" smtClean="0"/>
              <a:t>file_name</a:t>
            </a:r>
            <a:r>
              <a:rPr lang="en-US" sz="2000" dirty="0" smtClean="0"/>
              <a:t>;</a:t>
            </a:r>
          </a:p>
          <a:p>
            <a:pPr marL="0" indent="182880">
              <a:buNone/>
            </a:pPr>
            <a:r>
              <a:rPr lang="ru-RU" sz="2000" dirty="0" smtClean="0"/>
              <a:t>където </a:t>
            </a:r>
            <a:r>
              <a:rPr lang="en-US" sz="2000" dirty="0" err="1" smtClean="0"/>
              <a:t>file_name</a:t>
            </a:r>
            <a:r>
              <a:rPr lang="en-US" sz="2000" dirty="0" smtClean="0"/>
              <a:t> </a:t>
            </a:r>
            <a:r>
              <a:rPr lang="ru-RU" sz="2000" dirty="0" smtClean="0"/>
              <a:t>е името (или спецификацията) на </a:t>
            </a:r>
            <a:r>
              <a:rPr lang="en-US" sz="2000" dirty="0" smtClean="0"/>
              <a:t>PHP </a:t>
            </a:r>
            <a:r>
              <a:rPr lang="ru-RU" sz="2000" dirty="0" smtClean="0"/>
              <a:t>модула, който ще се вмъква. Допуска се </a:t>
            </a:r>
            <a:r>
              <a:rPr lang="en-US" sz="2000" dirty="0" err="1" smtClean="0"/>
              <a:t>file_name</a:t>
            </a:r>
            <a:r>
              <a:rPr lang="en-US" sz="2000" dirty="0" smtClean="0"/>
              <a:t> </a:t>
            </a:r>
            <a:r>
              <a:rPr lang="ru-RU" sz="2000" dirty="0" smtClean="0"/>
              <a:t>да бъде в скоби, т.е. </a:t>
            </a:r>
          </a:p>
          <a:p>
            <a:pPr marL="0" indent="182880">
              <a:buNone/>
            </a:pPr>
            <a:r>
              <a:rPr lang="en-US" sz="2000" dirty="0" smtClean="0"/>
              <a:t>include (</a:t>
            </a:r>
            <a:r>
              <a:rPr lang="en-US" sz="2000" dirty="0" err="1" smtClean="0"/>
              <a:t>file_name</a:t>
            </a:r>
            <a:r>
              <a:rPr lang="en-US" sz="2000" dirty="0" smtClean="0"/>
              <a:t>);</a:t>
            </a:r>
          </a:p>
          <a:p>
            <a:pPr marL="0" indent="182880">
              <a:buNone/>
            </a:pPr>
            <a:r>
              <a:rPr lang="en-US" sz="2000" dirty="0" smtClean="0"/>
              <a:t>require (</a:t>
            </a:r>
            <a:r>
              <a:rPr lang="en-US" sz="2000" dirty="0" err="1" smtClean="0"/>
              <a:t>file_name</a:t>
            </a:r>
            <a:r>
              <a:rPr lang="en-US" sz="2000" dirty="0" smtClean="0"/>
              <a:t>);</a:t>
            </a:r>
          </a:p>
          <a:p>
            <a:pPr marL="0" indent="182880">
              <a:buNone/>
            </a:pPr>
            <a:r>
              <a:rPr lang="ru-RU" sz="2000" dirty="0" smtClean="0"/>
              <a:t>При използването на относителен адрес</a:t>
            </a:r>
            <a:r>
              <a:rPr lang="en-US" sz="2000" dirty="0" smtClean="0"/>
              <a:t>,</a:t>
            </a:r>
            <a:r>
              <a:rPr lang="ru-RU" sz="2000" dirty="0" smtClean="0"/>
              <a:t> файл</a:t>
            </a:r>
            <a:r>
              <a:rPr lang="en-US" sz="2000" dirty="0" smtClean="0"/>
              <a:t>a</a:t>
            </a:r>
            <a:r>
              <a:rPr lang="ru-RU" sz="2000" dirty="0" smtClean="0"/>
              <a:t> първо се търси в зададената в спецификацията поддиректория на текущата директория</a:t>
            </a:r>
            <a:endParaRPr lang="en-US" sz="2000" dirty="0" smtClean="0"/>
          </a:p>
          <a:p>
            <a:pPr marL="0" indent="182880">
              <a:buNone/>
            </a:pPr>
            <a:r>
              <a:rPr lang="ru-RU" sz="2000" dirty="0" smtClean="0"/>
              <a:t>Конструкциите</a:t>
            </a:r>
          </a:p>
          <a:p>
            <a:pPr marL="0" indent="182880">
              <a:buNone/>
            </a:pPr>
            <a:r>
              <a:rPr lang="en-US" sz="2000" dirty="0" err="1" smtClean="0"/>
              <a:t>include_once</a:t>
            </a:r>
            <a:r>
              <a:rPr lang="en-US" sz="2000" dirty="0" smtClean="0"/>
              <a:t> (</a:t>
            </a:r>
            <a:r>
              <a:rPr lang="en-US" sz="2000" dirty="0" err="1" smtClean="0"/>
              <a:t>file_name</a:t>
            </a:r>
            <a:r>
              <a:rPr lang="en-US" sz="2000" dirty="0" smtClean="0"/>
              <a:t>);</a:t>
            </a:r>
          </a:p>
          <a:p>
            <a:pPr marL="0" indent="182880">
              <a:buNone/>
            </a:pPr>
            <a:r>
              <a:rPr lang="en-US" sz="2000" dirty="0" err="1" smtClean="0"/>
              <a:t>require_once</a:t>
            </a:r>
            <a:r>
              <a:rPr lang="en-US" sz="2000" dirty="0" smtClean="0"/>
              <a:t> (</a:t>
            </a:r>
            <a:r>
              <a:rPr lang="en-US" sz="2000" dirty="0" err="1" smtClean="0"/>
              <a:t>file_name</a:t>
            </a:r>
            <a:r>
              <a:rPr lang="en-US" sz="2000" dirty="0" smtClean="0"/>
              <a:t>);</a:t>
            </a:r>
          </a:p>
          <a:p>
            <a:pPr marL="0" indent="182880">
              <a:buNone/>
            </a:pPr>
            <a:r>
              <a:rPr lang="en-US" sz="2000" dirty="0" smtClean="0"/>
              <a:t> </a:t>
            </a:r>
            <a:r>
              <a:rPr lang="ru-RU" sz="2000" dirty="0" smtClean="0"/>
              <a:t>имат същото действие както разглежданите </a:t>
            </a:r>
            <a:r>
              <a:rPr lang="en-US" sz="2000" dirty="0" smtClean="0"/>
              <a:t>include/require </a:t>
            </a:r>
            <a:r>
              <a:rPr lang="ru-RU" sz="2000" dirty="0" smtClean="0"/>
              <a:t>с тази разлика, че ако файл</a:t>
            </a:r>
            <a:r>
              <a:rPr lang="en-US" sz="2000" dirty="0" smtClean="0"/>
              <a:t>a</a:t>
            </a:r>
            <a:r>
              <a:rPr lang="ru-RU" sz="2000" dirty="0" smtClean="0"/>
              <a:t> е вече веднъж вмъкнат, той не се вмъква повторно.</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Apache </a:t>
            </a:r>
            <a:r>
              <a:rPr lang="bg-BG" dirty="0" smtClean="0"/>
              <a:t>сървър – конфигуриране на виртуални директории</a:t>
            </a:r>
            <a:endParaRPr lang="en-US" dirty="0"/>
          </a:p>
        </p:txBody>
      </p:sp>
      <p:sp>
        <p:nvSpPr>
          <p:cNvPr id="3" name="Content Placeholder 2"/>
          <p:cNvSpPr>
            <a:spLocks noGrp="1"/>
          </p:cNvSpPr>
          <p:nvPr>
            <p:ph idx="1"/>
          </p:nvPr>
        </p:nvSpPr>
        <p:spPr>
          <a:xfrm>
            <a:off x="457200" y="1219200"/>
            <a:ext cx="8229600" cy="5486400"/>
          </a:xfrm>
        </p:spPr>
        <p:txBody>
          <a:bodyPr>
            <a:normAutofit fontScale="47500" lnSpcReduction="20000"/>
          </a:bodyPr>
          <a:lstStyle/>
          <a:p>
            <a:pPr marL="0" indent="182880">
              <a:buNone/>
            </a:pPr>
            <a:r>
              <a:rPr lang="bg-BG" dirty="0" smtClean="0"/>
              <a:t>Виртуалната директория се задава в </a:t>
            </a:r>
            <a:r>
              <a:rPr lang="en-US" dirty="0" smtClean="0"/>
              <a:t>URL </a:t>
            </a:r>
            <a:r>
              <a:rPr lang="bg-BG" dirty="0" smtClean="0"/>
              <a:t>адреса като поддиректория на главната директория на сървъра, но чрез конфигуриране във файла </a:t>
            </a:r>
            <a:r>
              <a:rPr lang="en-US" dirty="0" err="1" smtClean="0"/>
              <a:t>httpd.conf</a:t>
            </a:r>
            <a:r>
              <a:rPr lang="bg-BG" dirty="0" smtClean="0"/>
              <a:t> може да се насочи към друга директория на дисковото устройство. За целта търсим във файла </a:t>
            </a:r>
            <a:r>
              <a:rPr lang="en-US" dirty="0" err="1" smtClean="0"/>
              <a:t>httpd.conf</a:t>
            </a:r>
            <a:r>
              <a:rPr lang="bg-BG" dirty="0" smtClean="0"/>
              <a:t> низа </a:t>
            </a:r>
            <a:r>
              <a:rPr lang="en-US" dirty="0" smtClean="0"/>
              <a:t>&lt;</a:t>
            </a:r>
            <a:r>
              <a:rPr lang="en-US" dirty="0" err="1" smtClean="0"/>
              <a:t>IfModule</a:t>
            </a:r>
            <a:r>
              <a:rPr lang="en-US" dirty="0" smtClean="0"/>
              <a:t> </a:t>
            </a:r>
            <a:r>
              <a:rPr lang="en-US" dirty="0" err="1" smtClean="0"/>
              <a:t>alias_module</a:t>
            </a:r>
            <a:r>
              <a:rPr lang="en-US" dirty="0" smtClean="0"/>
              <a:t>&gt;</a:t>
            </a:r>
            <a:r>
              <a:rPr lang="bg-BG" dirty="0" smtClean="0"/>
              <a:t> и добавяме сле него следният текстов ред</a:t>
            </a:r>
          </a:p>
          <a:p>
            <a:pPr marL="0" indent="182880" algn="ctr">
              <a:buNone/>
            </a:pPr>
            <a:r>
              <a:rPr lang="en-US" dirty="0" smtClean="0"/>
              <a:t>Alias /</a:t>
            </a:r>
            <a:r>
              <a:rPr lang="en-US" dirty="0" err="1" smtClean="0"/>
              <a:t>webpath</a:t>
            </a:r>
            <a:r>
              <a:rPr lang="en-US" dirty="0" smtClean="0"/>
              <a:t> /full/</a:t>
            </a:r>
            <a:r>
              <a:rPr lang="en-US" dirty="0" err="1" smtClean="0"/>
              <a:t>filesystem</a:t>
            </a:r>
            <a:r>
              <a:rPr lang="en-US" dirty="0" smtClean="0"/>
              <a:t>/path</a:t>
            </a:r>
            <a:endParaRPr lang="bg-BG" dirty="0" smtClean="0"/>
          </a:p>
          <a:p>
            <a:pPr marL="0" indent="182880">
              <a:buNone/>
            </a:pPr>
            <a:r>
              <a:rPr lang="bg-BG" dirty="0" smtClean="0"/>
              <a:t>където:</a:t>
            </a:r>
          </a:p>
          <a:p>
            <a:pPr marL="0" indent="182880">
              <a:buNone/>
            </a:pPr>
            <a:r>
              <a:rPr lang="bg-BG" dirty="0" smtClean="0"/>
              <a:t> </a:t>
            </a:r>
            <a:r>
              <a:rPr lang="en-US" dirty="0" err="1" smtClean="0"/>
              <a:t>webpath</a:t>
            </a:r>
            <a:r>
              <a:rPr lang="en-US" dirty="0" smtClean="0"/>
              <a:t> </a:t>
            </a:r>
            <a:r>
              <a:rPr lang="bg-BG" dirty="0" smtClean="0"/>
              <a:t>е името, което задаваме на витруалната директория</a:t>
            </a:r>
          </a:p>
          <a:p>
            <a:pPr marL="0" indent="182880">
              <a:buNone/>
            </a:pPr>
            <a:r>
              <a:rPr lang="en-US" dirty="0" smtClean="0"/>
              <a:t>/full/</a:t>
            </a:r>
            <a:r>
              <a:rPr lang="en-US" dirty="0" err="1" smtClean="0"/>
              <a:t>filesystem</a:t>
            </a:r>
            <a:r>
              <a:rPr lang="en-US" dirty="0" smtClean="0"/>
              <a:t>/path</a:t>
            </a:r>
            <a:r>
              <a:rPr lang="bg-BG" dirty="0" smtClean="0"/>
              <a:t> е реалният път до директорията на дисковото устройство, в която трябв ада запишем файловете на сайта</a:t>
            </a:r>
          </a:p>
          <a:p>
            <a:pPr marL="0" indent="182880">
              <a:buNone/>
            </a:pPr>
            <a:r>
              <a:rPr lang="bg-BG" dirty="0" smtClean="0"/>
              <a:t>Пример:</a:t>
            </a:r>
          </a:p>
          <a:p>
            <a:pPr marL="0" indent="182880">
              <a:buNone/>
            </a:pPr>
            <a:r>
              <a:rPr lang="pt-BR" dirty="0" smtClean="0"/>
              <a:t>&lt;IfModule alias_module&gt;</a:t>
            </a:r>
          </a:p>
          <a:p>
            <a:pPr marL="0" indent="182880">
              <a:buNone/>
            </a:pPr>
            <a:r>
              <a:rPr lang="bg-BG" dirty="0" smtClean="0"/>
              <a:t>    </a:t>
            </a:r>
            <a:r>
              <a:rPr lang="pt-BR" dirty="0" smtClean="0"/>
              <a:t>Alias /docs     "D:/docs“</a:t>
            </a:r>
          </a:p>
          <a:p>
            <a:pPr marL="0" indent="182880">
              <a:buNone/>
            </a:pPr>
            <a:r>
              <a:rPr lang="pt-BR" dirty="0" smtClean="0"/>
              <a:t>&lt;/IfModule&gt;</a:t>
            </a:r>
          </a:p>
          <a:p>
            <a:pPr marL="0" indent="182880">
              <a:buNone/>
            </a:pPr>
            <a:r>
              <a:rPr lang="bg-BG" sz="3400" dirty="0" smtClean="0"/>
              <a:t>Задава се виртуално име </a:t>
            </a:r>
            <a:r>
              <a:rPr lang="en-US" sz="3400" dirty="0" smtClean="0"/>
              <a:t>docs </a:t>
            </a:r>
            <a:r>
              <a:rPr lang="bg-BG" sz="3400" dirty="0" smtClean="0"/>
              <a:t>и физическа директория </a:t>
            </a:r>
            <a:r>
              <a:rPr lang="pt-BR" sz="3400" dirty="0" smtClean="0"/>
              <a:t>D:/docs</a:t>
            </a:r>
            <a:r>
              <a:rPr lang="bg-BG" sz="3400" dirty="0" smtClean="0"/>
              <a:t> . Така на локалния сървър сайтът може да се адресира с </a:t>
            </a:r>
            <a:r>
              <a:rPr lang="en-US" sz="3400" dirty="0" smtClean="0">
                <a:hlinkClick r:id="rId3"/>
              </a:rPr>
              <a:t>http://localhost/docs</a:t>
            </a:r>
            <a:r>
              <a:rPr lang="en-US" sz="3400" dirty="0" smtClean="0"/>
              <a:t> . </a:t>
            </a:r>
            <a:r>
              <a:rPr lang="bg-BG" sz="3400" dirty="0" smtClean="0"/>
              <a:t>Тъй като в адреса липсва име на страница, ще се получи началната страница на сайта</a:t>
            </a:r>
            <a:endParaRPr lang="en-US" sz="3400" dirty="0" smtClean="0"/>
          </a:p>
          <a:p>
            <a:pPr marL="0" indent="182880">
              <a:buNone/>
            </a:pPr>
            <a:r>
              <a:rPr lang="en-US" dirty="0" smtClean="0"/>
              <a:t>&lt;Directory "D:/docs"&gt;</a:t>
            </a:r>
          </a:p>
          <a:p>
            <a:pPr marL="0" indent="182880">
              <a:buNone/>
            </a:pPr>
            <a:r>
              <a:rPr lang="en-US" dirty="0" smtClean="0"/>
              <a:t>  Options Indexes </a:t>
            </a:r>
            <a:r>
              <a:rPr lang="en-US" dirty="0" err="1" smtClean="0"/>
              <a:t>MultiViews</a:t>
            </a:r>
            <a:endParaRPr lang="en-US" dirty="0" smtClean="0"/>
          </a:p>
          <a:p>
            <a:pPr marL="0" indent="182880">
              <a:buNone/>
            </a:pPr>
            <a:r>
              <a:rPr lang="en-US" dirty="0" smtClean="0"/>
              <a:t>  </a:t>
            </a:r>
            <a:r>
              <a:rPr lang="en-US" dirty="0" err="1" smtClean="0"/>
              <a:t>AllowOverride</a:t>
            </a:r>
            <a:r>
              <a:rPr lang="en-US" dirty="0" smtClean="0"/>
              <a:t> All</a:t>
            </a:r>
          </a:p>
          <a:p>
            <a:pPr marL="0" indent="182880">
              <a:buNone/>
            </a:pPr>
            <a:r>
              <a:rPr lang="en-US" dirty="0" smtClean="0"/>
              <a:t>  Order </a:t>
            </a:r>
            <a:r>
              <a:rPr lang="en-US" dirty="0" err="1" smtClean="0"/>
              <a:t>allow,deny</a:t>
            </a:r>
            <a:endParaRPr lang="en-US" dirty="0" smtClean="0"/>
          </a:p>
          <a:p>
            <a:pPr marL="0" indent="182880">
              <a:buNone/>
            </a:pPr>
            <a:r>
              <a:rPr lang="en-US" dirty="0" smtClean="0"/>
              <a:t>  Allow from all</a:t>
            </a:r>
          </a:p>
          <a:p>
            <a:pPr marL="0" indent="182880">
              <a:buNone/>
            </a:pPr>
            <a:r>
              <a:rPr lang="en-US" dirty="0" smtClean="0"/>
              <a:t>&lt;/Directory&gt;</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62000"/>
          </a:xfrm>
        </p:spPr>
        <p:txBody>
          <a:bodyPr>
            <a:normAutofit/>
          </a:bodyPr>
          <a:lstStyle/>
          <a:p>
            <a:r>
              <a:rPr lang="ru-RU" sz="2800" dirty="0" smtClean="0"/>
              <a:t>Функции за операции с файлове</a:t>
            </a:r>
            <a:endParaRPr lang="en-US" sz="3200" dirty="0"/>
          </a:p>
        </p:txBody>
      </p:sp>
      <p:sp>
        <p:nvSpPr>
          <p:cNvPr id="3" name="Content Placeholder 2"/>
          <p:cNvSpPr>
            <a:spLocks noGrp="1"/>
          </p:cNvSpPr>
          <p:nvPr>
            <p:ph idx="1"/>
          </p:nvPr>
        </p:nvSpPr>
        <p:spPr>
          <a:xfrm>
            <a:off x="457200" y="914400"/>
            <a:ext cx="8229600" cy="5715000"/>
          </a:xfrm>
        </p:spPr>
        <p:txBody>
          <a:bodyPr>
            <a:normAutofit fontScale="92500" lnSpcReduction="20000"/>
          </a:bodyPr>
          <a:lstStyle/>
          <a:p>
            <a:pPr marL="0" indent="182880" algn="ctr">
              <a:buNone/>
            </a:pPr>
            <a:r>
              <a:rPr lang="ru-RU" sz="2000" dirty="0" smtClean="0"/>
              <a:t>Отваряне на файл или URL – функция fopen</a:t>
            </a:r>
          </a:p>
          <a:p>
            <a:pPr marL="0" indent="72000">
              <a:buNone/>
            </a:pPr>
            <a:r>
              <a:rPr lang="ru-RU" sz="2000" dirty="0" smtClean="0"/>
              <a:t>Описание:</a:t>
            </a:r>
          </a:p>
          <a:p>
            <a:pPr marL="0" indent="72000">
              <a:buNone/>
            </a:pPr>
            <a:r>
              <a:rPr lang="en-US" sz="2000" dirty="0" smtClean="0"/>
              <a:t>resource </a:t>
            </a:r>
            <a:r>
              <a:rPr lang="en-US" sz="2000" dirty="0" err="1" smtClean="0"/>
              <a:t>fopen</a:t>
            </a:r>
            <a:r>
              <a:rPr lang="en-US" sz="2000" dirty="0" smtClean="0"/>
              <a:t> ( string filename, string mode )</a:t>
            </a:r>
          </a:p>
          <a:p>
            <a:pPr marL="0" indent="72000">
              <a:buNone/>
            </a:pPr>
            <a:r>
              <a:rPr lang="bg-BG" sz="2000" dirty="0" smtClean="0"/>
              <a:t>където: </a:t>
            </a:r>
            <a:r>
              <a:rPr lang="en-US" sz="2000" dirty="0" smtClean="0"/>
              <a:t>filename </a:t>
            </a:r>
            <a:r>
              <a:rPr lang="bg-BG" sz="2000" dirty="0" smtClean="0"/>
              <a:t>е спецификация на файл или адрес на мрежов ресурс</a:t>
            </a:r>
          </a:p>
          <a:p>
            <a:pPr marL="0" indent="72000">
              <a:buNone/>
            </a:pPr>
            <a:r>
              <a:rPr lang="ru-RU" sz="2000" dirty="0" smtClean="0"/>
              <a:t>mode задава типа на отваряне: </a:t>
            </a:r>
            <a:r>
              <a:rPr lang="en-US" sz="2000" dirty="0" smtClean="0"/>
              <a:t>“r” – </a:t>
            </a:r>
            <a:r>
              <a:rPr lang="bg-BG" sz="2000" dirty="0" smtClean="0"/>
              <a:t>за четене, </a:t>
            </a:r>
            <a:r>
              <a:rPr lang="en-US" sz="2000" dirty="0" smtClean="0"/>
              <a:t>“w</a:t>
            </a:r>
            <a:r>
              <a:rPr lang="bg-BG" sz="2000" dirty="0" smtClean="0"/>
              <a:t>+</a:t>
            </a:r>
            <a:r>
              <a:rPr lang="en-US" sz="2000" dirty="0" smtClean="0"/>
              <a:t>” – </a:t>
            </a:r>
            <a:r>
              <a:rPr lang="bg-BG" sz="2000" dirty="0" smtClean="0"/>
              <a:t>за запис/четене</a:t>
            </a:r>
          </a:p>
          <a:p>
            <a:pPr marL="0" indent="72000">
              <a:buNone/>
            </a:pPr>
            <a:endParaRPr lang="bg-BG" sz="2000" dirty="0" smtClean="0"/>
          </a:p>
          <a:p>
            <a:pPr marL="0" indent="72000" algn="ctr">
              <a:buNone/>
            </a:pPr>
            <a:r>
              <a:rPr lang="en-US" sz="2000" dirty="0" err="1" smtClean="0"/>
              <a:t>Четене</a:t>
            </a:r>
            <a:r>
              <a:rPr lang="en-US" sz="2000" dirty="0" smtClean="0"/>
              <a:t> </a:t>
            </a:r>
            <a:r>
              <a:rPr lang="en-US" sz="2000" dirty="0" err="1" smtClean="0"/>
              <a:t>на</a:t>
            </a:r>
            <a:r>
              <a:rPr lang="en-US" sz="2000" dirty="0" smtClean="0"/>
              <a:t> </a:t>
            </a:r>
            <a:r>
              <a:rPr lang="en-US" sz="2000" dirty="0" err="1" smtClean="0"/>
              <a:t>ред</a:t>
            </a:r>
            <a:r>
              <a:rPr lang="en-US" sz="2000" dirty="0" smtClean="0"/>
              <a:t> </a:t>
            </a:r>
            <a:r>
              <a:rPr lang="en-US" sz="2000" dirty="0" err="1" smtClean="0"/>
              <a:t>от</a:t>
            </a:r>
            <a:r>
              <a:rPr lang="en-US" sz="2000" dirty="0" smtClean="0"/>
              <a:t> </a:t>
            </a:r>
            <a:r>
              <a:rPr lang="en-US" sz="2000" dirty="0" err="1" smtClean="0"/>
              <a:t>файл</a:t>
            </a:r>
            <a:r>
              <a:rPr lang="en-US" sz="2000" dirty="0" smtClean="0"/>
              <a:t> – </a:t>
            </a:r>
            <a:r>
              <a:rPr lang="en-US" sz="2000" dirty="0" err="1" smtClean="0"/>
              <a:t>функция</a:t>
            </a:r>
            <a:r>
              <a:rPr lang="en-US" sz="2000" dirty="0" smtClean="0"/>
              <a:t> </a:t>
            </a:r>
            <a:r>
              <a:rPr lang="en-US" sz="2000" dirty="0" err="1" smtClean="0"/>
              <a:t>fgets</a:t>
            </a:r>
            <a:endParaRPr lang="bg-BG" sz="2000" dirty="0" smtClean="0"/>
          </a:p>
          <a:p>
            <a:pPr marL="0" indent="72000">
              <a:buNone/>
            </a:pPr>
            <a:r>
              <a:rPr lang="bg-BG" sz="2000" dirty="0" smtClean="0"/>
              <a:t>Описание:  </a:t>
            </a:r>
            <a:r>
              <a:rPr lang="en-US" sz="2000" dirty="0" smtClean="0"/>
              <a:t>string </a:t>
            </a:r>
            <a:r>
              <a:rPr lang="en-US" sz="2000" dirty="0" err="1" smtClean="0"/>
              <a:t>fgets</a:t>
            </a:r>
            <a:r>
              <a:rPr lang="en-US" sz="2000" dirty="0" smtClean="0"/>
              <a:t> ( resource handle [, </a:t>
            </a:r>
            <a:r>
              <a:rPr lang="en-US" sz="2000" dirty="0" err="1" smtClean="0"/>
              <a:t>int</a:t>
            </a:r>
            <a:r>
              <a:rPr lang="en-US" sz="2000" dirty="0" smtClean="0"/>
              <a:t> length] )</a:t>
            </a:r>
          </a:p>
          <a:p>
            <a:pPr marL="0" indent="72000">
              <a:buNone/>
            </a:pPr>
            <a:r>
              <a:rPr lang="bg-BG" sz="2000" dirty="0" smtClean="0"/>
              <a:t>където:</a:t>
            </a:r>
          </a:p>
          <a:p>
            <a:pPr marL="0" indent="72000">
              <a:buNone/>
            </a:pPr>
            <a:r>
              <a:rPr lang="en-US" sz="2000" dirty="0" smtClean="0"/>
              <a:t>handle </a:t>
            </a:r>
            <a:r>
              <a:rPr lang="bg-BG" sz="2000" dirty="0" smtClean="0"/>
              <a:t>е файлов манипулатор, получен от функцията </a:t>
            </a:r>
            <a:r>
              <a:rPr lang="en-US" sz="2000" dirty="0" err="1" smtClean="0"/>
              <a:t>fopen</a:t>
            </a:r>
            <a:endParaRPr lang="en-US" sz="2000" dirty="0" smtClean="0"/>
          </a:p>
          <a:p>
            <a:pPr marL="0" indent="72000">
              <a:buNone/>
            </a:pPr>
            <a:r>
              <a:rPr lang="en-US" sz="2000" dirty="0" smtClean="0"/>
              <a:t>length </a:t>
            </a:r>
            <a:r>
              <a:rPr lang="bg-BG" sz="2000" dirty="0" smtClean="0"/>
              <a:t>е броя байтове, който трябва да бъде прочетен</a:t>
            </a:r>
          </a:p>
          <a:p>
            <a:pPr marL="0" indent="72000">
              <a:buNone/>
            </a:pPr>
            <a:r>
              <a:rPr lang="bg-BG" sz="2000" dirty="0" smtClean="0"/>
              <a:t>Пример:</a:t>
            </a:r>
          </a:p>
          <a:p>
            <a:pPr marL="0" indent="72000">
              <a:buNone/>
            </a:pPr>
            <a:r>
              <a:rPr lang="bg-BG" sz="2000" dirty="0" smtClean="0"/>
              <a:t>	</a:t>
            </a:r>
            <a:r>
              <a:rPr lang="en-US" sz="2000" dirty="0" smtClean="0"/>
              <a:t>$</a:t>
            </a:r>
            <a:r>
              <a:rPr lang="en-US" sz="2000" dirty="0" err="1" smtClean="0"/>
              <a:t>fp</a:t>
            </a:r>
            <a:r>
              <a:rPr lang="en-US" sz="2000" dirty="0" smtClean="0"/>
              <a:t>=</a:t>
            </a:r>
            <a:r>
              <a:rPr lang="en-US" sz="2000" dirty="0" err="1" smtClean="0"/>
              <a:t>fopen</a:t>
            </a:r>
            <a:r>
              <a:rPr lang="en-US" sz="2000" dirty="0" smtClean="0"/>
              <a:t>(" proba.txt " , " r ") or die(" &lt;</a:t>
            </a:r>
            <a:r>
              <a:rPr lang="en-US" sz="2000" dirty="0" err="1" smtClean="0"/>
              <a:t>br</a:t>
            </a:r>
            <a:r>
              <a:rPr lang="en-US" sz="2000" dirty="0" smtClean="0"/>
              <a:t>&gt;can’t open file for reading ");</a:t>
            </a:r>
          </a:p>
          <a:p>
            <a:pPr marL="0" indent="72000">
              <a:buNone/>
            </a:pPr>
            <a:r>
              <a:rPr lang="bg-BG" sz="2000" dirty="0" smtClean="0"/>
              <a:t>	</a:t>
            </a:r>
            <a:r>
              <a:rPr lang="en-US" sz="2000" dirty="0" smtClean="0"/>
              <a:t>while(!</a:t>
            </a:r>
            <a:r>
              <a:rPr lang="en-US" sz="2000" dirty="0" err="1" smtClean="0"/>
              <a:t>feof</a:t>
            </a:r>
            <a:r>
              <a:rPr lang="en-US" sz="2000" dirty="0" smtClean="0"/>
              <a:t>($</a:t>
            </a:r>
            <a:r>
              <a:rPr lang="en-US" sz="2000" dirty="0" err="1" smtClean="0"/>
              <a:t>fp</a:t>
            </a:r>
            <a:r>
              <a:rPr lang="en-US" sz="2000" dirty="0" smtClean="0"/>
              <a:t>))</a:t>
            </a:r>
          </a:p>
          <a:p>
            <a:pPr marL="0" indent="72000">
              <a:buNone/>
            </a:pPr>
            <a:r>
              <a:rPr lang="bg-BG" sz="2000" dirty="0" smtClean="0"/>
              <a:t>	</a:t>
            </a:r>
            <a:r>
              <a:rPr lang="en-US" sz="2000" dirty="0" smtClean="0"/>
              <a:t>{</a:t>
            </a:r>
          </a:p>
          <a:p>
            <a:pPr marL="0" indent="72000">
              <a:buNone/>
            </a:pPr>
            <a:r>
              <a:rPr lang="en-US" sz="2000" dirty="0" smtClean="0"/>
              <a:t>	</a:t>
            </a:r>
            <a:r>
              <a:rPr lang="bg-BG" sz="2000" dirty="0" smtClean="0"/>
              <a:t>	</a:t>
            </a:r>
            <a:r>
              <a:rPr lang="en-US" sz="2000" dirty="0" smtClean="0"/>
              <a:t>$buffer=</a:t>
            </a:r>
            <a:r>
              <a:rPr lang="en-US" sz="2000" dirty="0" err="1" smtClean="0"/>
              <a:t>fgets</a:t>
            </a:r>
            <a:r>
              <a:rPr lang="en-US" sz="2000" dirty="0" smtClean="0"/>
              <a:t>($fp,4096);</a:t>
            </a:r>
          </a:p>
          <a:p>
            <a:pPr marL="0" indent="72000">
              <a:buNone/>
            </a:pPr>
            <a:r>
              <a:rPr lang="en-US" sz="2000" dirty="0" smtClean="0"/>
              <a:t>	</a:t>
            </a:r>
            <a:r>
              <a:rPr lang="bg-BG" sz="2000" dirty="0" smtClean="0"/>
              <a:t>	</a:t>
            </a:r>
            <a:r>
              <a:rPr lang="en-US" sz="2000" dirty="0" smtClean="0"/>
              <a:t>echo $buffer;</a:t>
            </a:r>
          </a:p>
          <a:p>
            <a:pPr marL="0" indent="72000">
              <a:buNone/>
            </a:pPr>
            <a:r>
              <a:rPr lang="bg-BG" sz="2000" dirty="0" smtClean="0"/>
              <a:t>	</a:t>
            </a:r>
            <a:r>
              <a:rPr lang="en-US" sz="2000" dirty="0" smtClean="0"/>
              <a:t>}</a:t>
            </a:r>
          </a:p>
          <a:p>
            <a:pPr marL="0" indent="72000">
              <a:buNone/>
            </a:pPr>
            <a:r>
              <a:rPr lang="bg-BG" sz="2000" dirty="0" smtClean="0"/>
              <a:t>	</a:t>
            </a:r>
            <a:r>
              <a:rPr lang="en-US" sz="2000" dirty="0" err="1" smtClean="0"/>
              <a:t>fclose</a:t>
            </a:r>
            <a:r>
              <a:rPr lang="en-US" sz="2000" dirty="0" smtClean="0"/>
              <a:t>($</a:t>
            </a:r>
            <a:r>
              <a:rPr lang="en-US" sz="2000" dirty="0" err="1" smtClean="0"/>
              <a:t>fp</a:t>
            </a:r>
            <a:r>
              <a:rPr lang="en-US" sz="2000" dirty="0" smtClean="0"/>
              <a:t>); //</a:t>
            </a:r>
            <a:r>
              <a:rPr lang="bg-BG" sz="2000" dirty="0" smtClean="0"/>
              <a:t>затваряне на файла</a:t>
            </a:r>
          </a:p>
          <a:p>
            <a:pPr marL="0" indent="72000">
              <a:buNone/>
            </a:pPr>
            <a:endParaRPr lang="bg-BG" sz="2000" dirty="0" smtClean="0"/>
          </a:p>
          <a:p>
            <a:pPr marL="0" indent="72000">
              <a:buNone/>
            </a:pPr>
            <a:endParaRPr lang="en-US" sz="2000" dirty="0" smtClean="0"/>
          </a:p>
          <a:p>
            <a:pPr marL="0" indent="182880">
              <a:buNone/>
            </a:pPr>
            <a:endParaRPr lang="ru-RU" sz="2000"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62000"/>
          </a:xfrm>
        </p:spPr>
        <p:txBody>
          <a:bodyPr>
            <a:normAutofit/>
          </a:bodyPr>
          <a:lstStyle/>
          <a:p>
            <a:r>
              <a:rPr lang="ru-RU" sz="2800" dirty="0" smtClean="0"/>
              <a:t>Функции за операции с файлове - продължение</a:t>
            </a:r>
            <a:endParaRPr lang="en-US" sz="3200" dirty="0"/>
          </a:p>
        </p:txBody>
      </p:sp>
      <p:sp>
        <p:nvSpPr>
          <p:cNvPr id="3" name="Content Placeholder 2"/>
          <p:cNvSpPr>
            <a:spLocks noGrp="1"/>
          </p:cNvSpPr>
          <p:nvPr>
            <p:ph idx="1"/>
          </p:nvPr>
        </p:nvSpPr>
        <p:spPr>
          <a:xfrm>
            <a:off x="457200" y="914400"/>
            <a:ext cx="8229600" cy="5715000"/>
          </a:xfrm>
        </p:spPr>
        <p:txBody>
          <a:bodyPr>
            <a:normAutofit/>
          </a:bodyPr>
          <a:lstStyle/>
          <a:p>
            <a:pPr marL="0" indent="182880" algn="ctr">
              <a:buNone/>
            </a:pPr>
            <a:r>
              <a:rPr lang="ru-RU" sz="2000" dirty="0" smtClean="0"/>
              <a:t>Прочитане на цялото съдържание на файл – функция file_get_contents</a:t>
            </a:r>
          </a:p>
          <a:p>
            <a:pPr marL="0" indent="182880">
              <a:buNone/>
            </a:pPr>
            <a:r>
              <a:rPr lang="ru-RU" sz="2000" dirty="0" smtClean="0"/>
              <a:t>Описание:</a:t>
            </a:r>
          </a:p>
          <a:p>
            <a:pPr marL="0" indent="72000">
              <a:buNone/>
            </a:pPr>
            <a:r>
              <a:rPr lang="en-US" sz="2000" dirty="0" smtClean="0"/>
              <a:t>string </a:t>
            </a:r>
            <a:r>
              <a:rPr lang="en-US" sz="2000" dirty="0" err="1" smtClean="0"/>
              <a:t>file_get_contents</a:t>
            </a:r>
            <a:r>
              <a:rPr lang="en-US" sz="2000" dirty="0" smtClean="0"/>
              <a:t> ( string filename [, </a:t>
            </a:r>
            <a:r>
              <a:rPr lang="en-US" sz="2000" dirty="0" err="1" smtClean="0"/>
              <a:t>bool</a:t>
            </a:r>
            <a:r>
              <a:rPr lang="en-US" sz="2000" dirty="0" smtClean="0"/>
              <a:t> </a:t>
            </a:r>
            <a:r>
              <a:rPr lang="en-US" sz="2000" dirty="0" err="1" smtClean="0"/>
              <a:t>use_include_path</a:t>
            </a:r>
            <a:r>
              <a:rPr lang="en-US" sz="2000" dirty="0" smtClean="0"/>
              <a:t> [, resource context [, </a:t>
            </a:r>
            <a:r>
              <a:rPr lang="en-US" sz="2000" dirty="0" err="1" smtClean="0"/>
              <a:t>int</a:t>
            </a:r>
            <a:r>
              <a:rPr lang="en-US" sz="2000" dirty="0" smtClean="0"/>
              <a:t> offset [, </a:t>
            </a:r>
            <a:r>
              <a:rPr lang="en-US" sz="2000" dirty="0" err="1" smtClean="0"/>
              <a:t>int</a:t>
            </a:r>
            <a:r>
              <a:rPr lang="en-US" sz="2000" dirty="0" smtClean="0"/>
              <a:t> </a:t>
            </a:r>
            <a:r>
              <a:rPr lang="en-US" sz="2000" dirty="0" err="1" smtClean="0"/>
              <a:t>maxlen</a:t>
            </a:r>
            <a:r>
              <a:rPr lang="en-US" sz="2000" dirty="0" smtClean="0"/>
              <a:t>]]]] )</a:t>
            </a:r>
          </a:p>
          <a:p>
            <a:pPr marL="0" indent="72000">
              <a:buNone/>
            </a:pPr>
            <a:r>
              <a:rPr lang="bg-BG" sz="2000" dirty="0" smtClean="0"/>
              <a:t>където:</a:t>
            </a:r>
          </a:p>
          <a:p>
            <a:pPr marL="0" indent="72000">
              <a:buNone/>
            </a:pPr>
            <a:r>
              <a:rPr lang="en-US" sz="2000" dirty="0" smtClean="0"/>
              <a:t>filename </a:t>
            </a:r>
            <a:r>
              <a:rPr lang="bg-BG" sz="2000" dirty="0" smtClean="0"/>
              <a:t>е спецификация (или </a:t>
            </a:r>
            <a:r>
              <a:rPr lang="en-US" sz="2000" dirty="0" smtClean="0"/>
              <a:t>URL) </a:t>
            </a:r>
            <a:r>
              <a:rPr lang="bg-BG" sz="2000" dirty="0" smtClean="0"/>
              <a:t>на файла </a:t>
            </a:r>
          </a:p>
          <a:p>
            <a:pPr marL="0" indent="72000">
              <a:buNone/>
            </a:pPr>
            <a:r>
              <a:rPr lang="en-US" sz="2000" dirty="0" err="1" smtClean="0"/>
              <a:t>use_include_path</a:t>
            </a:r>
            <a:r>
              <a:rPr lang="en-US" sz="2000" dirty="0" smtClean="0"/>
              <a:t> – </a:t>
            </a:r>
            <a:r>
              <a:rPr lang="bg-BG" sz="2000" dirty="0" smtClean="0"/>
              <a:t>указва при стойност </a:t>
            </a:r>
            <a:r>
              <a:rPr lang="en-US" sz="2000" dirty="0" smtClean="0"/>
              <a:t>TRUE </a:t>
            </a:r>
            <a:r>
              <a:rPr lang="bg-BG" sz="2000" dirty="0" smtClean="0"/>
              <a:t>да се претърсва за относителен адрес и директорията, зададена като стойност на параметъра </a:t>
            </a:r>
            <a:r>
              <a:rPr lang="en-US" sz="2000" dirty="0" err="1" smtClean="0"/>
              <a:t>include_path</a:t>
            </a:r>
            <a:r>
              <a:rPr lang="en-US" sz="2000" dirty="0" smtClean="0"/>
              <a:t> </a:t>
            </a:r>
            <a:r>
              <a:rPr lang="bg-BG" sz="2000" dirty="0" smtClean="0"/>
              <a:t>в конфигурационния файл </a:t>
            </a:r>
            <a:r>
              <a:rPr lang="en-US" sz="2000" dirty="0" smtClean="0"/>
              <a:t>php.ini</a:t>
            </a:r>
          </a:p>
          <a:p>
            <a:pPr marL="0" indent="72000">
              <a:buNone/>
            </a:pPr>
            <a:r>
              <a:rPr lang="en-US" sz="2000" dirty="0" smtClean="0"/>
              <a:t>context – </a:t>
            </a:r>
            <a:r>
              <a:rPr lang="bg-BG" sz="2000" dirty="0" smtClean="0"/>
              <a:t>ресурс, създаден с функцията </a:t>
            </a:r>
            <a:r>
              <a:rPr lang="en-US" sz="2000" dirty="0" err="1" smtClean="0"/>
              <a:t>stream_context</a:t>
            </a:r>
            <a:r>
              <a:rPr lang="en-US" sz="2000" dirty="0" smtClean="0"/>
              <a:t>_ create()</a:t>
            </a:r>
            <a:r>
              <a:rPr lang="bg-BG" sz="2000" dirty="0" smtClean="0"/>
              <a:t> или </a:t>
            </a:r>
            <a:r>
              <a:rPr lang="en-US" sz="2000" dirty="0" smtClean="0"/>
              <a:t>null</a:t>
            </a:r>
          </a:p>
          <a:p>
            <a:pPr marL="0" indent="72000">
              <a:buNone/>
            </a:pPr>
            <a:r>
              <a:rPr lang="en-US" sz="2000" dirty="0" smtClean="0"/>
              <a:t>offset – </a:t>
            </a:r>
            <a:r>
              <a:rPr lang="bg-BG" sz="2000" dirty="0" smtClean="0"/>
              <a:t>отместване на първия прочетен байт от началото на файла</a:t>
            </a:r>
          </a:p>
          <a:p>
            <a:pPr marL="0" indent="72000">
              <a:buNone/>
            </a:pPr>
            <a:r>
              <a:rPr lang="en-US" sz="2000" dirty="0" err="1" smtClean="0"/>
              <a:t>maxlen</a:t>
            </a:r>
            <a:r>
              <a:rPr lang="en-US" sz="2000" dirty="0" smtClean="0"/>
              <a:t> – </a:t>
            </a:r>
            <a:r>
              <a:rPr lang="bg-BG" sz="2000" dirty="0" smtClean="0"/>
              <a:t>максимален брой байтове за четене</a:t>
            </a:r>
          </a:p>
          <a:p>
            <a:pPr marL="0" indent="72000">
              <a:buNone/>
            </a:pPr>
            <a:r>
              <a:rPr lang="bg-BG" sz="2000" dirty="0" smtClean="0"/>
              <a:t>Пример:</a:t>
            </a:r>
          </a:p>
          <a:p>
            <a:pPr marL="0" indent="72000">
              <a:buNone/>
            </a:pPr>
            <a:r>
              <a:rPr lang="en-US" sz="2000" dirty="0" smtClean="0"/>
              <a:t>$buffer=</a:t>
            </a:r>
            <a:r>
              <a:rPr lang="en-US" sz="2000" dirty="0" err="1" smtClean="0"/>
              <a:t>file_get_contents</a:t>
            </a:r>
            <a:r>
              <a:rPr lang="en-US" sz="2000" dirty="0" smtClean="0"/>
              <a:t>(" http://www.abv.bg ");</a:t>
            </a:r>
          </a:p>
          <a:p>
            <a:pPr marL="0" indent="182880">
              <a:buNone/>
            </a:pPr>
            <a:r>
              <a:rPr lang="en-US" sz="2000" dirty="0" smtClean="0"/>
              <a:t>echo "</a:t>
            </a:r>
            <a:r>
              <a:rPr lang="bg-BG" sz="2000" dirty="0" smtClean="0"/>
              <a:t>&lt;</a:t>
            </a:r>
            <a:r>
              <a:rPr lang="en-US" sz="2000" dirty="0" smtClean="0"/>
              <a:t>PRE&gt;".</a:t>
            </a:r>
            <a:r>
              <a:rPr lang="en-US" sz="2000" dirty="0" err="1" smtClean="0"/>
              <a:t>htmlspecialchars</a:t>
            </a:r>
            <a:r>
              <a:rPr lang="en-US" sz="2000" dirty="0" smtClean="0"/>
              <a:t>($buffer) ."</a:t>
            </a:r>
            <a:r>
              <a:rPr lang="bg-BG" sz="2000" dirty="0" smtClean="0"/>
              <a:t>&lt;</a:t>
            </a:r>
            <a:r>
              <a:rPr lang="en-US" sz="2000" dirty="0" smtClean="0"/>
              <a:t>/PRE&gt;"; </a:t>
            </a:r>
            <a:r>
              <a:rPr lang="bg-BG" sz="2000" dirty="0" smtClean="0"/>
              <a:t>Извежда кода на </a:t>
            </a:r>
            <a:r>
              <a:rPr lang="en-US" sz="2000" dirty="0" err="1" smtClean="0"/>
              <a:t>abv</a:t>
            </a:r>
            <a:endParaRPr lang="ru-RU" sz="2000"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62000"/>
          </a:xfrm>
        </p:spPr>
        <p:txBody>
          <a:bodyPr>
            <a:normAutofit/>
          </a:bodyPr>
          <a:lstStyle/>
          <a:p>
            <a:r>
              <a:rPr lang="ru-RU" sz="2800" dirty="0" smtClean="0"/>
              <a:t>Функции за запис във файл</a:t>
            </a:r>
            <a:endParaRPr lang="en-US" sz="3200" dirty="0"/>
          </a:p>
        </p:txBody>
      </p:sp>
      <p:sp>
        <p:nvSpPr>
          <p:cNvPr id="3" name="Content Placeholder 2"/>
          <p:cNvSpPr>
            <a:spLocks noGrp="1"/>
          </p:cNvSpPr>
          <p:nvPr>
            <p:ph idx="1"/>
          </p:nvPr>
        </p:nvSpPr>
        <p:spPr>
          <a:xfrm>
            <a:off x="457200" y="914400"/>
            <a:ext cx="8229600" cy="5715000"/>
          </a:xfrm>
        </p:spPr>
        <p:txBody>
          <a:bodyPr>
            <a:normAutofit/>
          </a:bodyPr>
          <a:lstStyle/>
          <a:p>
            <a:pPr marL="0" indent="182880" algn="ctr">
              <a:buNone/>
            </a:pPr>
            <a:r>
              <a:rPr lang="ru-RU" sz="2000" dirty="0" smtClean="0"/>
              <a:t>Запис на символен низ във файл – функция fwrite</a:t>
            </a:r>
            <a:endParaRPr lang="en-US" sz="2000" dirty="0" smtClean="0"/>
          </a:p>
          <a:p>
            <a:pPr marL="0" indent="182880">
              <a:buNone/>
            </a:pPr>
            <a:r>
              <a:rPr lang="ru-RU" sz="2000" dirty="0" smtClean="0"/>
              <a:t>Описание:</a:t>
            </a:r>
          </a:p>
          <a:p>
            <a:pPr marL="0" indent="72000">
              <a:buNone/>
            </a:pPr>
            <a:r>
              <a:rPr lang="en-US" sz="2000" dirty="0" err="1" smtClean="0"/>
              <a:t>int</a:t>
            </a:r>
            <a:r>
              <a:rPr lang="en-US" sz="2000" dirty="0" smtClean="0"/>
              <a:t> </a:t>
            </a:r>
            <a:r>
              <a:rPr lang="en-US" sz="2000" dirty="0" err="1" smtClean="0"/>
              <a:t>fwrite</a:t>
            </a:r>
            <a:r>
              <a:rPr lang="en-US" sz="2000" dirty="0" smtClean="0"/>
              <a:t> ( resource handle, string </a:t>
            </a:r>
            <a:r>
              <a:rPr lang="en-US" sz="2000" dirty="0" err="1" smtClean="0"/>
              <a:t>string</a:t>
            </a:r>
            <a:r>
              <a:rPr lang="en-US" sz="2000" dirty="0" smtClean="0"/>
              <a:t> [, </a:t>
            </a:r>
            <a:r>
              <a:rPr lang="en-US" sz="2000" dirty="0" err="1" smtClean="0"/>
              <a:t>int</a:t>
            </a:r>
            <a:r>
              <a:rPr lang="en-US" sz="2000" dirty="0" smtClean="0"/>
              <a:t> length] )</a:t>
            </a:r>
          </a:p>
          <a:p>
            <a:pPr marL="0" indent="72000">
              <a:buNone/>
            </a:pPr>
            <a:r>
              <a:rPr lang="bg-BG" sz="2000" dirty="0" smtClean="0"/>
              <a:t>където:</a:t>
            </a:r>
          </a:p>
          <a:p>
            <a:pPr marL="0" indent="72000">
              <a:buNone/>
            </a:pPr>
            <a:r>
              <a:rPr lang="en-US" sz="2000" dirty="0" smtClean="0"/>
              <a:t>handle </a:t>
            </a:r>
            <a:r>
              <a:rPr lang="bg-BG" sz="2000" dirty="0" smtClean="0"/>
              <a:t>е файлов манипулатор, получен от функцията </a:t>
            </a:r>
            <a:r>
              <a:rPr lang="en-US" sz="2000" dirty="0" err="1" smtClean="0"/>
              <a:t>fopen</a:t>
            </a:r>
            <a:endParaRPr lang="en-US" sz="2000" dirty="0" smtClean="0"/>
          </a:p>
          <a:p>
            <a:pPr marL="0" indent="72000">
              <a:buNone/>
            </a:pPr>
            <a:r>
              <a:rPr lang="en-US" sz="2000" dirty="0" smtClean="0"/>
              <a:t>length – (</a:t>
            </a:r>
            <a:r>
              <a:rPr lang="bg-BG" sz="2000" dirty="0" smtClean="0"/>
              <a:t>незадължителен) е броя байтове за запис</a:t>
            </a:r>
          </a:p>
          <a:p>
            <a:pPr marL="0" indent="72000">
              <a:buNone/>
            </a:pPr>
            <a:r>
              <a:rPr lang="bg-BG" sz="2000" dirty="0" smtClean="0"/>
              <a:t>Пример:</a:t>
            </a:r>
          </a:p>
          <a:p>
            <a:pPr marL="0" indent="72000">
              <a:buNone/>
            </a:pPr>
            <a:r>
              <a:rPr lang="bg-BG" sz="2000" dirty="0" smtClean="0"/>
              <a:t>   </a:t>
            </a:r>
            <a:r>
              <a:rPr lang="en-US" sz="2000" dirty="0" smtClean="0"/>
              <a:t>$</a:t>
            </a:r>
            <a:r>
              <a:rPr lang="en-US" sz="2000" dirty="0" err="1" smtClean="0"/>
              <a:t>fp</a:t>
            </a:r>
            <a:r>
              <a:rPr lang="en-US" sz="2000" dirty="0" smtClean="0"/>
              <a:t>=</a:t>
            </a:r>
            <a:r>
              <a:rPr lang="en-US" sz="2000" dirty="0" err="1" smtClean="0"/>
              <a:t>fopen</a:t>
            </a:r>
            <a:r>
              <a:rPr lang="en-US" sz="2000" dirty="0" smtClean="0"/>
              <a:t>("proba.txt" ,"</a:t>
            </a:r>
            <a:r>
              <a:rPr lang="en-US" sz="2000" dirty="0" err="1" smtClean="0"/>
              <a:t>wb</a:t>
            </a:r>
            <a:r>
              <a:rPr lang="en-US" sz="2000" dirty="0" smtClean="0"/>
              <a:t>") or die("&lt;</a:t>
            </a:r>
            <a:r>
              <a:rPr lang="en-US" sz="2000" dirty="0" err="1" smtClean="0"/>
              <a:t>br</a:t>
            </a:r>
            <a:r>
              <a:rPr lang="en-US" sz="2000" dirty="0" smtClean="0"/>
              <a:t>&gt;can’t open file for writing");</a:t>
            </a:r>
          </a:p>
          <a:p>
            <a:pPr marL="0" indent="72000">
              <a:buNone/>
            </a:pPr>
            <a:r>
              <a:rPr lang="bg-BG" sz="2000" dirty="0" smtClean="0"/>
              <a:t>   </a:t>
            </a:r>
            <a:r>
              <a:rPr lang="en-US" sz="2000" dirty="0" smtClean="0"/>
              <a:t>$s="First line \r\</a:t>
            </a:r>
            <a:r>
              <a:rPr lang="en-US" sz="2000" dirty="0" err="1" smtClean="0"/>
              <a:t>nSecond</a:t>
            </a:r>
            <a:r>
              <a:rPr lang="en-US" sz="2000" dirty="0" smtClean="0"/>
              <a:t> Line\r\n";</a:t>
            </a:r>
          </a:p>
          <a:p>
            <a:pPr marL="0" indent="72000">
              <a:buNone/>
            </a:pPr>
            <a:r>
              <a:rPr lang="bg-BG" sz="2000" dirty="0" smtClean="0"/>
              <a:t>   </a:t>
            </a:r>
            <a:r>
              <a:rPr lang="en-US" sz="2000" dirty="0" err="1" smtClean="0"/>
              <a:t>fwrite</a:t>
            </a:r>
            <a:r>
              <a:rPr lang="en-US" sz="2000" dirty="0" smtClean="0"/>
              <a:t>($</a:t>
            </a:r>
            <a:r>
              <a:rPr lang="en-US" sz="2000" dirty="0" err="1" smtClean="0"/>
              <a:t>fp</a:t>
            </a:r>
            <a:r>
              <a:rPr lang="en-US" sz="2000" dirty="0" smtClean="0"/>
              <a:t>, $s); //write to file</a:t>
            </a:r>
          </a:p>
          <a:p>
            <a:pPr marL="0" indent="72000">
              <a:buNone/>
            </a:pPr>
            <a:r>
              <a:rPr lang="bg-BG" sz="2000" dirty="0" smtClean="0"/>
              <a:t>   </a:t>
            </a:r>
            <a:r>
              <a:rPr lang="en-US" sz="2000" dirty="0" err="1" smtClean="0"/>
              <a:t>fclose</a:t>
            </a:r>
            <a:r>
              <a:rPr lang="en-US" sz="2000" dirty="0" smtClean="0"/>
              <a:t>($</a:t>
            </a:r>
            <a:r>
              <a:rPr lang="en-US" sz="2000" dirty="0" err="1" smtClean="0"/>
              <a:t>fp</a:t>
            </a:r>
            <a:r>
              <a:rPr lang="en-US" sz="2000" dirty="0" smtClean="0"/>
              <a:t>); //close file</a:t>
            </a:r>
          </a:p>
          <a:p>
            <a:pPr marL="0" indent="72000">
              <a:buNone/>
            </a:pPr>
            <a:r>
              <a:rPr lang="bg-BG" sz="2000" dirty="0" smtClean="0"/>
              <a:t>   </a:t>
            </a:r>
            <a:r>
              <a:rPr lang="en-US" sz="2000" dirty="0" smtClean="0"/>
              <a:t>echo "text saved";</a:t>
            </a:r>
          </a:p>
          <a:p>
            <a:pPr marL="0" indent="72000">
              <a:buNone/>
            </a:pPr>
            <a:r>
              <a:rPr lang="bg-BG" sz="2000" dirty="0" smtClean="0"/>
              <a:t>В примера файлът </a:t>
            </a:r>
            <a:r>
              <a:rPr lang="en-US" sz="2000" dirty="0" smtClean="0"/>
              <a:t>proba.txt </a:t>
            </a:r>
            <a:r>
              <a:rPr lang="bg-BG" sz="2000" dirty="0" smtClean="0"/>
              <a:t>се отваря за запис и с функцията </a:t>
            </a:r>
            <a:r>
              <a:rPr lang="en-US" sz="2000" dirty="0" err="1" smtClean="0"/>
              <a:t>fwrite</a:t>
            </a:r>
            <a:r>
              <a:rPr lang="en-US" sz="2000" dirty="0" smtClean="0"/>
              <a:t>() </a:t>
            </a:r>
            <a:r>
              <a:rPr lang="bg-BG" sz="2000" dirty="0" smtClean="0"/>
              <a:t>се записва съдържанието на низа $</a:t>
            </a:r>
            <a:r>
              <a:rPr lang="en-US" sz="2000" dirty="0" smtClean="0"/>
              <a:t>s, </a:t>
            </a:r>
            <a:r>
              <a:rPr lang="bg-BG" sz="2000" dirty="0" smtClean="0"/>
              <a:t>след което файлът се затваря с </a:t>
            </a:r>
            <a:r>
              <a:rPr lang="en-US" sz="2000" dirty="0" err="1" smtClean="0"/>
              <a:t>fclose</a:t>
            </a:r>
            <a:r>
              <a:rPr lang="en-US" sz="2000" dirty="0" smtClean="0"/>
              <a:t>($</a:t>
            </a:r>
            <a:r>
              <a:rPr lang="en-US" sz="2000" dirty="0" err="1" smtClean="0"/>
              <a:t>fp</a:t>
            </a:r>
            <a:r>
              <a:rPr lang="en-US" sz="2000" dirty="0" smtClean="0"/>
              <a:t>). </a:t>
            </a:r>
            <a:r>
              <a:rPr lang="bg-BG" sz="2000" dirty="0" smtClean="0"/>
              <a:t>Ако при отваряне на файла функцията </a:t>
            </a:r>
            <a:r>
              <a:rPr lang="en-US" sz="2000" dirty="0" err="1" smtClean="0"/>
              <a:t>fopen</a:t>
            </a:r>
            <a:r>
              <a:rPr lang="en-US" sz="2000" dirty="0" smtClean="0"/>
              <a:t>() </a:t>
            </a:r>
            <a:r>
              <a:rPr lang="bg-BG" sz="2000" dirty="0" smtClean="0"/>
              <a:t>върне стойност </a:t>
            </a:r>
            <a:r>
              <a:rPr lang="en-US" sz="2000" dirty="0" smtClean="0"/>
              <a:t>FALSE, </a:t>
            </a:r>
            <a:r>
              <a:rPr lang="bg-BG" sz="2000" dirty="0" smtClean="0"/>
              <a:t>се изпълнява функцията </a:t>
            </a:r>
            <a:r>
              <a:rPr lang="en-US" sz="2000" dirty="0" smtClean="0"/>
              <a:t>die(), </a:t>
            </a:r>
            <a:r>
              <a:rPr lang="bg-BG" sz="2000" dirty="0" smtClean="0"/>
              <a:t>която извежда съобщение</a:t>
            </a:r>
            <a:r>
              <a:rPr lang="en-US" sz="2000" dirty="0" smtClean="0"/>
              <a:t> </a:t>
            </a:r>
            <a:r>
              <a:rPr lang="bg-BG" sz="2000" dirty="0" smtClean="0"/>
              <a:t>за грешка</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62000"/>
          </a:xfrm>
        </p:spPr>
        <p:txBody>
          <a:bodyPr>
            <a:normAutofit/>
          </a:bodyPr>
          <a:lstStyle/>
          <a:p>
            <a:r>
              <a:rPr lang="ru-RU" sz="2800" dirty="0" smtClean="0"/>
              <a:t>Функции за запис във файл - продължение</a:t>
            </a:r>
            <a:endParaRPr lang="en-US" sz="3200" dirty="0"/>
          </a:p>
        </p:txBody>
      </p:sp>
      <p:sp>
        <p:nvSpPr>
          <p:cNvPr id="3" name="Content Placeholder 2"/>
          <p:cNvSpPr>
            <a:spLocks noGrp="1"/>
          </p:cNvSpPr>
          <p:nvPr>
            <p:ph idx="1"/>
          </p:nvPr>
        </p:nvSpPr>
        <p:spPr>
          <a:xfrm>
            <a:off x="457200" y="914400"/>
            <a:ext cx="8229600" cy="5715000"/>
          </a:xfrm>
        </p:spPr>
        <p:txBody>
          <a:bodyPr>
            <a:normAutofit lnSpcReduction="10000"/>
          </a:bodyPr>
          <a:lstStyle/>
          <a:p>
            <a:pPr marL="0" indent="182880" algn="ctr">
              <a:buNone/>
            </a:pPr>
            <a:r>
              <a:rPr lang="ru-RU" sz="2000" dirty="0" smtClean="0"/>
              <a:t>Отваряне, запис на символен низ във файл и затваряне – функция file_put_contents</a:t>
            </a:r>
          </a:p>
          <a:p>
            <a:pPr marL="0" indent="182880">
              <a:buNone/>
            </a:pPr>
            <a:r>
              <a:rPr lang="ru-RU" sz="2000" dirty="0" smtClean="0"/>
              <a:t>Описание:</a:t>
            </a:r>
          </a:p>
          <a:p>
            <a:pPr marL="0" indent="72000">
              <a:buNone/>
            </a:pPr>
            <a:r>
              <a:rPr lang="en-US" sz="2000" dirty="0" err="1" smtClean="0"/>
              <a:t>int</a:t>
            </a:r>
            <a:r>
              <a:rPr lang="en-US" sz="2000" dirty="0" smtClean="0"/>
              <a:t> </a:t>
            </a:r>
            <a:r>
              <a:rPr lang="en-US" sz="2000" dirty="0" err="1" smtClean="0"/>
              <a:t>file_put_contents</a:t>
            </a:r>
            <a:r>
              <a:rPr lang="en-US" sz="2000" dirty="0" smtClean="0"/>
              <a:t>( string filename, mixed data [, </a:t>
            </a:r>
            <a:r>
              <a:rPr lang="en-US" sz="2000" dirty="0" err="1" smtClean="0"/>
              <a:t>int</a:t>
            </a:r>
            <a:r>
              <a:rPr lang="en-US" sz="2000" dirty="0" smtClean="0"/>
              <a:t> flags [, resource context]] )</a:t>
            </a:r>
          </a:p>
          <a:p>
            <a:pPr marL="0" indent="72000">
              <a:buNone/>
            </a:pPr>
            <a:r>
              <a:rPr lang="bg-BG" sz="2000" dirty="0" smtClean="0"/>
              <a:t>където:</a:t>
            </a:r>
          </a:p>
          <a:p>
            <a:pPr marL="0" indent="72000">
              <a:buNone/>
            </a:pPr>
            <a:r>
              <a:rPr lang="en-US" sz="2000" dirty="0" smtClean="0"/>
              <a:t>filename </a:t>
            </a:r>
            <a:r>
              <a:rPr lang="bg-BG" sz="2000" dirty="0" smtClean="0"/>
              <a:t>е спецификация (или </a:t>
            </a:r>
            <a:r>
              <a:rPr lang="en-US" sz="2000" dirty="0" smtClean="0"/>
              <a:t>URL) </a:t>
            </a:r>
            <a:r>
              <a:rPr lang="bg-BG" sz="2000" dirty="0" smtClean="0"/>
              <a:t>на файла </a:t>
            </a:r>
          </a:p>
          <a:p>
            <a:pPr marL="0" indent="72000">
              <a:buNone/>
            </a:pPr>
            <a:r>
              <a:rPr lang="en-US" sz="2000" dirty="0" smtClean="0"/>
              <a:t>data – </a:t>
            </a:r>
            <a:r>
              <a:rPr lang="bg-BG" sz="2000" dirty="0" smtClean="0"/>
              <a:t>Данни за запис. Могат да бъдат: символен низ, масив или ресурс от тип </a:t>
            </a:r>
            <a:r>
              <a:rPr lang="en-US" sz="2000" dirty="0" smtClean="0"/>
              <a:t>stream (</a:t>
            </a:r>
            <a:r>
              <a:rPr lang="bg-BG" sz="2000" dirty="0" smtClean="0"/>
              <a:t>поток).  </a:t>
            </a:r>
            <a:r>
              <a:rPr lang="ru-RU" sz="2000" dirty="0" smtClean="0"/>
              <a:t>flags – Приема сума от константи като параметри</a:t>
            </a:r>
            <a:endParaRPr lang="bg-BG" sz="2000" dirty="0" smtClean="0"/>
          </a:p>
          <a:p>
            <a:pPr marL="0" indent="72000">
              <a:buNone/>
            </a:pPr>
            <a:r>
              <a:rPr lang="bg-BG" sz="2000" dirty="0" smtClean="0"/>
              <a:t>напр. </a:t>
            </a:r>
            <a:r>
              <a:rPr lang="en-US" sz="2000" dirty="0" smtClean="0"/>
              <a:t>FILE_APPEND </a:t>
            </a:r>
            <a:r>
              <a:rPr lang="bg-BG" sz="2000" dirty="0" smtClean="0"/>
              <a:t> за добавяне в края на файла. Пример:</a:t>
            </a:r>
          </a:p>
          <a:p>
            <a:pPr marL="0" indent="72000">
              <a:buNone/>
            </a:pPr>
            <a:r>
              <a:rPr lang="bg-BG" sz="2000" dirty="0" smtClean="0"/>
              <a:t>   </a:t>
            </a:r>
            <a:r>
              <a:rPr lang="en-US" sz="2000" dirty="0" smtClean="0"/>
              <a:t>$s="new First line \r\</a:t>
            </a:r>
            <a:r>
              <a:rPr lang="en-US" sz="2000" dirty="0" err="1" smtClean="0"/>
              <a:t>nnew</a:t>
            </a:r>
            <a:r>
              <a:rPr lang="en-US" sz="2000" dirty="0" smtClean="0"/>
              <a:t> Second Line\r\n";</a:t>
            </a:r>
          </a:p>
          <a:p>
            <a:pPr marL="0" indent="72000">
              <a:buNone/>
            </a:pPr>
            <a:r>
              <a:rPr lang="bg-BG" sz="2000" dirty="0" smtClean="0"/>
              <a:t>   </a:t>
            </a:r>
            <a:r>
              <a:rPr lang="en-US" sz="2000" dirty="0" err="1" smtClean="0"/>
              <a:t>file_put_contents</a:t>
            </a:r>
            <a:r>
              <a:rPr lang="en-US" sz="2000" dirty="0" smtClean="0"/>
              <a:t>("proba.txt", $s</a:t>
            </a:r>
            <a:r>
              <a:rPr lang="bg-BG" sz="2000" dirty="0" smtClean="0"/>
              <a:t>,</a:t>
            </a:r>
            <a:r>
              <a:rPr lang="en-US" sz="2000" dirty="0" smtClean="0"/>
              <a:t> FILE_APPEND ); // append to file</a:t>
            </a:r>
          </a:p>
          <a:p>
            <a:pPr marL="0" indent="72000">
              <a:buNone/>
            </a:pPr>
            <a:r>
              <a:rPr lang="en-US" sz="2000" dirty="0" smtClean="0"/>
              <a:t>   echo "text appended";</a:t>
            </a:r>
          </a:p>
          <a:p>
            <a:pPr marL="0" indent="72000">
              <a:buNone/>
            </a:pPr>
            <a:r>
              <a:rPr lang="bg-BG" sz="2000" dirty="0" smtClean="0"/>
              <a:t>В примера функцията </a:t>
            </a:r>
            <a:r>
              <a:rPr lang="en-US" sz="2000" dirty="0" err="1" smtClean="0"/>
              <a:t>file_put_contents</a:t>
            </a:r>
            <a:r>
              <a:rPr lang="en-US" sz="2000" dirty="0" smtClean="0"/>
              <a:t> </a:t>
            </a:r>
            <a:r>
              <a:rPr lang="bg-BG" sz="2000" dirty="0" smtClean="0"/>
              <a:t>отваря файла </a:t>
            </a:r>
            <a:r>
              <a:rPr lang="en-US" sz="2000" dirty="0" smtClean="0"/>
              <a:t>proba.txt </a:t>
            </a:r>
            <a:r>
              <a:rPr lang="bg-BG" sz="2000" dirty="0" smtClean="0"/>
              <a:t>за запис, записва в него низа $</a:t>
            </a:r>
            <a:r>
              <a:rPr lang="en-US" sz="2000" dirty="0" smtClean="0"/>
              <a:t>s </a:t>
            </a:r>
            <a:r>
              <a:rPr lang="bg-BG" sz="2000" dirty="0" smtClean="0"/>
              <a:t>и затваря файла. Примерът включва само две инструкции, тъй като и трите операции с файла се извършват от </a:t>
            </a:r>
            <a:r>
              <a:rPr lang="en-US" sz="2000" dirty="0" err="1" smtClean="0"/>
              <a:t>file_put_contents</a:t>
            </a:r>
            <a:r>
              <a:rPr lang="en-US" sz="2000" dirty="0" smtClean="0"/>
              <a:t>.</a:t>
            </a:r>
            <a:endParaRPr lang="bg-BG" sz="2000"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62000"/>
          </a:xfrm>
        </p:spPr>
        <p:txBody>
          <a:bodyPr>
            <a:normAutofit/>
          </a:bodyPr>
          <a:lstStyle/>
          <a:p>
            <a:r>
              <a:rPr lang="ru-RU" sz="2800" dirty="0" smtClean="0"/>
              <a:t>Други функции за операции с файлове</a:t>
            </a:r>
            <a:endParaRPr lang="en-US" sz="3200" dirty="0"/>
          </a:p>
        </p:txBody>
      </p:sp>
      <p:sp>
        <p:nvSpPr>
          <p:cNvPr id="3" name="Content Placeholder 2"/>
          <p:cNvSpPr>
            <a:spLocks noGrp="1"/>
          </p:cNvSpPr>
          <p:nvPr>
            <p:ph idx="1"/>
          </p:nvPr>
        </p:nvSpPr>
        <p:spPr>
          <a:xfrm>
            <a:off x="457200" y="914400"/>
            <a:ext cx="8229600" cy="5715000"/>
          </a:xfrm>
        </p:spPr>
        <p:txBody>
          <a:bodyPr>
            <a:normAutofit lnSpcReduction="10000"/>
          </a:bodyPr>
          <a:lstStyle/>
          <a:p>
            <a:pPr marL="0" indent="182880" algn="ctr">
              <a:buNone/>
            </a:pPr>
            <a:r>
              <a:rPr lang="ru-RU" sz="2000" dirty="0" smtClean="0"/>
              <a:t>Проверка за съществуване на файл или директория:</a:t>
            </a:r>
          </a:p>
          <a:p>
            <a:pPr marL="0" indent="182880">
              <a:buNone/>
            </a:pPr>
            <a:r>
              <a:rPr lang="en-US" sz="2000" dirty="0" smtClean="0"/>
              <a:t>bool </a:t>
            </a:r>
            <a:r>
              <a:rPr lang="en-US" sz="2000" dirty="0" err="1" smtClean="0"/>
              <a:t>file_exists</a:t>
            </a:r>
            <a:r>
              <a:rPr lang="en-US" sz="2000" dirty="0" smtClean="0"/>
              <a:t> ( string filename ) – </a:t>
            </a:r>
            <a:r>
              <a:rPr lang="ru-RU" sz="2000" dirty="0" smtClean="0"/>
              <a:t>връща лог. стойност </a:t>
            </a:r>
            <a:r>
              <a:rPr lang="en-US" sz="2000" dirty="0" smtClean="0"/>
              <a:t>TRUE </a:t>
            </a:r>
            <a:r>
              <a:rPr lang="ru-RU" sz="2000" dirty="0" smtClean="0"/>
              <a:t>ако файла съществува.</a:t>
            </a:r>
          </a:p>
          <a:p>
            <a:pPr marL="0" indent="182880" algn="ctr">
              <a:buNone/>
            </a:pPr>
            <a:r>
              <a:rPr lang="ru-RU" sz="2000" dirty="0" smtClean="0"/>
              <a:t>Получаване на размера на файл с брой байтове:</a:t>
            </a:r>
          </a:p>
          <a:p>
            <a:pPr marL="0" indent="182880">
              <a:buNone/>
            </a:pPr>
            <a:r>
              <a:rPr lang="en-US" sz="2000" dirty="0" err="1" smtClean="0"/>
              <a:t>int</a:t>
            </a:r>
            <a:r>
              <a:rPr lang="en-US" sz="2000" dirty="0" smtClean="0"/>
              <a:t> </a:t>
            </a:r>
            <a:r>
              <a:rPr lang="en-US" sz="2000" dirty="0" err="1" smtClean="0"/>
              <a:t>filesize</a:t>
            </a:r>
            <a:r>
              <a:rPr lang="en-US" sz="2000" dirty="0" smtClean="0"/>
              <a:t> ( string filename ) – </a:t>
            </a:r>
            <a:r>
              <a:rPr lang="ru-RU" sz="2000" dirty="0" smtClean="0"/>
              <a:t>връща дължината на файла</a:t>
            </a:r>
          </a:p>
          <a:p>
            <a:pPr marL="0" indent="182880" algn="ctr">
              <a:buNone/>
            </a:pPr>
            <a:r>
              <a:rPr lang="ru-RU" sz="2000" dirty="0" smtClean="0"/>
              <a:t>Проверка дали файла е разрешен за четене:</a:t>
            </a:r>
          </a:p>
          <a:p>
            <a:pPr marL="0" indent="182880">
              <a:buNone/>
            </a:pPr>
            <a:r>
              <a:rPr lang="en-US" sz="2000" dirty="0" err="1" smtClean="0"/>
              <a:t>bool</a:t>
            </a:r>
            <a:r>
              <a:rPr lang="en-US" sz="2000" dirty="0" smtClean="0"/>
              <a:t> </a:t>
            </a:r>
            <a:r>
              <a:rPr lang="en-US" sz="2000" dirty="0" err="1" smtClean="0"/>
              <a:t>is_readable</a:t>
            </a:r>
            <a:r>
              <a:rPr lang="en-US" sz="2000" dirty="0" smtClean="0"/>
              <a:t> ( string filename ) – </a:t>
            </a:r>
            <a:r>
              <a:rPr lang="ru-RU" sz="2000" dirty="0" smtClean="0"/>
              <a:t>връща </a:t>
            </a:r>
            <a:r>
              <a:rPr lang="en-US" sz="2000" dirty="0" smtClean="0"/>
              <a:t>TRUE </a:t>
            </a:r>
            <a:r>
              <a:rPr lang="ru-RU" sz="2000" dirty="0" smtClean="0"/>
              <a:t>ако файла е разрешен за четене</a:t>
            </a:r>
          </a:p>
          <a:p>
            <a:pPr marL="0" indent="182880" algn="ctr">
              <a:buNone/>
            </a:pPr>
            <a:r>
              <a:rPr lang="ru-RU" sz="2000" dirty="0" smtClean="0"/>
              <a:t>Проверка дали файла е разрешен за запис:</a:t>
            </a:r>
          </a:p>
          <a:p>
            <a:pPr marL="0" indent="182880">
              <a:buNone/>
            </a:pPr>
            <a:r>
              <a:rPr lang="en-US" sz="2000" dirty="0" err="1" smtClean="0"/>
              <a:t>bool</a:t>
            </a:r>
            <a:r>
              <a:rPr lang="en-US" sz="2000" dirty="0" smtClean="0"/>
              <a:t> </a:t>
            </a:r>
            <a:r>
              <a:rPr lang="en-US" sz="2000" dirty="0" err="1" smtClean="0"/>
              <a:t>is_writeable</a:t>
            </a:r>
            <a:r>
              <a:rPr lang="en-US" sz="2000" dirty="0" smtClean="0"/>
              <a:t> ( string filename ) – </a:t>
            </a:r>
            <a:r>
              <a:rPr lang="ru-RU" sz="2000" dirty="0" smtClean="0"/>
              <a:t>връща </a:t>
            </a:r>
            <a:r>
              <a:rPr lang="en-US" sz="2000" dirty="0" smtClean="0"/>
              <a:t>TRUE </a:t>
            </a:r>
            <a:r>
              <a:rPr lang="ru-RU" sz="2000" dirty="0" smtClean="0"/>
              <a:t>ако файла е разрешен за запис</a:t>
            </a:r>
          </a:p>
          <a:p>
            <a:pPr marL="0" indent="182880" algn="ctr">
              <a:buNone/>
            </a:pPr>
            <a:r>
              <a:rPr lang="ru-RU" sz="2000" dirty="0" smtClean="0"/>
              <a:t>Проверка дали файла е изпълнима програма:</a:t>
            </a:r>
          </a:p>
          <a:p>
            <a:pPr marL="0" indent="182880">
              <a:buNone/>
            </a:pPr>
            <a:r>
              <a:rPr lang="en-US" sz="2000" dirty="0" err="1" smtClean="0"/>
              <a:t>bool</a:t>
            </a:r>
            <a:r>
              <a:rPr lang="en-US" sz="2000" dirty="0" smtClean="0"/>
              <a:t> </a:t>
            </a:r>
            <a:r>
              <a:rPr lang="en-US" sz="2000" dirty="0" err="1" smtClean="0"/>
              <a:t>is_executable</a:t>
            </a:r>
            <a:r>
              <a:rPr lang="en-US" sz="2000" dirty="0" smtClean="0"/>
              <a:t> ( string filename ) – </a:t>
            </a:r>
            <a:r>
              <a:rPr lang="ru-RU" sz="2000" dirty="0" smtClean="0"/>
              <a:t>връща </a:t>
            </a:r>
            <a:r>
              <a:rPr lang="en-US" sz="2000" dirty="0" smtClean="0"/>
              <a:t>TRUE </a:t>
            </a:r>
            <a:r>
              <a:rPr lang="ru-RU" sz="2000" dirty="0" smtClean="0"/>
              <a:t>ако файла е изпълнима програма</a:t>
            </a:r>
          </a:p>
          <a:p>
            <a:pPr marL="0" indent="182880" algn="ctr">
              <a:buNone/>
            </a:pPr>
            <a:r>
              <a:rPr lang="ru-RU" sz="2000" dirty="0" smtClean="0"/>
              <a:t>Изтриване на файл:</a:t>
            </a:r>
          </a:p>
          <a:p>
            <a:pPr marL="0" indent="182880">
              <a:buNone/>
            </a:pPr>
            <a:r>
              <a:rPr lang="en-US" sz="2000" dirty="0" err="1" smtClean="0"/>
              <a:t>bool</a:t>
            </a:r>
            <a:r>
              <a:rPr lang="en-US" sz="2000" dirty="0" smtClean="0"/>
              <a:t> unlink ( string filename [, resource context] ) – </a:t>
            </a:r>
            <a:r>
              <a:rPr lang="ru-RU" sz="2000" dirty="0" smtClean="0"/>
              <a:t>връща </a:t>
            </a:r>
            <a:r>
              <a:rPr lang="en-US" sz="2000" dirty="0" smtClean="0"/>
              <a:t>TRUE </a:t>
            </a:r>
            <a:r>
              <a:rPr lang="ru-RU" sz="2000" dirty="0" smtClean="0"/>
              <a:t>ако файла е изтрит успешно</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62000"/>
          </a:xfrm>
        </p:spPr>
        <p:txBody>
          <a:bodyPr>
            <a:normAutofit fontScale="90000"/>
          </a:bodyPr>
          <a:lstStyle/>
          <a:p>
            <a:r>
              <a:rPr lang="ru-RU" sz="2800" dirty="0" smtClean="0"/>
              <a:t>Прехвърляне на файлове от потребителския компютър (file upload)</a:t>
            </a:r>
            <a:endParaRPr lang="en-US" sz="3200" dirty="0"/>
          </a:p>
        </p:txBody>
      </p:sp>
      <p:sp>
        <p:nvSpPr>
          <p:cNvPr id="3" name="Content Placeholder 2"/>
          <p:cNvSpPr>
            <a:spLocks noGrp="1"/>
          </p:cNvSpPr>
          <p:nvPr>
            <p:ph idx="1"/>
          </p:nvPr>
        </p:nvSpPr>
        <p:spPr>
          <a:xfrm>
            <a:off x="457200" y="914400"/>
            <a:ext cx="8229600" cy="5715000"/>
          </a:xfrm>
        </p:spPr>
        <p:txBody>
          <a:bodyPr>
            <a:normAutofit fontScale="92500" lnSpcReduction="20000"/>
          </a:bodyPr>
          <a:lstStyle/>
          <a:p>
            <a:pPr marL="0" indent="182880">
              <a:buNone/>
            </a:pPr>
            <a:r>
              <a:rPr lang="ru-RU" sz="2000" dirty="0" smtClean="0"/>
              <a:t>Потребителят може да записва файлове в своя сайт като ги изпраща чрез елемент FILE от формуляр от предоставената му страница за поддържане на сайта (File manager).</a:t>
            </a:r>
          </a:p>
          <a:p>
            <a:pPr marL="0" indent="182880">
              <a:buNone/>
            </a:pPr>
            <a:r>
              <a:rPr lang="ru-RU" sz="2000" dirty="0" smtClean="0"/>
              <a:t>Важно е да се запомни, че за да може да се изпраща съдържанието на файл чрез HTML формуляр, формулярът трябва да има зададена стойност </a:t>
            </a:r>
            <a:r>
              <a:rPr lang="ru-RU" sz="2000" dirty="0" smtClean="0">
                <a:solidFill>
                  <a:srgbClr val="FF0000"/>
                </a:solidFill>
              </a:rPr>
              <a:t>multipart/form-data</a:t>
            </a:r>
            <a:r>
              <a:rPr lang="ru-RU" sz="2000" dirty="0" smtClean="0"/>
              <a:t> на атрибута enctype, и метод за изпращане “</a:t>
            </a:r>
            <a:r>
              <a:rPr lang="ru-RU" sz="2000" dirty="0" smtClean="0">
                <a:solidFill>
                  <a:srgbClr val="FF0000"/>
                </a:solidFill>
              </a:rPr>
              <a:t>POST</a:t>
            </a:r>
            <a:r>
              <a:rPr lang="ru-RU" sz="2000" dirty="0" smtClean="0"/>
              <a:t>”</a:t>
            </a:r>
            <a:endParaRPr lang="en-US" sz="2000" dirty="0" smtClean="0"/>
          </a:p>
          <a:p>
            <a:pPr marL="0" indent="182880">
              <a:buNone/>
            </a:pPr>
            <a:r>
              <a:rPr lang="en-US" sz="2000" dirty="0" smtClean="0">
                <a:solidFill>
                  <a:schemeClr val="tx2"/>
                </a:solidFill>
              </a:rPr>
              <a:t>&lt;form method="post" </a:t>
            </a:r>
            <a:r>
              <a:rPr lang="en-US" sz="2000" dirty="0" err="1" smtClean="0">
                <a:solidFill>
                  <a:schemeClr val="tx2"/>
                </a:solidFill>
              </a:rPr>
              <a:t>enctype</a:t>
            </a:r>
            <a:r>
              <a:rPr lang="en-US" sz="2000" dirty="0" smtClean="0">
                <a:solidFill>
                  <a:schemeClr val="tx2"/>
                </a:solidFill>
              </a:rPr>
              <a:t>="multipart/form-data"&gt;</a:t>
            </a:r>
          </a:p>
          <a:p>
            <a:pPr marL="0" indent="182880">
              <a:buNone/>
            </a:pPr>
            <a:r>
              <a:rPr lang="en-US" sz="2000" dirty="0" smtClean="0">
                <a:solidFill>
                  <a:schemeClr val="tx2"/>
                </a:solidFill>
              </a:rPr>
              <a:t>&lt;input type="file" name="files[]"&gt;&lt;</a:t>
            </a:r>
            <a:r>
              <a:rPr lang="en-US" sz="2000" dirty="0" err="1" smtClean="0">
                <a:solidFill>
                  <a:schemeClr val="tx2"/>
                </a:solidFill>
              </a:rPr>
              <a:t>br</a:t>
            </a:r>
            <a:r>
              <a:rPr lang="en-US" sz="2000" dirty="0" smtClean="0">
                <a:solidFill>
                  <a:schemeClr val="tx2"/>
                </a:solidFill>
              </a:rPr>
              <a:t>&gt;</a:t>
            </a:r>
          </a:p>
          <a:p>
            <a:pPr marL="0" indent="182880">
              <a:buNone/>
            </a:pPr>
            <a:r>
              <a:rPr lang="en-US" sz="2000" dirty="0" smtClean="0">
                <a:solidFill>
                  <a:schemeClr val="tx2"/>
                </a:solidFill>
              </a:rPr>
              <a:t>&lt;input type="file" name="files[]"&gt;&lt;</a:t>
            </a:r>
            <a:r>
              <a:rPr lang="en-US" sz="2000" dirty="0" err="1" smtClean="0">
                <a:solidFill>
                  <a:schemeClr val="tx2"/>
                </a:solidFill>
              </a:rPr>
              <a:t>br</a:t>
            </a:r>
            <a:r>
              <a:rPr lang="en-US" sz="2000" dirty="0" smtClean="0">
                <a:solidFill>
                  <a:schemeClr val="tx2"/>
                </a:solidFill>
              </a:rPr>
              <a:t>&gt;</a:t>
            </a:r>
          </a:p>
          <a:p>
            <a:pPr marL="0" indent="182880">
              <a:buNone/>
            </a:pPr>
            <a:r>
              <a:rPr lang="en-US" sz="2000" dirty="0" smtClean="0">
                <a:solidFill>
                  <a:schemeClr val="tx2"/>
                </a:solidFill>
              </a:rPr>
              <a:t>&lt;input type="submit" value="upload"&gt;</a:t>
            </a:r>
          </a:p>
          <a:p>
            <a:pPr marL="0" indent="182880">
              <a:buNone/>
            </a:pPr>
            <a:r>
              <a:rPr lang="en-US" sz="2000" dirty="0" smtClean="0">
                <a:solidFill>
                  <a:schemeClr val="tx2"/>
                </a:solidFill>
              </a:rPr>
              <a:t>&lt;/form&gt;</a:t>
            </a:r>
            <a:r>
              <a:rPr lang="en-US" sz="2000" dirty="0" smtClean="0"/>
              <a:t>&lt;?</a:t>
            </a:r>
            <a:r>
              <a:rPr lang="en-US" sz="2000" dirty="0" err="1" smtClean="0"/>
              <a:t>php</a:t>
            </a:r>
            <a:endParaRPr lang="en-US" sz="2000" dirty="0" smtClean="0"/>
          </a:p>
          <a:p>
            <a:pPr marL="0" indent="182880">
              <a:buNone/>
            </a:pPr>
            <a:r>
              <a:rPr lang="en-US" sz="2000" dirty="0" smtClean="0"/>
              <a:t>if(</a:t>
            </a:r>
            <a:r>
              <a:rPr lang="en-US" sz="2000" dirty="0" err="1" smtClean="0"/>
              <a:t>isset</a:t>
            </a:r>
            <a:r>
              <a:rPr lang="en-US" sz="2000" dirty="0" smtClean="0"/>
              <a:t>($_FILES))</a:t>
            </a:r>
          </a:p>
          <a:p>
            <a:pPr marL="0" indent="182880">
              <a:buNone/>
            </a:pPr>
            <a:r>
              <a:rPr lang="en-US" sz="2000" dirty="0" smtClean="0"/>
              <a:t>if(</a:t>
            </a:r>
            <a:r>
              <a:rPr lang="en-US" sz="2000" dirty="0" err="1" smtClean="0"/>
              <a:t>isset</a:t>
            </a:r>
            <a:r>
              <a:rPr lang="en-US" sz="2000" dirty="0" smtClean="0"/>
              <a:t>($_FILES["files"]))</a:t>
            </a:r>
          </a:p>
          <a:p>
            <a:pPr marL="0" indent="182880">
              <a:buNone/>
            </a:pPr>
            <a:r>
              <a:rPr lang="en-US" sz="2000" dirty="0" err="1" smtClean="0"/>
              <a:t>foreach</a:t>
            </a:r>
            <a:r>
              <a:rPr lang="en-US" sz="2000" dirty="0" smtClean="0"/>
              <a:t>($_FILES["files"]["error"] as $key=&gt;$error){</a:t>
            </a:r>
          </a:p>
          <a:p>
            <a:pPr marL="0" indent="182880">
              <a:buNone/>
            </a:pPr>
            <a:r>
              <a:rPr lang="en-US" sz="2000" dirty="0" smtClean="0"/>
              <a:t>	if($error==UPLOAD_ERR_OK){  //Success, file is moved to C:\tmp\</a:t>
            </a:r>
          </a:p>
          <a:p>
            <a:pPr marL="0" indent="182880">
              <a:buNone/>
            </a:pPr>
            <a:r>
              <a:rPr lang="en-US" sz="2000" dirty="0" smtClean="0"/>
              <a:t>		$</a:t>
            </a:r>
            <a:r>
              <a:rPr lang="en-US" sz="2000" dirty="0" err="1" smtClean="0"/>
              <a:t>tmp_name</a:t>
            </a:r>
            <a:r>
              <a:rPr lang="en-US" sz="2000" dirty="0" smtClean="0"/>
              <a:t>=$_FILES['files']['</a:t>
            </a:r>
            <a:r>
              <a:rPr lang="en-US" sz="2000" dirty="0" err="1" smtClean="0"/>
              <a:t>tmp_name</a:t>
            </a:r>
            <a:r>
              <a:rPr lang="en-US" sz="2000" dirty="0" smtClean="0"/>
              <a:t>'][$key];</a:t>
            </a:r>
          </a:p>
          <a:p>
            <a:pPr marL="0" indent="182880">
              <a:buNone/>
            </a:pPr>
            <a:r>
              <a:rPr lang="en-US" sz="2000" dirty="0" smtClean="0"/>
              <a:t>		$name=$_FILES["files"]["name"][$key];</a:t>
            </a:r>
          </a:p>
          <a:p>
            <a:pPr marL="0" indent="182880">
              <a:buNone/>
            </a:pPr>
            <a:r>
              <a:rPr lang="en-US" sz="2000" dirty="0" smtClean="0"/>
              <a:t>		</a:t>
            </a:r>
            <a:r>
              <a:rPr lang="en-US" sz="2000" dirty="0" err="1" smtClean="0"/>
              <a:t>move_uploaded_file</a:t>
            </a:r>
            <a:r>
              <a:rPr lang="en-US" sz="2000" dirty="0" smtClean="0"/>
              <a:t>($</a:t>
            </a:r>
            <a:r>
              <a:rPr lang="en-US" sz="2000" dirty="0" err="1" smtClean="0"/>
              <a:t>tmp_name,"</a:t>
            </a:r>
            <a:r>
              <a:rPr lang="en-US" sz="2000" dirty="0" err="1" smtClean="0">
                <a:solidFill>
                  <a:srgbClr val="FF0000"/>
                </a:solidFill>
              </a:rPr>
              <a:t>C</a:t>
            </a:r>
            <a:r>
              <a:rPr lang="en-US" sz="2000" dirty="0" smtClean="0">
                <a:solidFill>
                  <a:srgbClr val="FF0000"/>
                </a:solidFill>
              </a:rPr>
              <a:t>:\\</a:t>
            </a:r>
            <a:r>
              <a:rPr lang="en-US" sz="2000" dirty="0" err="1" smtClean="0">
                <a:solidFill>
                  <a:srgbClr val="FF0000"/>
                </a:solidFill>
              </a:rPr>
              <a:t>tmp</a:t>
            </a:r>
            <a:r>
              <a:rPr lang="en-US" sz="2000" dirty="0" smtClean="0">
                <a:solidFill>
                  <a:srgbClr val="FF0000"/>
                </a:solidFill>
              </a:rPr>
              <a:t>\\$name</a:t>
            </a:r>
            <a:r>
              <a:rPr lang="en-US" sz="2000" dirty="0" smtClean="0"/>
              <a:t>");</a:t>
            </a:r>
          </a:p>
          <a:p>
            <a:pPr marL="0" indent="182880">
              <a:buNone/>
            </a:pPr>
            <a:r>
              <a:rPr lang="en-US" sz="2000" dirty="0" smtClean="0"/>
              <a:t>	}</a:t>
            </a:r>
          </a:p>
          <a:p>
            <a:pPr marL="0" indent="182880">
              <a:buNone/>
            </a:pPr>
            <a:r>
              <a:rPr lang="en-US" sz="2000" dirty="0" smtClean="0"/>
              <a:t>}  ?&gt;</a:t>
            </a:r>
          </a:p>
          <a:p>
            <a:pPr marL="0" indent="182880">
              <a:buNone/>
            </a:pPr>
            <a:endParaRPr lang="ru-RU" sz="2000"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62000"/>
          </a:xfrm>
        </p:spPr>
        <p:txBody>
          <a:bodyPr>
            <a:normAutofit/>
          </a:bodyPr>
          <a:lstStyle/>
          <a:p>
            <a:r>
              <a:rPr lang="ru-RU" sz="2800" dirty="0" smtClean="0"/>
              <a:t>Операции с </a:t>
            </a:r>
            <a:r>
              <a:rPr lang="ru-RU" sz="2800" dirty="0" smtClean="0"/>
              <a:t>бискви</a:t>
            </a:r>
            <a:r>
              <a:rPr lang="bg-BG" sz="2800" dirty="0"/>
              <a:t>т</a:t>
            </a:r>
            <a:r>
              <a:rPr lang="ru-RU" sz="2800" dirty="0" smtClean="0"/>
              <a:t>ки</a:t>
            </a:r>
            <a:endParaRPr lang="en-US" sz="3200" dirty="0"/>
          </a:p>
        </p:txBody>
      </p:sp>
      <p:sp>
        <p:nvSpPr>
          <p:cNvPr id="3" name="Content Placeholder 2"/>
          <p:cNvSpPr>
            <a:spLocks noGrp="1"/>
          </p:cNvSpPr>
          <p:nvPr>
            <p:ph idx="1"/>
          </p:nvPr>
        </p:nvSpPr>
        <p:spPr>
          <a:xfrm>
            <a:off x="457200" y="914400"/>
            <a:ext cx="8229600" cy="5715000"/>
          </a:xfrm>
        </p:spPr>
        <p:txBody>
          <a:bodyPr>
            <a:normAutofit/>
          </a:bodyPr>
          <a:lstStyle/>
          <a:p>
            <a:pPr marL="0" indent="182880">
              <a:buNone/>
            </a:pPr>
            <a:r>
              <a:rPr lang="ru-RU" sz="2000" dirty="0" smtClean="0"/>
              <a:t>Бисквитките </a:t>
            </a:r>
            <a:r>
              <a:rPr lang="ru-RU" sz="2000" dirty="0" smtClean="0"/>
              <a:t>се поддържат от всички съвременни браузъри. Те представляват текстова информация, която се изпраща</a:t>
            </a:r>
            <a:r>
              <a:rPr lang="en-US" sz="2000" dirty="0" smtClean="0"/>
              <a:t> </a:t>
            </a:r>
            <a:r>
              <a:rPr lang="bg-BG" sz="2000" dirty="0" smtClean="0"/>
              <a:t>от потребителския браузър  към интернет приложение и обратно</a:t>
            </a:r>
            <a:r>
              <a:rPr lang="ru-RU" sz="2000" dirty="0" smtClean="0"/>
              <a:t> от интернет приложение към потребителския браузър в отговор на заявка</a:t>
            </a:r>
            <a:r>
              <a:rPr lang="bg-BG" sz="2000" dirty="0" smtClean="0"/>
              <a:t>.</a:t>
            </a:r>
          </a:p>
          <a:p>
            <a:pPr marL="0" indent="182880" algn="ctr">
              <a:buNone/>
            </a:pPr>
            <a:r>
              <a:rPr lang="ru-RU" sz="2000" dirty="0" smtClean="0"/>
              <a:t>Изпращане на </a:t>
            </a:r>
            <a:r>
              <a:rPr lang="ru-RU" sz="2000" dirty="0" smtClean="0"/>
              <a:t>бисквитка </a:t>
            </a:r>
            <a:r>
              <a:rPr lang="ru-RU" sz="2000" dirty="0" smtClean="0"/>
              <a:t>към браузъра – функция setcookie</a:t>
            </a:r>
          </a:p>
          <a:p>
            <a:pPr marL="0" indent="182880">
              <a:buNone/>
            </a:pPr>
            <a:r>
              <a:rPr lang="en-US" sz="2000" dirty="0" smtClean="0"/>
              <a:t>bool </a:t>
            </a:r>
            <a:r>
              <a:rPr lang="en-US" sz="2000" dirty="0" err="1" smtClean="0"/>
              <a:t>setcookie</a:t>
            </a:r>
            <a:r>
              <a:rPr lang="en-US" sz="2000" dirty="0" smtClean="0"/>
              <a:t> ( string </a:t>
            </a:r>
            <a:r>
              <a:rPr lang="en-US" sz="2000" dirty="0" smtClean="0">
                <a:solidFill>
                  <a:srgbClr val="FF0000"/>
                </a:solidFill>
              </a:rPr>
              <a:t>name</a:t>
            </a:r>
            <a:r>
              <a:rPr lang="en-US" sz="2000" dirty="0" smtClean="0"/>
              <a:t> [, string </a:t>
            </a:r>
            <a:r>
              <a:rPr lang="en-US" sz="2000" dirty="0" smtClean="0">
                <a:solidFill>
                  <a:srgbClr val="FF0000"/>
                </a:solidFill>
              </a:rPr>
              <a:t>value</a:t>
            </a:r>
            <a:r>
              <a:rPr lang="en-US" sz="2000" dirty="0" smtClean="0"/>
              <a:t> [, </a:t>
            </a:r>
            <a:r>
              <a:rPr lang="en-US" sz="2000" dirty="0" err="1" smtClean="0"/>
              <a:t>int</a:t>
            </a:r>
            <a:r>
              <a:rPr lang="en-US" sz="2000" dirty="0" smtClean="0"/>
              <a:t> </a:t>
            </a:r>
            <a:r>
              <a:rPr lang="en-US" sz="2000" dirty="0" smtClean="0">
                <a:solidFill>
                  <a:srgbClr val="FF0000"/>
                </a:solidFill>
              </a:rPr>
              <a:t>expire</a:t>
            </a:r>
            <a:r>
              <a:rPr lang="en-US" sz="2000" dirty="0" smtClean="0"/>
              <a:t> [, string path [, string domain [, </a:t>
            </a:r>
            <a:r>
              <a:rPr lang="en-US" sz="2000" dirty="0" err="1" smtClean="0"/>
              <a:t>bool</a:t>
            </a:r>
            <a:r>
              <a:rPr lang="en-US" sz="2000" dirty="0" smtClean="0"/>
              <a:t> secure [, </a:t>
            </a:r>
            <a:r>
              <a:rPr lang="en-US" sz="2000" dirty="0" err="1" smtClean="0"/>
              <a:t>bool</a:t>
            </a:r>
            <a:r>
              <a:rPr lang="en-US" sz="2000" dirty="0" smtClean="0"/>
              <a:t> </a:t>
            </a:r>
            <a:r>
              <a:rPr lang="en-US" sz="2000" dirty="0" err="1" smtClean="0"/>
              <a:t>httponly</a:t>
            </a:r>
            <a:r>
              <a:rPr lang="en-US" sz="2000" dirty="0" smtClean="0"/>
              <a:t>]]]]]] )</a:t>
            </a:r>
          </a:p>
          <a:p>
            <a:pPr marL="0" indent="182880">
              <a:buNone/>
            </a:pPr>
            <a:r>
              <a:rPr lang="ru-RU" sz="2000" dirty="0" smtClean="0"/>
              <a:t>където: </a:t>
            </a:r>
            <a:r>
              <a:rPr lang="en-US" sz="2000" dirty="0" smtClean="0"/>
              <a:t>name	</a:t>
            </a:r>
            <a:r>
              <a:rPr lang="ru-RU" sz="2000" dirty="0" smtClean="0"/>
              <a:t>име на </a:t>
            </a:r>
            <a:r>
              <a:rPr lang="ru-RU" sz="2000" dirty="0" smtClean="0"/>
              <a:t>бисквитката</a:t>
            </a:r>
            <a:r>
              <a:rPr lang="en-US" sz="2000" dirty="0" smtClean="0"/>
              <a:t>, value-</a:t>
            </a:r>
            <a:r>
              <a:rPr lang="ru-RU" sz="2000" dirty="0" smtClean="0"/>
              <a:t>стойност на </a:t>
            </a:r>
            <a:r>
              <a:rPr lang="ru-RU" sz="2000" dirty="0" smtClean="0"/>
              <a:t>бисквитката</a:t>
            </a:r>
            <a:endParaRPr lang="ru-RU" sz="2000" dirty="0" smtClean="0"/>
          </a:p>
          <a:p>
            <a:pPr marL="0" indent="182880">
              <a:buNone/>
            </a:pPr>
            <a:r>
              <a:rPr lang="en-US" sz="2000" dirty="0" smtClean="0"/>
              <a:t>expire	</a:t>
            </a:r>
            <a:r>
              <a:rPr lang="ru-RU" sz="2000" dirty="0" smtClean="0"/>
              <a:t>Задава моментът в секунди, след който изтича валидността на </a:t>
            </a:r>
            <a:r>
              <a:rPr lang="ru-RU" sz="2000" dirty="0" smtClean="0"/>
              <a:t>бисквитката</a:t>
            </a:r>
            <a:r>
              <a:rPr lang="ru-RU" sz="2000" dirty="0" smtClean="0"/>
              <a:t>.  За да се зададе  като времеинтервал, интервалът на валидност (в секунди) се добавя към текущото време, получено от функция </a:t>
            </a:r>
            <a:r>
              <a:rPr lang="en-US" sz="2000" dirty="0" smtClean="0"/>
              <a:t>time(). </a:t>
            </a:r>
            <a:r>
              <a:rPr lang="ru-RU" sz="2000" dirty="0" smtClean="0"/>
              <a:t>Например </a:t>
            </a:r>
            <a:r>
              <a:rPr lang="en-US" sz="2000" dirty="0" smtClean="0"/>
              <a:t>time() + 10 </a:t>
            </a:r>
            <a:r>
              <a:rPr lang="ru-RU" sz="2000" dirty="0" smtClean="0"/>
              <a:t>означава, че валидността на </a:t>
            </a:r>
            <a:r>
              <a:rPr lang="ru-RU" sz="2000" dirty="0" smtClean="0"/>
              <a:t>бисквитката </a:t>
            </a:r>
            <a:r>
              <a:rPr lang="ru-RU" sz="2000" dirty="0" smtClean="0"/>
              <a:t>ще изтече след 10 секунди.</a:t>
            </a:r>
          </a:p>
          <a:p>
            <a:pPr marL="0" indent="182880">
              <a:buNone/>
            </a:pPr>
            <a:r>
              <a:rPr lang="en-US" sz="2000" dirty="0" smtClean="0"/>
              <a:t>path	</a:t>
            </a:r>
            <a:r>
              <a:rPr lang="ru-RU" sz="2000" dirty="0" smtClean="0"/>
              <a:t>път в </a:t>
            </a:r>
            <a:r>
              <a:rPr lang="en-US" sz="2000" dirty="0" smtClean="0"/>
              <a:t>URL </a:t>
            </a:r>
            <a:r>
              <a:rPr lang="ru-RU" sz="2000" dirty="0" smtClean="0"/>
              <a:t>адреса, с който се асоциира </a:t>
            </a:r>
            <a:r>
              <a:rPr lang="ru-RU" sz="2000" dirty="0" smtClean="0"/>
              <a:t>бисквитката</a:t>
            </a:r>
            <a:r>
              <a:rPr lang="ru-RU" sz="2000" dirty="0" smtClean="0"/>
              <a:t>. Ако се зададе само “/”, това означава, че </a:t>
            </a:r>
            <a:r>
              <a:rPr lang="ru-RU" sz="2000" dirty="0" smtClean="0"/>
              <a:t>бисквитката </a:t>
            </a:r>
            <a:r>
              <a:rPr lang="ru-RU" sz="2000" dirty="0" smtClean="0"/>
              <a:t>ще се асоциира с целия домейн.</a:t>
            </a:r>
          </a:p>
          <a:p>
            <a:pPr marL="0" indent="182880">
              <a:buNone/>
            </a:pPr>
            <a:r>
              <a:rPr lang="en-US" sz="2000" dirty="0" smtClean="0"/>
              <a:t>domain</a:t>
            </a:r>
            <a:r>
              <a:rPr lang="bg-BG" sz="2000" dirty="0" smtClean="0"/>
              <a:t> – задава домейна, </a:t>
            </a:r>
            <a:r>
              <a:rPr lang="en-US" sz="2000" dirty="0" smtClean="0"/>
              <a:t>secure=TRUE – </a:t>
            </a:r>
            <a:r>
              <a:rPr lang="bg-BG" sz="2000" dirty="0" smtClean="0"/>
              <a:t>да се изпраща по </a:t>
            </a:r>
            <a:r>
              <a:rPr lang="en-US" sz="2000" dirty="0" smtClean="0"/>
              <a:t>https</a:t>
            </a:r>
          </a:p>
          <a:p>
            <a:pPr marL="0" indent="182880">
              <a:buNone/>
            </a:pPr>
            <a:endParaRPr lang="ru-RU" sz="2000"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62000"/>
          </a:xfrm>
        </p:spPr>
        <p:txBody>
          <a:bodyPr>
            <a:normAutofit fontScale="90000"/>
          </a:bodyPr>
          <a:lstStyle/>
          <a:p>
            <a:r>
              <a:rPr lang="ru-RU" sz="2800" dirty="0" smtClean="0"/>
              <a:t>Четене на достъпните </a:t>
            </a:r>
            <a:r>
              <a:rPr lang="ru-RU" sz="2800" dirty="0" smtClean="0"/>
              <a:t>бисквитки </a:t>
            </a:r>
            <a:r>
              <a:rPr lang="ru-RU" sz="2800" dirty="0" smtClean="0"/>
              <a:t>чрез масива $_COOKIE</a:t>
            </a:r>
            <a:endParaRPr lang="en-US" sz="3200" dirty="0"/>
          </a:p>
        </p:txBody>
      </p:sp>
      <p:sp>
        <p:nvSpPr>
          <p:cNvPr id="3" name="Content Placeholder 2"/>
          <p:cNvSpPr>
            <a:spLocks noGrp="1"/>
          </p:cNvSpPr>
          <p:nvPr>
            <p:ph idx="1"/>
          </p:nvPr>
        </p:nvSpPr>
        <p:spPr>
          <a:xfrm>
            <a:off x="457200" y="914400"/>
            <a:ext cx="8229600" cy="5715000"/>
          </a:xfrm>
        </p:spPr>
        <p:txBody>
          <a:bodyPr>
            <a:normAutofit/>
          </a:bodyPr>
          <a:lstStyle/>
          <a:p>
            <a:pPr marL="0" indent="182880">
              <a:buNone/>
            </a:pPr>
            <a:r>
              <a:rPr lang="ru-RU" sz="2000" dirty="0" smtClean="0"/>
              <a:t>Изпратените от потребителския компютър </a:t>
            </a:r>
            <a:r>
              <a:rPr lang="ru-RU" sz="2000" dirty="0" smtClean="0"/>
              <a:t>бисквитки </a:t>
            </a:r>
            <a:r>
              <a:rPr lang="ru-RU" sz="2000" dirty="0" smtClean="0"/>
              <a:t>са достъпни в PHP модулите на интернет приложението посредством масива $_COOKIE. Можем да изведем данни за всички достъпни </a:t>
            </a:r>
            <a:r>
              <a:rPr lang="ru-RU" sz="2000" dirty="0" smtClean="0"/>
              <a:t>бисквитки </a:t>
            </a:r>
            <a:r>
              <a:rPr lang="ru-RU" sz="2000" dirty="0" smtClean="0"/>
              <a:t>с:</a:t>
            </a:r>
          </a:p>
          <a:p>
            <a:pPr marL="0" indent="182880">
              <a:buNone/>
            </a:pPr>
            <a:endParaRPr lang="en-US" sz="2000" dirty="0" smtClean="0"/>
          </a:p>
          <a:p>
            <a:pPr marL="0" indent="182880">
              <a:buNone/>
            </a:pPr>
            <a:r>
              <a:rPr lang="en-US" sz="2000" dirty="0" smtClean="0"/>
              <a:t>echo "&lt;pre&gt;".</a:t>
            </a:r>
            <a:r>
              <a:rPr lang="en-US" sz="2000" dirty="0" err="1" smtClean="0"/>
              <a:t>print_r</a:t>
            </a:r>
            <a:r>
              <a:rPr lang="en-US" sz="2000" dirty="0" smtClean="0"/>
              <a:t>($_COOKIE, TRUE)."&lt;/pre&gt;";</a:t>
            </a:r>
          </a:p>
          <a:p>
            <a:pPr marL="0" indent="182880">
              <a:buNone/>
            </a:pPr>
            <a:endParaRPr lang="en-US" sz="2000" dirty="0" smtClean="0"/>
          </a:p>
          <a:p>
            <a:pPr marL="0" indent="182880">
              <a:buNone/>
            </a:pPr>
            <a:r>
              <a:rPr lang="ru-RU" sz="2000" dirty="0" smtClean="0"/>
              <a:t>Да разгледаме един пример за създаване на </a:t>
            </a:r>
            <a:r>
              <a:rPr lang="ru-RU" sz="2000" dirty="0" smtClean="0"/>
              <a:t>бисквитка </a:t>
            </a:r>
            <a:r>
              <a:rPr lang="ru-RU" sz="2000" dirty="0" smtClean="0"/>
              <a:t>с функция </a:t>
            </a:r>
            <a:r>
              <a:rPr lang="en-US" sz="2000" dirty="0" err="1" smtClean="0"/>
              <a:t>setcookie</a:t>
            </a:r>
            <a:r>
              <a:rPr lang="en-US" sz="2000" dirty="0" smtClean="0"/>
              <a:t>:</a:t>
            </a:r>
          </a:p>
          <a:p>
            <a:pPr marL="0" indent="182880">
              <a:buNone/>
            </a:pPr>
            <a:r>
              <a:rPr lang="en-US" sz="2000" dirty="0" smtClean="0"/>
              <a:t>echo "&lt;pre&gt;".</a:t>
            </a:r>
            <a:r>
              <a:rPr lang="en-US" sz="2000" dirty="0" err="1" smtClean="0"/>
              <a:t>print_r</a:t>
            </a:r>
            <a:r>
              <a:rPr lang="en-US" sz="2000" dirty="0" smtClean="0"/>
              <a:t>($_COOKIE, TRUE)."&lt;/pre&gt;";</a:t>
            </a:r>
          </a:p>
          <a:p>
            <a:pPr marL="0" indent="182880">
              <a:buNone/>
            </a:pPr>
            <a:r>
              <a:rPr lang="en-US" sz="2000" dirty="0" err="1" smtClean="0"/>
              <a:t>setcookie</a:t>
            </a:r>
            <a:r>
              <a:rPr lang="en-US" sz="2000" dirty="0" smtClean="0"/>
              <a:t>("</a:t>
            </a:r>
            <a:r>
              <a:rPr lang="en-US" sz="2000" dirty="0" err="1" smtClean="0"/>
              <a:t>Author","John</a:t>
            </a:r>
            <a:r>
              <a:rPr lang="en-US" sz="2000" dirty="0" smtClean="0"/>
              <a:t>", time()+10);</a:t>
            </a:r>
          </a:p>
          <a:p>
            <a:pPr marL="0" indent="182880">
              <a:buNone/>
            </a:pPr>
            <a:r>
              <a:rPr lang="en-US" sz="2000" dirty="0" smtClean="0"/>
              <a:t>$_COOKIE["Color"]="Yellow";</a:t>
            </a:r>
          </a:p>
          <a:p>
            <a:pPr marL="0" indent="182880">
              <a:buNone/>
            </a:pPr>
            <a:endParaRPr lang="ru-RU" sz="2000" dirty="0" smtClean="0"/>
          </a:p>
          <a:p>
            <a:pPr marL="0" indent="182880">
              <a:buNone/>
            </a:pPr>
            <a:endParaRPr lang="ru-RU" sz="2000"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62000"/>
          </a:xfrm>
        </p:spPr>
        <p:txBody>
          <a:bodyPr>
            <a:normAutofit/>
          </a:bodyPr>
          <a:lstStyle/>
          <a:p>
            <a:r>
              <a:rPr lang="en-US" sz="2800" dirty="0" smtClean="0"/>
              <a:t>PHP </a:t>
            </a:r>
            <a:r>
              <a:rPr lang="ru-RU" sz="2800" dirty="0" smtClean="0"/>
              <a:t>сесии</a:t>
            </a:r>
            <a:endParaRPr lang="en-US" sz="3200" dirty="0"/>
          </a:p>
        </p:txBody>
      </p:sp>
      <p:sp>
        <p:nvSpPr>
          <p:cNvPr id="3" name="Content Placeholder 2"/>
          <p:cNvSpPr>
            <a:spLocks noGrp="1"/>
          </p:cNvSpPr>
          <p:nvPr>
            <p:ph idx="1"/>
          </p:nvPr>
        </p:nvSpPr>
        <p:spPr>
          <a:xfrm>
            <a:off x="457200" y="914400"/>
            <a:ext cx="8229600" cy="5715000"/>
          </a:xfrm>
        </p:spPr>
        <p:txBody>
          <a:bodyPr>
            <a:normAutofit/>
          </a:bodyPr>
          <a:lstStyle/>
          <a:p>
            <a:pPr marL="0" indent="182880">
              <a:buNone/>
            </a:pPr>
            <a:r>
              <a:rPr lang="ru-RU" sz="2000" dirty="0" smtClean="0"/>
              <a:t>Потребителската сесия на интернет приложение е период на активност на потребител, притежаващ уникален IP адрес, през който той извършва операции в рамките на приложението. </a:t>
            </a:r>
          </a:p>
          <a:p>
            <a:pPr marL="0" indent="182880">
              <a:buNone/>
            </a:pPr>
            <a:r>
              <a:rPr lang="ru-RU" sz="2000" dirty="0" smtClean="0"/>
              <a:t>PHP предоставя за работа със сесии:</a:t>
            </a:r>
          </a:p>
          <a:p>
            <a:pPr marL="0" indent="182880">
              <a:buNone/>
            </a:pPr>
            <a:r>
              <a:rPr lang="ru-RU" sz="2000" dirty="0" smtClean="0"/>
              <a:t>1)	Уникален идентификатор на сесия.</a:t>
            </a:r>
          </a:p>
          <a:p>
            <a:pPr marL="0" indent="182880">
              <a:buNone/>
            </a:pPr>
            <a:r>
              <a:rPr lang="ru-RU" sz="2000" dirty="0" smtClean="0"/>
              <a:t>2)	Функции за стартиране и прекратяване на сесия</a:t>
            </a:r>
          </a:p>
          <a:p>
            <a:pPr marL="0" indent="182880">
              <a:buNone/>
            </a:pPr>
            <a:r>
              <a:rPr lang="ru-RU" sz="2000" dirty="0" smtClean="0"/>
              <a:t>3)	Глобален масив $_SESSION за съхраняване на данни от сесията</a:t>
            </a:r>
          </a:p>
          <a:p>
            <a:pPr marL="0" indent="182880">
              <a:buNone/>
            </a:pPr>
            <a:r>
              <a:rPr lang="ru-RU" sz="2000" dirty="0" smtClean="0"/>
              <a:t>4)	Функции за операции със сесийните променливи</a:t>
            </a:r>
          </a:p>
          <a:p>
            <a:pPr marL="0" indent="182880" algn="ctr">
              <a:buNone/>
            </a:pPr>
            <a:r>
              <a:rPr lang="ru-RU" sz="2000" dirty="0" smtClean="0"/>
              <a:t>Идентификатор на сесия</a:t>
            </a:r>
          </a:p>
          <a:p>
            <a:pPr marL="0" indent="182880">
              <a:buNone/>
            </a:pPr>
            <a:r>
              <a:rPr lang="ru-RU" sz="2000" dirty="0" smtClean="0"/>
              <a:t>PHP създава идентификатора на сесията чрез MD5 хеширане на клиентския IP адрес, текущия час и някаква случайна комбинация, представена като символно предстявяне на шестнатдесетично число. Този идентификатор се изпраща към потребителския браузър, който, при заявяване на друг модул от интернет приложението го изпраща обратно към Web сървъра. </a:t>
            </a:r>
          </a:p>
          <a:p>
            <a:pPr marL="0" indent="182880">
              <a:buNone/>
            </a:pPr>
            <a:endParaRPr lang="ru-RU" sz="2000" dirty="0" smtClean="0"/>
          </a:p>
          <a:p>
            <a:pPr marL="0" indent="182880">
              <a:buNone/>
            </a:pPr>
            <a:endParaRPr lang="ru-RU" sz="2000"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62000"/>
          </a:xfrm>
        </p:spPr>
        <p:txBody>
          <a:bodyPr>
            <a:normAutofit/>
          </a:bodyPr>
          <a:lstStyle/>
          <a:p>
            <a:r>
              <a:rPr lang="en-US" sz="2800" dirty="0" smtClean="0"/>
              <a:t>PHP </a:t>
            </a:r>
            <a:r>
              <a:rPr lang="ru-RU" sz="2800" dirty="0" smtClean="0"/>
              <a:t>сесии - продължение</a:t>
            </a:r>
            <a:endParaRPr lang="en-US" sz="3200" dirty="0"/>
          </a:p>
        </p:txBody>
      </p:sp>
      <p:sp>
        <p:nvSpPr>
          <p:cNvPr id="3" name="Content Placeholder 2"/>
          <p:cNvSpPr>
            <a:spLocks noGrp="1"/>
          </p:cNvSpPr>
          <p:nvPr>
            <p:ph idx="1"/>
          </p:nvPr>
        </p:nvSpPr>
        <p:spPr>
          <a:xfrm>
            <a:off x="457200" y="914400"/>
            <a:ext cx="8229600" cy="5715000"/>
          </a:xfrm>
        </p:spPr>
        <p:txBody>
          <a:bodyPr>
            <a:normAutofit/>
          </a:bodyPr>
          <a:lstStyle/>
          <a:p>
            <a:pPr marL="0" indent="182880" algn="ctr">
              <a:buNone/>
            </a:pPr>
            <a:r>
              <a:rPr lang="ru-RU" sz="2000" dirty="0" smtClean="0"/>
              <a:t>Функции за стартиране и прекратяване на сесия</a:t>
            </a:r>
          </a:p>
          <a:p>
            <a:pPr marL="0" indent="182880">
              <a:buNone/>
            </a:pPr>
            <a:r>
              <a:rPr lang="en-US" sz="2000" dirty="0" smtClean="0">
                <a:solidFill>
                  <a:srgbClr val="FF0000"/>
                </a:solidFill>
              </a:rPr>
              <a:t>session</a:t>
            </a:r>
            <a:r>
              <a:rPr lang="bg-BG" sz="2000" dirty="0" smtClean="0">
                <a:solidFill>
                  <a:srgbClr val="FF0000"/>
                </a:solidFill>
              </a:rPr>
              <a:t>_</a:t>
            </a:r>
            <a:r>
              <a:rPr lang="en-US" sz="2000" dirty="0" smtClean="0">
                <a:solidFill>
                  <a:srgbClr val="FF0000"/>
                </a:solidFill>
              </a:rPr>
              <a:t>start</a:t>
            </a:r>
            <a:r>
              <a:rPr lang="bg-BG" sz="2000" dirty="0" smtClean="0">
                <a:solidFill>
                  <a:srgbClr val="FF0000"/>
                </a:solidFill>
              </a:rPr>
              <a:t>()</a:t>
            </a:r>
            <a:r>
              <a:rPr lang="bg-BG" sz="2000" dirty="0" smtClean="0"/>
              <a:t> - стартира </a:t>
            </a:r>
            <a:r>
              <a:rPr lang="en-US" sz="2000" dirty="0" smtClean="0"/>
              <a:t>PHP</a:t>
            </a:r>
            <a:r>
              <a:rPr lang="bg-BG" sz="2000" dirty="0" smtClean="0"/>
              <a:t> сесия или рестартира текущата сесия</a:t>
            </a:r>
          </a:p>
          <a:p>
            <a:pPr marL="0" indent="182880">
              <a:buNone/>
            </a:pPr>
            <a:r>
              <a:rPr lang="bg-BG" sz="2000" dirty="0" smtClean="0"/>
              <a:t>Ако опцията </a:t>
            </a:r>
            <a:r>
              <a:rPr lang="en-US" sz="2000" dirty="0" smtClean="0"/>
              <a:t>session</a:t>
            </a:r>
            <a:r>
              <a:rPr lang="bg-BG" sz="2000" dirty="0" smtClean="0"/>
              <a:t>_</a:t>
            </a:r>
            <a:r>
              <a:rPr lang="en-US" sz="2000" dirty="0" smtClean="0"/>
              <a:t>auto</a:t>
            </a:r>
            <a:r>
              <a:rPr lang="bg-BG" sz="2000" dirty="0" smtClean="0"/>
              <a:t>_</a:t>
            </a:r>
            <a:r>
              <a:rPr lang="en-US" sz="2000" dirty="0" smtClean="0"/>
              <a:t>start</a:t>
            </a:r>
            <a:r>
              <a:rPr lang="bg-BG" sz="2000" dirty="0" smtClean="0"/>
              <a:t> във файла </a:t>
            </a:r>
            <a:r>
              <a:rPr lang="en-US" sz="2000" dirty="0" err="1" smtClean="0"/>
              <a:t>php</a:t>
            </a:r>
            <a:r>
              <a:rPr lang="bg-BG" sz="2000" dirty="0" smtClean="0"/>
              <a:t>.</a:t>
            </a:r>
            <a:r>
              <a:rPr lang="en-US" sz="2000" dirty="0" err="1" smtClean="0"/>
              <a:t>ini</a:t>
            </a:r>
            <a:r>
              <a:rPr lang="bg-BG" sz="2000" dirty="0" smtClean="0"/>
              <a:t> е включена, сесията се стартира автоматично при заявяване на </a:t>
            </a:r>
            <a:r>
              <a:rPr lang="en-US" sz="2000" dirty="0" smtClean="0"/>
              <a:t>PHP</a:t>
            </a:r>
            <a:r>
              <a:rPr lang="bg-BG" sz="2000" dirty="0" smtClean="0"/>
              <a:t> модул от приложението.</a:t>
            </a:r>
          </a:p>
          <a:p>
            <a:pPr marL="0" indent="182880">
              <a:buNone/>
            </a:pPr>
            <a:r>
              <a:rPr lang="ru-RU" sz="2000" dirty="0" smtClean="0">
                <a:solidFill>
                  <a:srgbClr val="FF0000"/>
                </a:solidFill>
              </a:rPr>
              <a:t>session_destroy()</a:t>
            </a:r>
            <a:r>
              <a:rPr lang="ru-RU" sz="2000" dirty="0" smtClean="0"/>
              <a:t> - унищожава всички данни, асоциирани с текущата сесия и прекратява сесията.</a:t>
            </a:r>
          </a:p>
          <a:p>
            <a:pPr marL="0" indent="182880">
              <a:buNone/>
            </a:pPr>
            <a:r>
              <a:rPr lang="en-US" sz="2000" dirty="0" err="1" smtClean="0"/>
              <a:t>session_unset</a:t>
            </a:r>
            <a:r>
              <a:rPr lang="en-US" sz="2000" dirty="0" smtClean="0"/>
              <a:t>()</a:t>
            </a:r>
            <a:r>
              <a:rPr lang="bg-BG" sz="2000" dirty="0" smtClean="0"/>
              <a:t> - </a:t>
            </a:r>
            <a:r>
              <a:rPr lang="ru-RU" sz="2000" dirty="0" smtClean="0"/>
              <a:t>унищожава само сесийните променливи, но не прекратява сесията</a:t>
            </a:r>
          </a:p>
          <a:p>
            <a:pPr marL="0" indent="182880">
              <a:buNone/>
            </a:pPr>
            <a:r>
              <a:rPr lang="en-US" sz="2000" dirty="0" smtClean="0">
                <a:solidFill>
                  <a:srgbClr val="FF0000"/>
                </a:solidFill>
              </a:rPr>
              <a:t>unset($_SESSION ['counter']);</a:t>
            </a:r>
            <a:r>
              <a:rPr lang="en-US" sz="2000" dirty="0" smtClean="0"/>
              <a:t> </a:t>
            </a:r>
            <a:r>
              <a:rPr lang="bg-BG" sz="2000" dirty="0" smtClean="0"/>
              <a:t>ще унищожи само променливата </a:t>
            </a:r>
            <a:r>
              <a:rPr lang="en-US" sz="2000" dirty="0" smtClean="0"/>
              <a:t>counter</a:t>
            </a:r>
            <a:endParaRPr lang="bg-BG" sz="2000" dirty="0" smtClean="0"/>
          </a:p>
          <a:p>
            <a:pPr marL="0" indent="182880" algn="ctr">
              <a:buNone/>
            </a:pPr>
            <a:r>
              <a:rPr lang="bg-BG" sz="2000" dirty="0" smtClean="0"/>
              <a:t>Идентификатор на сесия</a:t>
            </a:r>
          </a:p>
          <a:p>
            <a:pPr marL="0" indent="182880">
              <a:buNone/>
            </a:pPr>
            <a:r>
              <a:rPr lang="en-US" sz="2000" dirty="0" err="1" smtClean="0"/>
              <a:t>session_id</a:t>
            </a:r>
            <a:r>
              <a:rPr lang="en-US" sz="2000" dirty="0" smtClean="0"/>
              <a:t>()</a:t>
            </a:r>
            <a:r>
              <a:rPr lang="bg-BG" sz="2000" dirty="0" smtClean="0"/>
              <a:t> – връща идентификатора на сесията.</a:t>
            </a:r>
          </a:p>
          <a:p>
            <a:pPr marL="0" indent="182880" algn="ctr">
              <a:buNone/>
            </a:pPr>
            <a:r>
              <a:rPr lang="ru-RU" sz="2000" dirty="0" smtClean="0"/>
              <a:t>Запис на данни за сесията. Масив $_SESSION</a:t>
            </a:r>
          </a:p>
          <a:p>
            <a:pPr marL="0" indent="182880">
              <a:buNone/>
            </a:pPr>
            <a:r>
              <a:rPr lang="en-US" sz="2000" dirty="0" smtClean="0"/>
              <a:t>$_SESSION["color"]="green";</a:t>
            </a:r>
            <a:r>
              <a:rPr lang="bg-BG" sz="2000" dirty="0" smtClean="0"/>
              <a:t> //Запис на данни в сесийна променлива</a:t>
            </a:r>
          </a:p>
          <a:p>
            <a:pPr marL="0" indent="182880">
              <a:buNone/>
            </a:pPr>
            <a:r>
              <a:rPr lang="bg-BG" sz="2000" dirty="0" smtClean="0"/>
              <a:t>Извеждане на всички сесийни променливи:</a:t>
            </a:r>
            <a:br>
              <a:rPr lang="bg-BG" sz="2000" dirty="0" smtClean="0"/>
            </a:br>
            <a:r>
              <a:rPr lang="en-US" sz="2000" dirty="0" smtClean="0"/>
              <a:t>echo "&lt;pre&gt;".</a:t>
            </a:r>
            <a:r>
              <a:rPr lang="en-US" sz="2000" dirty="0" err="1" smtClean="0"/>
              <a:t>print_r</a:t>
            </a:r>
            <a:r>
              <a:rPr lang="en-US" sz="2000" dirty="0" smtClean="0"/>
              <a:t>($_</a:t>
            </a:r>
            <a:r>
              <a:rPr lang="ru-RU" sz="2000" dirty="0" smtClean="0"/>
              <a:t> SESSION</a:t>
            </a:r>
            <a:r>
              <a:rPr lang="en-US" sz="2000" dirty="0" smtClean="0"/>
              <a:t>, TRUE)."&lt;/pre&gt;";</a:t>
            </a:r>
          </a:p>
          <a:p>
            <a:pPr marL="0" indent="182880">
              <a:buNone/>
            </a:pPr>
            <a:endParaRPr lang="en-US" sz="2000" dirty="0" smtClean="0"/>
          </a:p>
          <a:p>
            <a:pPr marL="0" indent="182880">
              <a:buNone/>
            </a:pPr>
            <a:endParaRPr lang="ru-RU" sz="20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Инсталиране на </a:t>
            </a:r>
            <a:r>
              <a:rPr lang="en-US" dirty="0" smtClean="0"/>
              <a:t>XAMPP</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      XAMPP е </a:t>
            </a:r>
            <a:r>
              <a:rPr lang="en-US" dirty="0" err="1" smtClean="0"/>
              <a:t>свободен</a:t>
            </a:r>
            <a:r>
              <a:rPr lang="en-US" dirty="0" smtClean="0"/>
              <a:t> </a:t>
            </a:r>
            <a:r>
              <a:rPr lang="en-US" dirty="0" err="1" smtClean="0"/>
              <a:t>инсталационен</a:t>
            </a:r>
            <a:r>
              <a:rPr lang="en-US" dirty="0" smtClean="0"/>
              <a:t> </a:t>
            </a:r>
            <a:r>
              <a:rPr lang="en-US" dirty="0" err="1" smtClean="0"/>
              <a:t>пакет</a:t>
            </a:r>
            <a:r>
              <a:rPr lang="en-US" dirty="0" smtClean="0"/>
              <a:t>, </a:t>
            </a:r>
            <a:r>
              <a:rPr lang="en-US" dirty="0" err="1" smtClean="0"/>
              <a:t>който</a:t>
            </a:r>
            <a:r>
              <a:rPr lang="en-US" dirty="0" smtClean="0"/>
              <a:t> </a:t>
            </a:r>
            <a:r>
              <a:rPr lang="en-US" dirty="0" err="1" smtClean="0"/>
              <a:t>включва</a:t>
            </a:r>
            <a:r>
              <a:rPr lang="en-US" dirty="0" smtClean="0"/>
              <a:t> в </a:t>
            </a:r>
            <a:r>
              <a:rPr lang="en-US" dirty="0" err="1" smtClean="0"/>
              <a:t>себе</a:t>
            </a:r>
            <a:r>
              <a:rPr lang="en-US" dirty="0" smtClean="0"/>
              <a:t> </a:t>
            </a:r>
            <a:r>
              <a:rPr lang="en-US" dirty="0" err="1" smtClean="0"/>
              <a:t>си</a:t>
            </a:r>
            <a:r>
              <a:rPr lang="en-US" dirty="0" smtClean="0"/>
              <a:t> Apache Web </a:t>
            </a:r>
            <a:r>
              <a:rPr lang="en-US" dirty="0" err="1" smtClean="0"/>
              <a:t>сървър</a:t>
            </a:r>
            <a:r>
              <a:rPr lang="en-US" dirty="0" smtClean="0"/>
              <a:t>, </a:t>
            </a:r>
            <a:r>
              <a:rPr lang="en-US" dirty="0" err="1" smtClean="0"/>
              <a:t>MySQL</a:t>
            </a:r>
            <a:r>
              <a:rPr lang="en-US" dirty="0" smtClean="0"/>
              <a:t> </a:t>
            </a:r>
            <a:r>
              <a:rPr lang="en-US" dirty="0" err="1" smtClean="0"/>
              <a:t>сървър</a:t>
            </a:r>
            <a:r>
              <a:rPr lang="en-US" dirty="0" smtClean="0"/>
              <a:t>, PHP, Perl, FTP </a:t>
            </a:r>
            <a:r>
              <a:rPr lang="en-US" dirty="0" err="1" smtClean="0"/>
              <a:t>сървър</a:t>
            </a:r>
            <a:r>
              <a:rPr lang="en-US" dirty="0" smtClean="0"/>
              <a:t> и </a:t>
            </a:r>
            <a:r>
              <a:rPr lang="en-US" dirty="0" err="1" smtClean="0"/>
              <a:t>phpMyAdmin</a:t>
            </a:r>
            <a:r>
              <a:rPr lang="bg-BG" dirty="0" smtClean="0"/>
              <a:t> приложение</a:t>
            </a:r>
            <a:r>
              <a:rPr lang="en-US" dirty="0" smtClean="0"/>
              <a:t>. С </a:t>
            </a:r>
            <a:r>
              <a:rPr lang="en-US" dirty="0" err="1" smtClean="0"/>
              <a:t>помощта</a:t>
            </a:r>
            <a:r>
              <a:rPr lang="en-US" dirty="0" smtClean="0"/>
              <a:t> </a:t>
            </a:r>
            <a:r>
              <a:rPr lang="en-US" dirty="0" err="1" smtClean="0"/>
              <a:t>на</a:t>
            </a:r>
            <a:r>
              <a:rPr lang="en-US" dirty="0" smtClean="0"/>
              <a:t> </a:t>
            </a:r>
            <a:r>
              <a:rPr lang="en-US" dirty="0" err="1" smtClean="0"/>
              <a:t>тази</a:t>
            </a:r>
            <a:r>
              <a:rPr lang="en-US" dirty="0" smtClean="0"/>
              <a:t> </a:t>
            </a:r>
            <a:r>
              <a:rPr lang="en-US" dirty="0" err="1" smtClean="0"/>
              <a:t>програма</a:t>
            </a:r>
            <a:r>
              <a:rPr lang="en-US" dirty="0" smtClean="0"/>
              <a:t> </a:t>
            </a:r>
            <a:r>
              <a:rPr lang="en-US" dirty="0" err="1" smtClean="0"/>
              <a:t>може</a:t>
            </a:r>
            <a:r>
              <a:rPr lang="en-US" dirty="0" smtClean="0"/>
              <a:t> </a:t>
            </a:r>
            <a:r>
              <a:rPr lang="en-US" dirty="0" err="1" smtClean="0"/>
              <a:t>лесно</a:t>
            </a:r>
            <a:r>
              <a:rPr lang="en-US" dirty="0" smtClean="0"/>
              <a:t> </a:t>
            </a:r>
            <a:r>
              <a:rPr lang="en-US" dirty="0" err="1" smtClean="0"/>
              <a:t>да</a:t>
            </a:r>
            <a:r>
              <a:rPr lang="en-US" dirty="0" smtClean="0"/>
              <a:t> </a:t>
            </a:r>
            <a:r>
              <a:rPr lang="en-US" dirty="0" err="1" smtClean="0"/>
              <a:t>симулирате</a:t>
            </a:r>
            <a:r>
              <a:rPr lang="en-US" dirty="0" smtClean="0"/>
              <a:t> </a:t>
            </a:r>
            <a:r>
              <a:rPr lang="en-US" dirty="0" err="1" smtClean="0"/>
              <a:t>сървър</a:t>
            </a:r>
            <a:r>
              <a:rPr lang="en-US" dirty="0" smtClean="0"/>
              <a:t> </a:t>
            </a:r>
            <a:r>
              <a:rPr lang="en-US" dirty="0" err="1" smtClean="0"/>
              <a:t>на</a:t>
            </a:r>
            <a:r>
              <a:rPr lang="en-US" dirty="0" smtClean="0"/>
              <a:t> </a:t>
            </a:r>
            <a:r>
              <a:rPr lang="en-US" dirty="0" err="1" smtClean="0"/>
              <a:t>компютъра</a:t>
            </a:r>
            <a:r>
              <a:rPr lang="en-US" dirty="0" smtClean="0"/>
              <a:t> </a:t>
            </a:r>
            <a:r>
              <a:rPr lang="en-US" dirty="0" err="1" smtClean="0"/>
              <a:t>си</a:t>
            </a:r>
            <a:r>
              <a:rPr lang="en-US" dirty="0" smtClean="0"/>
              <a:t>. </a:t>
            </a:r>
            <a:r>
              <a:rPr lang="en-US" dirty="0" err="1" smtClean="0"/>
              <a:t>Няма</a:t>
            </a:r>
            <a:r>
              <a:rPr lang="en-US" dirty="0" smtClean="0"/>
              <a:t> </a:t>
            </a:r>
            <a:r>
              <a:rPr lang="en-US" dirty="0" err="1" smtClean="0"/>
              <a:t>да</a:t>
            </a:r>
            <a:r>
              <a:rPr lang="en-US" dirty="0" smtClean="0"/>
              <a:t> </a:t>
            </a:r>
            <a:r>
              <a:rPr lang="en-US" dirty="0" err="1" smtClean="0"/>
              <a:t>се</a:t>
            </a:r>
            <a:r>
              <a:rPr lang="en-US" dirty="0" smtClean="0"/>
              <a:t> </a:t>
            </a:r>
            <a:r>
              <a:rPr lang="en-US" dirty="0" err="1" smtClean="0"/>
              <a:t>налага</a:t>
            </a:r>
            <a:r>
              <a:rPr lang="en-US" dirty="0" smtClean="0"/>
              <a:t> </a:t>
            </a:r>
            <a:r>
              <a:rPr lang="en-US" dirty="0" err="1" smtClean="0"/>
              <a:t>да</a:t>
            </a:r>
            <a:r>
              <a:rPr lang="en-US" dirty="0" smtClean="0"/>
              <a:t> </a:t>
            </a:r>
            <a:r>
              <a:rPr lang="en-US" dirty="0" err="1" smtClean="0"/>
              <a:t>инсталирате</a:t>
            </a:r>
            <a:r>
              <a:rPr lang="en-US" dirty="0" smtClean="0"/>
              <a:t> </a:t>
            </a:r>
            <a:r>
              <a:rPr lang="en-US" dirty="0" err="1" smtClean="0"/>
              <a:t>всичко</a:t>
            </a:r>
            <a:r>
              <a:rPr lang="en-US" dirty="0" smtClean="0"/>
              <a:t> </a:t>
            </a:r>
            <a:r>
              <a:rPr lang="en-US" dirty="0" err="1" smtClean="0"/>
              <a:t>по</a:t>
            </a:r>
            <a:r>
              <a:rPr lang="en-US" dirty="0" smtClean="0"/>
              <a:t> </a:t>
            </a:r>
            <a:r>
              <a:rPr lang="en-US" dirty="0" err="1" smtClean="0"/>
              <a:t>отделно</a:t>
            </a:r>
            <a:r>
              <a:rPr lang="en-US" dirty="0" smtClean="0"/>
              <a:t>. </a:t>
            </a:r>
            <a:r>
              <a:rPr lang="en-US" dirty="0" err="1" smtClean="0"/>
              <a:t>Всички</a:t>
            </a:r>
            <a:r>
              <a:rPr lang="en-US" dirty="0" smtClean="0"/>
              <a:t> </a:t>
            </a:r>
            <a:r>
              <a:rPr lang="en-US" dirty="0" err="1" smtClean="0"/>
              <a:t>настройки</a:t>
            </a:r>
            <a:r>
              <a:rPr lang="en-US" dirty="0" smtClean="0"/>
              <a:t> и </a:t>
            </a:r>
            <a:r>
              <a:rPr lang="en-US" dirty="0" err="1" smtClean="0"/>
              <a:t>конфигурации</a:t>
            </a:r>
            <a:r>
              <a:rPr lang="en-US" dirty="0" smtClean="0"/>
              <a:t> </a:t>
            </a:r>
            <a:r>
              <a:rPr lang="en-US" dirty="0" err="1" smtClean="0"/>
              <a:t>ще</a:t>
            </a:r>
            <a:r>
              <a:rPr lang="en-US" dirty="0" smtClean="0"/>
              <a:t> </a:t>
            </a:r>
            <a:r>
              <a:rPr lang="en-US" dirty="0" err="1" smtClean="0"/>
              <a:t>бъдат</a:t>
            </a:r>
            <a:r>
              <a:rPr lang="en-US" dirty="0" smtClean="0"/>
              <a:t> </a:t>
            </a:r>
            <a:r>
              <a:rPr lang="en-US" dirty="0" err="1" smtClean="0"/>
              <a:t>направени</a:t>
            </a:r>
            <a:r>
              <a:rPr lang="en-US" dirty="0" smtClean="0"/>
              <a:t> </a:t>
            </a:r>
            <a:r>
              <a:rPr lang="en-US" dirty="0" err="1" smtClean="0"/>
              <a:t>от</a:t>
            </a:r>
            <a:r>
              <a:rPr lang="en-US" dirty="0" smtClean="0"/>
              <a:t> </a:t>
            </a:r>
            <a:r>
              <a:rPr lang="en-US" dirty="0" err="1" smtClean="0"/>
              <a:t>програмата</a:t>
            </a:r>
            <a:r>
              <a:rPr lang="en-US" dirty="0" smtClean="0"/>
              <a:t> </a:t>
            </a:r>
            <a:r>
              <a:rPr lang="en-US" dirty="0" err="1" smtClean="0"/>
              <a:t>вместо</a:t>
            </a:r>
            <a:r>
              <a:rPr lang="en-US" dirty="0" smtClean="0"/>
              <a:t> </a:t>
            </a:r>
            <a:r>
              <a:rPr lang="en-US" dirty="0" err="1" smtClean="0"/>
              <a:t>вас</a:t>
            </a:r>
            <a:r>
              <a:rPr lang="en-US" dirty="0" smtClean="0"/>
              <a:t>.</a:t>
            </a:r>
          </a:p>
          <a:p>
            <a:pPr>
              <a:buNone/>
            </a:pPr>
            <a:r>
              <a:rPr lang="bg-BG" dirty="0" smtClean="0"/>
              <a:t> </a:t>
            </a:r>
            <a:endParaRPr lang="en-US" dirty="0" smtClean="0"/>
          </a:p>
          <a:p>
            <a:pPr algn="ctr">
              <a:buNone/>
            </a:pPr>
            <a:r>
              <a:rPr lang="bg-BG" dirty="0" smtClean="0"/>
              <a:t>Изтегляне и инсталиране на XAMPP</a:t>
            </a:r>
            <a:endParaRPr lang="en-US" dirty="0" smtClean="0"/>
          </a:p>
          <a:p>
            <a:pPr>
              <a:buNone/>
            </a:pPr>
            <a:r>
              <a:rPr lang="en-US" dirty="0" smtClean="0"/>
              <a:t> </a:t>
            </a:r>
          </a:p>
          <a:p>
            <a:pPr>
              <a:buNone/>
            </a:pPr>
            <a:r>
              <a:rPr lang="en-US" dirty="0" smtClean="0"/>
              <a:t>      </a:t>
            </a:r>
            <a:r>
              <a:rPr lang="en-US" dirty="0" err="1" smtClean="0"/>
              <a:t>Официална</a:t>
            </a:r>
            <a:r>
              <a:rPr lang="bg-BG" dirty="0" smtClean="0"/>
              <a:t>та</a:t>
            </a:r>
            <a:r>
              <a:rPr lang="en-US" dirty="0" smtClean="0"/>
              <a:t> </a:t>
            </a:r>
            <a:r>
              <a:rPr lang="en-US" dirty="0" err="1" smtClean="0"/>
              <a:t>страница</a:t>
            </a:r>
            <a:r>
              <a:rPr lang="bg-BG" dirty="0" smtClean="0"/>
              <a:t> за изтегляне на инсталационната програма на </a:t>
            </a:r>
            <a:r>
              <a:rPr lang="en-US" dirty="0" smtClean="0"/>
              <a:t>XAMPP</a:t>
            </a:r>
            <a:r>
              <a:rPr lang="bg-BG" dirty="0" smtClean="0"/>
              <a:t> е </a:t>
            </a:r>
            <a:r>
              <a:rPr lang="en-US" dirty="0" smtClean="0"/>
              <a:t>https://www.apachefriends.org/download.html . </a:t>
            </a:r>
            <a:r>
              <a:rPr lang="bg-BG" dirty="0" smtClean="0"/>
              <a:t>Инсталационната програма дава възможност да се избере кои продукти да бъдат инсталирани. За целите на курса това са </a:t>
            </a:r>
            <a:r>
              <a:rPr lang="en-US" dirty="0" smtClean="0"/>
              <a:t>Apache, </a:t>
            </a:r>
            <a:r>
              <a:rPr lang="en-US" dirty="0" err="1" smtClean="0"/>
              <a:t>MySQL</a:t>
            </a:r>
            <a:r>
              <a:rPr lang="en-US" dirty="0" smtClean="0"/>
              <a:t>, PHP </a:t>
            </a:r>
            <a:r>
              <a:rPr lang="bg-BG" dirty="0" smtClean="0"/>
              <a:t>и </a:t>
            </a:r>
            <a:r>
              <a:rPr lang="en-US" dirty="0" err="1" smtClean="0"/>
              <a:t>phpMyAdmin</a:t>
            </a:r>
            <a:r>
              <a:rPr lang="en-US" dirty="0" smtClean="0"/>
              <a:t>. </a:t>
            </a:r>
            <a:r>
              <a:rPr lang="bg-BG" dirty="0" smtClean="0"/>
              <a:t>Може да се добавят и </a:t>
            </a:r>
            <a:r>
              <a:rPr lang="en-US" dirty="0" smtClean="0"/>
              <a:t>Mercury Mail Server, </a:t>
            </a:r>
            <a:r>
              <a:rPr lang="en-US" dirty="0" err="1" smtClean="0"/>
              <a:t>Webalizer</a:t>
            </a:r>
            <a:r>
              <a:rPr lang="en-US" dirty="0" smtClean="0"/>
              <a:t> (</a:t>
            </a:r>
            <a:r>
              <a:rPr lang="bg-BG" dirty="0" smtClean="0"/>
              <a:t>за визуализиране на </a:t>
            </a:r>
            <a:r>
              <a:rPr lang="en-US" dirty="0" smtClean="0"/>
              <a:t>log </a:t>
            </a:r>
            <a:r>
              <a:rPr lang="bg-BG" dirty="0" smtClean="0"/>
              <a:t>файлове) и </a:t>
            </a:r>
            <a:r>
              <a:rPr lang="en-US" dirty="0" smtClean="0"/>
              <a:t>Fake </a:t>
            </a:r>
            <a:r>
              <a:rPr lang="en-US" dirty="0" err="1" smtClean="0"/>
              <a:t>Sendmail</a:t>
            </a: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62000"/>
          </a:xfrm>
        </p:spPr>
        <p:txBody>
          <a:bodyPr>
            <a:normAutofit/>
          </a:bodyPr>
          <a:lstStyle/>
          <a:p>
            <a:r>
              <a:rPr lang="en-US" sz="2800" dirty="0" smtClean="0"/>
              <a:t>PHP </a:t>
            </a:r>
            <a:r>
              <a:rPr lang="ru-RU" sz="2800" dirty="0" smtClean="0"/>
              <a:t>сесии - продължение</a:t>
            </a:r>
            <a:endParaRPr lang="en-US" sz="3200" dirty="0"/>
          </a:p>
        </p:txBody>
      </p:sp>
      <p:sp>
        <p:nvSpPr>
          <p:cNvPr id="3" name="Content Placeholder 2"/>
          <p:cNvSpPr>
            <a:spLocks noGrp="1"/>
          </p:cNvSpPr>
          <p:nvPr>
            <p:ph idx="1"/>
          </p:nvPr>
        </p:nvSpPr>
        <p:spPr>
          <a:xfrm>
            <a:off x="457200" y="914400"/>
            <a:ext cx="8229600" cy="5715000"/>
          </a:xfrm>
        </p:spPr>
        <p:txBody>
          <a:bodyPr>
            <a:normAutofit/>
          </a:bodyPr>
          <a:lstStyle/>
          <a:p>
            <a:pPr marL="0" indent="182880" algn="ctr">
              <a:buNone/>
            </a:pPr>
            <a:r>
              <a:rPr lang="ru-RU" sz="2000" dirty="0" smtClean="0"/>
              <a:t>Съхраняване на данните от сесията. Функция session_save_path</a:t>
            </a:r>
          </a:p>
          <a:p>
            <a:pPr marL="0" indent="182880">
              <a:buNone/>
            </a:pPr>
            <a:r>
              <a:rPr lang="ru-RU" sz="2000" dirty="0" smtClean="0"/>
              <a:t>Функцията </a:t>
            </a:r>
            <a:r>
              <a:rPr lang="ru-RU" sz="2000" dirty="0" smtClean="0">
                <a:solidFill>
                  <a:srgbClr val="FF0000"/>
                </a:solidFill>
              </a:rPr>
              <a:t>session_save_path</a:t>
            </a:r>
            <a:r>
              <a:rPr lang="ru-RU" sz="2000" dirty="0" smtClean="0"/>
              <a:t> дава възможност за променяне на директорията, в която се съхранява файла със сесийните променливи за текущата сесия. Тя има следното описание:</a:t>
            </a:r>
          </a:p>
          <a:p>
            <a:pPr marL="0" indent="182880">
              <a:buNone/>
            </a:pPr>
            <a:r>
              <a:rPr lang="ru-RU" sz="2000" dirty="0" smtClean="0"/>
              <a:t>string session_save_path( [string path] )</a:t>
            </a:r>
          </a:p>
          <a:p>
            <a:pPr marL="0" indent="182880">
              <a:buNone/>
            </a:pPr>
            <a:r>
              <a:rPr lang="ru-RU" sz="2000" dirty="0" smtClean="0"/>
              <a:t>където path е спецификацията на директорията, в която ще се запише файла със сесийните данни. Очевидно това е директория, в която PHP трябва да има права за запис.</a:t>
            </a:r>
          </a:p>
          <a:p>
            <a:pPr marL="0" indent="182880">
              <a:buNone/>
            </a:pPr>
            <a:r>
              <a:rPr lang="ru-RU" sz="2000" dirty="0" smtClean="0"/>
              <a:t>За да има резултат от изпълнението на функцията </a:t>
            </a:r>
            <a:r>
              <a:rPr lang="ru-RU" sz="2000" dirty="0" smtClean="0">
                <a:solidFill>
                  <a:srgbClr val="FF0000"/>
                </a:solidFill>
              </a:rPr>
              <a:t>session_save_path</a:t>
            </a:r>
            <a:r>
              <a:rPr lang="ru-RU" sz="2000" dirty="0" smtClean="0"/>
              <a:t>, тя трябва да се изпълни преди стартирането на сесията. Данните за сесията се съхраняват във файл с име, получено от слепването на представката “sess_” и идентификатора на сесията.</a:t>
            </a:r>
          </a:p>
          <a:p>
            <a:pPr marL="0" indent="182880">
              <a:buNone/>
            </a:pPr>
            <a:r>
              <a:rPr lang="ru-RU" sz="2000" dirty="0" smtClean="0"/>
              <a:t>Ако </a:t>
            </a:r>
            <a:r>
              <a:rPr lang="ru-RU" sz="2000" dirty="0" smtClean="0">
                <a:solidFill>
                  <a:srgbClr val="FF0000"/>
                </a:solidFill>
              </a:rPr>
              <a:t>session_save_path </a:t>
            </a:r>
            <a:r>
              <a:rPr lang="ru-RU" sz="2000" dirty="0" smtClean="0"/>
              <a:t>се изпълни без параметър, тя  връща пътя до файла със сесийни данни. Пример</a:t>
            </a:r>
          </a:p>
          <a:p>
            <a:pPr marL="0" indent="182880" algn="ctr">
              <a:buNone/>
            </a:pPr>
            <a:r>
              <a:rPr lang="ru-RU" sz="2000" dirty="0" smtClean="0"/>
              <a:t>echo “</a:t>
            </a:r>
            <a:r>
              <a:rPr lang="en-US" sz="2000" dirty="0" smtClean="0"/>
              <a:t>Path to file for session data </a:t>
            </a:r>
            <a:r>
              <a:rPr lang="ru-RU" sz="2000" dirty="0" smtClean="0"/>
              <a:t>".session_save_path();  </a:t>
            </a:r>
          </a:p>
          <a:p>
            <a:pPr marL="0" indent="182880">
              <a:buNone/>
            </a:pPr>
            <a:endParaRPr lang="en-US" sz="2000" dirty="0" smtClean="0"/>
          </a:p>
          <a:p>
            <a:pPr marL="0" indent="182880">
              <a:buNone/>
            </a:pPr>
            <a:endParaRPr lang="ru-RU" sz="2000"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62000"/>
          </a:xfrm>
        </p:spPr>
        <p:txBody>
          <a:bodyPr>
            <a:normAutofit/>
          </a:bodyPr>
          <a:lstStyle/>
          <a:p>
            <a:r>
              <a:rPr lang="ru-RU" sz="2800" dirty="0" smtClean="0"/>
              <a:t>Обектно ориентирано програмиране в PHP</a:t>
            </a:r>
            <a:endParaRPr lang="en-US" sz="3200" dirty="0"/>
          </a:p>
        </p:txBody>
      </p:sp>
      <p:sp>
        <p:nvSpPr>
          <p:cNvPr id="3" name="Content Placeholder 2"/>
          <p:cNvSpPr>
            <a:spLocks noGrp="1"/>
          </p:cNvSpPr>
          <p:nvPr>
            <p:ph idx="1"/>
          </p:nvPr>
        </p:nvSpPr>
        <p:spPr>
          <a:xfrm>
            <a:off x="457200" y="914400"/>
            <a:ext cx="8229600" cy="5715000"/>
          </a:xfrm>
        </p:spPr>
        <p:txBody>
          <a:bodyPr>
            <a:normAutofit/>
          </a:bodyPr>
          <a:lstStyle/>
          <a:p>
            <a:pPr marL="0" indent="182880" algn="ctr">
              <a:buNone/>
            </a:pPr>
            <a:r>
              <a:rPr lang="ru-RU" sz="2000" dirty="0" smtClean="0"/>
              <a:t>Класове и обекти</a:t>
            </a:r>
            <a:endParaRPr lang="en-US" sz="2000" dirty="0" smtClean="0"/>
          </a:p>
          <a:p>
            <a:pPr marL="0" indent="182880">
              <a:buNone/>
            </a:pPr>
            <a:r>
              <a:rPr lang="ru-RU" sz="2000" dirty="0" smtClean="0"/>
              <a:t>Класът е въведен в програмните езици като разширение на типът структура. Класът е обобщен тип данни , който включва:</a:t>
            </a:r>
          </a:p>
          <a:p>
            <a:pPr marL="0" indent="182880">
              <a:buNone/>
            </a:pPr>
            <a:r>
              <a:rPr lang="ru-RU" sz="2000" dirty="0" smtClean="0"/>
              <a:t>a)	Променливи, които се наричат полета (fields), свойства или атрибути (properties) на класа.</a:t>
            </a:r>
          </a:p>
          <a:p>
            <a:pPr marL="0" indent="182880">
              <a:buNone/>
            </a:pPr>
            <a:r>
              <a:rPr lang="ru-RU" sz="2000" dirty="0" smtClean="0"/>
              <a:t>b)	Функции, които се наричат методи ка класа. Методите изпълняват определени операции с променливите на класа.</a:t>
            </a:r>
          </a:p>
          <a:p>
            <a:pPr marL="0" indent="182880">
              <a:buNone/>
            </a:pPr>
            <a:r>
              <a:rPr lang="ru-RU" sz="2000" dirty="0" smtClean="0"/>
              <a:t>c)	Манипулатори на събития – специален тип променливи, на които се присвоява адреса на функции, дефинирани от програмиста извън кода на класа. Обектите, създадени чрез класа извикват за изпълнение функцията, присвоена на манипулатор при възникване на определено за манипулатора събитие. Поради това такива функции се наричат събитийни процедури.</a:t>
            </a:r>
          </a:p>
          <a:p>
            <a:pPr marL="0" indent="182880">
              <a:buNone/>
            </a:pPr>
            <a:r>
              <a:rPr lang="ru-RU" sz="2000" dirty="0" smtClean="0"/>
              <a:t>Класът е шаблон за създаване на обекти, така, както типът string е шаблон за създаване на символни низове.</a:t>
            </a:r>
            <a:endParaRPr lang="en-US" sz="2000" dirty="0" smtClean="0"/>
          </a:p>
          <a:p>
            <a:pPr marL="0" indent="182880">
              <a:buNone/>
            </a:pPr>
            <a:endParaRPr lang="ru-RU" sz="2000" dirty="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62000"/>
          </a:xfrm>
        </p:spPr>
        <p:txBody>
          <a:bodyPr>
            <a:normAutofit/>
          </a:bodyPr>
          <a:lstStyle/>
          <a:p>
            <a:r>
              <a:rPr lang="ru-RU" sz="2800" dirty="0" smtClean="0"/>
              <a:t>Обектно ориентирано програмиране в PHP</a:t>
            </a:r>
            <a:endParaRPr lang="en-US" sz="3200" dirty="0"/>
          </a:p>
        </p:txBody>
      </p:sp>
      <p:sp>
        <p:nvSpPr>
          <p:cNvPr id="3" name="Content Placeholder 2"/>
          <p:cNvSpPr>
            <a:spLocks noGrp="1"/>
          </p:cNvSpPr>
          <p:nvPr>
            <p:ph idx="1"/>
          </p:nvPr>
        </p:nvSpPr>
        <p:spPr>
          <a:xfrm>
            <a:off x="457200" y="914400"/>
            <a:ext cx="8229600" cy="5715000"/>
          </a:xfrm>
        </p:spPr>
        <p:txBody>
          <a:bodyPr>
            <a:normAutofit/>
          </a:bodyPr>
          <a:lstStyle/>
          <a:p>
            <a:pPr marL="0" indent="182880" algn="ctr">
              <a:buNone/>
            </a:pPr>
            <a:r>
              <a:rPr lang="ru-RU" sz="2000" dirty="0" smtClean="0"/>
              <a:t>Декларация на клас</a:t>
            </a:r>
            <a:endParaRPr lang="en-US" sz="2000" dirty="0" smtClean="0"/>
          </a:p>
          <a:p>
            <a:pPr marL="0" indent="182880">
              <a:buNone/>
            </a:pPr>
            <a:r>
              <a:rPr lang="ru-RU" sz="2000" dirty="0" smtClean="0"/>
              <a:t>Декларацията на клас започва с ключовата дума </a:t>
            </a:r>
            <a:r>
              <a:rPr lang="en-US" sz="2000" dirty="0" smtClean="0"/>
              <a:t>class, </a:t>
            </a:r>
            <a:r>
              <a:rPr lang="ru-RU" sz="2000" dirty="0" smtClean="0"/>
              <a:t>следва име на класа и блок, в който са декларирани атрибутите и методите на класа с техните модификатори за достъп. Да разгледаме един пример:</a:t>
            </a:r>
          </a:p>
          <a:p>
            <a:pPr marL="0" indent="182880">
              <a:buNone/>
            </a:pPr>
            <a:r>
              <a:rPr lang="en-US" sz="2000" dirty="0" smtClean="0"/>
              <a:t>class Person</a:t>
            </a:r>
          </a:p>
          <a:p>
            <a:pPr marL="0" indent="182880">
              <a:buNone/>
            </a:pPr>
            <a:r>
              <a:rPr lang="en-US" sz="2000" dirty="0" smtClean="0"/>
              <a:t>{</a:t>
            </a:r>
          </a:p>
          <a:p>
            <a:pPr marL="0" indent="182880">
              <a:buNone/>
            </a:pPr>
            <a:r>
              <a:rPr lang="en-US" sz="2000" dirty="0" smtClean="0"/>
              <a:t>	private $name; //</a:t>
            </a:r>
            <a:r>
              <a:rPr lang="ru-RU" sz="2000" dirty="0" smtClean="0"/>
              <a:t>Атрибут на класа</a:t>
            </a:r>
          </a:p>
          <a:p>
            <a:pPr marL="0" indent="182880">
              <a:buNone/>
            </a:pPr>
            <a:r>
              <a:rPr lang="ru-RU" sz="2000" dirty="0" smtClean="0"/>
              <a:t>	</a:t>
            </a:r>
            <a:r>
              <a:rPr lang="en-US" sz="2000" dirty="0" smtClean="0"/>
              <a:t>function </a:t>
            </a:r>
            <a:r>
              <a:rPr lang="en-US" sz="2000" dirty="0" err="1" smtClean="0"/>
              <a:t>getName</a:t>
            </a:r>
            <a:r>
              <a:rPr lang="en-US" sz="2000" dirty="0" smtClean="0"/>
              <a:t>()  //</a:t>
            </a:r>
            <a:r>
              <a:rPr lang="ru-RU" sz="2000" dirty="0" smtClean="0"/>
              <a:t>Метод на класа</a:t>
            </a:r>
          </a:p>
          <a:p>
            <a:pPr marL="0" indent="182880">
              <a:buNone/>
            </a:pPr>
            <a:r>
              <a:rPr lang="ru-RU" sz="2000" dirty="0" smtClean="0"/>
              <a:t>	{  </a:t>
            </a:r>
            <a:r>
              <a:rPr lang="en-US" sz="2000" dirty="0" smtClean="0"/>
              <a:t>return $this-&gt;name;</a:t>
            </a:r>
            <a:r>
              <a:rPr lang="bg-BG" sz="2000" dirty="0" smtClean="0"/>
              <a:t> </a:t>
            </a:r>
            <a:r>
              <a:rPr lang="en-US" sz="2000" dirty="0" smtClean="0"/>
              <a:t>}</a:t>
            </a:r>
          </a:p>
          <a:p>
            <a:pPr marL="0" indent="182880">
              <a:buNone/>
            </a:pPr>
            <a:r>
              <a:rPr lang="en-US" sz="2000" dirty="0" smtClean="0"/>
              <a:t>}</a:t>
            </a:r>
          </a:p>
          <a:p>
            <a:pPr marL="0" indent="182880">
              <a:buNone/>
            </a:pPr>
            <a:r>
              <a:rPr lang="ru-RU" sz="2000" dirty="0" smtClean="0"/>
              <a:t>Важно е да се запoмни,че в декларацията на PHP клас не може да има два метода с едно и също име</a:t>
            </a:r>
            <a:r>
              <a:rPr lang="en-US" sz="2000" dirty="0" smtClean="0"/>
              <a:t> (</a:t>
            </a:r>
            <a:r>
              <a:rPr lang="bg-BG" sz="2000" dirty="0" smtClean="0"/>
              <a:t>за разлика от </a:t>
            </a:r>
            <a:r>
              <a:rPr lang="en-US" sz="2000" dirty="0" smtClean="0"/>
              <a:t>C/C++ </a:t>
            </a:r>
            <a:r>
              <a:rPr lang="bg-BG" sz="2000" dirty="0" smtClean="0"/>
              <a:t>например).</a:t>
            </a:r>
            <a:r>
              <a:rPr lang="ru-RU" sz="2000" dirty="0" smtClean="0"/>
              <a:t> В PHP методите трябва да бъдат извиквани със същия набор от параметри, с които са декларирани, но ако имат параметри с подразбиращи се стойности, при извикване на метода тези параметри могат да липсват.</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62000"/>
          </a:xfrm>
        </p:spPr>
        <p:txBody>
          <a:bodyPr>
            <a:normAutofit/>
          </a:bodyPr>
          <a:lstStyle/>
          <a:p>
            <a:r>
              <a:rPr lang="ru-RU" sz="2800" dirty="0" smtClean="0"/>
              <a:t>Обектно ориентирано програмиране в PHP</a:t>
            </a:r>
            <a:endParaRPr lang="en-US" sz="3200" dirty="0"/>
          </a:p>
        </p:txBody>
      </p:sp>
      <p:sp>
        <p:nvSpPr>
          <p:cNvPr id="3" name="Content Placeholder 2"/>
          <p:cNvSpPr>
            <a:spLocks noGrp="1"/>
          </p:cNvSpPr>
          <p:nvPr>
            <p:ph idx="1"/>
          </p:nvPr>
        </p:nvSpPr>
        <p:spPr>
          <a:xfrm>
            <a:off x="457200" y="914400"/>
            <a:ext cx="8229600" cy="5715000"/>
          </a:xfrm>
        </p:spPr>
        <p:txBody>
          <a:bodyPr>
            <a:normAutofit lnSpcReduction="10000"/>
          </a:bodyPr>
          <a:lstStyle/>
          <a:p>
            <a:pPr marL="0" indent="182880" algn="ctr">
              <a:buNone/>
            </a:pPr>
            <a:r>
              <a:rPr lang="ru-RU" sz="2000" dirty="0" smtClean="0"/>
              <a:t>Създаване на обекти – оператор new и конструктор на класа</a:t>
            </a:r>
          </a:p>
          <a:p>
            <a:pPr marL="0" indent="182880" algn="just">
              <a:buNone/>
            </a:pPr>
            <a:r>
              <a:rPr lang="ru-RU" sz="2000" dirty="0" smtClean="0"/>
              <a:t>Обект от даден клас (инстанция на класа) се създава посредством оператора new , следван от името на класа и кръгли скоби, в които може е зададен списък от параметри). Обектът се създава от функцията- конструктор на класа, ако такава е дефинирана. Ако в тялото на класа не е дефинирана функция-конструктор, то PHP генерира и извиква т.н. празен конструктор (без параметри).  Пример: </a:t>
            </a:r>
            <a:r>
              <a:rPr lang="ru-RU" sz="2000" dirty="0" smtClean="0">
                <a:solidFill>
                  <a:srgbClr val="FF0000"/>
                </a:solidFill>
              </a:rPr>
              <a:t>$</a:t>
            </a:r>
            <a:r>
              <a:rPr lang="en-US" sz="2000" dirty="0" smtClean="0">
                <a:solidFill>
                  <a:srgbClr val="FF0000"/>
                </a:solidFill>
              </a:rPr>
              <a:t>Peter = new Person();</a:t>
            </a:r>
            <a:endParaRPr lang="ru-RU" sz="2000" dirty="0" smtClean="0">
              <a:solidFill>
                <a:srgbClr val="FF0000"/>
              </a:solidFill>
            </a:endParaRPr>
          </a:p>
          <a:p>
            <a:pPr marL="0" indent="182880" algn="just">
              <a:buNone/>
            </a:pPr>
            <a:r>
              <a:rPr lang="ru-RU" sz="2000" dirty="0" smtClean="0"/>
              <a:t>Операторът new връща референция (указател*) към създадения обект. Тази референция по правило се присвоява на променлива, която по-нататък ще наричаме </a:t>
            </a:r>
            <a:r>
              <a:rPr lang="ru-RU" sz="2000" dirty="0" smtClean="0">
                <a:solidFill>
                  <a:srgbClr val="FF0000"/>
                </a:solidFill>
              </a:rPr>
              <a:t>обектна променлива</a:t>
            </a:r>
            <a:r>
              <a:rPr lang="ru-RU" sz="2000" dirty="0" smtClean="0"/>
              <a:t>. Посредством обектната променлива се осъществява достъп до атрибутите и методите на класа.</a:t>
            </a:r>
          </a:p>
          <a:p>
            <a:pPr marL="0" indent="182880" algn="ctr">
              <a:buNone/>
            </a:pPr>
            <a:r>
              <a:rPr lang="ru-RU" sz="2000" dirty="0" smtClean="0"/>
              <a:t>Деклариране на конструктор на класа</a:t>
            </a:r>
            <a:endParaRPr lang="bg-BG" sz="2000" dirty="0" smtClean="0"/>
          </a:p>
          <a:p>
            <a:pPr marL="0" indent="182880">
              <a:buNone/>
            </a:pPr>
            <a:r>
              <a:rPr lang="ru-RU" sz="2000" dirty="0" smtClean="0"/>
              <a:t>Конструкторът на класа в PHP е метод на класа с име </a:t>
            </a:r>
            <a:r>
              <a:rPr lang="en-US" sz="2000" dirty="0" smtClean="0"/>
              <a:t>__construct</a:t>
            </a:r>
            <a:endParaRPr lang="bg-BG" sz="2000" dirty="0" smtClean="0"/>
          </a:p>
          <a:p>
            <a:pPr marL="0" indent="182880">
              <a:buNone/>
            </a:pPr>
            <a:r>
              <a:rPr lang="bg-BG" sz="2000" dirty="0" smtClean="0"/>
              <a:t>Описание:</a:t>
            </a:r>
            <a:endParaRPr lang="ru-RU" sz="2000" dirty="0" smtClean="0"/>
          </a:p>
          <a:p>
            <a:pPr marL="0" indent="182880" algn="just">
              <a:buNone/>
            </a:pPr>
            <a:r>
              <a:rPr lang="en-US" sz="2000" dirty="0" smtClean="0"/>
              <a:t>void __construct( [mixed arg1, mixed arg2, …])</a:t>
            </a:r>
            <a:r>
              <a:rPr lang="bg-BG" sz="2000" dirty="0" smtClean="0"/>
              <a:t> //</a:t>
            </a:r>
            <a:r>
              <a:rPr lang="en-US" sz="2000" dirty="0" err="1" smtClean="0"/>
              <a:t>arg</a:t>
            </a:r>
            <a:r>
              <a:rPr lang="en-US" sz="2000" dirty="0" smtClean="0"/>
              <a:t> </a:t>
            </a:r>
            <a:r>
              <a:rPr lang="bg-BG" sz="2000" dirty="0" smtClean="0"/>
              <a:t>е списък от параметри</a:t>
            </a:r>
            <a:endParaRPr lang="en-US" sz="2000" dirty="0" smtClean="0"/>
          </a:p>
          <a:p>
            <a:pPr marL="0" indent="182880" algn="just">
              <a:buNone/>
            </a:pPr>
            <a:r>
              <a:rPr lang="en-US" sz="2000" dirty="0" smtClean="0"/>
              <a:t>{</a:t>
            </a:r>
          </a:p>
          <a:p>
            <a:pPr marL="0" indent="182880" algn="just">
              <a:buNone/>
            </a:pPr>
            <a:r>
              <a:rPr lang="en-US" sz="2000" dirty="0" smtClean="0"/>
              <a:t>	//class members</a:t>
            </a:r>
            <a:r>
              <a:rPr lang="bg-BG" sz="2000" dirty="0" smtClean="0"/>
              <a:t> – свойства и методи на класа</a:t>
            </a:r>
            <a:endParaRPr lang="en-US" sz="2000" dirty="0" smtClean="0"/>
          </a:p>
          <a:p>
            <a:pPr marL="0" indent="182880" algn="just">
              <a:buNone/>
            </a:pPr>
            <a:r>
              <a:rPr lang="en-US" sz="2000" dirty="0" smtClean="0"/>
              <a:t>}</a:t>
            </a:r>
          </a:p>
          <a:p>
            <a:pPr marL="0" indent="182880" algn="just">
              <a:buNone/>
            </a:pPr>
            <a:endParaRPr lang="ru-RU" sz="2000"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62000"/>
          </a:xfrm>
        </p:spPr>
        <p:txBody>
          <a:bodyPr>
            <a:normAutofit/>
          </a:bodyPr>
          <a:lstStyle/>
          <a:p>
            <a:r>
              <a:rPr lang="ru-RU" sz="2800" dirty="0" smtClean="0"/>
              <a:t>Обектно ориентирано програмиране в PHP</a:t>
            </a:r>
            <a:endParaRPr lang="en-US" sz="3200" dirty="0"/>
          </a:p>
        </p:txBody>
      </p:sp>
      <p:sp>
        <p:nvSpPr>
          <p:cNvPr id="3" name="Content Placeholder 2"/>
          <p:cNvSpPr>
            <a:spLocks noGrp="1"/>
          </p:cNvSpPr>
          <p:nvPr>
            <p:ph idx="1"/>
          </p:nvPr>
        </p:nvSpPr>
        <p:spPr>
          <a:xfrm>
            <a:off x="457200" y="914400"/>
            <a:ext cx="8229600" cy="5715000"/>
          </a:xfrm>
        </p:spPr>
        <p:txBody>
          <a:bodyPr>
            <a:normAutofit/>
          </a:bodyPr>
          <a:lstStyle/>
          <a:p>
            <a:pPr marL="0" indent="182880" algn="ctr">
              <a:buNone/>
            </a:pPr>
            <a:r>
              <a:rPr lang="bg-BG" sz="2000" dirty="0" smtClean="0"/>
              <a:t>Пример за деклариране на клас</a:t>
            </a:r>
            <a:endParaRPr lang="ru-RU" sz="2000" dirty="0" smtClean="0"/>
          </a:p>
          <a:p>
            <a:pPr marL="0" indent="182880" algn="just">
              <a:buNone/>
            </a:pPr>
            <a:r>
              <a:rPr lang="bg-BG" sz="2000" dirty="0" smtClean="0"/>
              <a:t>  </a:t>
            </a:r>
            <a:r>
              <a:rPr lang="en-US" sz="2000" dirty="0" smtClean="0"/>
              <a:t>class Person</a:t>
            </a:r>
          </a:p>
          <a:p>
            <a:pPr marL="0" indent="182880" algn="just">
              <a:buNone/>
            </a:pPr>
            <a:r>
              <a:rPr lang="bg-BG" sz="2000" dirty="0" smtClean="0"/>
              <a:t>  </a:t>
            </a:r>
            <a:r>
              <a:rPr lang="en-US" sz="2000" dirty="0" smtClean="0"/>
              <a:t>{</a:t>
            </a:r>
          </a:p>
          <a:p>
            <a:pPr marL="0" indent="182880" algn="just">
              <a:buNone/>
            </a:pPr>
            <a:r>
              <a:rPr lang="en-US" sz="2000" dirty="0" smtClean="0"/>
              <a:t>	public </a:t>
            </a:r>
            <a:r>
              <a:rPr lang="bg-BG" sz="2000" dirty="0" smtClean="0"/>
              <a:t> </a:t>
            </a:r>
            <a:r>
              <a:rPr lang="en-US" sz="2000" dirty="0" smtClean="0"/>
              <a:t>$name; //</a:t>
            </a:r>
            <a:r>
              <a:rPr lang="ru-RU" sz="2000" dirty="0" smtClean="0"/>
              <a:t>Свойство на класа</a:t>
            </a:r>
          </a:p>
          <a:p>
            <a:pPr marL="0" indent="182880" algn="just">
              <a:buNone/>
            </a:pPr>
            <a:r>
              <a:rPr lang="ru-RU" sz="2000" dirty="0" smtClean="0"/>
              <a:t>	</a:t>
            </a:r>
            <a:r>
              <a:rPr lang="en-US" sz="2000" dirty="0" smtClean="0"/>
              <a:t>function __construct($name)  //</a:t>
            </a:r>
            <a:r>
              <a:rPr lang="ru-RU" sz="2000" dirty="0" smtClean="0"/>
              <a:t>Конструктор на класа</a:t>
            </a:r>
          </a:p>
          <a:p>
            <a:pPr marL="0" indent="182880" algn="just">
              <a:buNone/>
            </a:pPr>
            <a:r>
              <a:rPr lang="ru-RU" sz="2000" dirty="0" smtClean="0"/>
              <a:t>	{</a:t>
            </a:r>
          </a:p>
          <a:p>
            <a:pPr marL="0" indent="182880" algn="just">
              <a:buNone/>
            </a:pPr>
            <a:r>
              <a:rPr lang="ru-RU" sz="2000" dirty="0" smtClean="0"/>
              <a:t>		$</a:t>
            </a:r>
            <a:r>
              <a:rPr lang="en-US" sz="2000" dirty="0" smtClean="0"/>
              <a:t>this-&gt;name=$name; //</a:t>
            </a:r>
            <a:r>
              <a:rPr lang="ru-RU" sz="2000" dirty="0" smtClean="0"/>
              <a:t>Запис на стойност в </a:t>
            </a:r>
            <a:r>
              <a:rPr lang="en-US" sz="2000" dirty="0" smtClean="0"/>
              <a:t>name</a:t>
            </a:r>
          </a:p>
          <a:p>
            <a:pPr marL="0" indent="182880" algn="just">
              <a:buNone/>
            </a:pPr>
            <a:r>
              <a:rPr lang="en-US" sz="2000" dirty="0" smtClean="0"/>
              <a:t>	}</a:t>
            </a:r>
          </a:p>
          <a:p>
            <a:pPr marL="0" indent="182880" algn="just">
              <a:buNone/>
            </a:pPr>
            <a:r>
              <a:rPr lang="bg-BG" sz="2000" dirty="0" smtClean="0"/>
              <a:t>  </a:t>
            </a:r>
            <a:r>
              <a:rPr lang="en-US" sz="2000" dirty="0" smtClean="0"/>
              <a:t>}</a:t>
            </a:r>
          </a:p>
          <a:p>
            <a:pPr marL="0" indent="182880" algn="just">
              <a:buNone/>
            </a:pPr>
            <a:r>
              <a:rPr lang="bg-BG" sz="2000" dirty="0" smtClean="0"/>
              <a:t>  </a:t>
            </a:r>
            <a:r>
              <a:rPr lang="en-US" sz="2000" dirty="0" smtClean="0"/>
              <a:t>$John = new Person(“John”); //</a:t>
            </a:r>
            <a:r>
              <a:rPr lang="ru-RU" sz="2000" dirty="0" smtClean="0"/>
              <a:t>Създаване на обект от клас </a:t>
            </a:r>
            <a:r>
              <a:rPr lang="en-US" sz="2000" dirty="0" smtClean="0"/>
              <a:t>Person</a:t>
            </a:r>
          </a:p>
          <a:p>
            <a:pPr marL="0" indent="182880" algn="just">
              <a:buNone/>
            </a:pPr>
            <a:r>
              <a:rPr lang="bg-BG" sz="2000" dirty="0" smtClean="0"/>
              <a:t>  </a:t>
            </a:r>
            <a:r>
              <a:rPr lang="en-US" sz="2000" dirty="0" smtClean="0"/>
              <a:t>echo $John-&gt;name; //</a:t>
            </a:r>
            <a:r>
              <a:rPr lang="ru-RU" sz="2000" dirty="0" smtClean="0"/>
              <a:t>Извеждане на стойността на свойството </a:t>
            </a:r>
            <a:r>
              <a:rPr lang="en-US" sz="2000" dirty="0" smtClean="0"/>
              <a:t>name</a:t>
            </a:r>
          </a:p>
          <a:p>
            <a:pPr marL="0" indent="182880" algn="just">
              <a:buNone/>
            </a:pPr>
            <a:r>
              <a:rPr lang="ru-RU" sz="2000" dirty="0" smtClean="0"/>
              <a:t>В примера в декларацията на класа Person е включен конструктор, който има параметър $name, стойността на който се записва в атрибута $name на класа . При създаване на обект от класа, се извиква конструктора с параметър “John” ”, а със следващата инструкция се извежда стойността на свойството $name на класа.</a:t>
            </a:r>
            <a:endParaRPr lang="en-US" sz="2000" dirty="0" smtClean="0"/>
          </a:p>
          <a:p>
            <a:pPr marL="0" indent="182880" algn="just">
              <a:buNone/>
            </a:pPr>
            <a:endParaRPr lang="ru-RU" sz="2000"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62000"/>
          </a:xfrm>
        </p:spPr>
        <p:txBody>
          <a:bodyPr>
            <a:normAutofit/>
          </a:bodyPr>
          <a:lstStyle/>
          <a:p>
            <a:r>
              <a:rPr lang="ru-RU" sz="2800" dirty="0" smtClean="0"/>
              <a:t>Обектно ориентирано програмиране в PHP</a:t>
            </a:r>
            <a:endParaRPr lang="en-US" sz="3200" dirty="0"/>
          </a:p>
        </p:txBody>
      </p:sp>
      <p:sp>
        <p:nvSpPr>
          <p:cNvPr id="3" name="Content Placeholder 2"/>
          <p:cNvSpPr>
            <a:spLocks noGrp="1"/>
          </p:cNvSpPr>
          <p:nvPr>
            <p:ph idx="1"/>
          </p:nvPr>
        </p:nvSpPr>
        <p:spPr>
          <a:xfrm>
            <a:off x="457200" y="914400"/>
            <a:ext cx="8229600" cy="5715000"/>
          </a:xfrm>
        </p:spPr>
        <p:txBody>
          <a:bodyPr>
            <a:normAutofit/>
          </a:bodyPr>
          <a:lstStyle/>
          <a:p>
            <a:pPr marL="0" indent="182880" algn="ctr">
              <a:buNone/>
            </a:pPr>
            <a:r>
              <a:rPr lang="en-US" sz="2000" dirty="0" err="1" smtClean="0"/>
              <a:t>Деструктор</a:t>
            </a:r>
            <a:r>
              <a:rPr lang="en-US" sz="2000" dirty="0" smtClean="0"/>
              <a:t> </a:t>
            </a:r>
            <a:r>
              <a:rPr lang="en-US" sz="2000" dirty="0" err="1" smtClean="0"/>
              <a:t>на</a:t>
            </a:r>
            <a:r>
              <a:rPr lang="en-US" sz="2000" dirty="0" smtClean="0"/>
              <a:t> </a:t>
            </a:r>
            <a:r>
              <a:rPr lang="en-US" sz="2000" dirty="0" err="1" smtClean="0"/>
              <a:t>класа</a:t>
            </a:r>
            <a:endParaRPr lang="ru-RU" sz="2000" dirty="0" smtClean="0"/>
          </a:p>
          <a:p>
            <a:pPr marL="0" indent="182880" algn="just">
              <a:buNone/>
            </a:pPr>
            <a:r>
              <a:rPr lang="bg-BG" sz="2000" dirty="0" smtClean="0"/>
              <a:t> </a:t>
            </a:r>
            <a:r>
              <a:rPr lang="ru-RU" sz="2000" dirty="0" smtClean="0"/>
              <a:t>Деструкторът е метод на класа, който се извиква автоматично (т.е. без да е необходимо програмистът да пише код за това) при унищожаване на обект от класа. </a:t>
            </a:r>
            <a:r>
              <a:rPr lang="bg-BG" sz="2000" dirty="0" smtClean="0"/>
              <a:t> </a:t>
            </a:r>
          </a:p>
          <a:p>
            <a:pPr marL="0" indent="182880" algn="just">
              <a:buNone/>
            </a:pPr>
            <a:r>
              <a:rPr lang="ru-RU" sz="2000" dirty="0" smtClean="0"/>
              <a:t>Функцията - деструктор на класа в PHP има име __destruct и следното описание (по синтаксис на C):</a:t>
            </a:r>
          </a:p>
          <a:p>
            <a:pPr marL="0" indent="182880" algn="just">
              <a:buNone/>
            </a:pPr>
            <a:r>
              <a:rPr lang="ru-RU" sz="2000" dirty="0" smtClean="0"/>
              <a:t>void function __destruct()</a:t>
            </a:r>
          </a:p>
          <a:p>
            <a:pPr marL="0" indent="182880" algn="just">
              <a:buNone/>
            </a:pPr>
            <a:r>
              <a:rPr lang="ru-RU" sz="2000" dirty="0" smtClean="0"/>
              <a:t>{</a:t>
            </a:r>
          </a:p>
          <a:p>
            <a:pPr marL="0" indent="182880" algn="just">
              <a:buNone/>
            </a:pPr>
            <a:r>
              <a:rPr lang="ru-RU" sz="2000" dirty="0" smtClean="0"/>
              <a:t>	//statements</a:t>
            </a:r>
          </a:p>
          <a:p>
            <a:pPr marL="0" indent="182880" algn="just">
              <a:buNone/>
            </a:pPr>
            <a:r>
              <a:rPr lang="ru-RU" sz="2000" dirty="0" smtClean="0"/>
              <a:t>}</a:t>
            </a:r>
          </a:p>
          <a:p>
            <a:pPr marL="0" indent="182880" algn="ctr">
              <a:buNone/>
            </a:pPr>
            <a:r>
              <a:rPr lang="ru-RU" sz="2000" dirty="0" smtClean="0"/>
              <a:t>Достъп до атрибути и методи на обект чрез променливата $this</a:t>
            </a:r>
          </a:p>
          <a:p>
            <a:pPr marL="0" indent="182880" algn="just">
              <a:buNone/>
            </a:pPr>
            <a:r>
              <a:rPr lang="ru-RU" sz="2000" dirty="0" smtClean="0"/>
              <a:t>В кода на класа променливата $this изпълнява ролята на обектна променлива на текущия клас. В </a:t>
            </a:r>
            <a:r>
              <a:rPr lang="en-US" sz="2000" dirty="0" smtClean="0"/>
              <a:t>PHP </a:t>
            </a:r>
            <a:r>
              <a:rPr lang="bg-BG" sz="2000" dirty="0" smtClean="0"/>
              <a:t>достъпа до свойствата на класа става задължително с </a:t>
            </a:r>
            <a:r>
              <a:rPr lang="en-US" sz="2000" dirty="0" smtClean="0"/>
              <a:t>$this </a:t>
            </a:r>
            <a:r>
              <a:rPr lang="bg-BG" sz="2000" dirty="0" smtClean="0"/>
              <a:t>и оператор </a:t>
            </a:r>
            <a:r>
              <a:rPr lang="en-US" sz="2000" dirty="0" smtClean="0"/>
              <a:t>“-&gt;”. </a:t>
            </a:r>
            <a:r>
              <a:rPr lang="bg-BG" sz="2000" dirty="0" smtClean="0">
                <a:solidFill>
                  <a:srgbClr val="FF0000"/>
                </a:solidFill>
              </a:rPr>
              <a:t>След този оператор не се поставя </a:t>
            </a:r>
            <a:r>
              <a:rPr lang="en-US" sz="2000" dirty="0" smtClean="0">
                <a:solidFill>
                  <a:srgbClr val="FF0000"/>
                </a:solidFill>
              </a:rPr>
              <a:t>$</a:t>
            </a:r>
            <a:endParaRPr lang="ru-RU" sz="2000" dirty="0" smtClean="0">
              <a:solidFill>
                <a:srgbClr val="FF0000"/>
              </a:solidFill>
            </a:endParaRPr>
          </a:p>
          <a:p>
            <a:pPr marL="0" indent="182880" algn="just">
              <a:buNone/>
            </a:pPr>
            <a:r>
              <a:rPr lang="bg-BG" sz="2000" dirty="0" smtClean="0"/>
              <a:t>Пример:</a:t>
            </a:r>
            <a:endParaRPr lang="en-US" sz="2000" dirty="0" smtClean="0"/>
          </a:p>
          <a:p>
            <a:pPr marL="0" indent="182880" algn="just">
              <a:buNone/>
            </a:pPr>
            <a:r>
              <a:rPr lang="ru-RU" sz="2000" dirty="0" smtClean="0"/>
              <a:t>$this-&gt;name=</a:t>
            </a:r>
            <a:r>
              <a:rPr lang="en-US" sz="2000" dirty="0" smtClean="0"/>
              <a:t> "John"</a:t>
            </a:r>
            <a:r>
              <a:rPr lang="ru-RU" sz="2000" dirty="0" smtClean="0"/>
              <a:t>; //Запис на стойност в атрибута name</a:t>
            </a:r>
            <a:endParaRPr lang="en-US" sz="2000" dirty="0" smtClean="0"/>
          </a:p>
          <a:p>
            <a:pPr marL="0" indent="182880" algn="just">
              <a:buNone/>
            </a:pPr>
            <a:endParaRPr lang="ru-RU" sz="2000"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62000"/>
          </a:xfrm>
        </p:spPr>
        <p:txBody>
          <a:bodyPr>
            <a:normAutofit/>
          </a:bodyPr>
          <a:lstStyle/>
          <a:p>
            <a:r>
              <a:rPr lang="ru-RU" sz="2800" dirty="0" smtClean="0"/>
              <a:t>Модификатори за достъп до членовете на класа</a:t>
            </a:r>
          </a:p>
        </p:txBody>
      </p:sp>
      <p:sp>
        <p:nvSpPr>
          <p:cNvPr id="3" name="Content Placeholder 2"/>
          <p:cNvSpPr>
            <a:spLocks noGrp="1"/>
          </p:cNvSpPr>
          <p:nvPr>
            <p:ph idx="1"/>
          </p:nvPr>
        </p:nvSpPr>
        <p:spPr>
          <a:xfrm>
            <a:off x="457200" y="914400"/>
            <a:ext cx="8229600" cy="3300418"/>
          </a:xfrm>
        </p:spPr>
        <p:txBody>
          <a:bodyPr>
            <a:normAutofit lnSpcReduction="10000"/>
          </a:bodyPr>
          <a:lstStyle/>
          <a:p>
            <a:pPr marL="0" indent="182880" algn="just">
              <a:buNone/>
            </a:pPr>
            <a:r>
              <a:rPr lang="ru-RU" sz="2000" dirty="0" smtClean="0"/>
              <a:t>Една от базовите идеи на обектно ориентираното програмиране (ООП) е капсулирането на данните и защитата на достъпа до атрибутите и методите на обектите. В PHP5 са въведени модификатори за достъп, аналогични на използваните в C++ и Java:</a:t>
            </a:r>
          </a:p>
          <a:p>
            <a:pPr marL="0" indent="182880">
              <a:buNone/>
            </a:pPr>
            <a:r>
              <a:rPr lang="ru-RU" sz="2000" dirty="0" smtClean="0"/>
              <a:t>• public – указва, че членът на класа е достъпен както в кода на класа, така и извън него.</a:t>
            </a:r>
          </a:p>
          <a:p>
            <a:pPr marL="0" indent="182880">
              <a:buNone/>
            </a:pPr>
            <a:r>
              <a:rPr lang="ru-RU" sz="2000" dirty="0" smtClean="0"/>
              <a:t>• protected – указва, че членът на класа е достъпен в кода на класа, в родителските класове и класовете-наследници (ако има такива).</a:t>
            </a:r>
          </a:p>
          <a:p>
            <a:pPr marL="0" indent="182880">
              <a:buNone/>
            </a:pPr>
            <a:r>
              <a:rPr lang="ru-RU" sz="2000" dirty="0" smtClean="0"/>
              <a:t>• private – указва, че членът на класа е достъпен само в кода на класа.</a:t>
            </a:r>
          </a:p>
          <a:p>
            <a:pPr marL="0" indent="182880">
              <a:buNone/>
            </a:pPr>
            <a:r>
              <a:rPr lang="ru-RU" sz="2000" dirty="0" smtClean="0"/>
              <a:t>• final – указва, че членът на класа не може да се наследява</a:t>
            </a:r>
          </a:p>
        </p:txBody>
      </p:sp>
      <p:sp>
        <p:nvSpPr>
          <p:cNvPr id="4" name="Content Placeholder 2"/>
          <p:cNvSpPr txBox="1">
            <a:spLocks/>
          </p:cNvSpPr>
          <p:nvPr/>
        </p:nvSpPr>
        <p:spPr>
          <a:xfrm>
            <a:off x="571472" y="4214818"/>
            <a:ext cx="3714776" cy="2357454"/>
          </a:xfrm>
          <a:prstGeom prst="rect">
            <a:avLst/>
          </a:prstGeom>
          <a:solidFill>
            <a:schemeClr val="accent3">
              <a:lumMod val="20000"/>
              <a:lumOff val="80000"/>
            </a:schemeClr>
          </a:solidFill>
        </p:spPr>
        <p:txBody>
          <a:bodyPr vert="horz" lIns="91440" tIns="45720" rIns="91440" bIns="45720" rtlCol="0">
            <a:normAutofit fontScale="92500" lnSpcReduction="20000"/>
          </a:bodyPr>
          <a:lstStyle/>
          <a:p>
            <a:pPr lvl="0" indent="182880" algn="just">
              <a:spcBef>
                <a:spcPct val="20000"/>
              </a:spcBef>
            </a:pPr>
            <a:r>
              <a:rPr lang="en-US" sz="2000" dirty="0" smtClean="0"/>
              <a:t>class Person</a:t>
            </a:r>
          </a:p>
          <a:p>
            <a:pPr lvl="0" indent="182880" algn="just">
              <a:spcBef>
                <a:spcPct val="20000"/>
              </a:spcBef>
            </a:pPr>
            <a:r>
              <a:rPr lang="en-US" sz="2000" dirty="0" smtClean="0"/>
              <a:t>{</a:t>
            </a:r>
          </a:p>
          <a:p>
            <a:pPr lvl="0" indent="182880" algn="just">
              <a:spcBef>
                <a:spcPct val="20000"/>
              </a:spcBef>
            </a:pPr>
            <a:r>
              <a:rPr lang="bg-BG" sz="2000" dirty="0" smtClean="0"/>
              <a:t>  </a:t>
            </a:r>
            <a:r>
              <a:rPr lang="en-US" sz="2000" dirty="0" smtClean="0">
                <a:solidFill>
                  <a:srgbClr val="FF0000"/>
                </a:solidFill>
              </a:rPr>
              <a:t>protected</a:t>
            </a:r>
            <a:r>
              <a:rPr lang="en-US" sz="2000" dirty="0" smtClean="0"/>
              <a:t> $name; //</a:t>
            </a:r>
            <a:r>
              <a:rPr lang="ru-RU" sz="2000" dirty="0" smtClean="0"/>
              <a:t>Свойство</a:t>
            </a:r>
          </a:p>
          <a:p>
            <a:pPr lvl="0" indent="182880" algn="just">
              <a:spcBef>
                <a:spcPct val="20000"/>
              </a:spcBef>
            </a:pPr>
            <a:r>
              <a:rPr lang="ru-RU" sz="2000" dirty="0" smtClean="0"/>
              <a:t>  </a:t>
            </a:r>
            <a:r>
              <a:rPr lang="en-US" sz="2000" dirty="0" smtClean="0"/>
              <a:t>function __construct($name) </a:t>
            </a:r>
            <a:endParaRPr lang="ru-RU" sz="2000" dirty="0" smtClean="0"/>
          </a:p>
          <a:p>
            <a:pPr lvl="0" indent="182880" algn="just">
              <a:spcBef>
                <a:spcPct val="20000"/>
              </a:spcBef>
            </a:pPr>
            <a:r>
              <a:rPr lang="ru-RU" sz="2000" dirty="0" smtClean="0"/>
              <a:t>  {</a:t>
            </a:r>
          </a:p>
          <a:p>
            <a:pPr lvl="0" indent="182880" algn="just">
              <a:spcBef>
                <a:spcPct val="20000"/>
              </a:spcBef>
            </a:pPr>
            <a:r>
              <a:rPr lang="ru-RU" sz="2000" dirty="0" smtClean="0"/>
              <a:t>     $</a:t>
            </a:r>
            <a:r>
              <a:rPr lang="en-US" sz="2000" dirty="0" smtClean="0"/>
              <a:t>this-&gt;name=$name; //</a:t>
            </a:r>
            <a:r>
              <a:rPr lang="ru-RU" sz="2000" dirty="0" smtClean="0"/>
              <a:t>Запис</a:t>
            </a:r>
            <a:endParaRPr lang="en-US" sz="2000" dirty="0" smtClean="0"/>
          </a:p>
          <a:p>
            <a:pPr lvl="0" indent="182880" algn="just">
              <a:spcBef>
                <a:spcPct val="20000"/>
              </a:spcBef>
            </a:pPr>
            <a:r>
              <a:rPr lang="bg-BG" sz="2000" dirty="0" smtClean="0"/>
              <a:t>  </a:t>
            </a:r>
            <a:r>
              <a:rPr lang="en-US" sz="2000" dirty="0" smtClean="0"/>
              <a:t>}</a:t>
            </a:r>
          </a:p>
          <a:p>
            <a:pPr lvl="0" indent="182880" algn="just">
              <a:spcBef>
                <a:spcPct val="20000"/>
              </a:spcBef>
            </a:pPr>
            <a:r>
              <a:rPr lang="en-US" sz="2000" dirty="0" smtClean="0"/>
              <a:t>}</a:t>
            </a:r>
          </a:p>
        </p:txBody>
      </p:sp>
      <p:sp>
        <p:nvSpPr>
          <p:cNvPr id="5" name="Content Placeholder 2"/>
          <p:cNvSpPr txBox="1">
            <a:spLocks/>
          </p:cNvSpPr>
          <p:nvPr/>
        </p:nvSpPr>
        <p:spPr>
          <a:xfrm>
            <a:off x="4572000" y="4214818"/>
            <a:ext cx="3714776" cy="2357454"/>
          </a:xfrm>
          <a:prstGeom prst="rect">
            <a:avLst/>
          </a:prstGeom>
          <a:solidFill>
            <a:schemeClr val="accent3">
              <a:lumMod val="20000"/>
              <a:lumOff val="80000"/>
            </a:schemeClr>
          </a:solidFill>
        </p:spPr>
        <p:txBody>
          <a:bodyPr vert="horz" lIns="91440" tIns="45720" rIns="91440" bIns="45720" rtlCol="0">
            <a:normAutofit/>
          </a:bodyPr>
          <a:lstStyle/>
          <a:p>
            <a:pPr lvl="0" indent="182880" algn="just">
              <a:spcBef>
                <a:spcPct val="20000"/>
              </a:spcBef>
            </a:pPr>
            <a:r>
              <a:rPr lang="bg-BG" sz="2000" dirty="0" smtClean="0"/>
              <a:t>$</a:t>
            </a:r>
            <a:r>
              <a:rPr lang="en-US" sz="2000" dirty="0" smtClean="0"/>
              <a:t>Peter = new Person(“Peter”);</a:t>
            </a:r>
          </a:p>
          <a:p>
            <a:pPr lvl="0" indent="182880" algn="just">
              <a:spcBef>
                <a:spcPct val="20000"/>
              </a:spcBef>
            </a:pPr>
            <a:r>
              <a:rPr lang="en-US" sz="2000" dirty="0" smtClean="0"/>
              <a:t>echo $Peter-&gt;name;</a:t>
            </a:r>
          </a:p>
          <a:p>
            <a:pPr lvl="0" indent="182880" algn="just">
              <a:spcBef>
                <a:spcPct val="20000"/>
              </a:spcBef>
            </a:pPr>
            <a:endParaRPr lang="en-US" sz="2000" dirty="0" smtClean="0"/>
          </a:p>
          <a:p>
            <a:pPr lvl="0" indent="182880" algn="just">
              <a:spcBef>
                <a:spcPct val="20000"/>
              </a:spcBef>
            </a:pPr>
            <a:r>
              <a:rPr lang="bg-BG" sz="2000" dirty="0" smtClean="0"/>
              <a:t>Резултат: </a:t>
            </a:r>
            <a:r>
              <a:rPr lang="en-US" sz="2000" dirty="0" smtClean="0"/>
              <a:t>Fatal error: Uncaught Error: Cannot access protected property</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62000"/>
          </a:xfrm>
        </p:spPr>
        <p:txBody>
          <a:bodyPr>
            <a:normAutofit/>
          </a:bodyPr>
          <a:lstStyle/>
          <a:p>
            <a:r>
              <a:rPr lang="ru-RU" sz="2800" dirty="0" smtClean="0"/>
              <a:t>Статични атрибути и методи на класа. Оператор ::</a:t>
            </a:r>
          </a:p>
        </p:txBody>
      </p:sp>
      <p:sp>
        <p:nvSpPr>
          <p:cNvPr id="3" name="Content Placeholder 2"/>
          <p:cNvSpPr>
            <a:spLocks noGrp="1"/>
          </p:cNvSpPr>
          <p:nvPr>
            <p:ph idx="1"/>
          </p:nvPr>
        </p:nvSpPr>
        <p:spPr>
          <a:xfrm>
            <a:off x="457200" y="914400"/>
            <a:ext cx="8229600" cy="3300418"/>
          </a:xfrm>
        </p:spPr>
        <p:txBody>
          <a:bodyPr>
            <a:normAutofit/>
          </a:bodyPr>
          <a:lstStyle/>
          <a:p>
            <a:pPr marL="0" indent="182880" algn="just">
              <a:buNone/>
            </a:pPr>
            <a:r>
              <a:rPr lang="ru-RU" sz="2000" dirty="0" smtClean="0"/>
              <a:t>Статичните атрибути и методи в обектния модел на PHP (както и в C++) са атрибути и методи на самия клас. Те се декларират с ключовата дума static, преди която може да се постави модификатор за достъп. В кода на класа и в кода на родителски класове и класове-наследници, достъпът до статични атрибути и методи на класа се осъществява с ключовата дума </a:t>
            </a:r>
            <a:r>
              <a:rPr lang="ru-RU" sz="2000" dirty="0" smtClean="0">
                <a:solidFill>
                  <a:srgbClr val="FF0000"/>
                </a:solidFill>
              </a:rPr>
              <a:t>self</a:t>
            </a:r>
            <a:r>
              <a:rPr lang="ru-RU" sz="2000" dirty="0" smtClean="0"/>
              <a:t> , следвана от оператора за принадлежност </a:t>
            </a:r>
            <a:r>
              <a:rPr lang="ru-RU" sz="2000" dirty="0" smtClean="0">
                <a:solidFill>
                  <a:srgbClr val="FF0000"/>
                </a:solidFill>
              </a:rPr>
              <a:t>“::”</a:t>
            </a:r>
            <a:r>
              <a:rPr lang="ru-RU" sz="2000" dirty="0" smtClean="0"/>
              <a:t> (scope resolution operator).</a:t>
            </a:r>
          </a:p>
        </p:txBody>
      </p:sp>
      <p:sp>
        <p:nvSpPr>
          <p:cNvPr id="4" name="Content Placeholder 2"/>
          <p:cNvSpPr txBox="1">
            <a:spLocks/>
          </p:cNvSpPr>
          <p:nvPr/>
        </p:nvSpPr>
        <p:spPr>
          <a:xfrm>
            <a:off x="571472" y="4214818"/>
            <a:ext cx="3714776" cy="2357454"/>
          </a:xfrm>
          <a:prstGeom prst="rect">
            <a:avLst/>
          </a:prstGeom>
          <a:solidFill>
            <a:schemeClr val="accent3">
              <a:lumMod val="20000"/>
              <a:lumOff val="80000"/>
            </a:schemeClr>
          </a:solidFill>
        </p:spPr>
        <p:txBody>
          <a:bodyPr vert="horz" lIns="91440" tIns="45720" rIns="91440" bIns="45720" rtlCol="0">
            <a:normAutofit fontScale="92500" lnSpcReduction="20000"/>
          </a:bodyPr>
          <a:lstStyle/>
          <a:p>
            <a:pPr lvl="0" indent="182880" algn="just">
              <a:spcBef>
                <a:spcPct val="20000"/>
              </a:spcBef>
            </a:pPr>
            <a:r>
              <a:rPr lang="en-US" sz="2000" dirty="0" smtClean="0"/>
              <a:t>class Person</a:t>
            </a:r>
          </a:p>
          <a:p>
            <a:pPr lvl="0" indent="182880" algn="just">
              <a:spcBef>
                <a:spcPct val="20000"/>
              </a:spcBef>
            </a:pPr>
            <a:r>
              <a:rPr lang="en-US" sz="2000" dirty="0" smtClean="0"/>
              <a:t>{</a:t>
            </a:r>
          </a:p>
          <a:p>
            <a:pPr lvl="0" indent="182880" algn="just">
              <a:spcBef>
                <a:spcPct val="20000"/>
              </a:spcBef>
            </a:pPr>
            <a:r>
              <a:rPr lang="bg-BG" sz="2000" dirty="0" smtClean="0"/>
              <a:t>  </a:t>
            </a:r>
            <a:r>
              <a:rPr lang="en-US" sz="2000" dirty="0" smtClean="0">
                <a:solidFill>
                  <a:srgbClr val="FF0000"/>
                </a:solidFill>
              </a:rPr>
              <a:t>protected</a:t>
            </a:r>
            <a:r>
              <a:rPr lang="en-US" sz="2000" dirty="0" smtClean="0"/>
              <a:t> $name; //</a:t>
            </a:r>
            <a:r>
              <a:rPr lang="ru-RU" sz="2000" dirty="0" smtClean="0"/>
              <a:t>Свойство</a:t>
            </a:r>
          </a:p>
          <a:p>
            <a:pPr lvl="0" indent="182880" algn="just">
              <a:spcBef>
                <a:spcPct val="20000"/>
              </a:spcBef>
            </a:pPr>
            <a:r>
              <a:rPr lang="ru-RU" sz="2000" dirty="0" smtClean="0"/>
              <a:t>  </a:t>
            </a:r>
            <a:r>
              <a:rPr lang="en-US" sz="2000" dirty="0" smtClean="0"/>
              <a:t>function __construct($name) </a:t>
            </a:r>
            <a:endParaRPr lang="ru-RU" sz="2000" dirty="0" smtClean="0"/>
          </a:p>
          <a:p>
            <a:pPr lvl="0" indent="182880" algn="just">
              <a:spcBef>
                <a:spcPct val="20000"/>
              </a:spcBef>
            </a:pPr>
            <a:r>
              <a:rPr lang="ru-RU" sz="2000" dirty="0" smtClean="0"/>
              <a:t>  {</a:t>
            </a:r>
          </a:p>
          <a:p>
            <a:pPr lvl="0" indent="182880" algn="just">
              <a:spcBef>
                <a:spcPct val="20000"/>
              </a:spcBef>
            </a:pPr>
            <a:r>
              <a:rPr lang="ru-RU" sz="2000" dirty="0" smtClean="0"/>
              <a:t>     $</a:t>
            </a:r>
            <a:r>
              <a:rPr lang="en-US" sz="2000" dirty="0" smtClean="0"/>
              <a:t>this-&gt;name=$name; //</a:t>
            </a:r>
            <a:r>
              <a:rPr lang="ru-RU" sz="2000" dirty="0" smtClean="0"/>
              <a:t>Запис</a:t>
            </a:r>
            <a:endParaRPr lang="en-US" sz="2000" dirty="0" smtClean="0"/>
          </a:p>
          <a:p>
            <a:pPr lvl="0" indent="182880" algn="just">
              <a:spcBef>
                <a:spcPct val="20000"/>
              </a:spcBef>
            </a:pPr>
            <a:r>
              <a:rPr lang="bg-BG" sz="2000" dirty="0" smtClean="0"/>
              <a:t>  </a:t>
            </a:r>
            <a:r>
              <a:rPr lang="en-US" sz="2000" dirty="0" smtClean="0"/>
              <a:t>}</a:t>
            </a:r>
          </a:p>
          <a:p>
            <a:pPr lvl="0" indent="182880" algn="just">
              <a:spcBef>
                <a:spcPct val="20000"/>
              </a:spcBef>
            </a:pPr>
            <a:r>
              <a:rPr lang="en-US" sz="2000" dirty="0" smtClean="0"/>
              <a:t>}</a:t>
            </a:r>
          </a:p>
        </p:txBody>
      </p:sp>
      <p:sp>
        <p:nvSpPr>
          <p:cNvPr id="5" name="Content Placeholder 2"/>
          <p:cNvSpPr txBox="1">
            <a:spLocks/>
          </p:cNvSpPr>
          <p:nvPr/>
        </p:nvSpPr>
        <p:spPr>
          <a:xfrm>
            <a:off x="4572000" y="4214818"/>
            <a:ext cx="3714776" cy="2357454"/>
          </a:xfrm>
          <a:prstGeom prst="rect">
            <a:avLst/>
          </a:prstGeom>
          <a:solidFill>
            <a:schemeClr val="accent3">
              <a:lumMod val="20000"/>
              <a:lumOff val="80000"/>
            </a:schemeClr>
          </a:solidFill>
        </p:spPr>
        <p:txBody>
          <a:bodyPr vert="horz" lIns="91440" tIns="45720" rIns="91440" bIns="45720" rtlCol="0">
            <a:normAutofit/>
          </a:bodyPr>
          <a:lstStyle/>
          <a:p>
            <a:pPr lvl="0" indent="182880" algn="just">
              <a:spcBef>
                <a:spcPct val="20000"/>
              </a:spcBef>
            </a:pPr>
            <a:r>
              <a:rPr lang="bg-BG" sz="2000" dirty="0" smtClean="0"/>
              <a:t>$</a:t>
            </a:r>
            <a:r>
              <a:rPr lang="en-US" sz="2000" dirty="0" smtClean="0"/>
              <a:t>Peter = new Person(“Peter”);</a:t>
            </a:r>
          </a:p>
          <a:p>
            <a:pPr lvl="0" indent="182880" algn="just">
              <a:spcBef>
                <a:spcPct val="20000"/>
              </a:spcBef>
            </a:pPr>
            <a:r>
              <a:rPr lang="en-US" sz="2000" dirty="0" smtClean="0"/>
              <a:t>echo $Peter-&gt;name;</a:t>
            </a:r>
          </a:p>
          <a:p>
            <a:pPr lvl="0" indent="182880" algn="just">
              <a:spcBef>
                <a:spcPct val="20000"/>
              </a:spcBef>
            </a:pPr>
            <a:endParaRPr lang="en-US" sz="2000" dirty="0" smtClean="0"/>
          </a:p>
          <a:p>
            <a:pPr lvl="0" indent="182880" algn="just">
              <a:spcBef>
                <a:spcPct val="20000"/>
              </a:spcBef>
            </a:pPr>
            <a:r>
              <a:rPr lang="bg-BG" sz="2000" dirty="0" smtClean="0"/>
              <a:t>Резултат: </a:t>
            </a:r>
            <a:r>
              <a:rPr lang="en-US" sz="2000" dirty="0" smtClean="0"/>
              <a:t>Fatal error: Uncaught Error: Cannot access protected property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g-BG" dirty="0" smtClean="0"/>
              <a:t>Инсталиране на </a:t>
            </a:r>
            <a:r>
              <a:rPr lang="en-US" dirty="0" smtClean="0"/>
              <a:t>XAMPP –</a:t>
            </a:r>
            <a:r>
              <a:rPr lang="bg-BG" dirty="0" smtClean="0"/>
              <a:t> избор на продукти</a:t>
            </a:r>
            <a:r>
              <a:rPr lang="en-US" dirty="0" smtClean="0"/>
              <a:t> </a:t>
            </a:r>
            <a:endParaRPr lang="en-US" dirty="0"/>
          </a:p>
        </p:txBody>
      </p:sp>
      <p:pic>
        <p:nvPicPr>
          <p:cNvPr id="1027" name="Picture 3"/>
          <p:cNvPicPr>
            <a:picLocks noGrp="1" noChangeAspect="1" noChangeArrowheads="1"/>
          </p:cNvPicPr>
          <p:nvPr>
            <p:ph idx="1"/>
          </p:nvPr>
        </p:nvPicPr>
        <p:blipFill>
          <a:blip r:embed="rId3" cstate="print"/>
          <a:srcRect/>
          <a:stretch>
            <a:fillRect/>
          </a:stretch>
        </p:blipFill>
        <p:spPr bwMode="auto">
          <a:xfrm>
            <a:off x="1676400" y="1682829"/>
            <a:ext cx="6063272" cy="456557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Контролен панел на </a:t>
            </a:r>
            <a:r>
              <a:rPr lang="en-US" dirty="0" smtClean="0"/>
              <a:t>XAMPP</a:t>
            </a:r>
            <a:endParaRPr lang="en-US"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914400" y="1981200"/>
            <a:ext cx="7359285" cy="393303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Синтаксис на </a:t>
            </a:r>
            <a:r>
              <a:rPr lang="en-US" dirty="0" smtClean="0"/>
              <a:t>PHP</a:t>
            </a:r>
            <a:endParaRPr lang="en-US" dirty="0"/>
          </a:p>
        </p:txBody>
      </p:sp>
      <p:sp>
        <p:nvSpPr>
          <p:cNvPr id="3" name="Content Placeholder 2"/>
          <p:cNvSpPr>
            <a:spLocks noGrp="1"/>
          </p:cNvSpPr>
          <p:nvPr>
            <p:ph idx="1"/>
          </p:nvPr>
        </p:nvSpPr>
        <p:spPr>
          <a:xfrm>
            <a:off x="457200" y="1371600"/>
            <a:ext cx="8229600" cy="5029200"/>
          </a:xfrm>
        </p:spPr>
        <p:txBody>
          <a:bodyPr>
            <a:normAutofit fontScale="55000" lnSpcReduction="20000"/>
          </a:bodyPr>
          <a:lstStyle/>
          <a:p>
            <a:pPr marL="0">
              <a:buNone/>
            </a:pPr>
            <a:r>
              <a:rPr lang="en-US" dirty="0" smtClean="0"/>
              <a:t>PHP </a:t>
            </a:r>
            <a:r>
              <a:rPr lang="bg-BG" dirty="0" smtClean="0"/>
              <a:t>е скриптов език, което означава, че (по правило) </a:t>
            </a:r>
            <a:r>
              <a:rPr lang="en-US" dirty="0" smtClean="0"/>
              <a:t>PHP </a:t>
            </a:r>
            <a:r>
              <a:rPr lang="bg-BG" dirty="0" smtClean="0"/>
              <a:t>кода се включва в </a:t>
            </a:r>
            <a:r>
              <a:rPr lang="en-US" dirty="0" smtClean="0"/>
              <a:t>HTML </a:t>
            </a:r>
            <a:r>
              <a:rPr lang="bg-BG" dirty="0" smtClean="0"/>
              <a:t>документите. При извикване на </a:t>
            </a:r>
            <a:r>
              <a:rPr lang="en-US" dirty="0" smtClean="0"/>
              <a:t>PHP </a:t>
            </a:r>
            <a:r>
              <a:rPr lang="bg-BG" dirty="0" smtClean="0"/>
              <a:t>модул от </a:t>
            </a:r>
            <a:r>
              <a:rPr lang="en-US" dirty="0" smtClean="0"/>
              <a:t>Web </a:t>
            </a:r>
            <a:r>
              <a:rPr lang="bg-BG" dirty="0" smtClean="0"/>
              <a:t>сървър </a:t>
            </a:r>
            <a:r>
              <a:rPr lang="en-US" dirty="0" smtClean="0"/>
              <a:t>PHP </a:t>
            </a:r>
            <a:r>
              <a:rPr lang="bg-BG" dirty="0" smtClean="0"/>
              <a:t>кода се изпълнява във </a:t>
            </a:r>
            <a:r>
              <a:rPr lang="en-US" dirty="0" smtClean="0"/>
              <a:t>Web </a:t>
            </a:r>
            <a:r>
              <a:rPr lang="bg-BG" dirty="0" smtClean="0"/>
              <a:t>сървъра и генерирания </a:t>
            </a:r>
            <a:r>
              <a:rPr lang="en-US" dirty="0" smtClean="0"/>
              <a:t>HTML </a:t>
            </a:r>
            <a:r>
              <a:rPr lang="bg-BG" dirty="0" smtClean="0"/>
              <a:t>код се изпраща към </a:t>
            </a:r>
            <a:r>
              <a:rPr lang="en-US" dirty="0" smtClean="0"/>
              <a:t>Web </a:t>
            </a:r>
            <a:r>
              <a:rPr lang="bg-BG" dirty="0" smtClean="0"/>
              <a:t>браузъра.</a:t>
            </a:r>
          </a:p>
          <a:p>
            <a:pPr marL="0">
              <a:buNone/>
            </a:pPr>
            <a:r>
              <a:rPr lang="bg-BG" dirty="0" smtClean="0"/>
              <a:t>Блоковете с </a:t>
            </a:r>
            <a:r>
              <a:rPr lang="en-US" dirty="0" smtClean="0"/>
              <a:t>PHP </a:t>
            </a:r>
            <a:r>
              <a:rPr lang="bg-BG" dirty="0" smtClean="0"/>
              <a:t>код започват с таг (маркер)</a:t>
            </a:r>
            <a:r>
              <a:rPr lang="en-US" dirty="0" smtClean="0"/>
              <a:t> &lt;?</a:t>
            </a:r>
            <a:r>
              <a:rPr lang="en-US" dirty="0" err="1" smtClean="0"/>
              <a:t>php</a:t>
            </a:r>
            <a:r>
              <a:rPr lang="en-US" dirty="0" smtClean="0"/>
              <a:t> </a:t>
            </a:r>
            <a:r>
              <a:rPr lang="bg-BG" dirty="0" smtClean="0"/>
              <a:t>и завършват с</a:t>
            </a:r>
            <a:r>
              <a:rPr lang="en-US" dirty="0" smtClean="0"/>
              <a:t> ?&gt;</a:t>
            </a:r>
            <a:r>
              <a:rPr lang="bg-BG" dirty="0" smtClean="0"/>
              <a:t> както следва:</a:t>
            </a:r>
          </a:p>
          <a:p>
            <a:pPr marL="0">
              <a:buNone/>
            </a:pPr>
            <a:r>
              <a:rPr lang="bg-BG" dirty="0" smtClean="0"/>
              <a:t>&lt;?</a:t>
            </a:r>
            <a:r>
              <a:rPr lang="en-US" dirty="0" err="1" smtClean="0"/>
              <a:t>php</a:t>
            </a:r>
            <a:endParaRPr lang="en-US" dirty="0" smtClean="0"/>
          </a:p>
          <a:p>
            <a:pPr marL="0">
              <a:buNone/>
            </a:pPr>
            <a:r>
              <a:rPr lang="en-US" dirty="0" smtClean="0"/>
              <a:t>	PHP </a:t>
            </a:r>
            <a:r>
              <a:rPr lang="bg-BG" dirty="0" smtClean="0"/>
              <a:t>инструкции</a:t>
            </a:r>
          </a:p>
          <a:p>
            <a:pPr marL="0">
              <a:buNone/>
            </a:pPr>
            <a:r>
              <a:rPr lang="bg-BG" dirty="0" smtClean="0"/>
              <a:t>например:</a:t>
            </a:r>
          </a:p>
          <a:p>
            <a:pPr marL="0">
              <a:buNone/>
            </a:pPr>
            <a:r>
              <a:rPr lang="en-US" dirty="0" smtClean="0"/>
              <a:t>&lt;?</a:t>
            </a:r>
            <a:r>
              <a:rPr lang="en-US" dirty="0" err="1" smtClean="0"/>
              <a:t>php</a:t>
            </a:r>
            <a:endParaRPr lang="bg-BG" dirty="0" smtClean="0"/>
          </a:p>
          <a:p>
            <a:pPr marL="0">
              <a:buNone/>
            </a:pPr>
            <a:r>
              <a:rPr lang="bg-BG" dirty="0" smtClean="0"/>
              <a:t>	   </a:t>
            </a:r>
            <a:r>
              <a:rPr lang="en-US" dirty="0" smtClean="0"/>
              <a:t>echo “Hello World”;</a:t>
            </a:r>
          </a:p>
          <a:p>
            <a:pPr marL="0">
              <a:buNone/>
            </a:pPr>
            <a:r>
              <a:rPr lang="en-US" dirty="0" smtClean="0"/>
              <a:t>?&gt;</a:t>
            </a:r>
            <a:endParaRPr lang="bg-BG" dirty="0" smtClean="0"/>
          </a:p>
          <a:p>
            <a:pPr marL="0">
              <a:buNone/>
            </a:pPr>
            <a:r>
              <a:rPr lang="bg-BG" dirty="0" smtClean="0"/>
              <a:t>В този </a:t>
            </a:r>
            <a:r>
              <a:rPr lang="en-US" dirty="0" smtClean="0"/>
              <a:t>PHP </a:t>
            </a:r>
            <a:r>
              <a:rPr lang="bg-BG" dirty="0" smtClean="0"/>
              <a:t>скрипт се съдържа само една инструкция, с която към браузъра се изпраща текста </a:t>
            </a:r>
            <a:r>
              <a:rPr lang="en-US" dirty="0" smtClean="0"/>
              <a:t>“Hello World”;</a:t>
            </a:r>
            <a:endParaRPr lang="bg-BG" dirty="0" smtClean="0"/>
          </a:p>
          <a:p>
            <a:pPr marL="0" algn="ctr">
              <a:buNone/>
            </a:pPr>
            <a:r>
              <a:rPr lang="bg-BG" dirty="0" smtClean="0"/>
              <a:t>Инструкции</a:t>
            </a:r>
          </a:p>
          <a:p>
            <a:pPr marL="0">
              <a:buNone/>
            </a:pPr>
            <a:r>
              <a:rPr lang="en-US" dirty="0" smtClean="0"/>
              <a:t>PHP </a:t>
            </a:r>
            <a:r>
              <a:rPr lang="bg-BG" dirty="0" smtClean="0"/>
              <a:t>скриптовете се състоят от последователност от инструкции, като всяка инструкция задава иазпълнението на определена изчислителна операция. Важно е да се запомни, че;</a:t>
            </a:r>
          </a:p>
          <a:p>
            <a:pPr marL="0">
              <a:buNone/>
            </a:pPr>
            <a:r>
              <a:rPr lang="bg-BG" dirty="0" smtClean="0"/>
              <a:t> В </a:t>
            </a:r>
            <a:r>
              <a:rPr lang="en-US" dirty="0" smtClean="0"/>
              <a:t>PHP </a:t>
            </a:r>
            <a:r>
              <a:rPr lang="bg-BG" dirty="0" smtClean="0"/>
              <a:t>всяка инструкция завършва със символа “;”.</a:t>
            </a:r>
          </a:p>
          <a:p>
            <a:pPr marL="0">
              <a:buNone/>
            </a:pPr>
            <a:r>
              <a:rPr lang="bg-BG" dirty="0" smtClean="0"/>
              <a:t>В  </a:t>
            </a:r>
            <a:r>
              <a:rPr lang="en-US" dirty="0" smtClean="0"/>
              <a:t>PHP  </a:t>
            </a:r>
            <a:r>
              <a:rPr lang="bg-BG" dirty="0" smtClean="0"/>
              <a:t>се прави разлика между малки и големи букви, т.е. езика е  “</a:t>
            </a:r>
            <a:r>
              <a:rPr lang="en-US" dirty="0" smtClean="0"/>
              <a:t>case sensitive”</a:t>
            </a:r>
            <a:r>
              <a:rPr lang="bg-BG" dirty="0" smtClean="0"/>
              <a:t> (с изключение на имената на функции, методи и конструктори на обекти)</a:t>
            </a:r>
            <a:endParaRPr lang="en-US" dirty="0" smtClean="0"/>
          </a:p>
          <a:p>
            <a:pPr marL="0">
              <a:buNone/>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3823</TotalTime>
  <Words>8267</Words>
  <Application>Microsoft Office PowerPoint</Application>
  <PresentationFormat>On-screen Show (4:3)</PresentationFormat>
  <Paragraphs>1019</Paragraphs>
  <Slides>67</Slides>
  <Notes>67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67</vt:i4>
      </vt:variant>
    </vt:vector>
  </HeadingPairs>
  <TitlesOfParts>
    <vt:vector size="71" baseType="lpstr">
      <vt:lpstr>Arial</vt:lpstr>
      <vt:lpstr>Calibri</vt:lpstr>
      <vt:lpstr>Symbol</vt:lpstr>
      <vt:lpstr>Office Theme</vt:lpstr>
      <vt:lpstr>Курс “Web development”</vt:lpstr>
      <vt:lpstr>Лекция 1</vt:lpstr>
      <vt:lpstr>Apache сървър</vt:lpstr>
      <vt:lpstr>Apache сървър – конфигуриране на начални страници</vt:lpstr>
      <vt:lpstr>Apache сървър – конфигуриране на виртуални директории</vt:lpstr>
      <vt:lpstr>Инсталиране на XAMPP</vt:lpstr>
      <vt:lpstr>Инсталиране на XAMPP – избор на продукти </vt:lpstr>
      <vt:lpstr>Контролен панел на XAMPP</vt:lpstr>
      <vt:lpstr>Синтаксис на PHP</vt:lpstr>
      <vt:lpstr>Коментари в PHP скрипта</vt:lpstr>
      <vt:lpstr>Тестване на PHP инсталацията. Модул Hello.php</vt:lpstr>
      <vt:lpstr>Елементарен изход – конструкции echo и print</vt:lpstr>
      <vt:lpstr>Конфигуриране на PHP – конфигурационен файл php.ini</vt:lpstr>
      <vt:lpstr>Основни елементи на PHP</vt:lpstr>
      <vt:lpstr>Константи</vt:lpstr>
      <vt:lpstr>Типове константи</vt:lpstr>
      <vt:lpstr>Дефиниране на константи</vt:lpstr>
      <vt:lpstr>Проверка за съществуване на именувана константа</vt:lpstr>
      <vt:lpstr>Извеждане на достъпните именувани константи</vt:lpstr>
      <vt:lpstr>“Магически” константи</vt:lpstr>
      <vt:lpstr>Променливи</vt:lpstr>
      <vt:lpstr>Инициализиране на променливи</vt:lpstr>
      <vt:lpstr>Инициализиране на променлива с адрес</vt:lpstr>
      <vt:lpstr>Индиректно обръщение към променливи</vt:lpstr>
      <vt:lpstr>Управление на променливи</vt:lpstr>
      <vt:lpstr>Операции, оператори и операнди</vt:lpstr>
      <vt:lpstr>Приоритет на операциите</vt:lpstr>
      <vt:lpstr>Конструкции за управление</vt:lpstr>
      <vt:lpstr>Конструкция switch</vt:lpstr>
      <vt:lpstr>Конструкции за организиране на цикли</vt:lpstr>
      <vt:lpstr>Конструкция while</vt:lpstr>
      <vt:lpstr>Конструкция do-while</vt:lpstr>
      <vt:lpstr>Безусловен преход break</vt:lpstr>
      <vt:lpstr>Масиви</vt:lpstr>
      <vt:lpstr>Функции за операции с масиви</vt:lpstr>
      <vt:lpstr>Функции за операции с масиви (продължение)</vt:lpstr>
      <vt:lpstr>Функции за операции с масиви (продължение)</vt:lpstr>
      <vt:lpstr>Функции за операции с масиви (продължение)</vt:lpstr>
      <vt:lpstr>Итерация на елементите на масив– конструкция foreach</vt:lpstr>
      <vt:lpstr>Итерация на елементите на масив– конструкция foreach (продължение)</vt:lpstr>
      <vt:lpstr>Функции</vt:lpstr>
      <vt:lpstr>Функции - предаване на параметри</vt:lpstr>
      <vt:lpstr>Функции - продължение</vt:lpstr>
      <vt:lpstr>Операции със символни низове</vt:lpstr>
      <vt:lpstr>Функции за търсене, които връщат открития подниз</vt:lpstr>
      <vt:lpstr>Операции със символни низове - продължение</vt:lpstr>
      <vt:lpstr>Операции със символни низове - продължение</vt:lpstr>
      <vt:lpstr>Операции със символни низове - продължение</vt:lpstr>
      <vt:lpstr>Конструкции include и require</vt:lpstr>
      <vt:lpstr>Функции за операции с файлове</vt:lpstr>
      <vt:lpstr>Функции за операции с файлове - продължение</vt:lpstr>
      <vt:lpstr>Функции за запис във файл</vt:lpstr>
      <vt:lpstr>Функции за запис във файл - продължение</vt:lpstr>
      <vt:lpstr>Други функции за операции с файлове</vt:lpstr>
      <vt:lpstr>Прехвърляне на файлове от потребителския компютър (file upload)</vt:lpstr>
      <vt:lpstr>Операции с бисквитки</vt:lpstr>
      <vt:lpstr>Четене на достъпните бисквитки чрез масива $_COOKIE</vt:lpstr>
      <vt:lpstr>PHP сесии</vt:lpstr>
      <vt:lpstr>PHP сесии - продължение</vt:lpstr>
      <vt:lpstr>PHP сесии - продължение</vt:lpstr>
      <vt:lpstr>Обектно ориентирано програмиране в PHP</vt:lpstr>
      <vt:lpstr>Обектно ориентирано програмиране в PHP</vt:lpstr>
      <vt:lpstr>Обектно ориентирано програмиране в PHP</vt:lpstr>
      <vt:lpstr>Обектно ориентирано програмиране в PHP</vt:lpstr>
      <vt:lpstr>Обектно ориентирано програмиране в PHP</vt:lpstr>
      <vt:lpstr>Модификатори за достъп до членовете на класа</vt:lpstr>
      <vt:lpstr>Статични атрибути и методи на класа. Оператор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ognyanz</dc:creator>
  <cp:lastModifiedBy>Radoslav Petkov</cp:lastModifiedBy>
  <cp:revision>186</cp:revision>
  <dcterms:created xsi:type="dcterms:W3CDTF">2017-10-10T13:33:58Z</dcterms:created>
  <dcterms:modified xsi:type="dcterms:W3CDTF">2018-03-16T09:02:03Z</dcterms:modified>
</cp:coreProperties>
</file>