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57" r:id="rId4"/>
    <p:sldId id="266" r:id="rId5"/>
    <p:sldId id="267" r:id="rId6"/>
    <p:sldId id="268" r:id="rId7"/>
    <p:sldId id="271" r:id="rId8"/>
    <p:sldId id="272" r:id="rId9"/>
    <p:sldId id="275" r:id="rId10"/>
    <p:sldId id="279" r:id="rId11"/>
    <p:sldId id="273" r:id="rId12"/>
    <p:sldId id="276" r:id="rId13"/>
    <p:sldId id="278" r:id="rId14"/>
    <p:sldId id="274" r:id="rId15"/>
    <p:sldId id="270" r:id="rId16"/>
    <p:sldId id="280" r:id="rId17"/>
    <p:sldId id="294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6" r:id="rId31"/>
    <p:sldId id="295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C8D7"/>
    <a:srgbClr val="303D5D"/>
    <a:srgbClr val="87B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/>
    <p:restoredTop sz="94433"/>
  </p:normalViewPr>
  <p:slideViewPr>
    <p:cSldViewPr snapToGrid="0" snapToObjects="1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E6580-FEB4-3B4F-B00C-636A0EC3682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C6721-3C49-2F4E-9036-CBBA9CA1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C6721-3C49-2F4E-9036-CBBA9CA156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E624-0BE4-F442-A517-0536CB2DF5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032378"/>
            <a:ext cx="6758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CSS</a:t>
            </a:r>
            <a:endParaRPr lang="bg-BG" sz="6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  <a:p>
            <a:pPr algn="ctr"/>
            <a:r>
              <a:rPr lang="bg-BG" sz="36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ОСНОВИ</a:t>
            </a:r>
            <a:endParaRPr lang="en-US" sz="36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4718" y="1122363"/>
            <a:ext cx="375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ЛЕКЦИЯ</a:t>
            </a:r>
            <a:r>
              <a:rPr lang="sk-SK" sz="12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I </a:t>
            </a:r>
            <a:r>
              <a:rPr lang="sk-SK" sz="12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© 2017 </a:t>
            </a:r>
            <a:r>
              <a:rPr lang="sk-SK" sz="1200" dirty="0" err="1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Нет</a:t>
            </a:r>
            <a:r>
              <a:rPr lang="sk-SK" sz="12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sk-SK" sz="1200" dirty="0" err="1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Ит</a:t>
            </a:r>
            <a:endParaRPr lang="sk-SK" sz="1200" dirty="0">
              <a:solidFill>
                <a:srgbClr val="6FC8D7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93784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1827329"/>
            <a:ext cx="8468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:read-only/ 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input:read-only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всички елементи, които имат атрибут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readonly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:required/ 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input:required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=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всички елементи, които имат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атрибут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required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:root/ :root –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корена на документа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selection/ :selection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часста от селектирания елемент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target/ #news:target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селектира текущия активен #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news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valid/ 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input:valid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– input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елементите с валидна стойност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visited/ a:visited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всички посетени линкове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303D5D"/>
                </a:solidFill>
              </a:rPr>
              <a:t>Псевдо класове при езика CSS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343580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1827329"/>
            <a:ext cx="8468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:active/ a:active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селектира активен линк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after/p::after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вмъква съдържание след всеки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p&gt;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before/ p::before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вмъква съдържание след всеки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p&gt;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checked/ 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input:checked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селектира чекнат инпут /за радиобутони и чекбоксове/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disabled/ 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input:disabled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селектира всяко изключено поле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empty/ p:empty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селектира всеки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p&gt;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елемент, който няма деца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enabled/ 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input:enabled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селектира всеки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input&gt;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елемент, който е родителя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303D5D"/>
                </a:solidFill>
              </a:rPr>
              <a:t>Псевдо класове при езика CSS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49496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93784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1827329"/>
            <a:ext cx="8468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element:first-child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/ p:first-child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селектира всеки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p&gt; element,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който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 първородно дете на родителя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element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first-letter/p::first-letter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селектира първата буква от текста в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p&gt;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елемента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element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first-line/ p::first-line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селектира първия ред от текста в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p&gt;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елемента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element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first-of-type/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p:first-of-type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всеки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p&gt;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елемент, който се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намира на първо място от всички останали такива(&lt;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p&gt;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)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елементи в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родителя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303D5D"/>
                </a:solidFill>
              </a:rPr>
              <a:t>Псевдо класове при езика CSS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255969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93784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1827329"/>
            <a:ext cx="84681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:focus/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input:focus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всеки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input&gt;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елемент, върху който сме се фокусирали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hover/ a:hover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всеки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a&gt;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елемент, върху който се намира мишката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in-range /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input:in-range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всички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input&gt;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елементи със стойност между определени параметри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invalid/ 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input:invalid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всички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input&gt;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елементи с невалидни стойности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:link/ a:link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всички непосетени линкове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not(selector):not(p)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всички елементи, които не са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p&gt;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nth-child(n)/ p:nth-child(2)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вторият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p&gt;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 на родителя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nth-last-child(n)/ p:nth-last-child(2)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втория елемент от последните в родителя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nth-last-of-type(n), :nth-of-type(n)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аналогично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only-of-type/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p:only-of-type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всеки &lt;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p&gt;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елемент, който е единствен в родителя си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: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only-child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аналогично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303D5D"/>
                </a:solidFill>
              </a:rPr>
              <a:t>Псевдо класове при езика CSS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345291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303D5D"/>
                </a:solidFill>
              </a:rPr>
              <a:t>Цветове CSS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1C0AB-2536-4B13-9E90-07A44684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833" y="1923676"/>
            <a:ext cx="7573038" cy="358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1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2150791"/>
            <a:ext cx="8468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background-color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background-image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background-repeat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background-attachment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background-position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Backgrounds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388328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2150791"/>
            <a:ext cx="8468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border-style (dotted, dashed, solid, double, groove ,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ridge,inset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, outset , none, hidden )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border-width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border-color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border-radius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</a:t>
            </a:r>
            <a:r>
              <a:rPr lang="bg-BG" sz="4000" dirty="0">
                <a:solidFill>
                  <a:srgbClr val="303D5D"/>
                </a:solidFill>
                <a:latin typeface="Gotham Medium" charset="0"/>
              </a:rPr>
              <a:t>рамки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270765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523" y="-70338"/>
            <a:ext cx="12188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box-shadow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27812-0E3B-4CAD-AA99-AE70ADE96AD9}"/>
              </a:ext>
            </a:extLst>
          </p:cNvPr>
          <p:cNvSpPr/>
          <p:nvPr/>
        </p:nvSpPr>
        <p:spPr>
          <a:xfrm>
            <a:off x="2653746" y="18888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.shadow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box-shadow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10px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8px #888888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2150791"/>
            <a:ext cx="84681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FC8D7"/>
              </a:buClr>
              <a:buSzPct val="140000"/>
            </a:pPr>
            <a:r>
              <a:rPr lang="ru-RU" sz="2000" dirty="0">
                <a:solidFill>
                  <a:srgbClr val="303D5D"/>
                </a:solidFill>
              </a:rPr>
              <a:t>Изчиства празно разстояние извън рамката на елемента, няма цвят - напълно прозрачен е</a:t>
            </a:r>
            <a:r>
              <a:rPr lang="en-US" sz="2000" dirty="0">
                <a:solidFill>
                  <a:srgbClr val="303D5D"/>
                </a:solidFill>
              </a:rPr>
              <a:t>.</a:t>
            </a:r>
          </a:p>
          <a:p>
            <a:pPr>
              <a:buClr>
                <a:srgbClr val="6FC8D7"/>
              </a:buClr>
              <a:buSzPct val="140000"/>
            </a:pPr>
            <a:endParaRPr lang="en-US" sz="2000" dirty="0">
              <a:solidFill>
                <a:srgbClr val="303D5D"/>
              </a:solidFill>
              <a:latin typeface="Gotham Medium" charset="0"/>
            </a:endParaRP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margin-top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margin-bottom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margin-right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margin-left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margin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3408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Margins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218313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32494" y="1851681"/>
            <a:ext cx="84681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FC8D7"/>
              </a:buClr>
              <a:buSzPct val="140000"/>
            </a:pPr>
            <a:r>
              <a:rPr lang="ru-RU" sz="2000" dirty="0">
                <a:solidFill>
                  <a:srgbClr val="303D5D"/>
                </a:solidFill>
              </a:rPr>
              <a:t>Определя разстоянието между съдържанието му и неговата рамка.Padding-а изчиства разстояние между съдържанието на елемента и рамката. Има същия цвят като фона на елемента. От четирите различни страни на елемента, можем да използваме различен padding. Както и при margin -a можем да ги определим наведнъж използвайки shorthand пропъртито. Възможни стойности са: </a:t>
            </a:r>
            <a:endParaRPr lang="en-US" sz="2000" dirty="0">
              <a:solidFill>
                <a:srgbClr val="303D5D"/>
              </a:solidFill>
            </a:endParaRPr>
          </a:p>
          <a:p>
            <a:pPr>
              <a:buClr>
                <a:srgbClr val="6FC8D7"/>
              </a:buClr>
              <a:buSzPct val="140000"/>
            </a:pPr>
            <a:endParaRPr lang="en-US" sz="2000" dirty="0">
              <a:solidFill>
                <a:srgbClr val="303D5D"/>
              </a:solidFill>
              <a:latin typeface="Gotham Medium" charset="0"/>
            </a:endParaRP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</a:rPr>
              <a:t>Padding - </a:t>
            </a:r>
            <a:r>
              <a:rPr lang="bg-BG" sz="2000" dirty="0">
                <a:solidFill>
                  <a:srgbClr val="303D5D"/>
                </a:solidFill>
              </a:rPr>
              <a:t>Съкратено пропъртиза определяне на всички</a:t>
            </a:r>
            <a:r>
              <a:rPr lang="en-US" sz="2000" dirty="0">
                <a:solidFill>
                  <a:srgbClr val="303D5D"/>
                </a:solidFill>
              </a:rPr>
              <a:t> padding </a:t>
            </a:r>
            <a:r>
              <a:rPr lang="bg-BG" sz="2000" dirty="0">
                <a:solidFill>
                  <a:srgbClr val="303D5D"/>
                </a:solidFill>
              </a:rPr>
              <a:t>пропъртита в една декларация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</a:rPr>
              <a:t>padding-bottom -</a:t>
            </a:r>
            <a:r>
              <a:rPr lang="bg-BG" sz="2000" dirty="0">
                <a:solidFill>
                  <a:srgbClr val="303D5D"/>
                </a:solidFill>
              </a:rPr>
              <a:t>Определя долния </a:t>
            </a:r>
            <a:r>
              <a:rPr lang="en-US" sz="2000" dirty="0">
                <a:solidFill>
                  <a:srgbClr val="303D5D"/>
                </a:solidFill>
              </a:rPr>
              <a:t>padding</a:t>
            </a:r>
            <a:r>
              <a:rPr lang="bg-BG" sz="2000" dirty="0">
                <a:solidFill>
                  <a:srgbClr val="303D5D"/>
                </a:solidFill>
              </a:rPr>
              <a:t>на елемент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</a:rPr>
              <a:t>padding-left- </a:t>
            </a:r>
            <a:r>
              <a:rPr lang="bg-BG" sz="2000" dirty="0">
                <a:solidFill>
                  <a:srgbClr val="303D5D"/>
                </a:solidFill>
              </a:rPr>
              <a:t>Определя левия </a:t>
            </a:r>
            <a:r>
              <a:rPr lang="en-US" sz="2000" dirty="0">
                <a:solidFill>
                  <a:srgbClr val="303D5D"/>
                </a:solidFill>
              </a:rPr>
              <a:t>padding</a:t>
            </a:r>
            <a:r>
              <a:rPr lang="bg-BG" sz="2000" dirty="0">
                <a:solidFill>
                  <a:srgbClr val="303D5D"/>
                </a:solidFill>
              </a:rPr>
              <a:t>на елемент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</a:rPr>
              <a:t>padding-right- </a:t>
            </a:r>
            <a:r>
              <a:rPr lang="bg-BG" sz="2000" dirty="0">
                <a:solidFill>
                  <a:srgbClr val="303D5D"/>
                </a:solidFill>
              </a:rPr>
              <a:t>Определя десния </a:t>
            </a:r>
            <a:r>
              <a:rPr lang="en-US" sz="2000" dirty="0">
                <a:solidFill>
                  <a:srgbClr val="303D5D"/>
                </a:solidFill>
              </a:rPr>
              <a:t>padding</a:t>
            </a:r>
            <a:r>
              <a:rPr lang="bg-BG" sz="2000" dirty="0">
                <a:solidFill>
                  <a:srgbClr val="303D5D"/>
                </a:solidFill>
              </a:rPr>
              <a:t>на елемент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</a:rPr>
              <a:t>padding-top -</a:t>
            </a:r>
            <a:r>
              <a:rPr lang="bg-BG" sz="2000" dirty="0">
                <a:solidFill>
                  <a:srgbClr val="303D5D"/>
                </a:solidFill>
              </a:rPr>
              <a:t>Определя горния </a:t>
            </a:r>
            <a:r>
              <a:rPr lang="en-US" sz="2000" dirty="0">
                <a:solidFill>
                  <a:srgbClr val="303D5D"/>
                </a:solidFill>
              </a:rPr>
              <a:t>padding</a:t>
            </a:r>
            <a:r>
              <a:rPr lang="bg-BG" sz="2000" dirty="0">
                <a:solidFill>
                  <a:srgbClr val="303D5D"/>
                </a:solidFill>
              </a:rPr>
              <a:t>на елемент</a:t>
            </a:r>
            <a:endParaRPr lang="en-US" sz="2000" dirty="0">
              <a:solidFill>
                <a:srgbClr val="303D5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3408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Paddings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76008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2150791"/>
            <a:ext cx="8468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CSS е 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съкратено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от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Cascading Style Sheets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sz="2000" dirty="0">
                <a:solidFill>
                  <a:srgbClr val="303D5D"/>
                </a:solidFill>
              </a:rPr>
              <a:t>CSS е език, който определя външният вид и подредбата на HTML елементите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sz="2000" dirty="0">
                <a:solidFill>
                  <a:srgbClr val="303D5D"/>
                </a:solidFill>
              </a:rPr>
              <a:t>Той е бил добавен в HTML4, за да улесни стилизирането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sz="2000" dirty="0">
                <a:solidFill>
                  <a:srgbClr val="303D5D"/>
                </a:solidFill>
              </a:rPr>
              <a:t>Използването на външни стилове може да ви спести много работа и време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Какво означава </a:t>
            </a:r>
            <a:r>
              <a:rPr lang="en-US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115221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2150791"/>
            <a:ext cx="8468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font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font-</a:t>
            </a: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family</a:t>
            </a:r>
            <a:endParaRPr lang="fr-FR" sz="2000" dirty="0">
              <a:solidFill>
                <a:srgbClr val="303D5D"/>
              </a:solidFill>
              <a:latin typeface="Gotham Medium" charset="0"/>
            </a:endParaRP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font-size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font-style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font-variant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font-</a:t>
            </a: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weight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Fonts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1621260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2150791"/>
            <a:ext cx="8468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a:link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a:visited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a:hover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a:active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Links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105696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2150791"/>
            <a:ext cx="84681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list</a:t>
            </a: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-style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обединяващ вариант за разписване на всички посочени подоло стилове:</a:t>
            </a:r>
          </a:p>
          <a:p>
            <a:pPr lvl="2">
              <a:buClr>
                <a:srgbClr val="6FC8D7"/>
              </a:buClr>
              <a:buSzPct val="140000"/>
            </a:pP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ul</a:t>
            </a: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 {</a:t>
            </a:r>
          </a:p>
          <a:p>
            <a:pPr lvl="2">
              <a:buClr>
                <a:srgbClr val="6FC8D7"/>
              </a:buClr>
              <a:buSzPct val="140000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      </a:t>
            </a: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list</a:t>
            </a: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-style: square </a:t>
            </a: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inside</a:t>
            </a: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 url("sqpurple.gif");</a:t>
            </a:r>
          </a:p>
          <a:p>
            <a:pPr lvl="2">
              <a:buClr>
                <a:srgbClr val="6FC8D7"/>
              </a:buClr>
              <a:buSzPct val="140000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}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list</a:t>
            </a: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-style-image</a:t>
            </a:r>
          </a:p>
          <a:p>
            <a:pPr lvl="2">
              <a:buClr>
                <a:srgbClr val="6FC8D7"/>
              </a:buClr>
              <a:buSzPct val="140000"/>
            </a:pP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ul</a:t>
            </a: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 {</a:t>
            </a:r>
          </a:p>
          <a:p>
            <a:pPr lvl="2">
              <a:buClr>
                <a:srgbClr val="6FC8D7"/>
              </a:buClr>
              <a:buSzPct val="140000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     </a:t>
            </a: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list</a:t>
            </a: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-style-image: url('sqpurple.gif');</a:t>
            </a:r>
          </a:p>
          <a:p>
            <a:pPr lvl="2">
              <a:buClr>
                <a:srgbClr val="6FC8D7"/>
              </a:buClr>
              <a:buSzPct val="140000"/>
            </a:pP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}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list</a:t>
            </a: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-style-position /</a:t>
            </a: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outside</a:t>
            </a: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; </a:t>
            </a: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inside</a:t>
            </a:r>
            <a:endParaRPr lang="fr-FR" sz="2000" dirty="0">
              <a:solidFill>
                <a:srgbClr val="303D5D"/>
              </a:solidFill>
              <a:latin typeface="Gotham Medium" charset="0"/>
            </a:endParaRP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list</a:t>
            </a: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-style-type /square, </a:t>
            </a: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circle</a:t>
            </a: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, </a:t>
            </a: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upper</a:t>
            </a: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-roman, </a:t>
            </a:r>
            <a:r>
              <a:rPr lang="fr-FR" sz="2000" dirty="0" err="1">
                <a:solidFill>
                  <a:srgbClr val="303D5D"/>
                </a:solidFill>
                <a:latin typeface="Gotham Medium" charset="0"/>
              </a:rPr>
              <a:t>lower</a:t>
            </a:r>
            <a:r>
              <a:rPr lang="fr-FR" sz="2000" dirty="0">
                <a:solidFill>
                  <a:srgbClr val="303D5D"/>
                </a:solidFill>
                <a:latin typeface="Gotham Medium" charset="0"/>
              </a:rPr>
              <a:t>-alpha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Lists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1046476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Opacity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D8084-49E7-48F9-83C1-C0E0DAF9F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0" y="2004374"/>
            <a:ext cx="4381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1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Overflow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B22D2-4470-41A0-95F8-5C15ECA05FDF}"/>
              </a:ext>
            </a:extLst>
          </p:cNvPr>
          <p:cNvSpPr txBox="1"/>
          <p:nvPr/>
        </p:nvSpPr>
        <p:spPr>
          <a:xfrm>
            <a:off x="2802833" y="2150791"/>
            <a:ext cx="8468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Overflow / scroll, 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hidden,auto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, visible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Overflow-x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413568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Position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B22D2-4470-41A0-95F8-5C15ECA05FDF}"/>
              </a:ext>
            </a:extLst>
          </p:cNvPr>
          <p:cNvSpPr txBox="1"/>
          <p:nvPr/>
        </p:nvSpPr>
        <p:spPr>
          <a:xfrm>
            <a:off x="2802833" y="2150791"/>
            <a:ext cx="8468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Static – default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позиция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Absolute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елементите са позиционитани спрямо техния родител, който има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релативна позиция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Fixed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елементите се позиционират спрямо прозореца на браузъра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Relative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елементите са позиционирани в тяхната нормална позиция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Sticky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елементите са позиционирани най-отгоре на прозореца, след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скролиране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initial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Initial - default value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Inherit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наследява позицията от родителския елемент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95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Float &amp;Clear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– </a:t>
            </a:r>
            <a:r>
              <a:rPr lang="bg-BG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плаващо позициониране на</a:t>
            </a:r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HTML </a:t>
            </a:r>
            <a:r>
              <a:rPr lang="bg-BG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елементи</a:t>
            </a:r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B22D2-4470-41A0-95F8-5C15ECA05FDF}"/>
              </a:ext>
            </a:extLst>
          </p:cNvPr>
          <p:cNvSpPr txBox="1"/>
          <p:nvPr/>
        </p:nvSpPr>
        <p:spPr>
          <a:xfrm>
            <a:off x="2802833" y="2150791"/>
            <a:ext cx="84681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left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Елемента ще флоутне в ляво на неговия контейнер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right-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Елемента ще флоутне в дясно на неговия контейнер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none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Елемента няма да флоутне и ще заеме дефоултна позиция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на неговия контейнер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inherit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като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none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Clear (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left,right,both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, none, inherit) -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Дефинира от коя страна на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флоут елемента не се позволяват други флоут елементи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2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4660" y="573178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Layout - Horizontal &amp; Vertical Align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– </a:t>
            </a:r>
            <a:r>
              <a:rPr lang="bg-BG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плаващо позициониране на</a:t>
            </a:r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HTML </a:t>
            </a:r>
            <a:r>
              <a:rPr lang="bg-BG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елементи</a:t>
            </a:r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B22D2-4470-41A0-95F8-5C15ECA05FDF}"/>
              </a:ext>
            </a:extLst>
          </p:cNvPr>
          <p:cNvSpPr txBox="1"/>
          <p:nvPr/>
        </p:nvSpPr>
        <p:spPr>
          <a:xfrm>
            <a:off x="2802833" y="2150791"/>
            <a:ext cx="84681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Center Align Text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Center an Image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Left and Right Align - Using position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Left and Right Align - Using float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The 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clearfix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Hack (overflow: auto)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Center Vertically - Using padding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Center Vertically - Using line-height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Center Vertically - Using position &amp; transform</a:t>
            </a:r>
          </a:p>
        </p:txBody>
      </p:sp>
    </p:spTree>
    <p:extLst>
      <p:ext uri="{BB962C8B-B14F-4D97-AF65-F5344CB8AC3E}">
        <p14:creationId xmlns:p14="http://schemas.microsoft.com/office/powerpoint/2010/main" val="2759616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</a:t>
            </a:r>
            <a:r>
              <a:rPr lang="bg-BG" sz="4000" dirty="0">
                <a:solidFill>
                  <a:srgbClr val="303D5D"/>
                </a:solidFill>
              </a:rPr>
              <a:t>Спрайтове при изображенията</a:t>
            </a:r>
            <a:endParaRPr lang="en-US" sz="4000" dirty="0">
              <a:solidFill>
                <a:srgbClr val="303D5D"/>
              </a:solidFill>
              <a:latin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– </a:t>
            </a:r>
            <a:r>
              <a:rPr lang="bg-BG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плаващо позициониране на</a:t>
            </a:r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HTML </a:t>
            </a:r>
            <a:r>
              <a:rPr lang="bg-BG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елементи</a:t>
            </a:r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B22D2-4470-41A0-95F8-5C15ECA05FDF}"/>
              </a:ext>
            </a:extLst>
          </p:cNvPr>
          <p:cNvSpPr txBox="1"/>
          <p:nvPr/>
        </p:nvSpPr>
        <p:spPr>
          <a:xfrm>
            <a:off x="2802833" y="2150791"/>
            <a:ext cx="8468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FC8D7"/>
              </a:buClr>
              <a:buSzPct val="140000"/>
            </a:pP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img.home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 {</a:t>
            </a:r>
          </a:p>
          <a:p>
            <a:pPr>
              <a:buClr>
                <a:srgbClr val="6FC8D7"/>
              </a:buClr>
              <a:buSzPct val="140000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	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width: 46px;</a:t>
            </a:r>
          </a:p>
          <a:p>
            <a:pPr>
              <a:buClr>
                <a:srgbClr val="6FC8D7"/>
              </a:buClr>
              <a:buSzPct val="140000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	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height: 44px;</a:t>
            </a:r>
          </a:p>
          <a:p>
            <a:pPr>
              <a:buClr>
                <a:srgbClr val="6FC8D7"/>
              </a:buClr>
              <a:buSzPct val="140000"/>
            </a:pPr>
            <a:r>
              <a:rPr lang="bg-BG" sz="2000" dirty="0">
                <a:solidFill>
                  <a:srgbClr val="303D5D"/>
                </a:solidFill>
                <a:latin typeface="Gotham Medium" charset="0"/>
              </a:rPr>
              <a:t>	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background: </a:t>
            </a:r>
            <a:r>
              <a:rPr lang="en-US" sz="2000" dirty="0" err="1">
                <a:solidFill>
                  <a:srgbClr val="303D5D"/>
                </a:solidFill>
                <a:latin typeface="Gotham Medium" charset="0"/>
              </a:rPr>
              <a:t>url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(img_navsprites.gif) 0 0;</a:t>
            </a:r>
          </a:p>
          <a:p>
            <a:pPr>
              <a:buClr>
                <a:srgbClr val="6FC8D7"/>
              </a:buClr>
              <a:buSzPct val="140000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478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Transition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– </a:t>
            </a:r>
            <a:r>
              <a:rPr lang="bg-BG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плаващо позициониране на</a:t>
            </a:r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HTML </a:t>
            </a:r>
            <a:r>
              <a:rPr lang="bg-BG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елементи</a:t>
            </a:r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B22D2-4470-41A0-95F8-5C15ECA05FDF}"/>
              </a:ext>
            </a:extLst>
          </p:cNvPr>
          <p:cNvSpPr txBox="1"/>
          <p:nvPr/>
        </p:nvSpPr>
        <p:spPr>
          <a:xfrm>
            <a:off x="2802833" y="2150791"/>
            <a:ext cx="8468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FC8D7"/>
              </a:buClr>
              <a:buSzPct val="140000"/>
            </a:pPr>
            <a:r>
              <a:rPr lang="ru-RU" sz="2000" dirty="0">
                <a:solidFill>
                  <a:srgbClr val="303D5D"/>
                </a:solidFill>
                <a:latin typeface="Gotham Medium" charset="0"/>
              </a:rPr>
              <a:t>За да използваме transistion е необходимо да уточним: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sz="2000" dirty="0">
                <a:solidFill>
                  <a:srgbClr val="303D5D"/>
                </a:solidFill>
                <a:latin typeface="Gotham Medium" charset="0"/>
              </a:rPr>
              <a:t>CSS свойството, което искаме да добавим към ефекта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sz="2000" dirty="0">
                <a:solidFill>
                  <a:srgbClr val="303D5D"/>
                </a:solidFill>
                <a:latin typeface="Gotham Medium" charset="0"/>
              </a:rPr>
              <a:t>Продължителността, с която ще се изпълнява ефекта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9A1C3-0BC1-46F5-A0DC-A0EC407A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46" y="3305908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" y="-100041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2" y="2138170"/>
            <a:ext cx="8468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FC8D7"/>
              </a:buClr>
              <a:buSzPct val="140000"/>
            </a:pPr>
            <a:r>
              <a:rPr lang="ru-RU" sz="2000" dirty="0">
                <a:solidFill>
                  <a:srgbClr val="303D5D"/>
                </a:solidFill>
              </a:rPr>
              <a:t>Всяко CSS правило се състои от селектор и блок за деклариране:</a:t>
            </a:r>
            <a:endParaRPr lang="en-US" sz="2000" dirty="0"/>
          </a:p>
          <a:p>
            <a:pPr>
              <a:buClr>
                <a:srgbClr val="6FC8D7"/>
              </a:buClr>
              <a:buSzPct val="140000"/>
            </a:pP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Синтаксис </a:t>
            </a:r>
            <a:r>
              <a:rPr lang="en-US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  <p:pic>
        <p:nvPicPr>
          <p:cNvPr id="1026" name="Picture 2" descr="Резултат с изображение за „css syntax“&quot;">
            <a:extLst>
              <a:ext uri="{FF2B5EF4-FFF2-40B4-BE49-F238E27FC236}">
                <a16:creationId xmlns:a16="http://schemas.microsoft.com/office/drawing/2014/main" id="{051B13ED-637A-49A5-A44B-7E1DC375A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7" y="3245216"/>
            <a:ext cx="54197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Animations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– </a:t>
            </a:r>
            <a:r>
              <a:rPr lang="bg-BG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плаващо позициониране на</a:t>
            </a:r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HTML </a:t>
            </a:r>
            <a:r>
              <a:rPr lang="bg-BG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елементи</a:t>
            </a:r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F183F2-31D0-499D-8BFA-24C5B401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5" y="2288840"/>
            <a:ext cx="3166029" cy="2578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0F6136-A9DF-4A0D-A0F2-AAEE298FC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773" y="1969916"/>
            <a:ext cx="4780961" cy="43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33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3746" y="63101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</a:rPr>
              <a:t>CSS Response Design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Media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7EB6E-1F41-4C67-8995-1D2CB82E5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2046787"/>
            <a:ext cx="7553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94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044001"/>
            <a:ext cx="6758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БЛАГОДАРЯ</a:t>
            </a:r>
          </a:p>
          <a:p>
            <a:pPr algn="ctr"/>
            <a:r>
              <a:rPr lang="bg-BG" sz="36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ЗА ВНИМАНИЕТО!</a:t>
            </a:r>
          </a:p>
          <a:p>
            <a:pPr algn="ctr"/>
            <a:endParaRPr lang="bg-BG" sz="44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4718" y="1122363"/>
            <a:ext cx="375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2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© 2017 </a:t>
            </a:r>
            <a:r>
              <a:rPr lang="sk-SK" sz="1200" dirty="0" err="1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Нет</a:t>
            </a:r>
            <a:r>
              <a:rPr lang="sk-SK" sz="12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sk-SK" sz="1200" dirty="0" err="1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Ит</a:t>
            </a:r>
            <a:endParaRPr lang="sk-SK" sz="1200" dirty="0">
              <a:solidFill>
                <a:srgbClr val="6FC8D7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  <a:r>
              <a:rPr lang="bg-BG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Коментари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47188-E74C-4A27-B6CE-6138FD68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23" y="2356057"/>
            <a:ext cx="3324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9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2150791"/>
            <a:ext cx="8468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03D5D"/>
                </a:solidFill>
              </a:rPr>
              <a:t>Има три начина за вмъкване на стилове в HTML документ:</a:t>
            </a:r>
          </a:p>
          <a:p>
            <a:endParaRPr lang="en-US" sz="2000" dirty="0">
              <a:solidFill>
                <a:srgbClr val="303D5D"/>
              </a:solidFill>
              <a:latin typeface="Gotham Medium" charset="0"/>
            </a:endParaRP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sz="2000" dirty="0">
                <a:solidFill>
                  <a:srgbClr val="303D5D"/>
                </a:solidFill>
              </a:rPr>
              <a:t>Външен стилов файл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sz="2000" dirty="0">
                <a:solidFill>
                  <a:srgbClr val="303D5D"/>
                </a:solidFill>
              </a:rPr>
              <a:t>Вътрешен стил в head елемента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sz="2000" dirty="0">
                <a:solidFill>
                  <a:srgbClr val="303D5D"/>
                </a:solidFill>
              </a:rPr>
              <a:t>Inline стилове</a:t>
            </a:r>
            <a:endParaRPr lang="en-US" sz="2000" dirty="0">
              <a:solidFill>
                <a:srgbClr val="303D5D"/>
              </a:solidFill>
              <a:latin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Как имплементираме </a:t>
            </a:r>
            <a:r>
              <a:rPr lang="en-US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425178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8" y="-123983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1732756"/>
            <a:ext cx="84681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rgbClr val="303D5D"/>
                </a:solidFill>
              </a:rPr>
              <a:t>.class / .intro - </a:t>
            </a:r>
            <a:r>
              <a:rPr lang="bg-BG" dirty="0">
                <a:solidFill>
                  <a:srgbClr val="303D5D"/>
                </a:solidFill>
              </a:rPr>
              <a:t>селектира всички елементи с клас "</a:t>
            </a:r>
            <a:r>
              <a:rPr lang="en-US" dirty="0">
                <a:solidFill>
                  <a:srgbClr val="303D5D"/>
                </a:solidFill>
              </a:rPr>
              <a:t>intro“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rgbClr val="303D5D"/>
                </a:solidFill>
              </a:rPr>
              <a:t> #id/ #</a:t>
            </a:r>
            <a:r>
              <a:rPr lang="en-US" dirty="0" err="1">
                <a:solidFill>
                  <a:srgbClr val="303D5D"/>
                </a:solidFill>
              </a:rPr>
              <a:t>firstname</a:t>
            </a:r>
            <a:r>
              <a:rPr lang="en-US" dirty="0">
                <a:solidFill>
                  <a:srgbClr val="303D5D"/>
                </a:solidFill>
              </a:rPr>
              <a:t> - </a:t>
            </a:r>
            <a:r>
              <a:rPr lang="bg-BG" dirty="0">
                <a:solidFill>
                  <a:srgbClr val="303D5D"/>
                </a:solidFill>
              </a:rPr>
              <a:t>селектира всички елементи с </a:t>
            </a:r>
            <a:r>
              <a:rPr lang="en-US" dirty="0">
                <a:solidFill>
                  <a:srgbClr val="303D5D"/>
                </a:solidFill>
              </a:rPr>
              <a:t>id="</a:t>
            </a:r>
            <a:r>
              <a:rPr lang="en-US" dirty="0" err="1">
                <a:solidFill>
                  <a:srgbClr val="303D5D"/>
                </a:solidFill>
              </a:rPr>
              <a:t>firstname</a:t>
            </a:r>
            <a:r>
              <a:rPr lang="en-US" dirty="0">
                <a:solidFill>
                  <a:srgbClr val="303D5D"/>
                </a:solidFill>
              </a:rPr>
              <a:t>" 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rgbClr val="303D5D"/>
                </a:solidFill>
              </a:rPr>
              <a:t>*/ * - </a:t>
            </a:r>
            <a:r>
              <a:rPr lang="bg-BG" dirty="0">
                <a:solidFill>
                  <a:srgbClr val="303D5D"/>
                </a:solidFill>
              </a:rPr>
              <a:t>селектира всички елементи </a:t>
            </a:r>
            <a:endParaRPr lang="en-US" dirty="0">
              <a:solidFill>
                <a:srgbClr val="303D5D"/>
              </a:solidFill>
            </a:endParaRP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rgbClr val="303D5D"/>
                </a:solidFill>
              </a:rPr>
              <a:t>.class / .intro - </a:t>
            </a:r>
            <a:r>
              <a:rPr lang="ru-RU" dirty="0">
                <a:solidFill>
                  <a:srgbClr val="303D5D"/>
                </a:solidFill>
              </a:rPr>
              <a:t>селектира всички елементи с клас "</a:t>
            </a:r>
            <a:r>
              <a:rPr lang="en-US" dirty="0">
                <a:solidFill>
                  <a:srgbClr val="303D5D"/>
                </a:solidFill>
              </a:rPr>
              <a:t>intro"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rgbClr val="303D5D"/>
                </a:solidFill>
              </a:rPr>
              <a:t>#id/ #</a:t>
            </a:r>
            <a:r>
              <a:rPr lang="en-US" dirty="0" err="1">
                <a:solidFill>
                  <a:srgbClr val="303D5D"/>
                </a:solidFill>
              </a:rPr>
              <a:t>firstname</a:t>
            </a:r>
            <a:r>
              <a:rPr lang="en-US" dirty="0">
                <a:solidFill>
                  <a:srgbClr val="303D5D"/>
                </a:solidFill>
              </a:rPr>
              <a:t> - </a:t>
            </a:r>
            <a:r>
              <a:rPr lang="ru-RU" dirty="0">
                <a:solidFill>
                  <a:srgbClr val="303D5D"/>
                </a:solidFill>
              </a:rPr>
              <a:t>селектира всички елементи с </a:t>
            </a:r>
            <a:r>
              <a:rPr lang="en-US" dirty="0">
                <a:solidFill>
                  <a:srgbClr val="303D5D"/>
                </a:solidFill>
              </a:rPr>
              <a:t>id="</a:t>
            </a:r>
            <a:r>
              <a:rPr lang="en-US" dirty="0" err="1">
                <a:solidFill>
                  <a:srgbClr val="303D5D"/>
                </a:solidFill>
              </a:rPr>
              <a:t>firstname</a:t>
            </a:r>
            <a:r>
              <a:rPr lang="en-US" dirty="0">
                <a:solidFill>
                  <a:srgbClr val="303D5D"/>
                </a:solidFill>
              </a:rPr>
              <a:t>"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rgbClr val="303D5D"/>
                </a:solidFill>
              </a:rPr>
              <a:t>*/ * - </a:t>
            </a:r>
            <a:r>
              <a:rPr lang="ru-RU" dirty="0">
                <a:solidFill>
                  <a:srgbClr val="303D5D"/>
                </a:solidFill>
              </a:rPr>
              <a:t>селектира всички елементи с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rgbClr val="303D5D"/>
                </a:solidFill>
              </a:rPr>
              <a:t>element /p </a:t>
            </a:r>
            <a:r>
              <a:rPr lang="ru-RU" dirty="0">
                <a:solidFill>
                  <a:srgbClr val="303D5D"/>
                </a:solidFill>
              </a:rPr>
              <a:t>селектира всички елементи с &lt;</a:t>
            </a:r>
            <a:r>
              <a:rPr lang="en-US" dirty="0">
                <a:solidFill>
                  <a:srgbClr val="303D5D"/>
                </a:solidFill>
              </a:rPr>
              <a:t>p&gt; </a:t>
            </a:r>
            <a:r>
              <a:rPr lang="ru-RU" dirty="0">
                <a:solidFill>
                  <a:srgbClr val="303D5D"/>
                </a:solidFill>
              </a:rPr>
              <a:t>елементи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rgbClr val="303D5D"/>
                </a:solidFill>
              </a:rPr>
              <a:t>element, element / div, p - </a:t>
            </a:r>
            <a:r>
              <a:rPr lang="ru-RU" dirty="0">
                <a:solidFill>
                  <a:srgbClr val="303D5D"/>
                </a:solidFill>
              </a:rPr>
              <a:t>селектира всички &lt;</a:t>
            </a:r>
            <a:r>
              <a:rPr lang="en-US" dirty="0">
                <a:solidFill>
                  <a:srgbClr val="303D5D"/>
                </a:solidFill>
              </a:rPr>
              <a:t>div&gt; </a:t>
            </a:r>
            <a:r>
              <a:rPr lang="ru-RU" dirty="0">
                <a:solidFill>
                  <a:srgbClr val="303D5D"/>
                </a:solidFill>
              </a:rPr>
              <a:t>и</a:t>
            </a:r>
            <a:r>
              <a:rPr lang="en-US" dirty="0">
                <a:solidFill>
                  <a:srgbClr val="303D5D"/>
                </a:solidFill>
              </a:rPr>
              <a:t>l &lt;p&gt; </a:t>
            </a:r>
            <a:r>
              <a:rPr lang="ru-RU" dirty="0">
                <a:solidFill>
                  <a:srgbClr val="303D5D"/>
                </a:solidFill>
              </a:rPr>
              <a:t>елементи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rgbClr val="303D5D"/>
                </a:solidFill>
              </a:rPr>
              <a:t>element element/ div p - </a:t>
            </a:r>
            <a:r>
              <a:rPr lang="ru-RU" dirty="0">
                <a:solidFill>
                  <a:srgbClr val="303D5D"/>
                </a:solidFill>
              </a:rPr>
              <a:t>селектира всички &lt;</a:t>
            </a:r>
            <a:r>
              <a:rPr lang="en-US" dirty="0">
                <a:solidFill>
                  <a:srgbClr val="303D5D"/>
                </a:solidFill>
              </a:rPr>
              <a:t>p&gt; </a:t>
            </a:r>
            <a:r>
              <a:rPr lang="ru-RU" dirty="0">
                <a:solidFill>
                  <a:srgbClr val="303D5D"/>
                </a:solidFill>
              </a:rPr>
              <a:t>елементи, които се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намират в &lt;</a:t>
            </a:r>
            <a:r>
              <a:rPr lang="en-US" dirty="0">
                <a:solidFill>
                  <a:srgbClr val="303D5D"/>
                </a:solidFill>
              </a:rPr>
              <a:t>div&gt; </a:t>
            </a:r>
            <a:r>
              <a:rPr lang="ru-RU" dirty="0">
                <a:solidFill>
                  <a:srgbClr val="303D5D"/>
                </a:solidFill>
              </a:rPr>
              <a:t>елеметите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rgbClr val="303D5D"/>
                </a:solidFill>
              </a:rPr>
              <a:t>Element &gt; element / div &gt; p - </a:t>
            </a:r>
            <a:r>
              <a:rPr lang="ru-RU" dirty="0">
                <a:solidFill>
                  <a:srgbClr val="303D5D"/>
                </a:solidFill>
              </a:rPr>
              <a:t>селектира всички &lt;</a:t>
            </a:r>
            <a:r>
              <a:rPr lang="en-US" dirty="0">
                <a:solidFill>
                  <a:srgbClr val="303D5D"/>
                </a:solidFill>
              </a:rPr>
              <a:t>p&gt; </a:t>
            </a:r>
            <a:r>
              <a:rPr lang="ru-RU" dirty="0">
                <a:solidFill>
                  <a:srgbClr val="303D5D"/>
                </a:solidFill>
              </a:rPr>
              <a:t>елементи, които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са преки наследници на &lt;</a:t>
            </a:r>
            <a:r>
              <a:rPr lang="en-US" dirty="0">
                <a:solidFill>
                  <a:srgbClr val="303D5D"/>
                </a:solidFill>
              </a:rPr>
              <a:t>div&gt; </a:t>
            </a:r>
            <a:r>
              <a:rPr lang="ru-RU" dirty="0">
                <a:solidFill>
                  <a:srgbClr val="303D5D"/>
                </a:solidFill>
              </a:rPr>
              <a:t>елемента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dirty="0" err="1">
                <a:solidFill>
                  <a:srgbClr val="303D5D"/>
                </a:solidFill>
              </a:rPr>
              <a:t>element+element</a:t>
            </a:r>
            <a:r>
              <a:rPr lang="en-US" dirty="0">
                <a:solidFill>
                  <a:srgbClr val="303D5D"/>
                </a:solidFill>
              </a:rPr>
              <a:t>/ div + p - </a:t>
            </a:r>
            <a:r>
              <a:rPr lang="bg-BG" dirty="0">
                <a:solidFill>
                  <a:srgbClr val="303D5D"/>
                </a:solidFill>
              </a:rPr>
              <a:t>селектира всички &lt;</a:t>
            </a:r>
            <a:r>
              <a:rPr lang="en-US" dirty="0">
                <a:solidFill>
                  <a:srgbClr val="303D5D"/>
                </a:solidFill>
              </a:rPr>
              <a:t>p&gt; </a:t>
            </a:r>
            <a:r>
              <a:rPr lang="bg-BG" dirty="0">
                <a:solidFill>
                  <a:srgbClr val="303D5D"/>
                </a:solidFill>
              </a:rPr>
              <a:t>елементи, които се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dirty="0">
                <a:solidFill>
                  <a:srgbClr val="303D5D"/>
                </a:solidFill>
              </a:rPr>
              <a:t>намират директно след &lt;</a:t>
            </a:r>
            <a:r>
              <a:rPr lang="en-US" dirty="0">
                <a:solidFill>
                  <a:srgbClr val="303D5D"/>
                </a:solidFill>
              </a:rPr>
              <a:t>div&gt; </a:t>
            </a:r>
            <a:r>
              <a:rPr lang="bg-BG" dirty="0">
                <a:solidFill>
                  <a:srgbClr val="303D5D"/>
                </a:solidFill>
              </a:rPr>
              <a:t>елемента</a:t>
            </a:r>
            <a:r>
              <a:rPr lang="en-US" dirty="0">
                <a:solidFill>
                  <a:srgbClr val="303D5D"/>
                </a:solidFill>
              </a:rPr>
              <a:t>(</a:t>
            </a:r>
            <a:r>
              <a:rPr lang="en-US" dirty="0" err="1">
                <a:solidFill>
                  <a:srgbClr val="303D5D"/>
                </a:solidFill>
              </a:rPr>
              <a:t>te</a:t>
            </a:r>
            <a:r>
              <a:rPr lang="en-US" dirty="0">
                <a:solidFill>
                  <a:srgbClr val="303D5D"/>
                </a:solidFill>
              </a:rPr>
              <a:t> </a:t>
            </a:r>
            <a:r>
              <a:rPr lang="en-US" dirty="0" err="1">
                <a:solidFill>
                  <a:srgbClr val="303D5D"/>
                </a:solidFill>
              </a:rPr>
              <a:t>sa</a:t>
            </a:r>
            <a:r>
              <a:rPr lang="en-US" dirty="0">
                <a:solidFill>
                  <a:srgbClr val="303D5D"/>
                </a:solidFill>
              </a:rPr>
              <a:t> </a:t>
            </a:r>
            <a:r>
              <a:rPr lang="en-US" dirty="0" err="1">
                <a:solidFill>
                  <a:srgbClr val="303D5D"/>
                </a:solidFill>
              </a:rPr>
              <a:t>samo</a:t>
            </a:r>
            <a:r>
              <a:rPr lang="en-US" dirty="0">
                <a:solidFill>
                  <a:srgbClr val="303D5D"/>
                </a:solidFill>
              </a:rPr>
              <a:t> </a:t>
            </a:r>
            <a:r>
              <a:rPr lang="en-US" dirty="0" err="1">
                <a:solidFill>
                  <a:srgbClr val="303D5D"/>
                </a:solidFill>
              </a:rPr>
              <a:t>edni</a:t>
            </a:r>
            <a:r>
              <a:rPr lang="en-US" dirty="0">
                <a:solidFill>
                  <a:srgbClr val="303D5D"/>
                </a:solidFill>
              </a:rPr>
              <a:t>)</a:t>
            </a:r>
            <a:endParaRPr lang="bg-BG" dirty="0">
              <a:solidFill>
                <a:srgbClr val="303D5D"/>
              </a:solidFill>
            </a:endParaRP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rgbClr val="303D5D"/>
                </a:solidFill>
              </a:rPr>
              <a:t>Element1 ~ element2/ p ~ ul </a:t>
            </a:r>
            <a:r>
              <a:rPr lang="bg-BG" dirty="0">
                <a:solidFill>
                  <a:srgbClr val="303D5D"/>
                </a:solidFill>
              </a:rPr>
              <a:t>селектира всички &lt;</a:t>
            </a:r>
            <a:r>
              <a:rPr lang="en-US" dirty="0">
                <a:solidFill>
                  <a:srgbClr val="303D5D"/>
                </a:solidFill>
              </a:rPr>
              <a:t>ul&gt; </a:t>
            </a:r>
            <a:r>
              <a:rPr lang="bg-BG" dirty="0">
                <a:solidFill>
                  <a:srgbClr val="303D5D"/>
                </a:solidFill>
              </a:rPr>
              <a:t>елементи, които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dirty="0">
                <a:solidFill>
                  <a:srgbClr val="303D5D"/>
                </a:solidFill>
              </a:rPr>
              <a:t>се намират директно след &lt;</a:t>
            </a:r>
            <a:r>
              <a:rPr lang="en-US" dirty="0">
                <a:solidFill>
                  <a:srgbClr val="303D5D"/>
                </a:solidFill>
              </a:rPr>
              <a:t>p&gt; </a:t>
            </a:r>
            <a:r>
              <a:rPr lang="bg-BG" dirty="0">
                <a:solidFill>
                  <a:srgbClr val="303D5D"/>
                </a:solidFill>
              </a:rPr>
              <a:t>елемента и са на едно ниво в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bg-BG" dirty="0">
                <a:solidFill>
                  <a:srgbClr val="303D5D"/>
                </a:solidFill>
              </a:rPr>
              <a:t>йерархията</a:t>
            </a:r>
            <a:endParaRPr lang="en-US" dirty="0">
              <a:solidFill>
                <a:srgbClr val="303D5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rgbClr val="303D5D"/>
                </a:solidFill>
              </a:rPr>
              <a:t>Селектори при </a:t>
            </a:r>
            <a:r>
              <a:rPr lang="en-US" sz="4000" dirty="0">
                <a:solidFill>
                  <a:srgbClr val="303D5D"/>
                </a:solidFill>
              </a:rPr>
              <a:t>CSS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  <a:p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12125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32861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1732756"/>
            <a:ext cx="8468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[атрибут] - използва се, за да хванем всички елементи с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определен атрибут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[атрибут = стойност] - за да хванем елементи с определен атрибут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и стойност.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[атрибут ~ = стойност] - за да хванем елементи с определен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атрибут, чиято стойност съдържа определена дума.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[атрибут ^ = стойност] - за да прихванем елементи, с определен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атрибут, който започва с определена стойност.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[атрибут $ = стойност] - за да изберем елементи, чиито стойност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на атрибута завършва с определена дума.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[атрибут * = стойност] селектора се използва, за да изберете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>
                <a:solidFill>
                  <a:srgbClr val="303D5D"/>
                </a:solidFill>
              </a:rPr>
              <a:t>елементи, чиято стойност на атрибута съдържа определена</a:t>
            </a: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r>
              <a:rPr lang="ru-RU" dirty="0" err="1">
                <a:solidFill>
                  <a:srgbClr val="303D5D"/>
                </a:solidFill>
              </a:rPr>
              <a:t>стойност</a:t>
            </a:r>
            <a:endParaRPr lang="en-US" dirty="0">
              <a:solidFill>
                <a:srgbClr val="303D5D"/>
              </a:solidFill>
            </a:endParaRPr>
          </a:p>
          <a:p>
            <a:pPr marL="285750" indent="-285750">
              <a:buClr>
                <a:srgbClr val="6FC8D7"/>
              </a:buClr>
              <a:buSzPct val="140000"/>
              <a:buFont typeface="Arial" charset="0"/>
              <a:buChar char="•"/>
            </a:pPr>
            <a:endParaRPr lang="en-US" dirty="0">
              <a:solidFill>
                <a:srgbClr val="303D5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rgbClr val="303D5D"/>
                </a:solidFill>
              </a:rPr>
              <a:t>Атрибут селектори при </a:t>
            </a:r>
            <a:r>
              <a:rPr lang="en-US" sz="4000" dirty="0">
                <a:solidFill>
                  <a:srgbClr val="303D5D"/>
                </a:solidFill>
              </a:rPr>
              <a:t>CSS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  <a:p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</p:spTree>
    <p:extLst>
      <p:ext uri="{BB962C8B-B14F-4D97-AF65-F5344CB8AC3E}">
        <p14:creationId xmlns:p14="http://schemas.microsoft.com/office/powerpoint/2010/main" val="213073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2150791"/>
            <a:ext cx="8468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03D5D"/>
                </a:solidFill>
              </a:rPr>
              <a:t>CSS псевдо-класовете се използват за добавяне на специални ефекти към някои </a:t>
            </a:r>
            <a:r>
              <a:rPr lang="ru-RU" sz="2000" dirty="0" err="1">
                <a:solidFill>
                  <a:srgbClr val="303D5D"/>
                </a:solidFill>
              </a:rPr>
              <a:t>селектори</a:t>
            </a:r>
            <a:r>
              <a:rPr lang="ru-RU" sz="2000" dirty="0">
                <a:solidFill>
                  <a:srgbClr val="303D5D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303D5D"/>
                </a:solidFill>
              </a:rPr>
              <a:t>Псевдо класове при езика CSS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785A2-9E9E-4A28-8E72-CEEEE274A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54" y="1538956"/>
            <a:ext cx="1905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8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8" y="17756"/>
            <a:ext cx="12188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303D5D"/>
                </a:solidFill>
              </a:rPr>
              <a:t>Псевдо класове при езика CSS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2833" y="1338901"/>
            <a:ext cx="87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CSS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785A2-9E9E-4A28-8E72-CEEEE274A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792" y="2867572"/>
            <a:ext cx="4001388" cy="12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1450</Words>
  <Application>Microsoft Office PowerPoint</Application>
  <PresentationFormat>Широк екран</PresentationFormat>
  <Paragraphs>220</Paragraphs>
  <Slides>32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Gotham Medium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Riverdale</cp:lastModifiedBy>
  <cp:revision>51</cp:revision>
  <dcterms:created xsi:type="dcterms:W3CDTF">2017-09-27T09:06:25Z</dcterms:created>
  <dcterms:modified xsi:type="dcterms:W3CDTF">2021-01-08T18:16:47Z</dcterms:modified>
</cp:coreProperties>
</file>