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605C-5397-F74B-9991-C3E1A631A692}"/>
              </a:ext>
            </a:extLst>
          </p:cNvPr>
          <p:cNvSpPr>
            <a:spLocks noGrp="1"/>
          </p:cNvSpPr>
          <p:nvPr>
            <p:ph type="ctrTitle"/>
          </p:nvPr>
        </p:nvSpPr>
        <p:spPr/>
        <p:txBody>
          <a:bodyPr/>
          <a:lstStyle/>
          <a:p>
            <a:r>
              <a:rPr lang="it-IT" sz="3200" b="1" dirty="0" err="1"/>
              <a:t>coursera</a:t>
            </a:r>
            <a:r>
              <a:rPr lang="it-IT" sz="3200" b="1" dirty="0"/>
              <a:t> CAPSTONE PROJECT – </a:t>
            </a:r>
            <a:r>
              <a:rPr lang="en" sz="3200" b="1" dirty="0"/>
              <a:t>The Battle of Neighborhoods</a:t>
            </a:r>
            <a:r>
              <a:rPr lang="en" b="1" dirty="0"/>
              <a:t> </a:t>
            </a:r>
            <a:endParaRPr lang="ru-RU" dirty="0"/>
          </a:p>
        </p:txBody>
      </p:sp>
      <p:sp>
        <p:nvSpPr>
          <p:cNvPr id="3" name="Subtitle 2">
            <a:extLst>
              <a:ext uri="{FF2B5EF4-FFF2-40B4-BE49-F238E27FC236}">
                <a16:creationId xmlns:a16="http://schemas.microsoft.com/office/drawing/2014/main" id="{45D6204A-92CA-8D45-80E6-2F9D831F3A1C}"/>
              </a:ext>
            </a:extLst>
          </p:cNvPr>
          <p:cNvSpPr>
            <a:spLocks noGrp="1"/>
          </p:cNvSpPr>
          <p:nvPr>
            <p:ph type="subTitle" idx="1"/>
          </p:nvPr>
        </p:nvSpPr>
        <p:spPr/>
        <p:txBody>
          <a:bodyPr/>
          <a:lstStyle/>
          <a:p>
            <a:r>
              <a:rPr lang="en" b="1" dirty="0"/>
              <a:t>Cluster Analysis of </a:t>
            </a:r>
            <a:r>
              <a:rPr lang="en-US" b="1" dirty="0" err="1"/>
              <a:t>manchester</a:t>
            </a:r>
            <a:r>
              <a:rPr lang="en" b="1" dirty="0"/>
              <a:t> Real Estate Market</a:t>
            </a:r>
            <a:endParaRPr lang="ru-RU" dirty="0"/>
          </a:p>
        </p:txBody>
      </p:sp>
    </p:spTree>
    <p:extLst>
      <p:ext uri="{BB962C8B-B14F-4D97-AF65-F5344CB8AC3E}">
        <p14:creationId xmlns:p14="http://schemas.microsoft.com/office/powerpoint/2010/main" val="379140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A07B-0599-AE43-97F2-76DA44F5D0CB}"/>
              </a:ext>
            </a:extLst>
          </p:cNvPr>
          <p:cNvSpPr>
            <a:spLocks noGrp="1"/>
          </p:cNvSpPr>
          <p:nvPr>
            <p:ph type="title"/>
          </p:nvPr>
        </p:nvSpPr>
        <p:spPr/>
        <p:txBody>
          <a:bodyPr/>
          <a:lstStyle/>
          <a:p>
            <a:r>
              <a:rPr lang="en-US" dirty="0"/>
              <a:t>Business problem</a:t>
            </a:r>
            <a:endParaRPr lang="ru-RU" dirty="0"/>
          </a:p>
        </p:txBody>
      </p:sp>
      <p:sp>
        <p:nvSpPr>
          <p:cNvPr id="3" name="Content Placeholder 2">
            <a:extLst>
              <a:ext uri="{FF2B5EF4-FFF2-40B4-BE49-F238E27FC236}">
                <a16:creationId xmlns:a16="http://schemas.microsoft.com/office/drawing/2014/main" id="{22ED3519-90C4-A54E-A967-BFDD972117BC}"/>
              </a:ext>
            </a:extLst>
          </p:cNvPr>
          <p:cNvSpPr>
            <a:spLocks noGrp="1"/>
          </p:cNvSpPr>
          <p:nvPr>
            <p:ph idx="1"/>
          </p:nvPr>
        </p:nvSpPr>
        <p:spPr/>
        <p:txBody>
          <a:bodyPr/>
          <a:lstStyle/>
          <a:p>
            <a:r>
              <a:rPr lang="en-US" dirty="0"/>
              <a:t>Manchester's housing market has been one of the most impressive in the UK for many years, and 2019 was no different. House prices rose significantly, thanks to huge population growth and lack of available stock. The latest </a:t>
            </a:r>
            <a:r>
              <a:rPr lang="en-US" dirty="0" err="1"/>
              <a:t>Hometrack</a:t>
            </a:r>
            <a:r>
              <a:rPr lang="en-US" dirty="0"/>
              <a:t> UK Cities House Price Index shows that property values in Manchester are growing at 3.4% annually. Not only is this higher than the national average (2.1%), it is also almost twice as fast as the UK cities average (1.8%) and almost four times higher than the annual growth in London (0.9%).</a:t>
            </a:r>
            <a:endParaRPr lang="ru-RU" dirty="0"/>
          </a:p>
        </p:txBody>
      </p:sp>
    </p:spTree>
    <p:extLst>
      <p:ext uri="{BB962C8B-B14F-4D97-AF65-F5344CB8AC3E}">
        <p14:creationId xmlns:p14="http://schemas.microsoft.com/office/powerpoint/2010/main" val="253926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A07B-0599-AE43-97F2-76DA44F5D0CB}"/>
              </a:ext>
            </a:extLst>
          </p:cNvPr>
          <p:cNvSpPr>
            <a:spLocks noGrp="1"/>
          </p:cNvSpPr>
          <p:nvPr>
            <p:ph type="title"/>
          </p:nvPr>
        </p:nvSpPr>
        <p:spPr/>
        <p:txBody>
          <a:bodyPr/>
          <a:lstStyle/>
          <a:p>
            <a:r>
              <a:rPr lang="en-US" dirty="0"/>
              <a:t>Business problem</a:t>
            </a:r>
            <a:endParaRPr lang="ru-RU" dirty="0"/>
          </a:p>
        </p:txBody>
      </p:sp>
      <p:sp>
        <p:nvSpPr>
          <p:cNvPr id="3" name="Content Placeholder 2">
            <a:extLst>
              <a:ext uri="{FF2B5EF4-FFF2-40B4-BE49-F238E27FC236}">
                <a16:creationId xmlns:a16="http://schemas.microsoft.com/office/drawing/2014/main" id="{22ED3519-90C4-A54E-A967-BFDD972117BC}"/>
              </a:ext>
            </a:extLst>
          </p:cNvPr>
          <p:cNvSpPr>
            <a:spLocks noGrp="1"/>
          </p:cNvSpPr>
          <p:nvPr>
            <p:ph idx="1"/>
          </p:nvPr>
        </p:nvSpPr>
        <p:spPr/>
        <p:txBody>
          <a:bodyPr/>
          <a:lstStyle/>
          <a:p>
            <a:r>
              <a:rPr lang="en-US" dirty="0"/>
              <a:t>How can we support Manchester homebuyers in this increasing financial scenario?</a:t>
            </a:r>
            <a:endParaRPr lang="ru-RU" dirty="0"/>
          </a:p>
        </p:txBody>
      </p:sp>
    </p:spTree>
    <p:extLst>
      <p:ext uri="{BB962C8B-B14F-4D97-AF65-F5344CB8AC3E}">
        <p14:creationId xmlns:p14="http://schemas.microsoft.com/office/powerpoint/2010/main" val="354516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A0F4-AE85-0D4B-967E-535E628F41C4}"/>
              </a:ext>
            </a:extLst>
          </p:cNvPr>
          <p:cNvSpPr>
            <a:spLocks noGrp="1"/>
          </p:cNvSpPr>
          <p:nvPr>
            <p:ph type="title"/>
          </p:nvPr>
        </p:nvSpPr>
        <p:spPr/>
        <p:txBody>
          <a:bodyPr/>
          <a:lstStyle/>
          <a:p>
            <a:r>
              <a:rPr lang="en-US" dirty="0"/>
              <a:t>solution</a:t>
            </a:r>
            <a:endParaRPr lang="ru-RU" dirty="0"/>
          </a:p>
        </p:txBody>
      </p:sp>
      <p:sp>
        <p:nvSpPr>
          <p:cNvPr id="3" name="Content Placeholder 2">
            <a:extLst>
              <a:ext uri="{FF2B5EF4-FFF2-40B4-BE49-F238E27FC236}">
                <a16:creationId xmlns:a16="http://schemas.microsoft.com/office/drawing/2014/main" id="{2B7CAE8D-9AD4-E84B-AA98-F4B53E84C040}"/>
              </a:ext>
            </a:extLst>
          </p:cNvPr>
          <p:cNvSpPr>
            <a:spLocks noGrp="1"/>
          </p:cNvSpPr>
          <p:nvPr>
            <p:ph idx="1"/>
          </p:nvPr>
        </p:nvSpPr>
        <p:spPr/>
        <p:txBody>
          <a:bodyPr/>
          <a:lstStyle/>
          <a:p>
            <a:r>
              <a:rPr lang="en" dirty="0"/>
              <a:t>Clustering Manchester neighborhoods in order to recommend venues and the current average price of real estate where homebuyers can make a real estate investment.</a:t>
            </a:r>
            <a:endParaRPr lang="ru-RU" dirty="0"/>
          </a:p>
        </p:txBody>
      </p:sp>
    </p:spTree>
    <p:extLst>
      <p:ext uri="{BB962C8B-B14F-4D97-AF65-F5344CB8AC3E}">
        <p14:creationId xmlns:p14="http://schemas.microsoft.com/office/powerpoint/2010/main" val="136807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9162-F57E-8E4F-B9C0-9D607A360C56}"/>
              </a:ext>
            </a:extLst>
          </p:cNvPr>
          <p:cNvSpPr>
            <a:spLocks noGrp="1"/>
          </p:cNvSpPr>
          <p:nvPr>
            <p:ph type="title"/>
          </p:nvPr>
        </p:nvSpPr>
        <p:spPr/>
        <p:txBody>
          <a:bodyPr/>
          <a:lstStyle/>
          <a:p>
            <a:r>
              <a:rPr lang="en-US" dirty="0"/>
              <a:t>Data and methodology</a:t>
            </a:r>
            <a:endParaRPr lang="ru-RU" dirty="0"/>
          </a:p>
        </p:txBody>
      </p:sp>
      <p:sp>
        <p:nvSpPr>
          <p:cNvPr id="3" name="Content Placeholder 2">
            <a:extLst>
              <a:ext uri="{FF2B5EF4-FFF2-40B4-BE49-F238E27FC236}">
                <a16:creationId xmlns:a16="http://schemas.microsoft.com/office/drawing/2014/main" id="{95C6E602-69D1-9447-AC45-06C645127F09}"/>
              </a:ext>
            </a:extLst>
          </p:cNvPr>
          <p:cNvSpPr>
            <a:spLocks noGrp="1"/>
          </p:cNvSpPr>
          <p:nvPr>
            <p:ph idx="1"/>
          </p:nvPr>
        </p:nvSpPr>
        <p:spPr/>
        <p:txBody>
          <a:bodyPr/>
          <a:lstStyle/>
          <a:p>
            <a:pPr marL="0" indent="0">
              <a:buNone/>
            </a:pPr>
            <a:r>
              <a:rPr lang="it-IT" u="sng" dirty="0"/>
              <a:t>Data</a:t>
            </a:r>
          </a:p>
          <a:p>
            <a:pPr marL="0" indent="0">
              <a:buNone/>
            </a:pPr>
            <a:r>
              <a:rPr lang="en" dirty="0"/>
              <a:t>Merging data on Manchester properties and the relative price paid data from the HM Land Registry and data on amenities and essential facilities surrounding such properties from </a:t>
            </a:r>
            <a:r>
              <a:rPr lang="en" dirty="0" err="1"/>
              <a:t>FourSquare</a:t>
            </a:r>
            <a:r>
              <a:rPr lang="en" dirty="0"/>
              <a:t> API interface.</a:t>
            </a:r>
          </a:p>
          <a:p>
            <a:pPr marL="0" indent="0">
              <a:buNone/>
            </a:pPr>
            <a:r>
              <a:rPr lang="en" u="sng" dirty="0" err="1"/>
              <a:t>Mehodology</a:t>
            </a:r>
            <a:endParaRPr lang="en" u="sng" dirty="0"/>
          </a:p>
          <a:p>
            <a:pPr marL="342900" indent="-342900">
              <a:buFont typeface="+mj-lt"/>
              <a:buAutoNum type="arabicPeriod"/>
            </a:pPr>
            <a:r>
              <a:rPr lang="en" dirty="0"/>
              <a:t>Collect Inspection Data;</a:t>
            </a:r>
          </a:p>
          <a:p>
            <a:pPr marL="342900" indent="-342900">
              <a:buFont typeface="+mj-lt"/>
              <a:buAutoNum type="arabicPeriod"/>
            </a:pPr>
            <a:r>
              <a:rPr lang="en" dirty="0"/>
              <a:t>Explore and Understand Data;</a:t>
            </a:r>
          </a:p>
          <a:p>
            <a:pPr marL="342900" indent="-342900">
              <a:buFont typeface="+mj-lt"/>
              <a:buAutoNum type="arabicPeriod"/>
            </a:pPr>
            <a:r>
              <a:rPr lang="en" dirty="0"/>
              <a:t>Data preparation and preprocessing;</a:t>
            </a:r>
          </a:p>
          <a:p>
            <a:pPr marL="342900" indent="-342900">
              <a:buFont typeface="+mj-lt"/>
              <a:buAutoNum type="arabicPeriod"/>
            </a:pPr>
            <a:r>
              <a:rPr lang="en" dirty="0"/>
              <a:t>Modeling</a:t>
            </a:r>
            <a:endParaRPr lang="it-IT" dirty="0"/>
          </a:p>
          <a:p>
            <a:pPr marL="0" indent="0">
              <a:buNone/>
            </a:pPr>
            <a:endParaRPr lang="ru-RU" dirty="0"/>
          </a:p>
        </p:txBody>
      </p:sp>
    </p:spTree>
    <p:extLst>
      <p:ext uri="{BB962C8B-B14F-4D97-AF65-F5344CB8AC3E}">
        <p14:creationId xmlns:p14="http://schemas.microsoft.com/office/powerpoint/2010/main" val="221595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3AA1-C317-FD4F-BF4A-A49049B11406}"/>
              </a:ext>
            </a:extLst>
          </p:cNvPr>
          <p:cNvSpPr>
            <a:spLocks noGrp="1"/>
          </p:cNvSpPr>
          <p:nvPr>
            <p:ph type="title"/>
          </p:nvPr>
        </p:nvSpPr>
        <p:spPr/>
        <p:txBody>
          <a:bodyPr/>
          <a:lstStyle/>
          <a:p>
            <a:r>
              <a:rPr lang="en-US" dirty="0"/>
              <a:t>K-means clustering</a:t>
            </a:r>
            <a:endParaRPr lang="ru-RU" dirty="0"/>
          </a:p>
        </p:txBody>
      </p:sp>
      <p:pic>
        <p:nvPicPr>
          <p:cNvPr id="5" name="Content Placeholder 4">
            <a:extLst>
              <a:ext uri="{FF2B5EF4-FFF2-40B4-BE49-F238E27FC236}">
                <a16:creationId xmlns:a16="http://schemas.microsoft.com/office/drawing/2014/main" id="{A986172F-6B95-3543-8304-0C76707D8C81}"/>
              </a:ext>
            </a:extLst>
          </p:cNvPr>
          <p:cNvPicPr>
            <a:picLocks noGrp="1" noChangeAspect="1"/>
          </p:cNvPicPr>
          <p:nvPr>
            <p:ph idx="1"/>
          </p:nvPr>
        </p:nvPicPr>
        <p:blipFill>
          <a:blip r:embed="rId2"/>
          <a:stretch>
            <a:fillRect/>
          </a:stretch>
        </p:blipFill>
        <p:spPr>
          <a:xfrm>
            <a:off x="685800" y="1723247"/>
            <a:ext cx="10802565" cy="4874469"/>
          </a:xfrm>
        </p:spPr>
      </p:pic>
    </p:spTree>
    <p:extLst>
      <p:ext uri="{BB962C8B-B14F-4D97-AF65-F5344CB8AC3E}">
        <p14:creationId xmlns:p14="http://schemas.microsoft.com/office/powerpoint/2010/main" val="248060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D3D2-BEFA-2B4B-A827-473D2D05615D}"/>
              </a:ext>
            </a:extLst>
          </p:cNvPr>
          <p:cNvSpPr>
            <a:spLocks noGrp="1"/>
          </p:cNvSpPr>
          <p:nvPr>
            <p:ph type="title"/>
          </p:nvPr>
        </p:nvSpPr>
        <p:spPr/>
        <p:txBody>
          <a:bodyPr/>
          <a:lstStyle/>
          <a:p>
            <a:r>
              <a:rPr lang="en-US" dirty="0"/>
              <a:t>Outcome</a:t>
            </a:r>
            <a:endParaRPr lang="ru-RU" dirty="0"/>
          </a:p>
        </p:txBody>
      </p:sp>
      <p:sp>
        <p:nvSpPr>
          <p:cNvPr id="3" name="Content Placeholder 2">
            <a:extLst>
              <a:ext uri="{FF2B5EF4-FFF2-40B4-BE49-F238E27FC236}">
                <a16:creationId xmlns:a16="http://schemas.microsoft.com/office/drawing/2014/main" id="{35EF9D7A-667B-694E-945F-BD49B64BE1FB}"/>
              </a:ext>
            </a:extLst>
          </p:cNvPr>
          <p:cNvSpPr>
            <a:spLocks noGrp="1"/>
          </p:cNvSpPr>
          <p:nvPr>
            <p:ph idx="1"/>
          </p:nvPr>
        </p:nvSpPr>
        <p:spPr/>
        <p:txBody>
          <a:bodyPr/>
          <a:lstStyle/>
          <a:p>
            <a:pPr marL="0" indent="0">
              <a:buNone/>
            </a:pPr>
            <a:r>
              <a:rPr lang="en" dirty="0"/>
              <a:t>Examination of real estates  by clusters</a:t>
            </a:r>
          </a:p>
          <a:p>
            <a:pPr marL="342900" indent="-342900">
              <a:buFont typeface="+mj-lt"/>
              <a:buAutoNum type="arabicPeriod"/>
            </a:pPr>
            <a:r>
              <a:rPr lang="en" dirty="0"/>
              <a:t>Clusters 0, 3 and 4 may target home buyers prone to live in 'green' areas with parks, waterfronts;</a:t>
            </a:r>
          </a:p>
          <a:p>
            <a:pPr marL="342900" indent="-342900">
              <a:buFont typeface="+mj-lt"/>
              <a:buAutoNum type="arabicPeriod"/>
            </a:pPr>
            <a:r>
              <a:rPr lang="en" dirty="0"/>
              <a:t>Clusters 1 and 2 may target individuals who love pubs, theatres and soccer.</a:t>
            </a:r>
            <a:endParaRPr lang="it-IT" dirty="0"/>
          </a:p>
          <a:p>
            <a:pPr marL="0" indent="0">
              <a:buNone/>
            </a:pPr>
            <a:endParaRPr lang="en-US" dirty="0"/>
          </a:p>
          <a:p>
            <a:pPr marL="0" indent="0">
              <a:buNone/>
            </a:pPr>
            <a:r>
              <a:rPr lang="en-US" dirty="0"/>
              <a:t>Examination </a:t>
            </a:r>
            <a:r>
              <a:rPr lang="en" dirty="0"/>
              <a:t>of real estates</a:t>
            </a:r>
            <a:r>
              <a:rPr lang="en-US" dirty="0"/>
              <a:t> according to Manchester areas</a:t>
            </a:r>
          </a:p>
          <a:p>
            <a:pPr marL="0" indent="0">
              <a:buNone/>
            </a:pPr>
            <a:r>
              <a:rPr lang="en-US" dirty="0"/>
              <a:t>Areas cover every sector, from residential to commercial, demonstrating the full-spectrum strength of the Manchester property market, and providing yet more confidence that the city’s booming economy will continue to outshine most other areas of the UK in the foreseeable future.</a:t>
            </a:r>
            <a:endParaRPr lang="ru-RU" dirty="0"/>
          </a:p>
        </p:txBody>
      </p:sp>
    </p:spTree>
    <p:extLst>
      <p:ext uri="{BB962C8B-B14F-4D97-AF65-F5344CB8AC3E}">
        <p14:creationId xmlns:p14="http://schemas.microsoft.com/office/powerpoint/2010/main" val="718757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11</TotalTime>
  <Words>308</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coursera CAPSTONE PROJECT – The Battle of Neighborhoods </vt:lpstr>
      <vt:lpstr>Business problem</vt:lpstr>
      <vt:lpstr>Business problem</vt:lpstr>
      <vt:lpstr>solution</vt:lpstr>
      <vt:lpstr>Data and methodology</vt:lpstr>
      <vt:lpstr>K-means clustering</vt:lpstr>
      <vt:lpstr>Outcome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The Battle of Neighborhoods </dc:title>
  <dc:creator>Microsoft Office User</dc:creator>
  <cp:lastModifiedBy>Microsoft Office User</cp:lastModifiedBy>
  <cp:revision>1</cp:revision>
  <dcterms:created xsi:type="dcterms:W3CDTF">2020-07-30T08:56:49Z</dcterms:created>
  <dcterms:modified xsi:type="dcterms:W3CDTF">2020-07-30T09:07:55Z</dcterms:modified>
</cp:coreProperties>
</file>