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6858000" cy="9144000"/>
  <p:embeddedFontLst>
    <p:embeddedFont>
      <p:font typeface="Lato" panose="020F0502020204030203" pitchFamily="34" charset="0"/>
      <p:regular r:id="rId11"/>
      <p:bold r:id="rId12"/>
      <p:italic r:id="rId13"/>
      <p:boldItalic r:id="rId14"/>
    </p:embeddedFont>
    <p:embeddedFont>
      <p:font typeface="Montserrat" panose="00000500000000000000" pitchFamily="2" charset="0"/>
      <p:regular r:id="rId15"/>
      <p:bold r:id="rId16"/>
      <p:italic r:id="rId17"/>
      <p:boldItalic r:id="rId18"/>
    </p:embeddedFont>
    <p:embeddedFont>
      <p:font typeface="Roboto Mono" panose="00000009000000000000" pitchFamily="49"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presProps" Target="pres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9c0c95b4c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9c0c95b4c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9c0c95b4cc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39c0c95b4cc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a:t>La operación de firma se realiza en varios pasos clave después de cargar la librería OpenSC y detectar el DNIe:</a:t>
            </a:r>
            <a:endParaRPr/>
          </a:p>
          <a:p>
            <a:pPr marL="0" lvl="0" indent="0" algn="l" rtl="0">
              <a:spcBef>
                <a:spcPts val="0"/>
              </a:spcBef>
              <a:spcAft>
                <a:spcPts val="0"/>
              </a:spcAft>
              <a:buNone/>
            </a:pPr>
            <a:r>
              <a:rPr lang="es"/>
              <a:t>1. Establecimiento de la Sesión y PIN Se inicia la sesión con el DNIe (token.open()) después de que el usuario introduce y se valida el PIN.</a:t>
            </a:r>
            <a:endParaRPr/>
          </a:p>
          <a:p>
            <a:pPr marL="0" lvl="0" indent="0" algn="l" rtl="0">
              <a:spcBef>
                <a:spcPts val="0"/>
              </a:spcBef>
              <a:spcAft>
                <a:spcPts val="0"/>
              </a:spcAft>
              <a:buNone/>
            </a:pPr>
            <a:r>
              <a:rPr lang="es"/>
              <a:t>2. Búsqueda Segura de la Clave Privada Para asegurarse de que se utiliza la clave de firma (y no, por ejemplo, la clave de autenticación), el código sigue un proceso de dos pasos vinculando el certificado a su clave privada:</a:t>
            </a:r>
            <a:endParaRPr/>
          </a:p>
          <a:p>
            <a:pPr marL="0" lvl="0" indent="0" algn="l" rtl="0">
              <a:spcBef>
                <a:spcPts val="0"/>
              </a:spcBef>
              <a:spcAft>
                <a:spcPts val="0"/>
              </a:spcAft>
              <a:buNone/>
            </a:pPr>
            <a:r>
              <a:rPr lang="es"/>
              <a:t>• Identificación del Certificado: Se buscan todos los objetos de clase CERTIFICATE almacenados en la tarjeta. Se itera sobre ellos para encontrar el que tiene la etiqueta (Attribute.LABEL) que corresponde al certificado de firma, que usualmente es "CertFirmaDigital".</a:t>
            </a:r>
            <a:endParaRPr/>
          </a:p>
          <a:p>
            <a:pPr marL="0" lvl="0" indent="0" algn="l" rtl="0">
              <a:spcBef>
                <a:spcPts val="0"/>
              </a:spcBef>
              <a:spcAft>
                <a:spcPts val="0"/>
              </a:spcAft>
              <a:buNone/>
            </a:pPr>
            <a:r>
              <a:rPr lang="es"/>
              <a:t>• Vinculación por ID: Una vez encontrado el certificado de firma (cert_firma), se extrae su identificador único (Attribute.ID). Luego, se realiza una nueva búsqueda para localizar un objeto de clase PRIVATE_KEY que posea exactamente el mismo Attribute.ID. Esto garantiza la selección de la clave correcta.</a:t>
            </a:r>
            <a:endParaRPr/>
          </a:p>
          <a:p>
            <a:pPr marL="0" lvl="0" indent="0" algn="l" rtl="0">
              <a:spcBef>
                <a:spcPts val="0"/>
              </a:spcBef>
              <a:spcAft>
                <a:spcPts val="0"/>
              </a:spcAft>
              <a:buNone/>
            </a:pPr>
            <a:r>
              <a:rPr lang="es"/>
              <a:t>3. Ejecución de la Criptografía (Dentro del Chip) Una vez encontrada la clave privada (priv_key):</a:t>
            </a:r>
            <a:endParaRPr/>
          </a:p>
          <a:p>
            <a:pPr marL="0" lvl="0" indent="0" algn="l" rtl="0">
              <a:spcBef>
                <a:spcPts val="0"/>
              </a:spcBef>
              <a:spcAft>
                <a:spcPts val="0"/>
              </a:spcAft>
              <a:buNone/>
            </a:pPr>
            <a:r>
              <a:rPr lang="es"/>
              <a:t>• Se leen los bytes (data) del archivo a firmar.</a:t>
            </a:r>
            <a:endParaRPr/>
          </a:p>
          <a:p>
            <a:pPr marL="0" lvl="0" indent="0" algn="l" rtl="0">
              <a:spcBef>
                <a:spcPts val="0"/>
              </a:spcBef>
              <a:spcAft>
                <a:spcPts val="0"/>
              </a:spcAft>
              <a:buNone/>
            </a:pPr>
            <a:r>
              <a:rPr lang="es"/>
              <a:t>• Se invoca la operación priv_key.sign(data, mechanism=Mechanism.SHA256_RSA_PKCS).</a:t>
            </a:r>
            <a:endParaRPr/>
          </a:p>
          <a:p>
            <a:pPr marL="0" lvl="0" indent="0" algn="l" rtl="0">
              <a:spcBef>
                <a:spcPts val="0"/>
              </a:spcBef>
              <a:spcAft>
                <a:spcPts val="0"/>
              </a:spcAft>
              <a:buNone/>
            </a:pPr>
            <a:r>
              <a:rPr lang="es"/>
              <a:t>• Seguridad: El punto fundamental es que la clave privada nunca abandona el chip del DNIe. La aplicación solo envía los datos al DNIe, y el hardware de la tarjeta realiza internamente el cálculo del hash SHA-256 y su cifrado con la clave privada RSA.</a:t>
            </a:r>
            <a:endParaRPr/>
          </a:p>
          <a:p>
            <a:pPr marL="0" lvl="0" indent="0" algn="l" rtl="0">
              <a:spcBef>
                <a:spcPts val="0"/>
              </a:spcBef>
              <a:spcAft>
                <a:spcPts val="0"/>
              </a:spcAft>
              <a:buNone/>
            </a:pPr>
            <a:r>
              <a:rPr lang="es"/>
              <a:t>4. Resultado La aplicación recibe el resultado de la operación (la firma) y la guarda como una firma "detached" (separada) en un archivo con extensión .sig</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9c0c95b4cc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9c0c95b4cc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9c0c95b4cc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9c0c95b4cc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9c0c95b4cc_1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9c0c95b4cc_1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9c0c95b4cc_1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9c0c95b4cc_1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a:p>
            <a:pPr marL="0" lvl="0" indent="0" algn="l" rtl="0">
              <a:spcBef>
                <a:spcPts val="0"/>
              </a:spcBef>
              <a:spcAft>
                <a:spcPts val="0"/>
              </a:spcAft>
              <a:buNone/>
            </a:pPr>
            <a:r>
              <a:rPr lang="es"/>
              <a:t>Inconvenientes y Limitaciones</a:t>
            </a:r>
            <a:endParaRPr/>
          </a:p>
          <a:p>
            <a:pPr marL="0" lvl="0" indent="0" algn="l" rtl="0">
              <a:spcBef>
                <a:spcPts val="0"/>
              </a:spcBef>
              <a:spcAft>
                <a:spcPts val="0"/>
              </a:spcAft>
              <a:buNone/>
            </a:pPr>
            <a:endParaRPr/>
          </a:p>
          <a:p>
            <a:pPr marL="0" lvl="0" indent="0" algn="l" rtl="0">
              <a:spcBef>
                <a:spcPts val="0"/>
              </a:spcBef>
              <a:spcAft>
                <a:spcPts val="0"/>
              </a:spcAft>
              <a:buNone/>
            </a:pPr>
            <a:r>
              <a:rPr lang="es"/>
              <a:t>1. Dependencias de Entorno y Rutas Fijas: La aplicación tiene dependencias fuertes; en particular, la ruta a la librería PKCS#11 (LIB_PATH) está fija (hardcoded) en el código, obligando a los usuarios con instalaciones no estándar a modificar el script. Además, la GUI avanzada (intercomp_v1.py) requiere la instalación manual de librerías como GTK+ en Windows.</a:t>
            </a:r>
            <a:endParaRPr/>
          </a:p>
          <a:p>
            <a:pPr marL="0" lvl="0" indent="0" algn="l" rtl="0">
              <a:spcBef>
                <a:spcPts val="0"/>
              </a:spcBef>
              <a:spcAft>
                <a:spcPts val="0"/>
              </a:spcAft>
              <a:buNone/>
            </a:pPr>
            <a:r>
              <a:rPr lang="es"/>
              <a:t>2. Formato de Firma Básico: La herramienta genera una firma "detached" básica en formato binario (.sig), pero no crea contenedores de firma estandarizados (como CMS/PKCS#7 o PAdES), lo que puede afectar su validez legal en ciertas plataformas.</a:t>
            </a:r>
            <a:endParaRPr/>
          </a:p>
          <a:p>
            <a:pPr marL="0" lvl="0" indent="0" algn="l" rtl="0">
              <a:spcBef>
                <a:spcPts val="0"/>
              </a:spcBef>
              <a:spcAft>
                <a:spcPts val="0"/>
              </a:spcAft>
              <a:buNone/>
            </a:pPr>
            <a:r>
              <a:rPr lang="es"/>
              <a:t>3. Alcance Limitado de Verificación: El proceso de verificación confirma la autenticidad del firmante y la integridad del documento. Sin embargo, la herramienta no realiza una validación completa de la cadena de confianza del certificado (es decir, no comprueba si ha sido revocado o si fue emitido por una CA de confianza).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9c0c95b4cc_1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39c0c95b4cc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gif"/></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gif"/></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7.gif"/></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drive.google.com/file/d/1GxTnEIMKQ-2D323gpVe2JBurb2tH06PA/view"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133"/>
        <p:cNvGrpSpPr/>
        <p:nvPr/>
      </p:nvGrpSpPr>
      <p:grpSpPr>
        <a:xfrm>
          <a:off x="0" y="0"/>
          <a:ext cx="0" cy="0"/>
          <a:chOff x="0" y="0"/>
          <a:chExt cx="0" cy="0"/>
        </a:xfrm>
      </p:grpSpPr>
      <p:sp>
        <p:nvSpPr>
          <p:cNvPr id="134" name="Google Shape;134;p13"/>
          <p:cNvSpPr txBox="1">
            <a:spLocks noGrp="1"/>
          </p:cNvSpPr>
          <p:nvPr>
            <p:ph type="title"/>
          </p:nvPr>
        </p:nvSpPr>
        <p:spPr>
          <a:xfrm>
            <a:off x="706225" y="738163"/>
            <a:ext cx="4776000" cy="1300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s" sz="3700"/>
              <a:t>FIRMA DIGITAL CON EL DNIE</a:t>
            </a:r>
            <a:endParaRPr sz="3700"/>
          </a:p>
        </p:txBody>
      </p:sp>
      <p:sp>
        <p:nvSpPr>
          <p:cNvPr id="135" name="Google Shape;135;p13"/>
          <p:cNvSpPr txBox="1">
            <a:spLocks noGrp="1"/>
          </p:cNvSpPr>
          <p:nvPr>
            <p:ph type="body" idx="1"/>
          </p:nvPr>
        </p:nvSpPr>
        <p:spPr>
          <a:xfrm>
            <a:off x="706225" y="1942700"/>
            <a:ext cx="4776000" cy="339300"/>
          </a:xfrm>
          <a:prstGeom prst="rect">
            <a:avLst/>
          </a:prstGeom>
        </p:spPr>
        <p:txBody>
          <a:bodyPr spcFirstLastPara="1" wrap="square" lIns="91425" tIns="91425" rIns="91425" bIns="91425" anchor="t" anchorCtr="0">
            <a:normAutofit fontScale="77500"/>
          </a:bodyPr>
          <a:lstStyle/>
          <a:p>
            <a:pPr marL="0" lvl="0" indent="0" algn="ctr" rtl="0">
              <a:spcBef>
                <a:spcPts val="0"/>
              </a:spcBef>
              <a:spcAft>
                <a:spcPts val="1200"/>
              </a:spcAft>
              <a:buNone/>
            </a:pPr>
            <a:r>
              <a:rPr lang="es"/>
              <a:t>Iván Ciudad y Víctor Carbajo</a:t>
            </a:r>
            <a:endParaRPr/>
          </a:p>
        </p:txBody>
      </p:sp>
      <p:pic>
        <p:nvPicPr>
          <p:cNvPr id="136" name="Google Shape;136;p13" title="Proceso-de-firma-del-DNIe.png"/>
          <p:cNvPicPr preferRelativeResize="0"/>
          <p:nvPr/>
        </p:nvPicPr>
        <p:blipFill>
          <a:blip r:embed="rId3">
            <a:alphaModFix/>
          </a:blip>
          <a:stretch>
            <a:fillRect/>
          </a:stretch>
        </p:blipFill>
        <p:spPr>
          <a:xfrm>
            <a:off x="1692739" y="2214000"/>
            <a:ext cx="2802975" cy="26450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4"/>
          <p:cNvSpPr txBox="1">
            <a:spLocks noGrp="1"/>
          </p:cNvSpPr>
          <p:nvPr>
            <p:ph type="title"/>
          </p:nvPr>
        </p:nvSpPr>
        <p:spPr>
          <a:xfrm>
            <a:off x="916199" y="244050"/>
            <a:ext cx="3797049" cy="455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Conectividad con el DNIe</a:t>
            </a:r>
            <a:endParaRPr dirty="0"/>
          </a:p>
        </p:txBody>
      </p:sp>
      <p:sp>
        <p:nvSpPr>
          <p:cNvPr id="142" name="Google Shape;142;p14"/>
          <p:cNvSpPr txBox="1">
            <a:spLocks noGrp="1"/>
          </p:cNvSpPr>
          <p:nvPr>
            <p:ph type="body" idx="1"/>
          </p:nvPr>
        </p:nvSpPr>
        <p:spPr>
          <a:xfrm>
            <a:off x="4899700" y="947450"/>
            <a:ext cx="4095600" cy="3542100"/>
          </a:xfrm>
          <a:prstGeom prst="rect">
            <a:avLst/>
          </a:prstGeom>
        </p:spPr>
        <p:txBody>
          <a:bodyPr spcFirstLastPara="1" wrap="square" lIns="91425" tIns="91425" rIns="91425" bIns="91425" anchor="t" anchorCtr="0">
            <a:normAutofit lnSpcReduction="20000"/>
          </a:bodyPr>
          <a:lstStyle/>
          <a:p>
            <a:pPr marL="0" lvl="0" indent="0" algn="just" rtl="0">
              <a:spcBef>
                <a:spcPts val="0"/>
              </a:spcBef>
              <a:spcAft>
                <a:spcPts val="0"/>
              </a:spcAft>
              <a:buNone/>
            </a:pPr>
            <a:r>
              <a:rPr lang="es" sz="1050">
                <a:solidFill>
                  <a:srgbClr val="C7C7C7"/>
                </a:solidFill>
                <a:latin typeface="Arial"/>
                <a:ea typeface="Arial"/>
                <a:cs typeface="Arial"/>
                <a:sym typeface="Arial"/>
              </a:rPr>
              <a:t>La función </a:t>
            </a:r>
            <a:r>
              <a:rPr lang="es" sz="1050">
                <a:solidFill>
                  <a:srgbClr val="C4C7C5"/>
                </a:solidFill>
                <a:latin typeface="Roboto Mono"/>
                <a:ea typeface="Roboto Mono"/>
                <a:cs typeface="Roboto Mono"/>
                <a:sym typeface="Roboto Mono"/>
              </a:rPr>
              <a:t>get_session</a:t>
            </a:r>
            <a:r>
              <a:rPr lang="es" sz="1050">
                <a:solidFill>
                  <a:srgbClr val="C7C7C7"/>
                </a:solidFill>
                <a:latin typeface="Arial"/>
                <a:ea typeface="Arial"/>
                <a:cs typeface="Arial"/>
                <a:sym typeface="Arial"/>
              </a:rPr>
              <a:t> (presente en todos los scripts de operación) establece la comunicación con el DNIe a través del estándar PKCS#11.</a:t>
            </a:r>
            <a:endParaRPr sz="1050">
              <a:solidFill>
                <a:srgbClr val="C7C7C7"/>
              </a:solidFill>
              <a:latin typeface="Arial"/>
              <a:ea typeface="Arial"/>
              <a:cs typeface="Arial"/>
              <a:sym typeface="Arial"/>
            </a:endParaRPr>
          </a:p>
          <a:p>
            <a:pPr marL="0" lvl="0" indent="0" algn="just" rtl="0">
              <a:spcBef>
                <a:spcPts val="1200"/>
              </a:spcBef>
              <a:spcAft>
                <a:spcPts val="0"/>
              </a:spcAft>
              <a:buNone/>
            </a:pPr>
            <a:r>
              <a:rPr lang="es" sz="1050">
                <a:solidFill>
                  <a:srgbClr val="C7C7C7"/>
                </a:solidFill>
                <a:latin typeface="Arial"/>
                <a:ea typeface="Arial"/>
                <a:cs typeface="Arial"/>
                <a:sym typeface="Arial"/>
              </a:rPr>
              <a:t>Antes de solicitar el PIN, el código realiza dos pasos esenciales para verificar el entorno:</a:t>
            </a:r>
            <a:endParaRPr sz="1050">
              <a:solidFill>
                <a:srgbClr val="C7C7C7"/>
              </a:solidFill>
              <a:latin typeface="Arial"/>
              <a:ea typeface="Arial"/>
              <a:cs typeface="Arial"/>
              <a:sym typeface="Arial"/>
            </a:endParaRPr>
          </a:p>
          <a:p>
            <a:pPr marL="0" lvl="0" indent="0" algn="just" rtl="0">
              <a:spcBef>
                <a:spcPts val="1200"/>
              </a:spcBef>
              <a:spcAft>
                <a:spcPts val="0"/>
              </a:spcAft>
              <a:buNone/>
            </a:pPr>
            <a:r>
              <a:rPr lang="es" sz="1050">
                <a:solidFill>
                  <a:srgbClr val="C7C7C7"/>
                </a:solidFill>
                <a:latin typeface="Arial"/>
                <a:ea typeface="Arial"/>
                <a:cs typeface="Arial"/>
                <a:sym typeface="Arial"/>
              </a:rPr>
              <a:t>1. </a:t>
            </a:r>
            <a:r>
              <a:rPr lang="es" sz="1050" b="1">
                <a:solidFill>
                  <a:srgbClr val="C7C7C7"/>
                </a:solidFill>
                <a:latin typeface="Arial"/>
                <a:ea typeface="Arial"/>
                <a:cs typeface="Arial"/>
                <a:sym typeface="Arial"/>
              </a:rPr>
              <a:t>Carga de la Librería:</a:t>
            </a:r>
            <a:r>
              <a:rPr lang="es" sz="1050">
                <a:solidFill>
                  <a:srgbClr val="C7C7C7"/>
                </a:solidFill>
                <a:latin typeface="Arial"/>
                <a:ea typeface="Arial"/>
                <a:cs typeface="Arial"/>
                <a:sym typeface="Arial"/>
              </a:rPr>
              <a:t> Utiliza </a:t>
            </a:r>
            <a:r>
              <a:rPr lang="es" sz="1050">
                <a:solidFill>
                  <a:srgbClr val="C4C7C5"/>
                </a:solidFill>
                <a:latin typeface="Roboto Mono"/>
                <a:ea typeface="Roboto Mono"/>
                <a:cs typeface="Roboto Mono"/>
                <a:sym typeface="Roboto Mono"/>
              </a:rPr>
              <a:t>pkcs11.lib(LIB_PATH)</a:t>
            </a:r>
            <a:r>
              <a:rPr lang="es" sz="1050">
                <a:solidFill>
                  <a:srgbClr val="C7C7C7"/>
                </a:solidFill>
                <a:latin typeface="Arial"/>
                <a:ea typeface="Arial"/>
                <a:cs typeface="Arial"/>
                <a:sym typeface="Arial"/>
              </a:rPr>
              <a:t> para cargar la librería OpenSC. </a:t>
            </a:r>
            <a:r>
              <a:rPr lang="es" sz="1050">
                <a:solidFill>
                  <a:srgbClr val="C4C7C5"/>
                </a:solidFill>
                <a:latin typeface="Roboto Mono"/>
                <a:ea typeface="Roboto Mono"/>
                <a:cs typeface="Roboto Mono"/>
                <a:sym typeface="Roboto Mono"/>
              </a:rPr>
              <a:t>LIB_PATH</a:t>
            </a:r>
            <a:r>
              <a:rPr lang="es" sz="1050">
                <a:solidFill>
                  <a:srgbClr val="C7C7C7"/>
                </a:solidFill>
                <a:latin typeface="Arial"/>
                <a:ea typeface="Arial"/>
                <a:cs typeface="Arial"/>
                <a:sym typeface="Arial"/>
              </a:rPr>
              <a:t> es una ruta de instalación fija (</a:t>
            </a:r>
            <a:r>
              <a:rPr lang="es" sz="1050" i="1">
                <a:solidFill>
                  <a:srgbClr val="C7C7C7"/>
                </a:solidFill>
                <a:latin typeface="Arial"/>
                <a:ea typeface="Arial"/>
                <a:cs typeface="Arial"/>
                <a:sym typeface="Arial"/>
              </a:rPr>
              <a:t>hardcoded</a:t>
            </a:r>
            <a:r>
              <a:rPr lang="es" sz="1050">
                <a:solidFill>
                  <a:srgbClr val="C7C7C7"/>
                </a:solidFill>
                <a:latin typeface="Arial"/>
                <a:ea typeface="Arial"/>
                <a:cs typeface="Arial"/>
                <a:sym typeface="Arial"/>
              </a:rPr>
              <a:t>) que debe ajustarse al sistema operativo del usuario. OpenSC actúa como el </a:t>
            </a:r>
            <a:r>
              <a:rPr lang="es" sz="1050" i="1">
                <a:solidFill>
                  <a:srgbClr val="C7C7C7"/>
                </a:solidFill>
                <a:latin typeface="Arial"/>
                <a:ea typeface="Arial"/>
                <a:cs typeface="Arial"/>
                <a:sym typeface="Arial"/>
              </a:rPr>
              <a:t>middleware</a:t>
            </a:r>
            <a:r>
              <a:rPr lang="es" sz="1050">
                <a:solidFill>
                  <a:srgbClr val="C7C7C7"/>
                </a:solidFill>
                <a:latin typeface="Arial"/>
                <a:ea typeface="Arial"/>
                <a:cs typeface="Arial"/>
                <a:sym typeface="Arial"/>
              </a:rPr>
              <a:t> o traductor de bajo nivel entre Python y el hardware.</a:t>
            </a:r>
            <a:endParaRPr sz="1050">
              <a:solidFill>
                <a:srgbClr val="C7C7C7"/>
              </a:solidFill>
              <a:latin typeface="Arial"/>
              <a:ea typeface="Arial"/>
              <a:cs typeface="Arial"/>
              <a:sym typeface="Arial"/>
            </a:endParaRPr>
          </a:p>
          <a:p>
            <a:pPr marL="0" lvl="0" indent="0" algn="just" rtl="0">
              <a:spcBef>
                <a:spcPts val="1200"/>
              </a:spcBef>
              <a:spcAft>
                <a:spcPts val="0"/>
              </a:spcAft>
              <a:buNone/>
            </a:pPr>
            <a:r>
              <a:rPr lang="es" sz="1050">
                <a:solidFill>
                  <a:srgbClr val="C7C7C7"/>
                </a:solidFill>
                <a:latin typeface="Arial"/>
                <a:ea typeface="Arial"/>
                <a:cs typeface="Arial"/>
                <a:sym typeface="Arial"/>
              </a:rPr>
              <a:t>2. </a:t>
            </a:r>
            <a:r>
              <a:rPr lang="es" sz="1050" b="1">
                <a:solidFill>
                  <a:srgbClr val="C7C7C7"/>
                </a:solidFill>
                <a:latin typeface="Arial"/>
                <a:ea typeface="Arial"/>
                <a:cs typeface="Arial"/>
                <a:sym typeface="Arial"/>
              </a:rPr>
              <a:t>Detección del DNIe:</a:t>
            </a:r>
            <a:r>
              <a:rPr lang="es" sz="1050">
                <a:solidFill>
                  <a:srgbClr val="C7C7C7"/>
                </a:solidFill>
                <a:latin typeface="Arial"/>
                <a:ea typeface="Arial"/>
                <a:cs typeface="Arial"/>
                <a:sym typeface="Arial"/>
              </a:rPr>
              <a:t> Llama a </a:t>
            </a:r>
            <a:r>
              <a:rPr lang="es" sz="1050">
                <a:solidFill>
                  <a:srgbClr val="C4C7C5"/>
                </a:solidFill>
                <a:latin typeface="Roboto Mono"/>
                <a:ea typeface="Roboto Mono"/>
                <a:cs typeface="Roboto Mono"/>
                <a:sym typeface="Roboto Mono"/>
              </a:rPr>
              <a:t>lib.get_slots(token_present=True)</a:t>
            </a:r>
            <a:r>
              <a:rPr lang="es" sz="1050">
                <a:solidFill>
                  <a:srgbClr val="C7C7C7"/>
                </a:solidFill>
                <a:latin typeface="Arial"/>
                <a:ea typeface="Arial"/>
                <a:cs typeface="Arial"/>
                <a:sym typeface="Arial"/>
              </a:rPr>
              <a:t> para encontrar si hay una ranura (</a:t>
            </a:r>
            <a:r>
              <a:rPr lang="es" sz="1050" i="1">
                <a:solidFill>
                  <a:srgbClr val="C7C7C7"/>
                </a:solidFill>
                <a:latin typeface="Arial"/>
                <a:ea typeface="Arial"/>
                <a:cs typeface="Arial"/>
                <a:sym typeface="Arial"/>
              </a:rPr>
              <a:t>slot</a:t>
            </a:r>
            <a:r>
              <a:rPr lang="es" sz="1050">
                <a:solidFill>
                  <a:srgbClr val="C7C7C7"/>
                </a:solidFill>
                <a:latin typeface="Arial"/>
                <a:ea typeface="Arial"/>
                <a:cs typeface="Arial"/>
                <a:sym typeface="Arial"/>
              </a:rPr>
              <a:t>) ocupada por un </a:t>
            </a:r>
            <a:r>
              <a:rPr lang="es" sz="1050" i="1">
                <a:solidFill>
                  <a:srgbClr val="C7C7C7"/>
                </a:solidFill>
                <a:latin typeface="Arial"/>
                <a:ea typeface="Arial"/>
                <a:cs typeface="Arial"/>
                <a:sym typeface="Arial"/>
              </a:rPr>
              <a:t>token</a:t>
            </a:r>
            <a:r>
              <a:rPr lang="es" sz="1050">
                <a:solidFill>
                  <a:srgbClr val="C7C7C7"/>
                </a:solidFill>
                <a:latin typeface="Arial"/>
                <a:ea typeface="Arial"/>
                <a:cs typeface="Arial"/>
                <a:sym typeface="Arial"/>
              </a:rPr>
              <a:t> (el DNIe). Si no se detecta ningún </a:t>
            </a:r>
            <a:r>
              <a:rPr lang="es" sz="1050" i="1">
                <a:solidFill>
                  <a:srgbClr val="C7C7C7"/>
                </a:solidFill>
                <a:latin typeface="Arial"/>
                <a:ea typeface="Arial"/>
                <a:cs typeface="Arial"/>
                <a:sym typeface="Arial"/>
              </a:rPr>
              <a:t>token</a:t>
            </a:r>
            <a:r>
              <a:rPr lang="es" sz="1050">
                <a:solidFill>
                  <a:srgbClr val="C7C7C7"/>
                </a:solidFill>
                <a:latin typeface="Arial"/>
                <a:ea typeface="Arial"/>
                <a:cs typeface="Arial"/>
                <a:sym typeface="Arial"/>
              </a:rPr>
              <a:t>, lanza una excepción.</a:t>
            </a:r>
            <a:endParaRPr sz="1050">
              <a:solidFill>
                <a:srgbClr val="C7C7C7"/>
              </a:solidFill>
              <a:latin typeface="Arial"/>
              <a:ea typeface="Arial"/>
              <a:cs typeface="Arial"/>
              <a:sym typeface="Arial"/>
            </a:endParaRPr>
          </a:p>
          <a:p>
            <a:pPr marL="0" lvl="0" indent="0" algn="just" rtl="0">
              <a:spcBef>
                <a:spcPts val="1200"/>
              </a:spcBef>
              <a:spcAft>
                <a:spcPts val="0"/>
              </a:spcAft>
              <a:buNone/>
            </a:pPr>
            <a:r>
              <a:rPr lang="es" sz="1050">
                <a:solidFill>
                  <a:srgbClr val="C7C7C7"/>
                </a:solidFill>
                <a:latin typeface="Arial"/>
                <a:ea typeface="Arial"/>
                <a:cs typeface="Arial"/>
                <a:sym typeface="Arial"/>
              </a:rPr>
              <a:t>Solo después de estos pasos, el script pide el PIN para abrir una sesión (</a:t>
            </a:r>
            <a:r>
              <a:rPr lang="es" sz="1050">
                <a:solidFill>
                  <a:srgbClr val="C4C7C5"/>
                </a:solidFill>
                <a:latin typeface="Roboto Mono"/>
                <a:ea typeface="Roboto Mono"/>
                <a:cs typeface="Roboto Mono"/>
                <a:sym typeface="Roboto Mono"/>
              </a:rPr>
              <a:t>token.open(user_pin=pin)</a:t>
            </a:r>
            <a:r>
              <a:rPr lang="es" sz="1050">
                <a:solidFill>
                  <a:srgbClr val="C7C7C7"/>
                </a:solidFill>
                <a:latin typeface="Arial"/>
                <a:ea typeface="Arial"/>
                <a:cs typeface="Arial"/>
                <a:sym typeface="Arial"/>
              </a:rPr>
              <a:t>)</a:t>
            </a:r>
            <a:endParaRPr sz="1050">
              <a:solidFill>
                <a:srgbClr val="C7C7C7"/>
              </a:solidFill>
              <a:latin typeface="Arial"/>
              <a:ea typeface="Arial"/>
              <a:cs typeface="Arial"/>
              <a:sym typeface="Arial"/>
            </a:endParaRPr>
          </a:p>
          <a:p>
            <a:pPr marL="0" lvl="0" indent="0" algn="l" rtl="0">
              <a:spcBef>
                <a:spcPts val="1200"/>
              </a:spcBef>
              <a:spcAft>
                <a:spcPts val="1200"/>
              </a:spcAft>
              <a:buNone/>
            </a:pPr>
            <a:endParaRPr sz="1050">
              <a:solidFill>
                <a:srgbClr val="C7C7C7"/>
              </a:solidFill>
              <a:highlight>
                <a:srgbClr val="22262B"/>
              </a:highlight>
              <a:latin typeface="Arial"/>
              <a:ea typeface="Arial"/>
              <a:cs typeface="Arial"/>
              <a:sym typeface="Arial"/>
            </a:endParaRPr>
          </a:p>
        </p:txBody>
      </p:sp>
      <p:pic>
        <p:nvPicPr>
          <p:cNvPr id="143" name="Google Shape;143;p14"/>
          <p:cNvPicPr preferRelativeResize="0"/>
          <p:nvPr/>
        </p:nvPicPr>
        <p:blipFill>
          <a:blip r:embed="rId3">
            <a:alphaModFix/>
          </a:blip>
          <a:stretch>
            <a:fillRect/>
          </a:stretch>
        </p:blipFill>
        <p:spPr>
          <a:xfrm>
            <a:off x="205875" y="947475"/>
            <a:ext cx="4618975" cy="3542049"/>
          </a:xfrm>
          <a:prstGeom prst="rect">
            <a:avLst/>
          </a:prstGeom>
          <a:noFill/>
          <a:ln>
            <a:noFill/>
          </a:ln>
        </p:spPr>
      </p:pic>
      <p:pic>
        <p:nvPicPr>
          <p:cNvPr id="144" name="Google Shape;144;p14" descr="a blue circle with a white check mark inside (proporcionado por Tenor)"/>
          <p:cNvPicPr preferRelativeResize="0"/>
          <p:nvPr/>
        </p:nvPicPr>
        <p:blipFill>
          <a:blip r:embed="rId4">
            <a:alphaModFix/>
          </a:blip>
          <a:stretch>
            <a:fillRect/>
          </a:stretch>
        </p:blipFill>
        <p:spPr>
          <a:xfrm>
            <a:off x="4621448" y="335786"/>
            <a:ext cx="363650" cy="363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5"/>
          <p:cNvSpPr txBox="1">
            <a:spLocks noGrp="1"/>
          </p:cNvSpPr>
          <p:nvPr>
            <p:ph type="title"/>
          </p:nvPr>
        </p:nvSpPr>
        <p:spPr>
          <a:xfrm>
            <a:off x="677300" y="124263"/>
            <a:ext cx="3181022" cy="508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Operación de Firma</a:t>
            </a:r>
            <a:endParaRPr dirty="0"/>
          </a:p>
        </p:txBody>
      </p:sp>
      <p:sp>
        <p:nvSpPr>
          <p:cNvPr id="150" name="Google Shape;150;p15"/>
          <p:cNvSpPr txBox="1">
            <a:spLocks noGrp="1"/>
          </p:cNvSpPr>
          <p:nvPr>
            <p:ph type="body" idx="1"/>
          </p:nvPr>
        </p:nvSpPr>
        <p:spPr>
          <a:xfrm>
            <a:off x="4780925" y="406300"/>
            <a:ext cx="4198800" cy="36297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 sz="3418" b="1">
                <a:solidFill>
                  <a:srgbClr val="C7C7C7"/>
                </a:solidFill>
                <a:latin typeface="Arial"/>
                <a:ea typeface="Arial"/>
                <a:cs typeface="Arial"/>
                <a:sym typeface="Arial"/>
              </a:rPr>
              <a:t>1. Establecimiento de la Sesión y PIN</a:t>
            </a:r>
            <a:r>
              <a:rPr lang="es" sz="3418">
                <a:solidFill>
                  <a:srgbClr val="C7C7C7"/>
                </a:solidFill>
                <a:latin typeface="Arial"/>
                <a:ea typeface="Arial"/>
                <a:cs typeface="Arial"/>
                <a:sym typeface="Arial"/>
              </a:rPr>
              <a:t> Se inicia la sesión con el DNIe (</a:t>
            </a:r>
            <a:r>
              <a:rPr lang="es" sz="3418">
                <a:solidFill>
                  <a:srgbClr val="C4C7C5"/>
                </a:solidFill>
                <a:latin typeface="Roboto Mono"/>
                <a:ea typeface="Roboto Mono"/>
                <a:cs typeface="Roboto Mono"/>
                <a:sym typeface="Roboto Mono"/>
              </a:rPr>
              <a:t>token.open()</a:t>
            </a:r>
            <a:r>
              <a:rPr lang="es" sz="3418">
                <a:solidFill>
                  <a:srgbClr val="C7C7C7"/>
                </a:solidFill>
                <a:latin typeface="Arial"/>
                <a:ea typeface="Arial"/>
                <a:cs typeface="Arial"/>
                <a:sym typeface="Arial"/>
              </a:rPr>
              <a:t>) después de que el usuario introduce y se valida el PIN.</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b="1">
                <a:solidFill>
                  <a:srgbClr val="C7C7C7"/>
                </a:solidFill>
                <a:latin typeface="Arial"/>
                <a:ea typeface="Arial"/>
                <a:cs typeface="Arial"/>
                <a:sym typeface="Arial"/>
              </a:rPr>
              <a:t>2. Búsqueda Segura de la Clave Privada</a:t>
            </a:r>
            <a:r>
              <a:rPr lang="es" sz="3418">
                <a:solidFill>
                  <a:srgbClr val="C7C7C7"/>
                </a:solidFill>
                <a:latin typeface="Arial"/>
                <a:ea typeface="Arial"/>
                <a:cs typeface="Arial"/>
                <a:sym typeface="Arial"/>
              </a:rPr>
              <a:t> Para asegurarse de que se utiliza la clave de </a:t>
            </a:r>
            <a:r>
              <a:rPr lang="es" sz="3418" i="1">
                <a:solidFill>
                  <a:srgbClr val="C7C7C7"/>
                </a:solidFill>
                <a:latin typeface="Arial"/>
                <a:ea typeface="Arial"/>
                <a:cs typeface="Arial"/>
                <a:sym typeface="Arial"/>
              </a:rPr>
              <a:t>firma</a:t>
            </a:r>
            <a:r>
              <a:rPr lang="es" sz="3418">
                <a:solidFill>
                  <a:srgbClr val="C7C7C7"/>
                </a:solidFill>
                <a:latin typeface="Arial"/>
                <a:ea typeface="Arial"/>
                <a:cs typeface="Arial"/>
                <a:sym typeface="Arial"/>
              </a:rPr>
              <a:t> (y no, por ejemplo, la clave de autenticación), el código sigue un proceso de dos pasos vinculando el certificado a su clave privada:</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a:solidFill>
                  <a:srgbClr val="C7C7C7"/>
                </a:solidFill>
                <a:latin typeface="Arial"/>
                <a:ea typeface="Arial"/>
                <a:cs typeface="Arial"/>
                <a:sym typeface="Arial"/>
              </a:rPr>
              <a:t>• </a:t>
            </a:r>
            <a:r>
              <a:rPr lang="es" sz="3418" b="1">
                <a:solidFill>
                  <a:srgbClr val="C7C7C7"/>
                </a:solidFill>
                <a:latin typeface="Arial"/>
                <a:ea typeface="Arial"/>
                <a:cs typeface="Arial"/>
                <a:sym typeface="Arial"/>
              </a:rPr>
              <a:t>Identificación del Certificado:</a:t>
            </a:r>
            <a:r>
              <a:rPr lang="es" sz="3418">
                <a:solidFill>
                  <a:srgbClr val="C7C7C7"/>
                </a:solidFill>
                <a:latin typeface="Arial"/>
                <a:ea typeface="Arial"/>
                <a:cs typeface="Arial"/>
                <a:sym typeface="Arial"/>
              </a:rPr>
              <a:t> Se buscan todos los objetos de clase </a:t>
            </a:r>
            <a:r>
              <a:rPr lang="es" sz="3418">
                <a:solidFill>
                  <a:srgbClr val="C4C7C5"/>
                </a:solidFill>
                <a:latin typeface="Roboto Mono"/>
                <a:ea typeface="Roboto Mono"/>
                <a:cs typeface="Roboto Mono"/>
                <a:sym typeface="Roboto Mono"/>
              </a:rPr>
              <a:t>CERTIFICATE</a:t>
            </a:r>
            <a:r>
              <a:rPr lang="es" sz="3418">
                <a:solidFill>
                  <a:srgbClr val="C7C7C7"/>
                </a:solidFill>
                <a:latin typeface="Arial"/>
                <a:ea typeface="Arial"/>
                <a:cs typeface="Arial"/>
                <a:sym typeface="Arial"/>
              </a:rPr>
              <a:t> almacenados en la tarjeta. Se itera sobre ellos para encontrar el que tiene la etiqueta (</a:t>
            </a:r>
            <a:r>
              <a:rPr lang="es" sz="3418">
                <a:solidFill>
                  <a:srgbClr val="C4C7C5"/>
                </a:solidFill>
                <a:latin typeface="Roboto Mono"/>
                <a:ea typeface="Roboto Mono"/>
                <a:cs typeface="Roboto Mono"/>
                <a:sym typeface="Roboto Mono"/>
              </a:rPr>
              <a:t>Attribute.LABEL</a:t>
            </a:r>
            <a:r>
              <a:rPr lang="es" sz="3418">
                <a:solidFill>
                  <a:srgbClr val="C7C7C7"/>
                </a:solidFill>
                <a:latin typeface="Arial"/>
                <a:ea typeface="Arial"/>
                <a:cs typeface="Arial"/>
                <a:sym typeface="Arial"/>
              </a:rPr>
              <a:t>) que corresponde al certificado de firma, que usualmente es "CertFirmaDigital".</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a:solidFill>
                  <a:srgbClr val="C7C7C7"/>
                </a:solidFill>
                <a:latin typeface="Arial"/>
                <a:ea typeface="Arial"/>
                <a:cs typeface="Arial"/>
                <a:sym typeface="Arial"/>
              </a:rPr>
              <a:t>• </a:t>
            </a:r>
            <a:r>
              <a:rPr lang="es" sz="3418" b="1">
                <a:solidFill>
                  <a:srgbClr val="C7C7C7"/>
                </a:solidFill>
                <a:latin typeface="Arial"/>
                <a:ea typeface="Arial"/>
                <a:cs typeface="Arial"/>
                <a:sym typeface="Arial"/>
              </a:rPr>
              <a:t>Vinculación por ID:</a:t>
            </a:r>
            <a:r>
              <a:rPr lang="es" sz="3418">
                <a:solidFill>
                  <a:srgbClr val="C7C7C7"/>
                </a:solidFill>
                <a:latin typeface="Arial"/>
                <a:ea typeface="Arial"/>
                <a:cs typeface="Arial"/>
                <a:sym typeface="Arial"/>
              </a:rPr>
              <a:t> Una vez encontrado el certificado de firma (</a:t>
            </a:r>
            <a:r>
              <a:rPr lang="es" sz="3418">
                <a:solidFill>
                  <a:srgbClr val="C4C7C5"/>
                </a:solidFill>
                <a:latin typeface="Roboto Mono"/>
                <a:ea typeface="Roboto Mono"/>
                <a:cs typeface="Roboto Mono"/>
                <a:sym typeface="Roboto Mono"/>
              </a:rPr>
              <a:t>cert_firma</a:t>
            </a:r>
            <a:r>
              <a:rPr lang="es" sz="3418">
                <a:solidFill>
                  <a:srgbClr val="C7C7C7"/>
                </a:solidFill>
                <a:latin typeface="Arial"/>
                <a:ea typeface="Arial"/>
                <a:cs typeface="Arial"/>
                <a:sym typeface="Arial"/>
              </a:rPr>
              <a:t>), se extrae su identificador único (</a:t>
            </a:r>
            <a:r>
              <a:rPr lang="es" sz="3418">
                <a:solidFill>
                  <a:srgbClr val="C4C7C5"/>
                </a:solidFill>
                <a:latin typeface="Roboto Mono"/>
                <a:ea typeface="Roboto Mono"/>
                <a:cs typeface="Roboto Mono"/>
                <a:sym typeface="Roboto Mono"/>
              </a:rPr>
              <a:t>Attribute.ID</a:t>
            </a:r>
            <a:r>
              <a:rPr lang="es" sz="3418">
                <a:solidFill>
                  <a:srgbClr val="C7C7C7"/>
                </a:solidFill>
                <a:latin typeface="Arial"/>
                <a:ea typeface="Arial"/>
                <a:cs typeface="Arial"/>
                <a:sym typeface="Arial"/>
              </a:rPr>
              <a:t>). Luego, se realiza una nueva búsqueda para localizar un objeto de clase </a:t>
            </a:r>
            <a:r>
              <a:rPr lang="es" sz="3418">
                <a:solidFill>
                  <a:srgbClr val="C4C7C5"/>
                </a:solidFill>
                <a:latin typeface="Roboto Mono"/>
                <a:ea typeface="Roboto Mono"/>
                <a:cs typeface="Roboto Mono"/>
                <a:sym typeface="Roboto Mono"/>
              </a:rPr>
              <a:t>PRIVATE_KEY</a:t>
            </a:r>
            <a:r>
              <a:rPr lang="es" sz="3418">
                <a:solidFill>
                  <a:srgbClr val="C7C7C7"/>
                </a:solidFill>
                <a:latin typeface="Arial"/>
                <a:ea typeface="Arial"/>
                <a:cs typeface="Arial"/>
                <a:sym typeface="Arial"/>
              </a:rPr>
              <a:t> que posea </a:t>
            </a:r>
            <a:r>
              <a:rPr lang="es" sz="3418" b="1">
                <a:solidFill>
                  <a:srgbClr val="C7C7C7"/>
                </a:solidFill>
                <a:latin typeface="Arial"/>
                <a:ea typeface="Arial"/>
                <a:cs typeface="Arial"/>
                <a:sym typeface="Arial"/>
              </a:rPr>
              <a:t>exactamente el mismo</a:t>
            </a:r>
            <a:r>
              <a:rPr lang="es" sz="3418">
                <a:solidFill>
                  <a:srgbClr val="C7C7C7"/>
                </a:solidFill>
                <a:latin typeface="Arial"/>
                <a:ea typeface="Arial"/>
                <a:cs typeface="Arial"/>
                <a:sym typeface="Arial"/>
              </a:rPr>
              <a:t> </a:t>
            </a:r>
            <a:r>
              <a:rPr lang="es" sz="3418">
                <a:solidFill>
                  <a:srgbClr val="C4C7C5"/>
                </a:solidFill>
                <a:latin typeface="Roboto Mono"/>
                <a:ea typeface="Roboto Mono"/>
                <a:cs typeface="Roboto Mono"/>
                <a:sym typeface="Roboto Mono"/>
              </a:rPr>
              <a:t>Attribute.ID</a:t>
            </a:r>
            <a:r>
              <a:rPr lang="es" sz="3418">
                <a:solidFill>
                  <a:srgbClr val="C7C7C7"/>
                </a:solidFill>
                <a:latin typeface="Arial"/>
                <a:ea typeface="Arial"/>
                <a:cs typeface="Arial"/>
                <a:sym typeface="Arial"/>
              </a:rPr>
              <a:t>. Esto garantiza la selección de la clave correcta.</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b="1">
                <a:solidFill>
                  <a:srgbClr val="C7C7C7"/>
                </a:solidFill>
                <a:latin typeface="Arial"/>
                <a:ea typeface="Arial"/>
                <a:cs typeface="Arial"/>
                <a:sym typeface="Arial"/>
              </a:rPr>
              <a:t>3. Ejecución de la Criptografía (Dentro del Chip)</a:t>
            </a:r>
            <a:r>
              <a:rPr lang="es" sz="3418">
                <a:solidFill>
                  <a:srgbClr val="C7C7C7"/>
                </a:solidFill>
                <a:latin typeface="Arial"/>
                <a:ea typeface="Arial"/>
                <a:cs typeface="Arial"/>
                <a:sym typeface="Arial"/>
              </a:rPr>
              <a:t> Una vez encontrada la clave privada (</a:t>
            </a:r>
            <a:r>
              <a:rPr lang="es" sz="3418">
                <a:solidFill>
                  <a:srgbClr val="C4C7C5"/>
                </a:solidFill>
                <a:latin typeface="Roboto Mono"/>
                <a:ea typeface="Roboto Mono"/>
                <a:cs typeface="Roboto Mono"/>
                <a:sym typeface="Roboto Mono"/>
              </a:rPr>
              <a:t>priv_key</a:t>
            </a:r>
            <a:r>
              <a:rPr lang="es" sz="3418">
                <a:solidFill>
                  <a:srgbClr val="C7C7C7"/>
                </a:solidFill>
                <a:latin typeface="Arial"/>
                <a:ea typeface="Arial"/>
                <a:cs typeface="Arial"/>
                <a:sym typeface="Arial"/>
              </a:rPr>
              <a:t>):</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a:solidFill>
                  <a:srgbClr val="C7C7C7"/>
                </a:solidFill>
                <a:latin typeface="Arial"/>
                <a:ea typeface="Arial"/>
                <a:cs typeface="Arial"/>
                <a:sym typeface="Arial"/>
              </a:rPr>
              <a:t>• Se leen los </a:t>
            </a:r>
            <a:r>
              <a:rPr lang="es" sz="3418" i="1">
                <a:solidFill>
                  <a:srgbClr val="C7C7C7"/>
                </a:solidFill>
                <a:latin typeface="Arial"/>
                <a:ea typeface="Arial"/>
                <a:cs typeface="Arial"/>
                <a:sym typeface="Arial"/>
              </a:rPr>
              <a:t>bytes</a:t>
            </a:r>
            <a:r>
              <a:rPr lang="es" sz="3418">
                <a:solidFill>
                  <a:srgbClr val="C7C7C7"/>
                </a:solidFill>
                <a:latin typeface="Arial"/>
                <a:ea typeface="Arial"/>
                <a:cs typeface="Arial"/>
                <a:sym typeface="Arial"/>
              </a:rPr>
              <a:t> (</a:t>
            </a:r>
            <a:r>
              <a:rPr lang="es" sz="3418">
                <a:solidFill>
                  <a:srgbClr val="C4C7C5"/>
                </a:solidFill>
                <a:latin typeface="Roboto Mono"/>
                <a:ea typeface="Roboto Mono"/>
                <a:cs typeface="Roboto Mono"/>
                <a:sym typeface="Roboto Mono"/>
              </a:rPr>
              <a:t>data</a:t>
            </a:r>
            <a:r>
              <a:rPr lang="es" sz="3418">
                <a:solidFill>
                  <a:srgbClr val="C7C7C7"/>
                </a:solidFill>
                <a:latin typeface="Arial"/>
                <a:ea typeface="Arial"/>
                <a:cs typeface="Arial"/>
                <a:sym typeface="Arial"/>
              </a:rPr>
              <a:t>) del archivo a firmar.</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a:solidFill>
                  <a:srgbClr val="C7C7C7"/>
                </a:solidFill>
                <a:latin typeface="Arial"/>
                <a:ea typeface="Arial"/>
                <a:cs typeface="Arial"/>
                <a:sym typeface="Arial"/>
              </a:rPr>
              <a:t>• Se invoca la operación </a:t>
            </a:r>
            <a:r>
              <a:rPr lang="es" sz="3418">
                <a:solidFill>
                  <a:srgbClr val="C4C7C5"/>
                </a:solidFill>
                <a:latin typeface="Roboto Mono"/>
                <a:ea typeface="Roboto Mono"/>
                <a:cs typeface="Roboto Mono"/>
                <a:sym typeface="Roboto Mono"/>
              </a:rPr>
              <a:t>priv_key.sign(data, mechanism=Mechanism.SHA256_RSA_PKCS)</a:t>
            </a:r>
            <a:r>
              <a:rPr lang="es" sz="3418">
                <a:solidFill>
                  <a:srgbClr val="C7C7C7"/>
                </a:solidFill>
                <a:latin typeface="Arial"/>
                <a:ea typeface="Arial"/>
                <a:cs typeface="Arial"/>
                <a:sym typeface="Arial"/>
              </a:rPr>
              <a:t>.</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a:solidFill>
                  <a:srgbClr val="C7C7C7"/>
                </a:solidFill>
                <a:latin typeface="Arial"/>
                <a:ea typeface="Arial"/>
                <a:cs typeface="Arial"/>
                <a:sym typeface="Arial"/>
              </a:rPr>
              <a:t>• </a:t>
            </a:r>
            <a:r>
              <a:rPr lang="es" sz="3418" b="1">
                <a:solidFill>
                  <a:srgbClr val="C7C7C7"/>
                </a:solidFill>
                <a:latin typeface="Arial"/>
                <a:ea typeface="Arial"/>
                <a:cs typeface="Arial"/>
                <a:sym typeface="Arial"/>
              </a:rPr>
              <a:t>Seguridad:</a:t>
            </a:r>
            <a:r>
              <a:rPr lang="es" sz="3418">
                <a:solidFill>
                  <a:srgbClr val="C7C7C7"/>
                </a:solidFill>
                <a:latin typeface="Arial"/>
                <a:ea typeface="Arial"/>
                <a:cs typeface="Arial"/>
                <a:sym typeface="Arial"/>
              </a:rPr>
              <a:t> El punto fundamental es que la clave privada </a:t>
            </a:r>
            <a:r>
              <a:rPr lang="es" sz="3418" b="1">
                <a:solidFill>
                  <a:srgbClr val="C7C7C7"/>
                </a:solidFill>
                <a:latin typeface="Arial"/>
                <a:ea typeface="Arial"/>
                <a:cs typeface="Arial"/>
                <a:sym typeface="Arial"/>
              </a:rPr>
              <a:t>nunca abandona el chip del DNIe</a:t>
            </a:r>
            <a:r>
              <a:rPr lang="es" sz="3418">
                <a:solidFill>
                  <a:srgbClr val="C7C7C7"/>
                </a:solidFill>
                <a:latin typeface="Arial"/>
                <a:ea typeface="Arial"/>
                <a:cs typeface="Arial"/>
                <a:sym typeface="Arial"/>
              </a:rPr>
              <a:t>. La aplicación solo envía los datos al DNIe, y el hardware de la tarjeta realiza internamente el cálculo del hash SHA-256 y su cifrado con la clave privada RSA.</a:t>
            </a:r>
            <a:endParaRPr sz="3418">
              <a:solidFill>
                <a:srgbClr val="C7C7C7"/>
              </a:solidFill>
              <a:latin typeface="Arial"/>
              <a:ea typeface="Arial"/>
              <a:cs typeface="Arial"/>
              <a:sym typeface="Arial"/>
            </a:endParaRPr>
          </a:p>
          <a:p>
            <a:pPr marL="0" lvl="0" indent="0" algn="l" rtl="0">
              <a:spcBef>
                <a:spcPts val="1200"/>
              </a:spcBef>
              <a:spcAft>
                <a:spcPts val="0"/>
              </a:spcAft>
              <a:buNone/>
            </a:pPr>
            <a:r>
              <a:rPr lang="es" sz="3418" b="1">
                <a:solidFill>
                  <a:srgbClr val="C7C7C7"/>
                </a:solidFill>
                <a:latin typeface="Arial"/>
                <a:ea typeface="Arial"/>
                <a:cs typeface="Arial"/>
                <a:sym typeface="Arial"/>
              </a:rPr>
              <a:t>4. Resultado</a:t>
            </a:r>
            <a:r>
              <a:rPr lang="es" sz="3418">
                <a:solidFill>
                  <a:srgbClr val="C7C7C7"/>
                </a:solidFill>
                <a:latin typeface="Arial"/>
                <a:ea typeface="Arial"/>
                <a:cs typeface="Arial"/>
                <a:sym typeface="Arial"/>
              </a:rPr>
              <a:t> La aplicación recibe el resultado de la operación (la firma) y la guarda como una firma "detached" (separada) en un archivo con extensión </a:t>
            </a:r>
            <a:r>
              <a:rPr lang="es" sz="3418">
                <a:solidFill>
                  <a:srgbClr val="C4C7C5"/>
                </a:solidFill>
                <a:latin typeface="Roboto Mono"/>
                <a:ea typeface="Roboto Mono"/>
                <a:cs typeface="Roboto Mono"/>
                <a:sym typeface="Roboto Mono"/>
              </a:rPr>
              <a:t>.sig</a:t>
            </a:r>
            <a:endParaRPr sz="3418">
              <a:solidFill>
                <a:srgbClr val="C4C7C5"/>
              </a:solidFill>
              <a:latin typeface="Roboto Mono"/>
              <a:ea typeface="Roboto Mono"/>
              <a:cs typeface="Roboto Mono"/>
              <a:sym typeface="Roboto Mono"/>
            </a:endParaRPr>
          </a:p>
          <a:p>
            <a:pPr marL="0" lvl="0" indent="0" algn="l" rtl="0">
              <a:spcBef>
                <a:spcPts val="1200"/>
              </a:spcBef>
              <a:spcAft>
                <a:spcPts val="1200"/>
              </a:spcAft>
              <a:buNone/>
            </a:pPr>
            <a:endParaRPr/>
          </a:p>
        </p:txBody>
      </p:sp>
      <p:pic>
        <p:nvPicPr>
          <p:cNvPr id="151" name="Google Shape;151;p15"/>
          <p:cNvPicPr preferRelativeResize="0"/>
          <p:nvPr/>
        </p:nvPicPr>
        <p:blipFill>
          <a:blip r:embed="rId3">
            <a:alphaModFix/>
          </a:blip>
          <a:stretch>
            <a:fillRect/>
          </a:stretch>
        </p:blipFill>
        <p:spPr>
          <a:xfrm>
            <a:off x="366275" y="611615"/>
            <a:ext cx="3981174" cy="4358110"/>
          </a:xfrm>
          <a:prstGeom prst="rect">
            <a:avLst/>
          </a:prstGeom>
          <a:noFill/>
          <a:ln>
            <a:noFill/>
          </a:ln>
        </p:spPr>
      </p:pic>
      <p:pic>
        <p:nvPicPr>
          <p:cNvPr id="152" name="Google Shape;152;p15" descr="a hand is holding a pen and writing on a white background (proporcionado por Tenor)"/>
          <p:cNvPicPr preferRelativeResize="0"/>
          <p:nvPr/>
        </p:nvPicPr>
        <p:blipFill>
          <a:blip r:embed="rId4">
            <a:alphaModFix/>
          </a:blip>
          <a:stretch>
            <a:fillRect/>
          </a:stretch>
        </p:blipFill>
        <p:spPr>
          <a:xfrm>
            <a:off x="3670094" y="124275"/>
            <a:ext cx="376257" cy="3762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6"/>
          <p:cNvSpPr txBox="1">
            <a:spLocks noGrp="1"/>
          </p:cNvSpPr>
          <p:nvPr>
            <p:ph type="title"/>
          </p:nvPr>
        </p:nvSpPr>
        <p:spPr>
          <a:xfrm>
            <a:off x="1034024" y="367850"/>
            <a:ext cx="4036063" cy="492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Exportación de certificado</a:t>
            </a:r>
            <a:endParaRPr dirty="0"/>
          </a:p>
        </p:txBody>
      </p:sp>
      <p:sp>
        <p:nvSpPr>
          <p:cNvPr id="158" name="Google Shape;158;p16"/>
          <p:cNvSpPr txBox="1">
            <a:spLocks noGrp="1"/>
          </p:cNvSpPr>
          <p:nvPr>
            <p:ph type="body" idx="1"/>
          </p:nvPr>
        </p:nvSpPr>
        <p:spPr>
          <a:xfrm>
            <a:off x="4946450" y="1253013"/>
            <a:ext cx="4041900" cy="28920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 sz="3400">
                <a:solidFill>
                  <a:srgbClr val="C7C7C7"/>
                </a:solidFill>
                <a:latin typeface="Arial"/>
                <a:ea typeface="Arial"/>
                <a:cs typeface="Arial"/>
                <a:sym typeface="Arial"/>
              </a:rPr>
              <a:t>El proceso de exportación ocurre inmediatamente después de establecer la sesión con el DNIe y validar el PIN.</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1. </a:t>
            </a:r>
            <a:r>
              <a:rPr lang="es" sz="3400" b="1">
                <a:solidFill>
                  <a:srgbClr val="C7C7C7"/>
                </a:solidFill>
                <a:latin typeface="Arial"/>
                <a:ea typeface="Arial"/>
                <a:cs typeface="Arial"/>
                <a:sym typeface="Arial"/>
              </a:rPr>
              <a:t>Inicio de la Sesión:</a:t>
            </a:r>
            <a:r>
              <a:rPr lang="es" sz="3400">
                <a:solidFill>
                  <a:srgbClr val="C7C7C7"/>
                </a:solidFill>
                <a:latin typeface="Arial"/>
                <a:ea typeface="Arial"/>
                <a:cs typeface="Arial"/>
                <a:sym typeface="Arial"/>
              </a:rPr>
              <a:t> Se utiliza la función </a:t>
            </a:r>
            <a:r>
              <a:rPr lang="es" sz="3400">
                <a:solidFill>
                  <a:srgbClr val="C4C7C5"/>
                </a:solidFill>
                <a:latin typeface="Roboto Mono"/>
                <a:ea typeface="Roboto Mono"/>
                <a:cs typeface="Roboto Mono"/>
                <a:sym typeface="Roboto Mono"/>
              </a:rPr>
              <a:t>get_session(pin)</a:t>
            </a:r>
            <a:r>
              <a:rPr lang="es" sz="3400">
                <a:solidFill>
                  <a:srgbClr val="C7C7C7"/>
                </a:solidFill>
                <a:latin typeface="Arial"/>
                <a:ea typeface="Arial"/>
                <a:cs typeface="Arial"/>
                <a:sym typeface="Arial"/>
              </a:rPr>
              <a:t> para cargar la librería PKCS#11, detectar el DNIe y abrir una sesión.</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2. </a:t>
            </a:r>
            <a:r>
              <a:rPr lang="es" sz="3400" b="1">
                <a:solidFill>
                  <a:srgbClr val="C7C7C7"/>
                </a:solidFill>
                <a:latin typeface="Arial"/>
                <a:ea typeface="Arial"/>
                <a:cs typeface="Arial"/>
                <a:sym typeface="Arial"/>
              </a:rPr>
              <a:t>Búsqueda de Objetos:</a:t>
            </a:r>
            <a:r>
              <a:rPr lang="es" sz="3400">
                <a:solidFill>
                  <a:srgbClr val="C7C7C7"/>
                </a:solidFill>
                <a:latin typeface="Arial"/>
                <a:ea typeface="Arial"/>
                <a:cs typeface="Arial"/>
                <a:sym typeface="Arial"/>
              </a:rPr>
              <a:t> Una vez abierta la sesión, el código busca todos los objetos que pertenecen a la clase </a:t>
            </a:r>
            <a:r>
              <a:rPr lang="es" sz="3400">
                <a:solidFill>
                  <a:srgbClr val="C4C7C5"/>
                </a:solidFill>
                <a:latin typeface="Roboto Mono"/>
                <a:ea typeface="Roboto Mono"/>
                <a:cs typeface="Roboto Mono"/>
                <a:sym typeface="Roboto Mono"/>
              </a:rPr>
              <a:t>ObjectClass.CERTIFICATE</a:t>
            </a:r>
            <a:r>
              <a:rPr lang="es" sz="3400">
                <a:solidFill>
                  <a:srgbClr val="C7C7C7"/>
                </a:solidFill>
                <a:latin typeface="Arial"/>
                <a:ea typeface="Arial"/>
                <a:cs typeface="Arial"/>
                <a:sym typeface="Arial"/>
              </a:rPr>
              <a:t> dentro de la tarjeta (</a:t>
            </a:r>
            <a:r>
              <a:rPr lang="es" sz="3400">
                <a:solidFill>
                  <a:srgbClr val="C4C7C5"/>
                </a:solidFill>
                <a:latin typeface="Roboto Mono"/>
                <a:ea typeface="Roboto Mono"/>
                <a:cs typeface="Roboto Mono"/>
                <a:sym typeface="Roboto Mono"/>
              </a:rPr>
              <a:t>list(session.get_objects({Attribute.CLASS: ObjectClass.CERTIFICATE}))</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3. </a:t>
            </a:r>
            <a:r>
              <a:rPr lang="es" sz="3400" b="1">
                <a:solidFill>
                  <a:srgbClr val="C7C7C7"/>
                </a:solidFill>
                <a:latin typeface="Arial"/>
                <a:ea typeface="Arial"/>
                <a:cs typeface="Arial"/>
                <a:sym typeface="Arial"/>
              </a:rPr>
              <a:t>Identificación del Certificado de Firma:</a:t>
            </a:r>
            <a:endParaRPr sz="3400" b="1">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 Se itera sobre los certificados encontrados.</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 El código identifica el certificado de firma buscando aquel cuya etiqueta (</a:t>
            </a:r>
            <a:r>
              <a:rPr lang="es" sz="3400">
                <a:solidFill>
                  <a:srgbClr val="C4C7C5"/>
                </a:solidFill>
                <a:latin typeface="Roboto Mono"/>
                <a:ea typeface="Roboto Mono"/>
                <a:cs typeface="Roboto Mono"/>
                <a:sym typeface="Roboto Mono"/>
              </a:rPr>
              <a:t>Attribute.LABEL</a:t>
            </a:r>
            <a:r>
              <a:rPr lang="es" sz="3400">
                <a:solidFill>
                  <a:srgbClr val="C7C7C7"/>
                </a:solidFill>
                <a:latin typeface="Arial"/>
                <a:ea typeface="Arial"/>
                <a:cs typeface="Arial"/>
                <a:sym typeface="Arial"/>
              </a:rPr>
              <a:t>) contenga la cadena "firmadigital" (ignorando espacios y mayúsculas, como se ve en el código </a:t>
            </a:r>
            <a:r>
              <a:rPr lang="es" sz="3400">
                <a:solidFill>
                  <a:srgbClr val="C4C7C5"/>
                </a:solidFill>
                <a:latin typeface="Roboto Mono"/>
                <a:ea typeface="Roboto Mono"/>
                <a:cs typeface="Roboto Mono"/>
                <a:sym typeface="Roboto Mono"/>
              </a:rPr>
              <a:t>dnie_cli.py</a:t>
            </a:r>
            <a:r>
              <a:rPr lang="es" sz="3400">
                <a:solidFill>
                  <a:srgbClr val="C7C7C7"/>
                </a:solidFill>
                <a:latin typeface="Arial"/>
                <a:ea typeface="Arial"/>
                <a:cs typeface="Arial"/>
                <a:sym typeface="Arial"/>
              </a:rPr>
              <a:t>). Esto se hace para encontrar la etiqueta asignada por el DNIe, que suele ser "CertFirmaDigital".</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4. </a:t>
            </a:r>
            <a:r>
              <a:rPr lang="es" sz="3400" b="1">
                <a:solidFill>
                  <a:srgbClr val="C7C7C7"/>
                </a:solidFill>
                <a:latin typeface="Arial"/>
                <a:ea typeface="Arial"/>
                <a:cs typeface="Arial"/>
                <a:sym typeface="Arial"/>
              </a:rPr>
              <a:t>Extracción del Contenido:</a:t>
            </a:r>
            <a:r>
              <a:rPr lang="es" sz="3400">
                <a:solidFill>
                  <a:srgbClr val="C7C7C7"/>
                </a:solidFill>
                <a:latin typeface="Arial"/>
                <a:ea typeface="Arial"/>
                <a:cs typeface="Arial"/>
                <a:sym typeface="Arial"/>
              </a:rPr>
              <a:t> Una vez localizado el certificado correcto (</a:t>
            </a:r>
            <a:r>
              <a:rPr lang="es" sz="3400">
                <a:solidFill>
                  <a:srgbClr val="C4C7C5"/>
                </a:solidFill>
                <a:latin typeface="Roboto Mono"/>
                <a:ea typeface="Roboto Mono"/>
                <a:cs typeface="Roboto Mono"/>
                <a:sym typeface="Roboto Mono"/>
              </a:rPr>
              <a:t>cert_firma</a:t>
            </a:r>
            <a:r>
              <a:rPr lang="es" sz="3400">
                <a:solidFill>
                  <a:srgbClr val="C7C7C7"/>
                </a:solidFill>
                <a:latin typeface="Arial"/>
                <a:ea typeface="Arial"/>
                <a:cs typeface="Arial"/>
                <a:sym typeface="Arial"/>
              </a:rPr>
              <a:t>), se extrae su contenido binario utilizando el atributo </a:t>
            </a:r>
            <a:r>
              <a:rPr lang="es" sz="3400">
                <a:solidFill>
                  <a:srgbClr val="C4C7C5"/>
                </a:solidFill>
                <a:latin typeface="Roboto Mono"/>
                <a:ea typeface="Roboto Mono"/>
                <a:cs typeface="Roboto Mono"/>
                <a:sym typeface="Roboto Mono"/>
              </a:rPr>
              <a:t>Attribute.VALUE</a:t>
            </a:r>
            <a:r>
              <a:rPr lang="es" sz="3400">
                <a:solidFill>
                  <a:srgbClr val="C7C7C7"/>
                </a:solidFill>
                <a:latin typeface="Arial"/>
                <a:ea typeface="Arial"/>
                <a:cs typeface="Arial"/>
                <a:sym typeface="Arial"/>
              </a:rPr>
              <a:t>. Este contenido es el certificado en formato estándar DER.</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5. </a:t>
            </a:r>
            <a:r>
              <a:rPr lang="es" sz="3400" b="1">
                <a:solidFill>
                  <a:srgbClr val="C7C7C7"/>
                </a:solidFill>
                <a:latin typeface="Arial"/>
                <a:ea typeface="Arial"/>
                <a:cs typeface="Arial"/>
                <a:sym typeface="Arial"/>
              </a:rPr>
              <a:t>Guardado:</a:t>
            </a:r>
            <a:r>
              <a:rPr lang="es" sz="3400">
                <a:solidFill>
                  <a:srgbClr val="C7C7C7"/>
                </a:solidFill>
                <a:latin typeface="Arial"/>
                <a:ea typeface="Arial"/>
                <a:cs typeface="Arial"/>
                <a:sym typeface="Arial"/>
              </a:rPr>
              <a:t> Los datos binarios (</a:t>
            </a:r>
            <a:r>
              <a:rPr lang="es" sz="3400">
                <a:solidFill>
                  <a:srgbClr val="C4C7C5"/>
                </a:solidFill>
                <a:latin typeface="Roboto Mono"/>
                <a:ea typeface="Roboto Mono"/>
                <a:cs typeface="Roboto Mono"/>
                <a:sym typeface="Roboto Mono"/>
              </a:rPr>
              <a:t>cert_data</a:t>
            </a:r>
            <a:r>
              <a:rPr lang="es" sz="3400">
                <a:solidFill>
                  <a:srgbClr val="C7C7C7"/>
                </a:solidFill>
                <a:latin typeface="Arial"/>
                <a:ea typeface="Arial"/>
                <a:cs typeface="Arial"/>
                <a:sym typeface="Arial"/>
              </a:rPr>
              <a:t>) se escriben en un archivo de salida con extensión </a:t>
            </a:r>
            <a:r>
              <a:rPr lang="es" sz="3400">
                <a:solidFill>
                  <a:srgbClr val="C4C7C5"/>
                </a:solidFill>
                <a:latin typeface="Roboto Mono"/>
                <a:ea typeface="Roboto Mono"/>
                <a:cs typeface="Roboto Mono"/>
                <a:sym typeface="Roboto Mono"/>
              </a:rPr>
              <a:t>.der</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1200"/>
              </a:spcAft>
              <a:buNone/>
            </a:pPr>
            <a:endParaRPr/>
          </a:p>
        </p:txBody>
      </p:sp>
      <p:pic>
        <p:nvPicPr>
          <p:cNvPr id="159" name="Google Shape;159;p16"/>
          <p:cNvPicPr preferRelativeResize="0"/>
          <p:nvPr/>
        </p:nvPicPr>
        <p:blipFill>
          <a:blip r:embed="rId3">
            <a:alphaModFix/>
          </a:blip>
          <a:stretch>
            <a:fillRect/>
          </a:stretch>
        </p:blipFill>
        <p:spPr>
          <a:xfrm>
            <a:off x="140775" y="1156609"/>
            <a:ext cx="4805676" cy="3692441"/>
          </a:xfrm>
          <a:prstGeom prst="rect">
            <a:avLst/>
          </a:prstGeom>
          <a:noFill/>
          <a:ln>
            <a:noFill/>
          </a:ln>
        </p:spPr>
      </p:pic>
      <p:pic>
        <p:nvPicPr>
          <p:cNvPr id="160" name="Google Shape;160;p16" descr="a certificate with a red seal and ribbon (proporcionado por Tenor)"/>
          <p:cNvPicPr preferRelativeResize="0"/>
          <p:nvPr/>
        </p:nvPicPr>
        <p:blipFill>
          <a:blip r:embed="rId4">
            <a:alphaModFix/>
          </a:blip>
          <a:stretch>
            <a:fillRect/>
          </a:stretch>
        </p:blipFill>
        <p:spPr>
          <a:xfrm>
            <a:off x="4817925" y="188037"/>
            <a:ext cx="661550" cy="851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7"/>
          <p:cNvSpPr txBox="1">
            <a:spLocks noGrp="1"/>
          </p:cNvSpPr>
          <p:nvPr>
            <p:ph type="title"/>
          </p:nvPr>
        </p:nvSpPr>
        <p:spPr>
          <a:xfrm>
            <a:off x="752149" y="126425"/>
            <a:ext cx="2526309" cy="47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dirty="0"/>
              <a:t>Verificar la firma</a:t>
            </a:r>
            <a:endParaRPr dirty="0"/>
          </a:p>
        </p:txBody>
      </p:sp>
      <p:sp>
        <p:nvSpPr>
          <p:cNvPr id="166" name="Google Shape;166;p17"/>
          <p:cNvSpPr txBox="1">
            <a:spLocks noGrp="1"/>
          </p:cNvSpPr>
          <p:nvPr>
            <p:ph type="body" idx="1"/>
          </p:nvPr>
        </p:nvSpPr>
        <p:spPr>
          <a:xfrm>
            <a:off x="4729375" y="667275"/>
            <a:ext cx="4352100" cy="4339500"/>
          </a:xfrm>
          <a:prstGeom prst="rect">
            <a:avLst/>
          </a:prstGeom>
        </p:spPr>
        <p:txBody>
          <a:bodyPr spcFirstLastPara="1" wrap="square" lIns="91425" tIns="91425" rIns="91425" bIns="91425" anchor="t" anchorCtr="0">
            <a:normAutofit fontScale="25000" lnSpcReduction="20000"/>
          </a:bodyPr>
          <a:lstStyle/>
          <a:p>
            <a:pPr marL="0" lvl="0" indent="0" algn="l" rtl="0">
              <a:spcBef>
                <a:spcPts val="0"/>
              </a:spcBef>
              <a:spcAft>
                <a:spcPts val="0"/>
              </a:spcAft>
              <a:buNone/>
            </a:pPr>
            <a:r>
              <a:rPr lang="es" sz="3400" b="1">
                <a:solidFill>
                  <a:srgbClr val="C7C7C7"/>
                </a:solidFill>
                <a:latin typeface="Arial"/>
                <a:ea typeface="Arial"/>
                <a:cs typeface="Arial"/>
                <a:sym typeface="Arial"/>
              </a:rPr>
              <a:t>1. Requisitos de Entrada</a:t>
            </a:r>
            <a:r>
              <a:rPr lang="es" sz="3400">
                <a:solidFill>
                  <a:srgbClr val="C7C7C7"/>
                </a:solidFill>
                <a:latin typeface="Arial"/>
                <a:ea typeface="Arial"/>
                <a:cs typeface="Arial"/>
                <a:sym typeface="Arial"/>
              </a:rPr>
              <a:t> El script </a:t>
            </a:r>
            <a:r>
              <a:rPr lang="es" sz="3400">
                <a:solidFill>
                  <a:srgbClr val="C4C7C5"/>
                </a:solidFill>
                <a:latin typeface="Roboto Mono"/>
                <a:ea typeface="Roboto Mono"/>
                <a:cs typeface="Roboto Mono"/>
                <a:sym typeface="Roboto Mono"/>
              </a:rPr>
              <a:t>verificar_firma_dnie.py</a:t>
            </a:r>
            <a:r>
              <a:rPr lang="es" sz="3400">
                <a:solidFill>
                  <a:srgbClr val="C7C7C7"/>
                </a:solidFill>
                <a:latin typeface="Arial"/>
                <a:ea typeface="Arial"/>
                <a:cs typeface="Arial"/>
                <a:sym typeface="Arial"/>
              </a:rPr>
              <a:t> requiere tres archivos de entrada obligatorios:</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El </a:t>
            </a:r>
            <a:r>
              <a:rPr lang="es" sz="3400" b="1">
                <a:solidFill>
                  <a:srgbClr val="C7C7C7"/>
                </a:solidFill>
                <a:latin typeface="Arial"/>
                <a:ea typeface="Arial"/>
                <a:cs typeface="Arial"/>
                <a:sym typeface="Arial"/>
              </a:rPr>
              <a:t>documento original</a:t>
            </a:r>
            <a:r>
              <a:rPr lang="es" sz="3400">
                <a:solidFill>
                  <a:srgbClr val="C7C7C7"/>
                </a:solidFill>
                <a:latin typeface="Arial"/>
                <a:ea typeface="Arial"/>
                <a:cs typeface="Arial"/>
                <a:sym typeface="Arial"/>
              </a:rPr>
              <a:t> (</a:t>
            </a:r>
            <a:r>
              <a:rPr lang="es" sz="3400">
                <a:solidFill>
                  <a:srgbClr val="C4C7C5"/>
                </a:solidFill>
                <a:latin typeface="Roboto Mono"/>
                <a:ea typeface="Roboto Mono"/>
                <a:cs typeface="Roboto Mono"/>
                <a:sym typeface="Roboto Mono"/>
              </a:rPr>
              <a:t>documento</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El archivo de </a:t>
            </a:r>
            <a:r>
              <a:rPr lang="es" sz="3400" b="1">
                <a:solidFill>
                  <a:srgbClr val="C7C7C7"/>
                </a:solidFill>
                <a:latin typeface="Arial"/>
                <a:ea typeface="Arial"/>
                <a:cs typeface="Arial"/>
                <a:sym typeface="Arial"/>
              </a:rPr>
              <a:t>firma</a:t>
            </a:r>
            <a:r>
              <a:rPr lang="es" sz="3400">
                <a:solidFill>
                  <a:srgbClr val="C7C7C7"/>
                </a:solidFill>
                <a:latin typeface="Arial"/>
                <a:ea typeface="Arial"/>
                <a:cs typeface="Arial"/>
                <a:sym typeface="Arial"/>
              </a:rPr>
              <a:t> binaria separada o "detached" (</a:t>
            </a:r>
            <a:r>
              <a:rPr lang="es" sz="3400">
                <a:solidFill>
                  <a:srgbClr val="C4C7C5"/>
                </a:solidFill>
                <a:latin typeface="Roboto Mono"/>
                <a:ea typeface="Roboto Mono"/>
                <a:cs typeface="Roboto Mono"/>
                <a:sym typeface="Roboto Mono"/>
              </a:rPr>
              <a:t>.sig</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El </a:t>
            </a:r>
            <a:r>
              <a:rPr lang="es" sz="3400" b="1">
                <a:solidFill>
                  <a:srgbClr val="C7C7C7"/>
                </a:solidFill>
                <a:latin typeface="Arial"/>
                <a:ea typeface="Arial"/>
                <a:cs typeface="Arial"/>
                <a:sym typeface="Arial"/>
              </a:rPr>
              <a:t>certificado público</a:t>
            </a:r>
            <a:r>
              <a:rPr lang="es" sz="3400">
                <a:solidFill>
                  <a:srgbClr val="C7C7C7"/>
                </a:solidFill>
                <a:latin typeface="Arial"/>
                <a:ea typeface="Arial"/>
                <a:cs typeface="Arial"/>
                <a:sym typeface="Arial"/>
              </a:rPr>
              <a:t> del firmante (</a:t>
            </a:r>
            <a:r>
              <a:rPr lang="es" sz="3400">
                <a:solidFill>
                  <a:srgbClr val="C4C7C5"/>
                </a:solidFill>
                <a:latin typeface="Roboto Mono"/>
                <a:ea typeface="Roboto Mono"/>
                <a:cs typeface="Roboto Mono"/>
                <a:sym typeface="Roboto Mono"/>
              </a:rPr>
              <a:t>.der</a:t>
            </a:r>
            <a:r>
              <a:rPr lang="es" sz="3400">
                <a:solidFill>
                  <a:srgbClr val="C7C7C7"/>
                </a:solidFill>
                <a:latin typeface="Arial"/>
                <a:ea typeface="Arial"/>
                <a:cs typeface="Arial"/>
                <a:sym typeface="Arial"/>
              </a:rPr>
              <a:t>), obtenido previamente mediante la operación de exportación.</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b="1">
                <a:solidFill>
                  <a:srgbClr val="C7C7C7"/>
                </a:solidFill>
                <a:latin typeface="Arial"/>
                <a:ea typeface="Arial"/>
                <a:cs typeface="Arial"/>
                <a:sym typeface="Arial"/>
              </a:rPr>
              <a:t>2. Carga y Extracción del Certificado</a:t>
            </a:r>
            <a:endParaRPr sz="3400" b="1">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Se lee el contenido binario del certificado (</a:t>
            </a:r>
            <a:r>
              <a:rPr lang="es" sz="3400">
                <a:solidFill>
                  <a:srgbClr val="C4C7C5"/>
                </a:solidFill>
                <a:latin typeface="Roboto Mono"/>
                <a:ea typeface="Roboto Mono"/>
                <a:cs typeface="Roboto Mono"/>
                <a:sym typeface="Roboto Mono"/>
              </a:rPr>
              <a:t>cert_bytes</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Se utiliza </a:t>
            </a:r>
            <a:r>
              <a:rPr lang="es" sz="3400">
                <a:solidFill>
                  <a:srgbClr val="C4C7C5"/>
                </a:solidFill>
                <a:latin typeface="Roboto Mono"/>
                <a:ea typeface="Roboto Mono"/>
                <a:cs typeface="Roboto Mono"/>
                <a:sym typeface="Roboto Mono"/>
              </a:rPr>
              <a:t>x509.load_der_x509_certificate(cert_bytes)</a:t>
            </a:r>
            <a:r>
              <a:rPr lang="es" sz="3400">
                <a:solidFill>
                  <a:srgbClr val="C7C7C7"/>
                </a:solidFill>
                <a:latin typeface="Arial"/>
                <a:ea typeface="Arial"/>
                <a:cs typeface="Arial"/>
                <a:sym typeface="Arial"/>
              </a:rPr>
              <a:t> para cargar el certificado público.</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Se extrae la clave pública del certificado (</a:t>
            </a:r>
            <a:r>
              <a:rPr lang="es" sz="3400">
                <a:solidFill>
                  <a:srgbClr val="C4C7C5"/>
                </a:solidFill>
                <a:latin typeface="Roboto Mono"/>
                <a:ea typeface="Roboto Mono"/>
                <a:cs typeface="Roboto Mono"/>
                <a:sym typeface="Roboto Mono"/>
              </a:rPr>
              <a:t>public_key = cert.public_key()</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b="1">
                <a:solidFill>
                  <a:srgbClr val="C7C7C7"/>
                </a:solidFill>
                <a:latin typeface="Arial"/>
                <a:ea typeface="Arial"/>
                <a:cs typeface="Arial"/>
                <a:sym typeface="Arial"/>
              </a:rPr>
              <a:t>3. La Verificación Criptográfica (Función </a:t>
            </a:r>
            <a:r>
              <a:rPr lang="es" sz="3400" b="1">
                <a:solidFill>
                  <a:srgbClr val="C4C7C5"/>
                </a:solidFill>
                <a:latin typeface="Courier New"/>
                <a:ea typeface="Courier New"/>
                <a:cs typeface="Courier New"/>
                <a:sym typeface="Courier New"/>
              </a:rPr>
              <a:t>verify()</a:t>
            </a:r>
            <a:r>
              <a:rPr lang="es" sz="3400" b="1">
                <a:solidFill>
                  <a:srgbClr val="C7C7C7"/>
                </a:solidFill>
                <a:latin typeface="Arial"/>
                <a:ea typeface="Arial"/>
                <a:cs typeface="Arial"/>
                <a:sym typeface="Arial"/>
              </a:rPr>
              <a:t>)</a:t>
            </a:r>
            <a:r>
              <a:rPr lang="es" sz="3400">
                <a:solidFill>
                  <a:srgbClr val="C7C7C7"/>
                </a:solidFill>
                <a:latin typeface="Arial"/>
                <a:ea typeface="Arial"/>
                <a:cs typeface="Arial"/>
                <a:sym typeface="Arial"/>
              </a:rPr>
              <a:t> . La clave pública se utiliza para invocar el método </a:t>
            </a:r>
            <a:r>
              <a:rPr lang="es" sz="3400">
                <a:solidFill>
                  <a:srgbClr val="C4C7C5"/>
                </a:solidFill>
                <a:latin typeface="Roboto Mono"/>
                <a:ea typeface="Roboto Mono"/>
                <a:cs typeface="Roboto Mono"/>
                <a:sym typeface="Roboto Mono"/>
              </a:rPr>
              <a:t>verify()</a:t>
            </a:r>
            <a:r>
              <a:rPr lang="es" sz="3400">
                <a:solidFill>
                  <a:srgbClr val="C7C7C7"/>
                </a:solidFill>
                <a:latin typeface="Arial"/>
                <a:ea typeface="Arial"/>
                <a:cs typeface="Arial"/>
                <a:sym typeface="Arial"/>
              </a:rPr>
              <a:t>:</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a:t>
            </a:r>
            <a:r>
              <a:rPr lang="es" sz="3400" b="1">
                <a:solidFill>
                  <a:srgbClr val="C7C7C7"/>
                </a:solidFill>
                <a:latin typeface="Arial"/>
                <a:ea typeface="Arial"/>
                <a:cs typeface="Arial"/>
                <a:sym typeface="Arial"/>
              </a:rPr>
              <a:t>Descifrado del Hash:</a:t>
            </a:r>
            <a:r>
              <a:rPr lang="es" sz="3400">
                <a:solidFill>
                  <a:srgbClr val="C7C7C7"/>
                </a:solidFill>
                <a:latin typeface="Arial"/>
                <a:ea typeface="Arial"/>
                <a:cs typeface="Arial"/>
                <a:sym typeface="Arial"/>
              </a:rPr>
              <a:t> La función descifra la firma digital (</a:t>
            </a:r>
            <a:r>
              <a:rPr lang="es" sz="3400">
                <a:solidFill>
                  <a:srgbClr val="C4C7C5"/>
                </a:solidFill>
                <a:latin typeface="Roboto Mono"/>
                <a:ea typeface="Roboto Mono"/>
                <a:cs typeface="Roboto Mono"/>
                <a:sym typeface="Roboto Mono"/>
              </a:rPr>
              <a:t>signature</a:t>
            </a:r>
            <a:r>
              <a:rPr lang="es" sz="3400">
                <a:solidFill>
                  <a:srgbClr val="C7C7C7"/>
                </a:solidFill>
                <a:latin typeface="Arial"/>
                <a:ea typeface="Arial"/>
                <a:cs typeface="Arial"/>
                <a:sym typeface="Arial"/>
              </a:rPr>
              <a:t>) usando la clave pública, lo que revela el hash SHA-256 original que fue cifrado por el DNIe.</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a:t>
            </a:r>
            <a:r>
              <a:rPr lang="es" sz="3400" b="1">
                <a:solidFill>
                  <a:srgbClr val="C7C7C7"/>
                </a:solidFill>
                <a:latin typeface="Arial"/>
                <a:ea typeface="Arial"/>
                <a:cs typeface="Arial"/>
                <a:sym typeface="Arial"/>
              </a:rPr>
              <a:t>Recálculo del Hash:</a:t>
            </a:r>
            <a:r>
              <a:rPr lang="es" sz="3400">
                <a:solidFill>
                  <a:srgbClr val="C7C7C7"/>
                </a:solidFill>
                <a:latin typeface="Arial"/>
                <a:ea typeface="Arial"/>
                <a:cs typeface="Arial"/>
                <a:sym typeface="Arial"/>
              </a:rPr>
              <a:t> La función calcula un </a:t>
            </a:r>
            <a:r>
              <a:rPr lang="es" sz="3400" i="1">
                <a:solidFill>
                  <a:srgbClr val="C7C7C7"/>
                </a:solidFill>
                <a:latin typeface="Arial"/>
                <a:ea typeface="Arial"/>
                <a:cs typeface="Arial"/>
                <a:sym typeface="Arial"/>
              </a:rPr>
              <a:t>nuevo</a:t>
            </a:r>
            <a:r>
              <a:rPr lang="es" sz="3400">
                <a:solidFill>
                  <a:srgbClr val="C7C7C7"/>
                </a:solidFill>
                <a:latin typeface="Arial"/>
                <a:ea typeface="Arial"/>
                <a:cs typeface="Arial"/>
                <a:sym typeface="Arial"/>
              </a:rPr>
              <a:t> hash SHA-256 del documento original (</a:t>
            </a:r>
            <a:r>
              <a:rPr lang="es" sz="3400">
                <a:solidFill>
                  <a:srgbClr val="C4C7C5"/>
                </a:solidFill>
                <a:latin typeface="Roboto Mono"/>
                <a:ea typeface="Roboto Mono"/>
                <a:cs typeface="Roboto Mono"/>
                <a:sym typeface="Roboto Mono"/>
              </a:rPr>
              <a:t>data</a:t>
            </a:r>
            <a:r>
              <a:rPr lang="es" sz="3400">
                <a:solidFill>
                  <a:srgbClr val="C7C7C7"/>
                </a:solidFill>
                <a:latin typeface="Arial"/>
                <a:ea typeface="Arial"/>
                <a:cs typeface="Arial"/>
                <a:sym typeface="Arial"/>
              </a:rPr>
              <a:t>) proporcionado.</a:t>
            </a:r>
            <a:endParaRPr sz="3400">
              <a:solidFill>
                <a:srgbClr val="C7C7C7"/>
              </a:solidFill>
              <a:latin typeface="Arial"/>
              <a:ea typeface="Arial"/>
              <a:cs typeface="Arial"/>
              <a:sym typeface="Arial"/>
            </a:endParaRPr>
          </a:p>
          <a:p>
            <a:pPr marL="0" lvl="0" indent="0" algn="l" rtl="0">
              <a:spcBef>
                <a:spcPts val="1200"/>
              </a:spcBef>
              <a:spcAft>
                <a:spcPts val="0"/>
              </a:spcAft>
              <a:buNone/>
            </a:pPr>
            <a:r>
              <a:rPr lang="es" sz="3400">
                <a:solidFill>
                  <a:srgbClr val="C7C7C7"/>
                </a:solidFill>
                <a:latin typeface="Arial"/>
                <a:ea typeface="Arial"/>
                <a:cs typeface="Arial"/>
                <a:sym typeface="Arial"/>
              </a:rPr>
              <a:t>• </a:t>
            </a:r>
            <a:r>
              <a:rPr lang="es" sz="3400" b="1">
                <a:solidFill>
                  <a:srgbClr val="C7C7C7"/>
                </a:solidFill>
                <a:latin typeface="Arial"/>
                <a:ea typeface="Arial"/>
                <a:cs typeface="Arial"/>
                <a:sym typeface="Arial"/>
              </a:rPr>
              <a:t>Comparación:</a:t>
            </a:r>
            <a:r>
              <a:rPr lang="es" sz="3400">
                <a:solidFill>
                  <a:srgbClr val="C7C7C7"/>
                </a:solidFill>
                <a:latin typeface="Arial"/>
                <a:ea typeface="Arial"/>
                <a:cs typeface="Arial"/>
                <a:sym typeface="Arial"/>
              </a:rPr>
              <a:t> Finalmente, compara ambos hashes. Si son idénticos, significa que la firma es auténtica (generada por la clave privada asociada al certificado) y el documento no ha sido modificado.</a:t>
            </a:r>
            <a:endParaRPr sz="3400">
              <a:solidFill>
                <a:srgbClr val="C4C7C5"/>
              </a:solidFill>
              <a:latin typeface="Roboto Mono"/>
              <a:ea typeface="Roboto Mono"/>
              <a:cs typeface="Roboto Mono"/>
              <a:sym typeface="Roboto Mono"/>
            </a:endParaRPr>
          </a:p>
          <a:p>
            <a:pPr marL="0" lvl="0" indent="0" algn="l" rtl="0">
              <a:spcBef>
                <a:spcPts val="1200"/>
              </a:spcBef>
              <a:spcAft>
                <a:spcPts val="1200"/>
              </a:spcAft>
              <a:buNone/>
            </a:pPr>
            <a:endParaRPr/>
          </a:p>
        </p:txBody>
      </p:sp>
      <p:pic>
        <p:nvPicPr>
          <p:cNvPr id="167" name="Google Shape;167;p17"/>
          <p:cNvPicPr preferRelativeResize="0"/>
          <p:nvPr/>
        </p:nvPicPr>
        <p:blipFill>
          <a:blip r:embed="rId3">
            <a:alphaModFix/>
          </a:blip>
          <a:stretch>
            <a:fillRect/>
          </a:stretch>
        </p:blipFill>
        <p:spPr>
          <a:xfrm>
            <a:off x="476525" y="667275"/>
            <a:ext cx="4095477" cy="4339501"/>
          </a:xfrm>
          <a:prstGeom prst="rect">
            <a:avLst/>
          </a:prstGeom>
          <a:noFill/>
          <a:ln>
            <a:noFill/>
          </a:ln>
        </p:spPr>
      </p:pic>
      <p:pic>
        <p:nvPicPr>
          <p:cNvPr id="168" name="Google Shape;168;p17" descr="a green check mark icon with a long shadow on a white background (proporcionado por Tenor)"/>
          <p:cNvPicPr preferRelativeResize="0"/>
          <p:nvPr/>
        </p:nvPicPr>
        <p:blipFill>
          <a:blip r:embed="rId4">
            <a:alphaModFix/>
          </a:blip>
          <a:stretch>
            <a:fillRect/>
          </a:stretch>
        </p:blipFill>
        <p:spPr>
          <a:xfrm>
            <a:off x="3039175" y="-9437"/>
            <a:ext cx="748425" cy="748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8"/>
          <p:cNvSpPr txBox="1">
            <a:spLocks noGrp="1"/>
          </p:cNvSpPr>
          <p:nvPr>
            <p:ph type="title"/>
          </p:nvPr>
        </p:nvSpPr>
        <p:spPr>
          <a:xfrm>
            <a:off x="2473050" y="383025"/>
            <a:ext cx="4197900" cy="5622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s" sz="2150"/>
              <a:t>Interfaz de usuario</a:t>
            </a:r>
            <a:endParaRPr sz="2150"/>
          </a:p>
        </p:txBody>
      </p:sp>
      <p:sp>
        <p:nvSpPr>
          <p:cNvPr id="174" name="Google Shape;174;p18"/>
          <p:cNvSpPr txBox="1">
            <a:spLocks noGrp="1"/>
          </p:cNvSpPr>
          <p:nvPr>
            <p:ph type="body" idx="1"/>
          </p:nvPr>
        </p:nvSpPr>
        <p:spPr>
          <a:xfrm>
            <a:off x="5094900" y="1140150"/>
            <a:ext cx="4049100" cy="38757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0"/>
              </a:spcAft>
              <a:buNone/>
            </a:pPr>
            <a:r>
              <a:rPr lang="es" sz="1050">
                <a:solidFill>
                  <a:srgbClr val="C7C7C7"/>
                </a:solidFill>
                <a:latin typeface="Arial"/>
                <a:ea typeface="Arial"/>
                <a:cs typeface="Arial"/>
                <a:sym typeface="Arial"/>
              </a:rPr>
              <a:t>1. </a:t>
            </a:r>
            <a:r>
              <a:rPr lang="es" sz="1050" b="1">
                <a:solidFill>
                  <a:srgbClr val="C7C7C7"/>
                </a:solidFill>
                <a:latin typeface="Arial"/>
                <a:ea typeface="Arial"/>
                <a:cs typeface="Arial"/>
                <a:sym typeface="Arial"/>
              </a:rPr>
              <a:t>Threading (Multihilo) para las Operaciones Críticas:</a:t>
            </a:r>
            <a:endParaRPr sz="1050" b="1">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    ◦ Cualquier operación que interactúa con el DNIe (como firmar, exportar o el diagnóstico) se ejecuta en un hilo separado (</a:t>
            </a:r>
            <a:r>
              <a:rPr lang="es" sz="1050">
                <a:solidFill>
                  <a:srgbClr val="C4C7C5"/>
                </a:solidFill>
                <a:latin typeface="Roboto Mono"/>
                <a:ea typeface="Roboto Mono"/>
                <a:cs typeface="Roboto Mono"/>
                <a:sym typeface="Roboto Mono"/>
              </a:rPr>
              <a:t>threading.Thread</a:t>
            </a:r>
            <a:r>
              <a:rPr lang="es" sz="1050">
                <a:solidFill>
                  <a:srgbClr val="C7C7C7"/>
                </a:solidFill>
                <a:latin typeface="Arial"/>
                <a:ea typeface="Arial"/>
                <a:cs typeface="Arial"/>
                <a:sym typeface="Arial"/>
              </a:rPr>
              <a:t>).</a:t>
            </a:r>
            <a:endParaRPr sz="1050">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    ◦ </a:t>
            </a:r>
            <a:r>
              <a:rPr lang="es" sz="1050" b="1">
                <a:solidFill>
                  <a:srgbClr val="C7C7C7"/>
                </a:solidFill>
                <a:latin typeface="Arial"/>
                <a:ea typeface="Arial"/>
                <a:cs typeface="Arial"/>
                <a:sym typeface="Arial"/>
              </a:rPr>
              <a:t>¿Por qué es clave?</a:t>
            </a:r>
            <a:r>
              <a:rPr lang="es" sz="1050">
                <a:solidFill>
                  <a:srgbClr val="C7C7C7"/>
                </a:solidFill>
                <a:latin typeface="Arial"/>
                <a:ea typeface="Arial"/>
                <a:cs typeface="Arial"/>
                <a:sym typeface="Arial"/>
              </a:rPr>
              <a:t> Las operaciones con el DNIe requieren esperar la respuesta del hardware. Al ejecutarlas en un hilo separado, se evita que el hilo principal de la GUI (</a:t>
            </a:r>
            <a:r>
              <a:rPr lang="es" sz="1050">
                <a:solidFill>
                  <a:srgbClr val="C4C7C5"/>
                </a:solidFill>
                <a:latin typeface="Roboto Mono"/>
                <a:ea typeface="Roboto Mono"/>
                <a:cs typeface="Roboto Mono"/>
                <a:sym typeface="Roboto Mono"/>
              </a:rPr>
              <a:t>tkinter</a:t>
            </a:r>
            <a:r>
              <a:rPr lang="es" sz="1050">
                <a:solidFill>
                  <a:srgbClr val="C7C7C7"/>
                </a:solidFill>
                <a:latin typeface="Arial"/>
                <a:ea typeface="Arial"/>
                <a:cs typeface="Arial"/>
                <a:sym typeface="Arial"/>
              </a:rPr>
              <a:t>) se bloquee, garantizando que la ventana permanezca activa y receptiva.</a:t>
            </a:r>
            <a:endParaRPr sz="1050">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2. </a:t>
            </a:r>
            <a:r>
              <a:rPr lang="es" sz="1050" b="1">
                <a:solidFill>
                  <a:srgbClr val="C7C7C7"/>
                </a:solidFill>
                <a:latin typeface="Arial"/>
                <a:ea typeface="Arial"/>
                <a:cs typeface="Arial"/>
                <a:sym typeface="Arial"/>
              </a:rPr>
              <a:t>Manejo Seguro de la GUI (</a:t>
            </a:r>
            <a:r>
              <a:rPr lang="es" sz="1050" b="1">
                <a:solidFill>
                  <a:srgbClr val="C4C7C5"/>
                </a:solidFill>
                <a:latin typeface="Courier New"/>
                <a:ea typeface="Courier New"/>
                <a:cs typeface="Courier New"/>
                <a:sym typeface="Courier New"/>
              </a:rPr>
              <a:t>root.after(0, ...)</a:t>
            </a:r>
            <a:r>
              <a:rPr lang="es" sz="1050" b="1">
                <a:solidFill>
                  <a:srgbClr val="C7C7C7"/>
                </a:solidFill>
                <a:latin typeface="Arial"/>
                <a:ea typeface="Arial"/>
                <a:cs typeface="Arial"/>
                <a:sym typeface="Arial"/>
              </a:rPr>
              <a:t>)</a:t>
            </a:r>
            <a:r>
              <a:rPr lang="es" sz="1050">
                <a:solidFill>
                  <a:srgbClr val="C7C7C7"/>
                </a:solidFill>
                <a:latin typeface="Arial"/>
                <a:ea typeface="Arial"/>
                <a:cs typeface="Arial"/>
                <a:sym typeface="Arial"/>
              </a:rPr>
              <a:t>:</a:t>
            </a:r>
            <a:endParaRPr sz="1050">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    ◦ Para evitar errores de concurrencia al actualizar elementos visuales (como la etiqueta de estado o el área de </a:t>
            </a:r>
            <a:r>
              <a:rPr lang="es" sz="1050" i="1">
                <a:solidFill>
                  <a:srgbClr val="C7C7C7"/>
                </a:solidFill>
                <a:latin typeface="Arial"/>
                <a:ea typeface="Arial"/>
                <a:cs typeface="Arial"/>
                <a:sym typeface="Arial"/>
              </a:rPr>
              <a:t>log</a:t>
            </a:r>
            <a:r>
              <a:rPr lang="es" sz="1050">
                <a:solidFill>
                  <a:srgbClr val="C7C7C7"/>
                </a:solidFill>
                <a:latin typeface="Arial"/>
                <a:ea typeface="Arial"/>
                <a:cs typeface="Arial"/>
                <a:sym typeface="Arial"/>
              </a:rPr>
              <a:t>) desde los hilos secundarios, el código usa </a:t>
            </a:r>
            <a:r>
              <a:rPr lang="es" sz="1050">
                <a:solidFill>
                  <a:srgbClr val="C4C7C5"/>
                </a:solidFill>
                <a:latin typeface="Roboto Mono"/>
                <a:ea typeface="Roboto Mono"/>
                <a:cs typeface="Roboto Mono"/>
                <a:sym typeface="Roboto Mono"/>
              </a:rPr>
              <a:t>self.root.after(0, self._log_message, message)</a:t>
            </a:r>
            <a:r>
              <a:rPr lang="es" sz="1050">
                <a:solidFill>
                  <a:srgbClr val="C7C7C7"/>
                </a:solidFill>
                <a:latin typeface="Arial"/>
                <a:ea typeface="Arial"/>
                <a:cs typeface="Arial"/>
                <a:sym typeface="Arial"/>
              </a:rPr>
              <a:t>.</a:t>
            </a:r>
            <a:endParaRPr sz="1050">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    ◦ Esto pone la tarea de actualización en una cola para que sea ejecutada por el hilo principal de </a:t>
            </a:r>
            <a:r>
              <a:rPr lang="es" sz="1050">
                <a:solidFill>
                  <a:srgbClr val="C4C7C5"/>
                </a:solidFill>
                <a:latin typeface="Roboto Mono"/>
                <a:ea typeface="Roboto Mono"/>
                <a:cs typeface="Roboto Mono"/>
                <a:sym typeface="Roboto Mono"/>
              </a:rPr>
              <a:t>tkinter</a:t>
            </a:r>
            <a:r>
              <a:rPr lang="es" sz="1050">
                <a:solidFill>
                  <a:srgbClr val="C7C7C7"/>
                </a:solidFill>
                <a:latin typeface="Arial"/>
                <a:ea typeface="Arial"/>
                <a:cs typeface="Arial"/>
                <a:sym typeface="Arial"/>
              </a:rPr>
              <a:t> cuando sea seguro.</a:t>
            </a:r>
            <a:endParaRPr sz="1050">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3. </a:t>
            </a:r>
            <a:r>
              <a:rPr lang="es" sz="1050" b="1">
                <a:solidFill>
                  <a:srgbClr val="C7C7C7"/>
                </a:solidFill>
                <a:latin typeface="Arial"/>
                <a:ea typeface="Arial"/>
                <a:cs typeface="Arial"/>
                <a:sym typeface="Arial"/>
              </a:rPr>
              <a:t>Diseño de Experiencia de Usuario (UX) Avanzada:</a:t>
            </a:r>
            <a:endParaRPr sz="1050" b="1">
              <a:solidFill>
                <a:srgbClr val="C7C7C7"/>
              </a:solidFill>
              <a:latin typeface="Arial"/>
              <a:ea typeface="Arial"/>
              <a:cs typeface="Arial"/>
              <a:sym typeface="Arial"/>
            </a:endParaRPr>
          </a:p>
          <a:p>
            <a:pPr marL="0" lvl="0" indent="0" algn="l" rtl="0">
              <a:spcBef>
                <a:spcPts val="1200"/>
              </a:spcBef>
              <a:spcAft>
                <a:spcPts val="0"/>
              </a:spcAft>
              <a:buNone/>
            </a:pPr>
            <a:r>
              <a:rPr lang="es" sz="1050">
                <a:solidFill>
                  <a:srgbClr val="C7C7C7"/>
                </a:solidFill>
                <a:latin typeface="Arial"/>
                <a:ea typeface="Arial"/>
                <a:cs typeface="Arial"/>
                <a:sym typeface="Arial"/>
              </a:rPr>
              <a:t>    ◦ La versión </a:t>
            </a:r>
            <a:r>
              <a:rPr lang="es" sz="1050">
                <a:solidFill>
                  <a:srgbClr val="C4C7C5"/>
                </a:solidFill>
                <a:latin typeface="Roboto Mono"/>
                <a:ea typeface="Roboto Mono"/>
                <a:cs typeface="Roboto Mono"/>
                <a:sym typeface="Roboto Mono"/>
              </a:rPr>
              <a:t>intercomp_v1.py</a:t>
            </a:r>
            <a:r>
              <a:rPr lang="es" sz="1050">
                <a:solidFill>
                  <a:srgbClr val="C7C7C7"/>
                </a:solidFill>
                <a:latin typeface="Arial"/>
                <a:ea typeface="Arial"/>
                <a:cs typeface="Arial"/>
                <a:sym typeface="Arial"/>
              </a:rPr>
              <a:t> se enfoca en una UX moderna con un tema oscuro y utiliza librerías como </a:t>
            </a:r>
            <a:r>
              <a:rPr lang="es" sz="1050">
                <a:solidFill>
                  <a:srgbClr val="C4C7C5"/>
                </a:solidFill>
                <a:latin typeface="Roboto Mono"/>
                <a:ea typeface="Roboto Mono"/>
                <a:cs typeface="Roboto Mono"/>
                <a:sym typeface="Roboto Mono"/>
              </a:rPr>
              <a:t>cairosvg</a:t>
            </a:r>
            <a:r>
              <a:rPr lang="es" sz="1050">
                <a:solidFill>
                  <a:srgbClr val="C7C7C7"/>
                </a:solidFill>
                <a:latin typeface="Arial"/>
                <a:ea typeface="Arial"/>
                <a:cs typeface="Arial"/>
                <a:sym typeface="Arial"/>
              </a:rPr>
              <a:t> y </a:t>
            </a:r>
            <a:r>
              <a:rPr lang="es" sz="1050">
                <a:solidFill>
                  <a:srgbClr val="C4C7C5"/>
                </a:solidFill>
                <a:latin typeface="Roboto Mono"/>
                <a:ea typeface="Roboto Mono"/>
                <a:cs typeface="Roboto Mono"/>
                <a:sym typeface="Roboto Mono"/>
              </a:rPr>
              <a:t>Pillow</a:t>
            </a:r>
            <a:r>
              <a:rPr lang="es" sz="1050">
                <a:solidFill>
                  <a:srgbClr val="C7C7C7"/>
                </a:solidFill>
                <a:latin typeface="Arial"/>
                <a:ea typeface="Arial"/>
                <a:cs typeface="Arial"/>
                <a:sym typeface="Arial"/>
              </a:rPr>
              <a:t> para cargar iconos SVG. Esto, sin embargo, introduce fuertes dependencias externas</a:t>
            </a:r>
            <a:endParaRPr sz="1050">
              <a:solidFill>
                <a:srgbClr val="C7C7C7"/>
              </a:solidFill>
              <a:latin typeface="Arial"/>
              <a:ea typeface="Arial"/>
              <a:cs typeface="Arial"/>
              <a:sym typeface="Arial"/>
            </a:endParaRPr>
          </a:p>
          <a:p>
            <a:pPr marL="0" lvl="0" indent="0" algn="l" rtl="0">
              <a:spcBef>
                <a:spcPts val="1200"/>
              </a:spcBef>
              <a:spcAft>
                <a:spcPts val="1200"/>
              </a:spcAft>
              <a:buNone/>
            </a:pPr>
            <a:endParaRPr/>
          </a:p>
        </p:txBody>
      </p:sp>
      <p:pic>
        <p:nvPicPr>
          <p:cNvPr id="175" name="Google Shape;175;p18"/>
          <p:cNvPicPr preferRelativeResize="0"/>
          <p:nvPr/>
        </p:nvPicPr>
        <p:blipFill>
          <a:blip r:embed="rId3">
            <a:alphaModFix/>
          </a:blip>
          <a:stretch>
            <a:fillRect/>
          </a:stretch>
        </p:blipFill>
        <p:spPr>
          <a:xfrm>
            <a:off x="361150" y="1140138"/>
            <a:ext cx="4591999" cy="33790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9"/>
          <p:cNvSpPr txBox="1">
            <a:spLocks noGrp="1"/>
          </p:cNvSpPr>
          <p:nvPr>
            <p:ph type="title"/>
          </p:nvPr>
        </p:nvSpPr>
        <p:spPr>
          <a:xfrm>
            <a:off x="1107075" y="256925"/>
            <a:ext cx="7038900" cy="51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s" sz="3400"/>
              <a:t>Limitaciones:</a:t>
            </a:r>
            <a:endParaRPr sz="3400"/>
          </a:p>
          <a:p>
            <a:pPr marL="0" lvl="0" indent="0" algn="l" rtl="0">
              <a:spcBef>
                <a:spcPts val="0"/>
              </a:spcBef>
              <a:spcAft>
                <a:spcPts val="0"/>
              </a:spcAft>
              <a:buNone/>
            </a:pPr>
            <a:endParaRPr/>
          </a:p>
        </p:txBody>
      </p:sp>
      <p:sp>
        <p:nvSpPr>
          <p:cNvPr id="181" name="Google Shape;181;p19"/>
          <p:cNvSpPr txBox="1">
            <a:spLocks noGrp="1"/>
          </p:cNvSpPr>
          <p:nvPr>
            <p:ph type="body" idx="1"/>
          </p:nvPr>
        </p:nvSpPr>
        <p:spPr>
          <a:xfrm>
            <a:off x="1107075" y="1171475"/>
            <a:ext cx="7441200" cy="40743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s" sz="2800" b="1">
                <a:latin typeface="Arial"/>
                <a:ea typeface="Arial"/>
                <a:cs typeface="Arial"/>
                <a:sym typeface="Arial"/>
              </a:rPr>
              <a:t>Ruta de Librería Fija</a:t>
            </a:r>
            <a:endParaRPr sz="2800" b="1">
              <a:latin typeface="Arial"/>
              <a:ea typeface="Arial"/>
              <a:cs typeface="Arial"/>
              <a:sym typeface="Arial"/>
            </a:endParaRPr>
          </a:p>
          <a:p>
            <a:pPr marL="0" lvl="0" indent="0" algn="l" rtl="0">
              <a:lnSpc>
                <a:spcPct val="105000"/>
              </a:lnSpc>
              <a:spcBef>
                <a:spcPts val="1200"/>
              </a:spcBef>
              <a:spcAft>
                <a:spcPts val="0"/>
              </a:spcAft>
              <a:buNone/>
            </a:pPr>
            <a:endParaRPr sz="2800" b="1">
              <a:latin typeface="Arial"/>
              <a:ea typeface="Arial"/>
              <a:cs typeface="Arial"/>
              <a:sym typeface="Arial"/>
            </a:endParaRPr>
          </a:p>
          <a:p>
            <a:pPr marL="0" lvl="0" indent="0" algn="l" rtl="0">
              <a:lnSpc>
                <a:spcPct val="105000"/>
              </a:lnSpc>
              <a:spcBef>
                <a:spcPts val="1200"/>
              </a:spcBef>
              <a:spcAft>
                <a:spcPts val="0"/>
              </a:spcAft>
              <a:buNone/>
            </a:pPr>
            <a:r>
              <a:rPr lang="es" sz="2800" b="1">
                <a:latin typeface="Arial"/>
                <a:ea typeface="Arial"/>
                <a:cs typeface="Arial"/>
                <a:sym typeface="Arial"/>
              </a:rPr>
              <a:t>Formato de Firma Básico</a:t>
            </a:r>
            <a:endParaRPr sz="2800" b="1">
              <a:latin typeface="Arial"/>
              <a:ea typeface="Arial"/>
              <a:cs typeface="Arial"/>
              <a:sym typeface="Arial"/>
            </a:endParaRPr>
          </a:p>
          <a:p>
            <a:pPr marL="0" lvl="0" indent="0" algn="l" rtl="0">
              <a:lnSpc>
                <a:spcPct val="105000"/>
              </a:lnSpc>
              <a:spcBef>
                <a:spcPts val="1200"/>
              </a:spcBef>
              <a:spcAft>
                <a:spcPts val="0"/>
              </a:spcAft>
              <a:buNone/>
            </a:pPr>
            <a:endParaRPr sz="2800" b="1">
              <a:latin typeface="Arial"/>
              <a:ea typeface="Arial"/>
              <a:cs typeface="Arial"/>
              <a:sym typeface="Arial"/>
            </a:endParaRPr>
          </a:p>
          <a:p>
            <a:pPr marL="0" lvl="0" indent="0" algn="l" rtl="0">
              <a:lnSpc>
                <a:spcPct val="105000"/>
              </a:lnSpc>
              <a:spcBef>
                <a:spcPts val="1200"/>
              </a:spcBef>
              <a:spcAft>
                <a:spcPts val="1200"/>
              </a:spcAft>
              <a:buNone/>
            </a:pPr>
            <a:r>
              <a:rPr lang="es" sz="2800" b="1">
                <a:latin typeface="Arial"/>
                <a:ea typeface="Arial"/>
                <a:cs typeface="Arial"/>
                <a:sym typeface="Arial"/>
              </a:rPr>
              <a:t>Alcance Limitado de Verificación</a:t>
            </a:r>
            <a:endParaRPr sz="2800" b="1">
              <a:latin typeface="Arial"/>
              <a:ea typeface="Arial"/>
              <a:cs typeface="Arial"/>
              <a:sym typeface="Arial"/>
            </a:endParaRPr>
          </a:p>
        </p:txBody>
      </p:sp>
      <p:pic>
        <p:nvPicPr>
          <p:cNvPr id="182" name="Google Shape;182;p19" descr="a yellow triangle with a black exclamation point inside (proporcionado por Tenor)"/>
          <p:cNvPicPr preferRelativeResize="0"/>
          <p:nvPr/>
        </p:nvPicPr>
        <p:blipFill>
          <a:blip r:embed="rId3">
            <a:alphaModFix/>
          </a:blip>
          <a:stretch>
            <a:fillRect/>
          </a:stretch>
        </p:blipFill>
        <p:spPr>
          <a:xfrm>
            <a:off x="6300550" y="1268425"/>
            <a:ext cx="1980425" cy="190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0" title="Firmando_con_el_DNIe.mp4">
            <a:hlinkClick r:id="rId3"/>
          </p:cNvPr>
          <p:cNvPicPr preferRelativeResize="0"/>
          <p:nvPr/>
        </p:nvPicPr>
        <p:blipFill>
          <a:blip r:embed="rId4">
            <a:alphaModFix/>
          </a:blip>
          <a:stretch>
            <a:fillRect/>
          </a:stretch>
        </p:blipFill>
        <p:spPr>
          <a:xfrm>
            <a:off x="152400" y="152400"/>
            <a:ext cx="8602134" cy="48387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7"/>
                                        </p:tgtEl>
                                        <p:attrNameLst>
                                          <p:attrName>style.visibility</p:attrName>
                                        </p:attrNameLst>
                                      </p:cBhvr>
                                      <p:to>
                                        <p:strVal val="visible"/>
                                      </p:to>
                                    </p:set>
                                    <p:animEffect transition="in" filter="fade">
                                      <p:cBhvr>
                                        <p:cTn id="7"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1783</Words>
  <Application>Microsoft Office PowerPoint</Application>
  <PresentationFormat>Presentación en pantalla (16:9)</PresentationFormat>
  <Paragraphs>71</Paragraphs>
  <Slides>8</Slides>
  <Notes>8</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8</vt:i4>
      </vt:variant>
    </vt:vector>
  </HeadingPairs>
  <TitlesOfParts>
    <vt:vector size="14" baseType="lpstr">
      <vt:lpstr>Lato</vt:lpstr>
      <vt:lpstr>Courier New</vt:lpstr>
      <vt:lpstr>Arial</vt:lpstr>
      <vt:lpstr>Roboto Mono</vt:lpstr>
      <vt:lpstr>Montserrat</vt:lpstr>
      <vt:lpstr>Focus</vt:lpstr>
      <vt:lpstr>FIRMA DIGITAL CON EL DNIE</vt:lpstr>
      <vt:lpstr>Conectividad con el DNIe</vt:lpstr>
      <vt:lpstr>Operación de Firma</vt:lpstr>
      <vt:lpstr>Exportación de certificado</vt:lpstr>
      <vt:lpstr>Verificar la firma</vt:lpstr>
      <vt:lpstr>Interfaz de usuario</vt:lpstr>
      <vt:lpstr>Limitaciones: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Iván Ciudad Cires</cp:lastModifiedBy>
  <cp:revision>1</cp:revision>
  <dcterms:modified xsi:type="dcterms:W3CDTF">2025-10-24T06:38:01Z</dcterms:modified>
</cp:coreProperties>
</file>