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7" r:id="rId7"/>
    <p:sldId id="265" r:id="rId8"/>
    <p:sldId id="261" r:id="rId9"/>
    <p:sldId id="263" r:id="rId10"/>
    <p:sldId id="268" r:id="rId11"/>
    <p:sldId id="269" r:id="rId12"/>
    <p:sldId id="262" r:id="rId13"/>
    <p:sldId id="270" r:id="rId14"/>
    <p:sldId id="271" r:id="rId15"/>
    <p:sldId id="272" r:id="rId16"/>
    <p:sldId id="274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5228" autoAdjust="0"/>
  </p:normalViewPr>
  <p:slideViewPr>
    <p:cSldViewPr snapToGrid="0">
      <p:cViewPr varScale="1">
        <p:scale>
          <a:sx n="56" d="100"/>
          <a:sy n="56" d="100"/>
        </p:scale>
        <p:origin x="1065" y="36"/>
      </p:cViewPr>
      <p:guideLst/>
    </p:cSldViewPr>
  </p:slideViewPr>
  <p:outlineViewPr>
    <p:cViewPr>
      <p:scale>
        <a:sx n="33" d="100"/>
        <a:sy n="33" d="100"/>
      </p:scale>
      <p:origin x="0" y="-565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B9CEF-1B6E-43C5-BDAC-C0B8F15AA4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E7885D-BADD-419A-A519-597B6E9DBEF8}">
      <dgm:prSet phldrT="[Text]"/>
      <dgm:spPr/>
      <dgm:t>
        <a:bodyPr/>
        <a:lstStyle/>
        <a:p>
          <a:r>
            <a:rPr lang="en-SG" dirty="0"/>
            <a:t>Input media here</a:t>
          </a:r>
        </a:p>
      </dgm:t>
    </dgm:pt>
    <dgm:pt modelId="{D62710EC-18E3-4CFA-8266-E9D107A1FEA1}" type="parTrans" cxnId="{A8BA2981-7646-4E91-8B17-148CC343D271}">
      <dgm:prSet/>
      <dgm:spPr/>
      <dgm:t>
        <a:bodyPr/>
        <a:lstStyle/>
        <a:p>
          <a:endParaRPr lang="en-SG"/>
        </a:p>
      </dgm:t>
    </dgm:pt>
    <dgm:pt modelId="{4E51E984-A57A-4FC1-BE1C-3CA279B600DB}" type="sibTrans" cxnId="{A8BA2981-7646-4E91-8B17-148CC343D271}">
      <dgm:prSet/>
      <dgm:spPr/>
      <dgm:t>
        <a:bodyPr/>
        <a:lstStyle/>
        <a:p>
          <a:endParaRPr lang="en-SG"/>
        </a:p>
      </dgm:t>
    </dgm:pt>
    <dgm:pt modelId="{9D265DF2-AE86-4C60-8209-181E0D64F2F2}">
      <dgm:prSet phldrT="[Text]"/>
      <dgm:spPr/>
      <dgm:t>
        <a:bodyPr/>
        <a:lstStyle/>
        <a:p>
          <a:r>
            <a:rPr lang="en-SG" dirty="0"/>
            <a:t>Let model scan</a:t>
          </a:r>
        </a:p>
      </dgm:t>
    </dgm:pt>
    <dgm:pt modelId="{E02028B1-9CAD-48D4-AE41-114B5AEFF1A5}" type="parTrans" cxnId="{AB92CD7F-3DD0-4137-8B1C-FCC70CB504BA}">
      <dgm:prSet/>
      <dgm:spPr/>
      <dgm:t>
        <a:bodyPr/>
        <a:lstStyle/>
        <a:p>
          <a:endParaRPr lang="en-SG"/>
        </a:p>
      </dgm:t>
    </dgm:pt>
    <dgm:pt modelId="{09BA3179-4F2B-480B-9342-496E8F4FA75D}" type="sibTrans" cxnId="{AB92CD7F-3DD0-4137-8B1C-FCC70CB504BA}">
      <dgm:prSet/>
      <dgm:spPr/>
      <dgm:t>
        <a:bodyPr/>
        <a:lstStyle/>
        <a:p>
          <a:endParaRPr lang="en-SG"/>
        </a:p>
      </dgm:t>
    </dgm:pt>
    <dgm:pt modelId="{2027E21B-F4BE-4E06-9D51-24816C6A5CAE}">
      <dgm:prSet phldrT="[Text]"/>
      <dgm:spPr/>
      <dgm:t>
        <a:bodyPr/>
        <a:lstStyle/>
        <a:p>
          <a:r>
            <a:rPr lang="en-SG" dirty="0"/>
            <a:t>Return list of tropes</a:t>
          </a:r>
        </a:p>
      </dgm:t>
    </dgm:pt>
    <dgm:pt modelId="{8FBE2226-BFFA-4B87-A5F3-3A517950393F}" type="parTrans" cxnId="{34556678-3A74-4981-B883-00A101597EE8}">
      <dgm:prSet/>
      <dgm:spPr/>
      <dgm:t>
        <a:bodyPr/>
        <a:lstStyle/>
        <a:p>
          <a:endParaRPr lang="en-SG"/>
        </a:p>
      </dgm:t>
    </dgm:pt>
    <dgm:pt modelId="{F18BDADA-088C-47BC-988D-273845B17D43}" type="sibTrans" cxnId="{34556678-3A74-4981-B883-00A101597EE8}">
      <dgm:prSet/>
      <dgm:spPr/>
      <dgm:t>
        <a:bodyPr/>
        <a:lstStyle/>
        <a:p>
          <a:endParaRPr lang="en-SG"/>
        </a:p>
      </dgm:t>
    </dgm:pt>
    <dgm:pt modelId="{421303F5-70A5-4EFA-96D1-C51BC66C514F}" type="pres">
      <dgm:prSet presAssocID="{A5EB9CEF-1B6E-43C5-BDAC-C0B8F15AA449}" presName="Name0" presStyleCnt="0">
        <dgm:presLayoutVars>
          <dgm:dir/>
          <dgm:resizeHandles val="exact"/>
        </dgm:presLayoutVars>
      </dgm:prSet>
      <dgm:spPr/>
    </dgm:pt>
    <dgm:pt modelId="{9B5BEC07-07ED-473E-9D57-6C2C4B3AD4B1}" type="pres">
      <dgm:prSet presAssocID="{32E7885D-BADD-419A-A519-597B6E9DBEF8}" presName="node" presStyleLbl="node1" presStyleIdx="0" presStyleCnt="3">
        <dgm:presLayoutVars>
          <dgm:bulletEnabled val="1"/>
        </dgm:presLayoutVars>
      </dgm:prSet>
      <dgm:spPr/>
    </dgm:pt>
    <dgm:pt modelId="{16F80FC2-F3E6-40A3-8388-035A28820548}" type="pres">
      <dgm:prSet presAssocID="{4E51E984-A57A-4FC1-BE1C-3CA279B600DB}" presName="sibTrans" presStyleLbl="sibTrans2D1" presStyleIdx="0" presStyleCnt="2"/>
      <dgm:spPr/>
    </dgm:pt>
    <dgm:pt modelId="{9893AA7C-3BAC-4D59-B84A-7C2B8CA50C55}" type="pres">
      <dgm:prSet presAssocID="{4E51E984-A57A-4FC1-BE1C-3CA279B600DB}" presName="connectorText" presStyleLbl="sibTrans2D1" presStyleIdx="0" presStyleCnt="2"/>
      <dgm:spPr/>
    </dgm:pt>
    <dgm:pt modelId="{CD10031E-C72B-483D-94EF-CB141EE55385}" type="pres">
      <dgm:prSet presAssocID="{9D265DF2-AE86-4C60-8209-181E0D64F2F2}" presName="node" presStyleLbl="node1" presStyleIdx="1" presStyleCnt="3">
        <dgm:presLayoutVars>
          <dgm:bulletEnabled val="1"/>
        </dgm:presLayoutVars>
      </dgm:prSet>
      <dgm:spPr/>
    </dgm:pt>
    <dgm:pt modelId="{1604DBEB-17A3-4827-A852-5751991A43A7}" type="pres">
      <dgm:prSet presAssocID="{09BA3179-4F2B-480B-9342-496E8F4FA75D}" presName="sibTrans" presStyleLbl="sibTrans2D1" presStyleIdx="1" presStyleCnt="2"/>
      <dgm:spPr/>
    </dgm:pt>
    <dgm:pt modelId="{71DF12F0-6193-4A84-A21D-19DA07F51F08}" type="pres">
      <dgm:prSet presAssocID="{09BA3179-4F2B-480B-9342-496E8F4FA75D}" presName="connectorText" presStyleLbl="sibTrans2D1" presStyleIdx="1" presStyleCnt="2"/>
      <dgm:spPr/>
    </dgm:pt>
    <dgm:pt modelId="{1509638A-3A11-4FEA-ABDF-0276036972D0}" type="pres">
      <dgm:prSet presAssocID="{2027E21B-F4BE-4E06-9D51-24816C6A5CAE}" presName="node" presStyleLbl="node1" presStyleIdx="2" presStyleCnt="3">
        <dgm:presLayoutVars>
          <dgm:bulletEnabled val="1"/>
        </dgm:presLayoutVars>
      </dgm:prSet>
      <dgm:spPr/>
    </dgm:pt>
  </dgm:ptLst>
  <dgm:cxnLst>
    <dgm:cxn modelId="{4F13E725-75E4-48C9-9188-6FCA6DF4CC6B}" type="presOf" srcId="{09BA3179-4F2B-480B-9342-496E8F4FA75D}" destId="{1604DBEB-17A3-4827-A852-5751991A43A7}" srcOrd="0" destOrd="0" presId="urn:microsoft.com/office/officeart/2005/8/layout/process1"/>
    <dgm:cxn modelId="{1953063C-7915-45FA-B8BF-7CFCF01BF7A4}" type="presOf" srcId="{32E7885D-BADD-419A-A519-597B6E9DBEF8}" destId="{9B5BEC07-07ED-473E-9D57-6C2C4B3AD4B1}" srcOrd="0" destOrd="0" presId="urn:microsoft.com/office/officeart/2005/8/layout/process1"/>
    <dgm:cxn modelId="{D14DA94A-2AC8-4C9B-9AF3-EA86DE6A9813}" type="presOf" srcId="{4E51E984-A57A-4FC1-BE1C-3CA279B600DB}" destId="{9893AA7C-3BAC-4D59-B84A-7C2B8CA50C55}" srcOrd="1" destOrd="0" presId="urn:microsoft.com/office/officeart/2005/8/layout/process1"/>
    <dgm:cxn modelId="{78868F50-1062-4533-9C63-A1271AC9DD91}" type="presOf" srcId="{2027E21B-F4BE-4E06-9D51-24816C6A5CAE}" destId="{1509638A-3A11-4FEA-ABDF-0276036972D0}" srcOrd="0" destOrd="0" presId="urn:microsoft.com/office/officeart/2005/8/layout/process1"/>
    <dgm:cxn modelId="{34556678-3A74-4981-B883-00A101597EE8}" srcId="{A5EB9CEF-1B6E-43C5-BDAC-C0B8F15AA449}" destId="{2027E21B-F4BE-4E06-9D51-24816C6A5CAE}" srcOrd="2" destOrd="0" parTransId="{8FBE2226-BFFA-4B87-A5F3-3A517950393F}" sibTransId="{F18BDADA-088C-47BC-988D-273845B17D43}"/>
    <dgm:cxn modelId="{AB92CD7F-3DD0-4137-8B1C-FCC70CB504BA}" srcId="{A5EB9CEF-1B6E-43C5-BDAC-C0B8F15AA449}" destId="{9D265DF2-AE86-4C60-8209-181E0D64F2F2}" srcOrd="1" destOrd="0" parTransId="{E02028B1-9CAD-48D4-AE41-114B5AEFF1A5}" sibTransId="{09BA3179-4F2B-480B-9342-496E8F4FA75D}"/>
    <dgm:cxn modelId="{A8BA2981-7646-4E91-8B17-148CC343D271}" srcId="{A5EB9CEF-1B6E-43C5-BDAC-C0B8F15AA449}" destId="{32E7885D-BADD-419A-A519-597B6E9DBEF8}" srcOrd="0" destOrd="0" parTransId="{D62710EC-18E3-4CFA-8266-E9D107A1FEA1}" sibTransId="{4E51E984-A57A-4FC1-BE1C-3CA279B600DB}"/>
    <dgm:cxn modelId="{3D82A794-7E79-44DE-A487-C7245FE45A00}" type="presOf" srcId="{A5EB9CEF-1B6E-43C5-BDAC-C0B8F15AA449}" destId="{421303F5-70A5-4EFA-96D1-C51BC66C514F}" srcOrd="0" destOrd="0" presId="urn:microsoft.com/office/officeart/2005/8/layout/process1"/>
    <dgm:cxn modelId="{A32AA799-3588-4540-90A4-A0BFAA5450EF}" type="presOf" srcId="{4E51E984-A57A-4FC1-BE1C-3CA279B600DB}" destId="{16F80FC2-F3E6-40A3-8388-035A28820548}" srcOrd="0" destOrd="0" presId="urn:microsoft.com/office/officeart/2005/8/layout/process1"/>
    <dgm:cxn modelId="{78AC3FC3-81B9-4DEF-BAA1-223DF9133ED7}" type="presOf" srcId="{09BA3179-4F2B-480B-9342-496E8F4FA75D}" destId="{71DF12F0-6193-4A84-A21D-19DA07F51F08}" srcOrd="1" destOrd="0" presId="urn:microsoft.com/office/officeart/2005/8/layout/process1"/>
    <dgm:cxn modelId="{08DB75E7-AEE6-4763-ADCE-37E9F1361BDD}" type="presOf" srcId="{9D265DF2-AE86-4C60-8209-181E0D64F2F2}" destId="{CD10031E-C72B-483D-94EF-CB141EE55385}" srcOrd="0" destOrd="0" presId="urn:microsoft.com/office/officeart/2005/8/layout/process1"/>
    <dgm:cxn modelId="{A4B1BC54-88F7-4F80-B9F6-3253A8ABB257}" type="presParOf" srcId="{421303F5-70A5-4EFA-96D1-C51BC66C514F}" destId="{9B5BEC07-07ED-473E-9D57-6C2C4B3AD4B1}" srcOrd="0" destOrd="0" presId="urn:microsoft.com/office/officeart/2005/8/layout/process1"/>
    <dgm:cxn modelId="{E6C9D2DB-41D7-472C-AE14-F11597F3892C}" type="presParOf" srcId="{421303F5-70A5-4EFA-96D1-C51BC66C514F}" destId="{16F80FC2-F3E6-40A3-8388-035A28820548}" srcOrd="1" destOrd="0" presId="urn:microsoft.com/office/officeart/2005/8/layout/process1"/>
    <dgm:cxn modelId="{5176A9E2-E395-40ED-96C5-4F9D252BD45D}" type="presParOf" srcId="{16F80FC2-F3E6-40A3-8388-035A28820548}" destId="{9893AA7C-3BAC-4D59-B84A-7C2B8CA50C55}" srcOrd="0" destOrd="0" presId="urn:microsoft.com/office/officeart/2005/8/layout/process1"/>
    <dgm:cxn modelId="{3EF9EADF-6760-4E55-A35A-D1998E9547E9}" type="presParOf" srcId="{421303F5-70A5-4EFA-96D1-C51BC66C514F}" destId="{CD10031E-C72B-483D-94EF-CB141EE55385}" srcOrd="2" destOrd="0" presId="urn:microsoft.com/office/officeart/2005/8/layout/process1"/>
    <dgm:cxn modelId="{8FF92A71-54FB-4C42-B1D1-2CF941F3BFB5}" type="presParOf" srcId="{421303F5-70A5-4EFA-96D1-C51BC66C514F}" destId="{1604DBEB-17A3-4827-A852-5751991A43A7}" srcOrd="3" destOrd="0" presId="urn:microsoft.com/office/officeart/2005/8/layout/process1"/>
    <dgm:cxn modelId="{89080835-95A0-4068-8555-A154F9A757E1}" type="presParOf" srcId="{1604DBEB-17A3-4827-A852-5751991A43A7}" destId="{71DF12F0-6193-4A84-A21D-19DA07F51F08}" srcOrd="0" destOrd="0" presId="urn:microsoft.com/office/officeart/2005/8/layout/process1"/>
    <dgm:cxn modelId="{7601B931-E3DD-495A-B422-1F37E8FC4074}" type="presParOf" srcId="{421303F5-70A5-4EFA-96D1-C51BC66C514F}" destId="{1509638A-3A11-4FEA-ABDF-0276036972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BEC07-07ED-473E-9D57-6C2C4B3AD4B1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700" kern="1200" dirty="0"/>
            <a:t>Input media here</a:t>
          </a:r>
        </a:p>
      </dsp:txBody>
      <dsp:txXfrm>
        <a:off x="57787" y="1395494"/>
        <a:ext cx="2665308" cy="1560349"/>
      </dsp:txXfrm>
    </dsp:sp>
    <dsp:sp modelId="{16F80FC2-F3E6-40A3-8388-035A2882054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000" kern="1200"/>
        </a:p>
      </dsp:txBody>
      <dsp:txXfrm>
        <a:off x="3047880" y="1970146"/>
        <a:ext cx="409940" cy="411044"/>
      </dsp:txXfrm>
    </dsp:sp>
    <dsp:sp modelId="{CD10031E-C72B-483D-94EF-CB141EE55385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700" kern="1200" dirty="0"/>
            <a:t>Let model scan</a:t>
          </a:r>
        </a:p>
      </dsp:txBody>
      <dsp:txXfrm>
        <a:off x="3925145" y="1395494"/>
        <a:ext cx="2665308" cy="1560349"/>
      </dsp:txXfrm>
    </dsp:sp>
    <dsp:sp modelId="{1604DBEB-17A3-4827-A852-5751991A43A7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000" kern="1200"/>
        </a:p>
      </dsp:txBody>
      <dsp:txXfrm>
        <a:off x="6915239" y="1970146"/>
        <a:ext cx="409940" cy="411044"/>
      </dsp:txXfrm>
    </dsp:sp>
    <dsp:sp modelId="{1509638A-3A11-4FEA-ABDF-0276036972D0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700" kern="1200" dirty="0"/>
            <a:t>Return list of tropes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3297-75B2-40B0-B98B-875AF5EC2453}" type="datetimeFigureOut">
              <a:rPr lang="en-SG" smtClean="0"/>
              <a:t>8/11/2023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15D1-2997-4995-89EA-ABE974C14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1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Identifying tropes in creative works can be time-consuming, posing challenges for writers, filmmakers, and storytellers. It's also a hurdle for fans of popular culture trying to understand their favorite stories.</a:t>
            </a:r>
          </a:p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A trope scanner is the solution. It automates trope identification, saving time for creators and enhancing story originality. For fans, it's a tool to dive deeper into their favorite stories.</a:t>
            </a:r>
          </a:p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Examples of trope scanner 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Writers use it to identify tropes effectively, like the Hero's Journey, for inspiration.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Filmmakers avoid clichés, such as Deus ex Machina, in their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Enthusiastic fans explore the history and significance of tropes, like the Secret Identity trope in superhero movies.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97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delve into the methodology behind the creation of our trope-scanning tool. Understanding how the tool was developed is crucial to appreciating its capabilities and potential. Over the next few slides, we'll take a comprehensive look at the process.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Simpsons, a long-running and well-documented television series, served as the primary data source for developing the trope scanner. The show's extensive history, spanning over three decades, provided a rich corpus of text for training and testing the model. Additionally, the availability of a well-maintained wiki, Simpsons Wiki, ensured access to comprehensive episode summaries and detailed character information. Tv Tropes, a comprehensive database of tropes, provided a rich source of trope definitions and examples, facilitating the identification and classification of tropes within the text.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53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How to use the machine: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Copy the passage you want to find tropes from.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The model will scan and determine from its dataset what tropes are likely to be inside your passage.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You get a list of tropes and the attached text that made the model believe that text is why the trope is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2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Language Barrier</a:t>
            </a:r>
            <a:r>
              <a:rPr lang="en-US" dirty="0"/>
              <a:t>: Currently, the tool is limited to analyzing English-language input, restricting its accessibility to a wider audience.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Structured Text Focus</a:t>
            </a:r>
            <a:r>
              <a:rPr lang="en-US" dirty="0"/>
              <a:t>: The tool is primarily designed for structured text-based media source (such as wiki transcripts and summaries), such as scripts and novels, limiting its application to other forms of media.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61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Global Trope Recognition</a:t>
            </a:r>
            <a:r>
              <a:rPr lang="en-US" dirty="0"/>
              <a:t>: TV Tropes, the underlying knowledge base for the tool, already encompasses non-English media, demonstrating the global relevance of tropes.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Bridging Linguistic and Cultural Gaps</a:t>
            </a:r>
            <a:r>
              <a:rPr lang="en-US" dirty="0"/>
              <a:t>: Expanding the tool's analysis capabilities to a broader international audience holds the potential to bridge language and cultural barriers, fostering a more inclusive understanding of tropes.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787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r>
              <a:rPr lang="en-US" dirty="0"/>
              <a:t>: Enhancing the tool's versatility by enabling support for non-structured text media, such as blog posts and social media content, will broaden its applicability.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r>
              <a:rPr lang="en-US" dirty="0"/>
              <a:t>: Exploring the incorporation of audio content, including podcasts and dialogues, into the tool's analysis will provide a deeper understanding of trope usage in auditory mediums.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r>
              <a:rPr lang="en-US" dirty="0"/>
              <a:t>: Extending the tool's functionality to analyze images will allow for the identification of tropes within visual elements, recognizing that a single image can convey multiple narrative devices.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r>
              <a:rPr lang="en-US" dirty="0"/>
              <a:t>: Aiming to include video media analysis will provide a comprehensive trope-scanning experience across various forms of media. (Such as YouTubers who do What-Ifs with no existing wiki for them)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47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oggybloggyogwr.com/2016/09/welsh-political-trop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BEA9-6540-DC72-9A97-0E2F3ADB0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B54DF-3FC6-BCE3-39A4-8C7A8EEF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A6A0-A1E7-57DE-EE1A-8152D9D2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B300-3034-4711-A098-AB0362F90C4D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3526D-17AB-42EE-89EA-8977DFC2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62DC-74F1-08C3-C771-82EB4AF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48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91C9-B6D4-AAC4-696A-EEC6C3BD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1FA41-B870-1536-BC0F-1C66A9331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2CFD-5DCA-8509-4468-4B09DFF7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E00A-CDD1-43F5-8F32-673CFCC90A06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B687-E99C-E0A7-68E7-713621E4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1560-CDE0-1156-CAB3-FA8B4F7A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EF49C-8440-5FF3-405A-E3EC415D9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8CF8-9D89-FA8E-E575-CB373689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6E07-950A-4222-4483-B78A7906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DA9A-4B43-4746-ABFB-7F1D187BEB52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2D25-68D7-C135-B278-FE6232C9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293B-C106-9889-FFFD-64DBC0ED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9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8CA-B8C4-0272-8E24-5AABE71A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66ED-6DEC-8852-E64E-958F4E66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F9DE-BE2C-B5D8-A383-A092E06A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FAB-37FC-433C-B1CD-CDC09AA66DAE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E354-819A-46C0-755A-1C4A0AAE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548-B88C-954E-8304-D658AD07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7C4D9-A8F9-636D-A220-C906BC1DE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3755" y="0"/>
            <a:ext cx="1688245" cy="16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AF5-53B7-EFDC-2F34-7D33E1FB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1DF4-DF04-D28B-FE62-5B6B2738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1FFA-EF7F-0350-F2EE-87ABBC6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C2E-FF91-4EC7-A099-AC8701610FE2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F82B-72E3-A548-A022-7F0430F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4101-978D-7012-1BC7-CEA9CF76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9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E0C-6414-02B3-7DA9-AF8788AE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69A-2619-6B5E-F869-8A5472A5C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424F3-E98D-4E86-FCDE-B4FED5CC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B757-9B47-437D-A69A-691F7CE1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468-D97D-48A8-90D4-1193D41A0015}" type="datetime1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6E81-05D1-2F5C-DBF5-88963299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89E52-ABA6-3B32-639C-0B339163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2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1AB2-D95D-675A-1457-D103BE18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20C5-2402-8619-BDDB-B0257B48B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FBBB7-E0B1-6E4D-67DE-6186399E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96FF7-0691-2040-45E9-0AF74791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6EBA4-491E-9A5C-E8FB-C46C4F07D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4B310-7D05-09B5-674C-C722AB6B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FADD-FBA2-4915-9CC4-58C11C1A1085}" type="datetime1">
              <a:rPr lang="en-SG" smtClean="0"/>
              <a:t>8/11/2023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A95C6-BE22-D4F1-0FB3-EC9B6DB0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F1C9-CF83-4B8F-A868-8EF63BE0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2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7A6-AB22-C322-FF1B-605BE184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BE419-6136-8681-BB95-DC27DD07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AC76-0F03-4FF9-A7EF-78F1A93EB052}" type="datetime1">
              <a:rPr lang="en-SG" smtClean="0"/>
              <a:t>8/11/2023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5F60E-62A0-153E-5108-301E8609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8F516-752C-608E-C9C1-6FD1D5F2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9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5D92A-53EF-1FAB-EE15-C8AB1AF5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9D62-B841-4488-A495-CA6A89CB402F}" type="datetime1">
              <a:rPr lang="en-SG" smtClean="0"/>
              <a:t>8/11/2023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1C138-F89A-2518-C150-136EDA23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FA688-80A4-D446-E6A4-CACF0A18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58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FDA5-3A64-70D4-33C2-70222593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1DA1-5892-F4D5-01B4-770B8984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6EB6-DE99-E7F3-6E07-9D49BEEF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E51E-D347-79B4-7093-BCCF46AC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C3DF-051A-434A-AD8C-9C4A0090360D}" type="datetime1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3A305-C6E2-A12C-2988-ECDCB113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40EF-F195-DFC4-1233-A02DF0A3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42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64EB-533C-67F6-168F-68665E3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3858-B28E-D09A-AB37-18F9622C7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E90A-8F5A-875C-1A51-115042CB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DD171-2B52-0E90-48DE-55C14718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C875-7BA4-4EC9-9F1F-2047C20AE531}" type="datetime1">
              <a:rPr lang="en-SG" smtClean="0"/>
              <a:t>8/11/2023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925-F48D-CC5E-0FCC-3B9EFEFC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C92E9-5741-89CA-2B85-A776248B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58609-CA43-4EE6-049A-4ADB2931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998F-7942-DE07-61DD-9725D9EB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B8AC3-5097-31E1-BAB6-4640A51F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9D93-73FA-4888-8FED-12D2B901195C}" type="datetime1">
              <a:rPr lang="en-SG" smtClean="0"/>
              <a:t>8/11/2023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E6DE-81AF-3D4D-952E-685B0C2E5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9C66-93E8-68C5-9CA1-FDBC467B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1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ggybloggyogwr.com/2016/09/welsh-political-trop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openclipart.org/detail/16634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growth-progress-graph-diagram-3078544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vtropes.org/pmwiki/pmwiki.php/Main/ChekhovsGun" TargetMode="External"/><Relationship Id="rId2" Type="http://schemas.openxmlformats.org/officeDocument/2006/relationships/hyperlink" Target="https://tvtropes.org/pmwiki/pmwiki.php/Main/TheHerosJourn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vtropes.org/pmwiki/pmwiki.php/Main/Trope" TargetMode="External"/><Relationship Id="rId5" Type="http://schemas.openxmlformats.org/officeDocument/2006/relationships/hyperlink" Target="https://tvtropes.org/pmwiki/pmwiki.php/Administrivia/WelcomeToTVTropes" TargetMode="External"/><Relationship Id="rId4" Type="http://schemas.openxmlformats.org/officeDocument/2006/relationships/hyperlink" Target="https://tvtropes.org/pmwiki/pmwiki.php/Main/ComingOfAgeSto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sons.fandom.com/wiki/Season_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vtropes.org/pmwiki/pmwiki.php/Recap/TheSimpso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2CC1-AE9E-F420-411D-CB913807A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Unveiling Tropes: GA Capstone Project Presentation on Text Analysis and Trope Detection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F4D81-9D7E-85DC-17F2-0FCDB8E2C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Chan Zheng Yang Ivan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9 November 2023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 General Assembly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DSI-39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CB6F5-5958-BD2C-2A2F-74C4E7A23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3755" y="0"/>
            <a:ext cx="1688245" cy="16446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8CA8-29F5-B86E-1134-75C26BEF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84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7F8E-4824-3588-92D2-0D4DA4EF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DE6B-D567-21A9-C3D5-9705E721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section should present the results of using your trope-scanning tool on sample texts and discuss the key findings. Be sure to include relevant statistics, visualizations, or examples to support your findings.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68FBD-9EBA-3A54-F48F-09CB3BBF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67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1F7B-62C6-6544-6337-A2E050AF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Description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9C7D-D18E-3067-44D4-B2598DC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Identify tropes in written text</a:t>
            </a:r>
          </a:p>
          <a:p>
            <a:pPr lvl="1"/>
            <a:r>
              <a:rPr lang="en-US" dirty="0"/>
              <a:t>Analyze trope usage and significance</a:t>
            </a:r>
          </a:p>
          <a:p>
            <a:pPr lvl="1"/>
            <a:r>
              <a:rPr lang="en-US" dirty="0"/>
              <a:t>Compare tropes across different media</a:t>
            </a:r>
          </a:p>
          <a:p>
            <a:pPr lvl="1"/>
            <a:r>
              <a:rPr lang="en-US" dirty="0"/>
              <a:t>Visualize trope distribution for deeper insights</a:t>
            </a:r>
          </a:p>
          <a:p>
            <a:r>
              <a:rPr lang="en-US" dirty="0"/>
              <a:t>Ease of Use:</a:t>
            </a:r>
          </a:p>
          <a:p>
            <a:pPr lvl="1"/>
            <a:r>
              <a:rPr lang="en-US" dirty="0"/>
              <a:t>Intuitive interface for seamless navigation</a:t>
            </a:r>
          </a:p>
          <a:p>
            <a:pPr lvl="1"/>
            <a:r>
              <a:rPr lang="en-US" dirty="0"/>
              <a:t>Simple input methods for various media formats</a:t>
            </a:r>
          </a:p>
          <a:p>
            <a:pPr lvl="1"/>
            <a:r>
              <a:rPr lang="en-US" dirty="0"/>
              <a:t>Interactive visualizations for enhanced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5AAD-6E08-1998-669B-8C6F4BA7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2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D3D8-D4F8-D468-493A-FF1E6A6F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Functionality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4210A-A464-8375-3098-FC5C1549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EBDF62B-4DB3-93B6-394E-875A7B512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12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500CEF5-D6C3-88C5-FD84-831FB26E594B}"/>
              </a:ext>
            </a:extLst>
          </p:cNvPr>
          <p:cNvSpPr/>
          <p:nvPr/>
        </p:nvSpPr>
        <p:spPr>
          <a:xfrm>
            <a:off x="5298394" y="136525"/>
            <a:ext cx="2855006" cy="2855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80B68-8D72-4A92-4ECC-F69FADC0B59E}"/>
              </a:ext>
            </a:extLst>
          </p:cNvPr>
          <p:cNvSpPr txBox="1"/>
          <p:nvPr/>
        </p:nvSpPr>
        <p:spPr>
          <a:xfrm>
            <a:off x="5452573" y="1240862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REMEMBER TO PUT THE QR CODE HERE</a:t>
            </a:r>
          </a:p>
        </p:txBody>
      </p:sp>
    </p:spTree>
    <p:extLst>
      <p:ext uri="{BB962C8B-B14F-4D97-AF65-F5344CB8AC3E}">
        <p14:creationId xmlns:p14="http://schemas.microsoft.com/office/powerpoint/2010/main" val="156941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EC7D-0554-C600-79BD-59C4BE7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0FFA-A07C-C227-A1A3-30AEF818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screenwriter struggling with a new script can use the tool to identify overused tropes and explore alternative narrative approaches.</a:t>
            </a:r>
          </a:p>
          <a:p>
            <a:r>
              <a:rPr lang="en-US" dirty="0"/>
              <a:t>A novelist researching a historical novel can use the tool to identify tropes commonly used in works of historical fiction, ensuring historical accuracy and genre conventions.</a:t>
            </a:r>
          </a:p>
          <a:p>
            <a:r>
              <a:rPr lang="en-US" dirty="0"/>
              <a:t>A film director preparing to adapt a book into a movie can use the tool to analyze the book's tropes and plan how to translate them effectively into a visual medium.</a:t>
            </a:r>
          </a:p>
          <a:p>
            <a:r>
              <a:rPr lang="en-US" dirty="0"/>
              <a:t>A fan of a popular TV show can use the tool to identify the show's recurring tropes, gain a deeper appreciation for the show's storytelling, and connect with other fans who enjoy similar tropes.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60490-F9C0-865E-432B-4D7BF251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7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1)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Limitations:</a:t>
            </a:r>
          </a:p>
          <a:p>
            <a:pPr lvl="1"/>
            <a:r>
              <a:rPr lang="en-US" b="1" dirty="0"/>
              <a:t>Language Barrier</a:t>
            </a:r>
            <a:endParaRPr lang="en-US" dirty="0"/>
          </a:p>
          <a:p>
            <a:pPr lvl="1"/>
            <a:r>
              <a:rPr lang="en-US" b="1" dirty="0"/>
              <a:t>Structured Text Focus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29679-0E64-683C-1B10-6C15A31F9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7918" y="3343020"/>
            <a:ext cx="4968842" cy="3017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E4F90-FDF0-97BC-F14D-4ED60693A891}"/>
              </a:ext>
            </a:extLst>
          </p:cNvPr>
          <p:cNvSpPr txBox="1"/>
          <p:nvPr/>
        </p:nvSpPr>
        <p:spPr>
          <a:xfrm>
            <a:off x="1521151" y="3567501"/>
            <a:ext cx="11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</a:rPr>
              <a:t>她正在学习弹钢琴。</a:t>
            </a:r>
            <a:endParaRPr lang="en-SG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7EA1F-05E8-BCEF-6BEA-7EEE5037B3C0}"/>
              </a:ext>
            </a:extLst>
          </p:cNvPr>
          <p:cNvSpPr txBox="1"/>
          <p:nvPr/>
        </p:nvSpPr>
        <p:spPr>
          <a:xfrm>
            <a:off x="3116688" y="3582826"/>
            <a:ext cx="119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ERROR!</a:t>
            </a:r>
            <a:r>
              <a:rPr lang="ja-JP" altLang="en-US" dirty="0">
                <a:latin typeface="+mj-lt"/>
              </a:rPr>
              <a:t> </a:t>
            </a:r>
            <a:r>
              <a:rPr lang="en-SG" altLang="ja-JP" dirty="0">
                <a:latin typeface="+mj-lt"/>
              </a:rPr>
              <a:t>Text</a:t>
            </a:r>
            <a:r>
              <a:rPr lang="ja-JP" altLang="en-US" dirty="0">
                <a:latin typeface="+mj-lt"/>
              </a:rPr>
              <a:t> </a:t>
            </a:r>
            <a:r>
              <a:rPr lang="en-SG" altLang="ja-JP" dirty="0">
                <a:latin typeface="+mj-lt"/>
              </a:rPr>
              <a:t>error!</a:t>
            </a:r>
            <a:endParaRPr lang="en-SG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E6277-970C-C61C-33EA-8F5BEDFED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680" y="3124603"/>
            <a:ext cx="5790213" cy="32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Internationalization: Recognize the importance of internationalization.</a:t>
            </a:r>
          </a:p>
          <a:p>
            <a:pPr lvl="1"/>
            <a:r>
              <a:rPr lang="en-US" b="1" dirty="0"/>
              <a:t>Global Trope Recognition</a:t>
            </a:r>
          </a:p>
          <a:p>
            <a:pPr lvl="1"/>
            <a:r>
              <a:rPr lang="en-US" b="1" dirty="0"/>
              <a:t>Bridging Linguistic and Cultural Gaps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Earth Kids Stock Illustrations – 16,897 Earth Kids Stock Illustrations,  Vectors &amp; Clipart - Dreamstime">
            <a:extLst>
              <a:ext uri="{FF2B5EF4-FFF2-40B4-BE49-F238E27FC236}">
                <a16:creationId xmlns:a16="http://schemas.microsoft.com/office/drawing/2014/main" id="{4F01021D-6872-F028-EE96-9F4DD70F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46" y="2461655"/>
            <a:ext cx="4235242" cy="46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DE8DD-6001-5E36-E364-A848C983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5" y="3400737"/>
            <a:ext cx="6911039" cy="212885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2E9832-7CEE-C5F5-9E15-F2C4369C1BA7}"/>
              </a:ext>
            </a:extLst>
          </p:cNvPr>
          <p:cNvSpPr/>
          <p:nvPr/>
        </p:nvSpPr>
        <p:spPr>
          <a:xfrm>
            <a:off x="-598250" y="3074840"/>
            <a:ext cx="7947589" cy="3102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12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Expansion Plans: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7F756-2790-BBBE-070E-205057F49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5912" y="2327275"/>
            <a:ext cx="6796088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2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1)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Current Limitations:</a:t>
            </a:r>
          </a:p>
          <a:p>
            <a:pPr lvl="1"/>
            <a:r>
              <a:rPr lang="en-US" b="1" dirty="0"/>
              <a:t>Language Barrier</a:t>
            </a:r>
            <a:r>
              <a:rPr lang="en-US" dirty="0"/>
              <a:t>: Currently, the tool is limited to analyzing English-language input, restricting its accessibility to a wider audience.</a:t>
            </a:r>
          </a:p>
          <a:p>
            <a:pPr lvl="1"/>
            <a:r>
              <a:rPr lang="en-US" b="1" dirty="0"/>
              <a:t>Structured Text Focus</a:t>
            </a:r>
            <a:r>
              <a:rPr lang="en-US" dirty="0"/>
              <a:t>: The tool is primarily designed for structured text-based media source (such as wiki transcripts and summaries), such as scripts and novels, limiting its application to other forms of media.</a:t>
            </a:r>
          </a:p>
          <a:p>
            <a:r>
              <a:rPr lang="en-US" dirty="0"/>
              <a:t>Internationalization: Recognize the importance of internationalization.</a:t>
            </a:r>
          </a:p>
          <a:p>
            <a:pPr lvl="1"/>
            <a:r>
              <a:rPr lang="en-US" b="1" dirty="0"/>
              <a:t>Global Trope Recognition</a:t>
            </a:r>
            <a:r>
              <a:rPr lang="en-US" dirty="0"/>
              <a:t>: TV Tropes, the underlying knowledge base for the tool, already encompasses non-English media, demonstrating the global relevance of tropes.</a:t>
            </a:r>
          </a:p>
          <a:p>
            <a:pPr lvl="1"/>
            <a:r>
              <a:rPr lang="en-US" b="1" dirty="0"/>
              <a:t>Bridging Linguistic and Cultural Gaps</a:t>
            </a:r>
            <a:r>
              <a:rPr lang="en-US" dirty="0"/>
              <a:t>: Expanding the tool's analysis capabilities to a broader international audience holds the potential to bridge language and cultural barriers, fostering a more inclusive understanding of tropes.</a:t>
            </a:r>
          </a:p>
          <a:p>
            <a:r>
              <a:rPr lang="en-US" dirty="0"/>
              <a:t>Expansion Plans: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r>
              <a:rPr lang="en-US" dirty="0"/>
              <a:t>: Enhancing the tool's versatility by enabling support for non-structured text media, such as blog posts and social media content, will broaden its applicability.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r>
              <a:rPr lang="en-US" dirty="0"/>
              <a:t>: Exploring the incorporation of audio content, including podcasts and dialogues, into the tool's analysis will provide a deeper understanding of trope usage in auditory mediums.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r>
              <a:rPr lang="en-US" dirty="0"/>
              <a:t>: Extending the tool's functionality to analyze images will allow for the identification of tropes within visual elements, recognizing that a single image can convey multiple narrative devices.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r>
              <a:rPr lang="en-US" dirty="0"/>
              <a:t>: Aiming to include video media analysis will provide a comprehensive trope-scanning experience across various forms of media. (Such as YouTubers who do What-Ifs with no existing wiki for them)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23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9CF8-4908-B70D-8EEC-960CAE4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needs to be edited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F04F-7701-0911-C306-C6D47E3D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Methodology: Describe the approach, techniques, and tools you used to develop your trope-scanning tool. Explain the steps you took to build the tool and how it works. Use 4-5 slides for this section.</a:t>
            </a:r>
          </a:p>
          <a:p>
            <a:endParaRPr lang="en-US" dirty="0"/>
          </a:p>
          <a:p>
            <a:r>
              <a:rPr lang="en-US" dirty="0"/>
              <a:t>Data Collection: Discuss the sources of data you used for your project and the data collection process. Explain how you prepared the data for analysis. Use 2-3 slides for this section.</a:t>
            </a:r>
          </a:p>
          <a:p>
            <a:endParaRPr lang="en-US" dirty="0"/>
          </a:p>
          <a:p>
            <a:r>
              <a:rPr lang="en-US" dirty="0"/>
              <a:t>Tool Description: Present the key features and functionality of your trope-scanning tool. Use screenshots or diagrams to illustrate how it works. Use 3-4 slides for this section.</a:t>
            </a:r>
          </a:p>
          <a:p>
            <a:endParaRPr lang="en-US" dirty="0"/>
          </a:p>
          <a:p>
            <a:r>
              <a:rPr lang="en-US" dirty="0"/>
              <a:t>Results and Findings: Share the results of using your tool on sample texts. Present statistics, visualizations, or examples of identified tropes. Use 3-4 slides for this section.</a:t>
            </a:r>
          </a:p>
          <a:p>
            <a:endParaRPr lang="en-US" dirty="0"/>
          </a:p>
          <a:p>
            <a:r>
              <a:rPr lang="en-US" dirty="0"/>
              <a:t>Applications: Discuss the practical applications of your tool. How can it be used, and in what contexts? Use 2-3 slides for this section.</a:t>
            </a:r>
          </a:p>
          <a:p>
            <a:endParaRPr lang="en-US" dirty="0"/>
          </a:p>
          <a:p>
            <a:r>
              <a:rPr lang="en-US" dirty="0"/>
              <a:t>Future Enhancements: Outline potential future improvements or research directions for your tool or similar projects. Use 2-3 slides for this section.</a:t>
            </a:r>
          </a:p>
          <a:p>
            <a:endParaRPr lang="en-US" dirty="0"/>
          </a:p>
          <a:p>
            <a:r>
              <a:rPr lang="en-US" dirty="0"/>
              <a:t>Questions (Slide): Insert a slide that invites questions from the audience for the Q&amp;A session.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7D3A-06B8-ED6D-DAAF-8BB7A64E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1EE5-83AA-A6A6-3B38-206E4F7E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4C2B-4652-73E3-6338-E38289DC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Brief Overview: Welcome to my capstone project presentation. Today, I'll be discussing my work on analyzing and detecting tropes in text.</a:t>
            </a:r>
          </a:p>
          <a:p>
            <a:r>
              <a:rPr lang="en-US" dirty="0">
                <a:latin typeface="+mj-lt"/>
              </a:rPr>
              <a:t>Agenda:</a:t>
            </a:r>
          </a:p>
          <a:p>
            <a:pPr lvl="1"/>
            <a:r>
              <a:rPr lang="en-US" dirty="0">
                <a:latin typeface="+mj-lt"/>
              </a:rPr>
              <a:t>Definition Used</a:t>
            </a:r>
          </a:p>
          <a:p>
            <a:pPr lvl="1"/>
            <a:r>
              <a:rPr lang="en-US" dirty="0">
                <a:latin typeface="+mj-lt"/>
              </a:rPr>
              <a:t>Problem Statement</a:t>
            </a:r>
          </a:p>
          <a:p>
            <a:pPr lvl="1"/>
            <a:r>
              <a:rPr lang="en-US" dirty="0">
                <a:latin typeface="+mj-lt"/>
              </a:rPr>
              <a:t>Methodology</a:t>
            </a:r>
          </a:p>
          <a:p>
            <a:pPr lvl="1"/>
            <a:r>
              <a:rPr lang="en-US" dirty="0">
                <a:latin typeface="+mj-lt"/>
              </a:rPr>
              <a:t>Results and Findings</a:t>
            </a:r>
          </a:p>
          <a:p>
            <a:pPr lvl="1"/>
            <a:r>
              <a:rPr lang="en-US" dirty="0">
                <a:latin typeface="+mj-lt"/>
              </a:rPr>
              <a:t>Tool Description</a:t>
            </a:r>
          </a:p>
          <a:p>
            <a:pPr lvl="1"/>
            <a:r>
              <a:rPr lang="en-US" dirty="0">
                <a:latin typeface="+mj-lt"/>
              </a:rPr>
              <a:t>Applications</a:t>
            </a:r>
          </a:p>
          <a:p>
            <a:pPr lvl="1"/>
            <a:r>
              <a:rPr lang="en-US" dirty="0">
                <a:latin typeface="+mj-lt"/>
              </a:rPr>
              <a:t>Future Enhancements</a:t>
            </a:r>
          </a:p>
          <a:p>
            <a:pPr lvl="1"/>
            <a:r>
              <a:rPr lang="en-US" dirty="0">
                <a:latin typeface="+mj-lt"/>
              </a:rPr>
              <a:t>Questions</a:t>
            </a:r>
            <a:endParaRPr lang="en-SG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4437-951D-C1FD-E28C-AD89CBB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59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3C9-749F-86ED-6B81-8C4F3A86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TV Tropes Definition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50C-7ABF-308F-F3F2-1D8CA13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TV Tropes: A Compendium of Recurring Narrative Elements/A wiki website collecting common storytelling elements</a:t>
            </a:r>
          </a:p>
          <a:p>
            <a:pPr lvl="1"/>
            <a:r>
              <a:rPr lang="en-US" dirty="0">
                <a:latin typeface="+mj-lt"/>
              </a:rPr>
              <a:t>Founded in 2004 by Anthony "Ant" </a:t>
            </a:r>
            <a:r>
              <a:rPr lang="en-US" dirty="0" err="1">
                <a:latin typeface="+mj-lt"/>
              </a:rPr>
              <a:t>Wandtke</a:t>
            </a:r>
            <a:r>
              <a:rPr lang="en-US" dirty="0">
                <a:latin typeface="+mj-lt"/>
              </a:rPr>
              <a:t> and Michael "Mike" Drew</a:t>
            </a:r>
          </a:p>
          <a:p>
            <a:pPr lvl="1"/>
            <a:r>
              <a:rPr lang="en-US" dirty="0">
                <a:latin typeface="+mj-lt"/>
              </a:rPr>
              <a:t>Valuable resource for writers, filmmakers, and fans</a:t>
            </a:r>
          </a:p>
          <a:p>
            <a:r>
              <a:rPr lang="en-US" dirty="0">
                <a:latin typeface="+mj-lt"/>
              </a:rPr>
              <a:t>Trope: A repository of recurring storytelling elements in fiction</a:t>
            </a:r>
          </a:p>
          <a:p>
            <a:pPr lvl="1"/>
            <a:r>
              <a:rPr lang="en-US" dirty="0">
                <a:latin typeface="+mj-lt"/>
              </a:rPr>
              <a:t>Examples: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+mj-lt"/>
                <a:hlinkClick r:id="rId2"/>
              </a:rPr>
              <a:t>Hero's Journey</a:t>
            </a:r>
            <a:r>
              <a:rPr lang="en-US" sz="2800" dirty="0">
                <a:latin typeface="+mj-lt"/>
              </a:rPr>
              <a:t>,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+mj-lt"/>
                <a:hlinkClick r:id="rId3"/>
              </a:rPr>
              <a:t>Chekhov's Gun</a:t>
            </a:r>
            <a:r>
              <a:rPr lang="en-US" sz="2400" dirty="0">
                <a:latin typeface="+mj-lt"/>
              </a:rPr>
              <a:t>, </a:t>
            </a:r>
            <a:r>
              <a:rPr lang="en-US" dirty="0">
                <a:solidFill>
                  <a:srgbClr val="D1D5DB"/>
                </a:solidFill>
                <a:latin typeface="+mj-lt"/>
                <a:hlinkClick r:id="rId4"/>
              </a:rPr>
              <a:t>Coming of Age Story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Tropes can enhance or hinder storytelling</a:t>
            </a:r>
          </a:p>
          <a:p>
            <a:pPr lvl="2"/>
            <a:r>
              <a:rPr lang="en-US" dirty="0">
                <a:latin typeface="+mj-lt"/>
              </a:rPr>
              <a:t>Skillful use empowers compelling narratives</a:t>
            </a:r>
            <a:endParaRPr lang="en-SG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B421C-68B6-4999-1B6E-ADE763C2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032500"/>
            <a:ext cx="7315200" cy="688975"/>
          </a:xfrm>
        </p:spPr>
        <p:txBody>
          <a:bodyPr/>
          <a:lstStyle/>
          <a:p>
            <a:r>
              <a:rPr lang="en-SG" dirty="0"/>
              <a:t>Source: </a:t>
            </a:r>
            <a:r>
              <a:rPr lang="en-SG" dirty="0">
                <a:hlinkClick r:id="rId5"/>
              </a:rPr>
              <a:t>https://tvtropes.org/pmwiki/pmwiki.php/Administrivia/WelcomeToTVTropes</a:t>
            </a:r>
            <a:endParaRPr lang="en-SG" dirty="0"/>
          </a:p>
          <a:p>
            <a:r>
              <a:rPr lang="en-SG" dirty="0">
                <a:hlinkClick r:id="rId6"/>
              </a:rPr>
              <a:t>https://tvtropes.org/pmwiki/pmwiki.php/Main/Trope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8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3C9-749F-86ED-6B81-8C4F3A86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50C-7ABF-308F-F3F2-1D8CA13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Problem Statement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Identifying tropes in creative works is time-consuming and challenging.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Writers, filmmakers, and storytellers struggle to use tropes effectively and avoid clichés.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Fans of popular culture find it difficult to understand the tropes in their favorite stories.</a:t>
            </a:r>
            <a:endParaRPr lang="en-US" sz="40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Solution: A trope scanner automates trope identification, saving time and enhancing storytelling.</a:t>
            </a:r>
          </a:p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Applications: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Writers use it for inspiration.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Filmmakers avoid clichés.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Fans explore the history and significance of tropes.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F8161-A699-0E06-D580-5CB470EC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23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Development Methodology. We'll walk through the tool's creation in the next 4 slides.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90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39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sources used: </a:t>
            </a:r>
          </a:p>
          <a:p>
            <a:pPr lvl="1"/>
            <a:r>
              <a:rPr lang="en-US" dirty="0"/>
              <a:t>Full episode summary: </a:t>
            </a:r>
            <a:r>
              <a:rPr lang="en-US" dirty="0">
                <a:hlinkClick r:id="rId3"/>
              </a:rPr>
              <a:t>https://simpsons.fandom.com/wiki/Season_1</a:t>
            </a:r>
            <a:endParaRPr lang="en-US" dirty="0"/>
          </a:p>
          <a:p>
            <a:pPr lvl="1"/>
            <a:r>
              <a:rPr lang="en-US" dirty="0"/>
              <a:t>Trope source: </a:t>
            </a:r>
            <a:r>
              <a:rPr lang="en-US" dirty="0">
                <a:hlinkClick r:id="rId4"/>
              </a:rPr>
              <a:t>https://tvtropes.org/pmwiki/pmwiki.php/Recap/TheSimpsons</a:t>
            </a:r>
            <a:r>
              <a:rPr lang="en-US" dirty="0"/>
              <a:t> (Only Season 1 episodes used)</a:t>
            </a:r>
          </a:p>
          <a:p>
            <a:r>
              <a:rPr lang="en-US" dirty="0"/>
              <a:t>Reason for Choice: Extensive data, well-maintained wiki, comprehensive trope definitions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989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1C19-FE14-E1B0-39CC-68618E9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Development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3658-3930-56AF-D8A8-66F2648C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the tools, technologies, and algorithms used to build the trope-scanning tool.</a:t>
            </a:r>
          </a:p>
          <a:p>
            <a:r>
              <a:rPr lang="en-US" dirty="0"/>
              <a:t>Highlight the key steps involved in developing the tool.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7BAD-C64D-8015-7AC0-550C79E9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21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9E2-43F6-3327-EA20-8199D0D2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35C-63C3-6142-DE01-B9240A92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applicable, discuss how you evaluated the effectiveness or accuracy of the tool.</a:t>
            </a:r>
          </a:p>
          <a:p>
            <a:r>
              <a:rPr lang="en-US" dirty="0"/>
              <a:t>Share any results or findings from the evaluation process.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4E25-9978-A56A-C099-E00EB7F7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55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1773</Words>
  <Application>Microsoft Office PowerPoint</Application>
  <PresentationFormat>Widescreen</PresentationFormat>
  <Paragraphs>143</Paragraphs>
  <Slides>18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Google Sans</vt:lpstr>
      <vt:lpstr>Söhne</vt:lpstr>
      <vt:lpstr>Times New Roman</vt:lpstr>
      <vt:lpstr>Office Theme</vt:lpstr>
      <vt:lpstr>Unveiling Tropes: GA Capstone Project Presentation on Text Analysis and Trope Detection</vt:lpstr>
      <vt:lpstr>Introduction</vt:lpstr>
      <vt:lpstr>TV Tropes Definition</vt:lpstr>
      <vt:lpstr>Problem Statement</vt:lpstr>
      <vt:lpstr>Methodology</vt:lpstr>
      <vt:lpstr>Methodology</vt:lpstr>
      <vt:lpstr>Data Collection</vt:lpstr>
      <vt:lpstr>Tool Development</vt:lpstr>
      <vt:lpstr>Evaluation</vt:lpstr>
      <vt:lpstr>Results and Findings</vt:lpstr>
      <vt:lpstr>Tool Description</vt:lpstr>
      <vt:lpstr>Functionality</vt:lpstr>
      <vt:lpstr>Applications</vt:lpstr>
      <vt:lpstr>Future Enhancements (Part 1)</vt:lpstr>
      <vt:lpstr>Future Enhancements (Part 2)</vt:lpstr>
      <vt:lpstr>Future Enhancements (Part 3)</vt:lpstr>
      <vt:lpstr>Future Enhancements (Part 1)</vt:lpstr>
      <vt:lpstr>What needs to be edited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Tropes: GA Capstone Project Presentation on Text Analysis and Trope Detection</dc:title>
  <dc:creator>Alicorn Gaia</dc:creator>
  <cp:lastModifiedBy>Alicorn Gaia</cp:lastModifiedBy>
  <cp:revision>10</cp:revision>
  <dcterms:created xsi:type="dcterms:W3CDTF">2023-11-07T03:02:34Z</dcterms:created>
  <dcterms:modified xsi:type="dcterms:W3CDTF">2023-11-08T16:09:01Z</dcterms:modified>
</cp:coreProperties>
</file>