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3" r:id="rId4"/>
    <p:sldId id="265" r:id="rId5"/>
    <p:sldId id="268" r:id="rId6"/>
    <p:sldId id="266" r:id="rId7"/>
    <p:sldId id="264" r:id="rId8"/>
    <p:sldId id="267" r:id="rId9"/>
    <p:sldId id="258" r:id="rId10"/>
    <p:sldId id="260" r:id="rId11"/>
    <p:sldId id="259"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3607" autoAdjust="0"/>
  </p:normalViewPr>
  <p:slideViewPr>
    <p:cSldViewPr snapToGrid="0">
      <p:cViewPr varScale="1">
        <p:scale>
          <a:sx n="62" d="100"/>
          <a:sy n="62" d="100"/>
        </p:scale>
        <p:origin x="825"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C1B3C-A993-4571-B30C-20CFFA8260AD}" type="datetimeFigureOut">
              <a:rPr lang="en-SG" smtClean="0"/>
              <a:t>31/8/2023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2ECC89-1C97-413E-A792-AC04B6181655}" type="slidenum">
              <a:rPr lang="en-SG" smtClean="0"/>
              <a:t>‹#›</a:t>
            </a:fld>
            <a:endParaRPr lang="en-SG"/>
          </a:p>
        </p:txBody>
      </p:sp>
    </p:spTree>
    <p:extLst>
      <p:ext uri="{BB962C8B-B14F-4D97-AF65-F5344CB8AC3E}">
        <p14:creationId xmlns:p14="http://schemas.microsoft.com/office/powerpoint/2010/main" val="1817778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BA2ECC89-1C97-413E-A792-AC04B6181655}" type="slidenum">
              <a:rPr lang="en-SG" smtClean="0"/>
              <a:t>2</a:t>
            </a:fld>
            <a:endParaRPr lang="en-SG"/>
          </a:p>
        </p:txBody>
      </p:sp>
    </p:spTree>
    <p:extLst>
      <p:ext uri="{BB962C8B-B14F-4D97-AF65-F5344CB8AC3E}">
        <p14:creationId xmlns:p14="http://schemas.microsoft.com/office/powerpoint/2010/main" val="15375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In our pursuit to understand the impact of weather on public transportation in Singapore, we sought valuable insights from existing research. Although the study conducted by Zhou et al. (2017) focused on the Shenzhen province in China, it offered a robust methodology and data collection framework that we found highly relevant to our own research endeavors.</a:t>
            </a:r>
          </a:p>
          <a:p>
            <a:pPr algn="l"/>
            <a:r>
              <a:rPr lang="en-US" b="0" i="0" dirty="0">
                <a:solidFill>
                  <a:srgbClr val="D1D5DB"/>
                </a:solidFill>
                <a:effectLst/>
                <a:latin typeface="Söhne"/>
              </a:rPr>
              <a:t>Zhou et al. (2017) explored the effects of weather on public transport ridership through a meticulous analysis of data from various sources. While the specific findings pertained to Shenzhen's context, the methods they employed to analyze the relationship between weather conditions and ridership can be adapted to our study in Singapore.</a:t>
            </a:r>
          </a:p>
          <a:p>
            <a:pPr algn="l"/>
            <a:r>
              <a:rPr lang="en-US" b="0" i="0" dirty="0">
                <a:solidFill>
                  <a:srgbClr val="D1D5DB"/>
                </a:solidFill>
                <a:effectLst/>
                <a:latin typeface="Söhne"/>
              </a:rPr>
              <a:t>By referencing Zhou et al. (2017), we acknowledged the importance of understanding the methodology behind data collection and analysis. This acknowledgment guided our approach in gathering and interpreting data from Singapore's public transportation system, adapting their techniques to suit our unique climate and transportation infrastructure.</a:t>
            </a:r>
          </a:p>
          <a:p>
            <a:pPr algn="l"/>
            <a:r>
              <a:rPr lang="en-US" b="0" i="0" dirty="0">
                <a:solidFill>
                  <a:srgbClr val="D1D5DB"/>
                </a:solidFill>
                <a:effectLst/>
                <a:latin typeface="Söhne"/>
              </a:rPr>
              <a:t>In summary, while the geographical scope of our research differs, the methodologies and principles derived from Zhou et al. (2017) have served as valuable foundations for our study on the impact of weather on public transportation in Singapore.</a:t>
            </a:r>
          </a:p>
          <a:p>
            <a:endParaRPr lang="en-SG" dirty="0"/>
          </a:p>
        </p:txBody>
      </p:sp>
      <p:sp>
        <p:nvSpPr>
          <p:cNvPr id="4" name="Slide Number Placeholder 3"/>
          <p:cNvSpPr>
            <a:spLocks noGrp="1"/>
          </p:cNvSpPr>
          <p:nvPr>
            <p:ph type="sldNum" sz="quarter" idx="5"/>
          </p:nvPr>
        </p:nvSpPr>
        <p:spPr/>
        <p:txBody>
          <a:bodyPr/>
          <a:lstStyle/>
          <a:p>
            <a:fld id="{BA2ECC89-1C97-413E-A792-AC04B6181655}" type="slidenum">
              <a:rPr lang="en-SG" smtClean="0"/>
              <a:t>4</a:t>
            </a:fld>
            <a:endParaRPr lang="en-SG"/>
          </a:p>
        </p:txBody>
      </p:sp>
    </p:spTree>
    <p:extLst>
      <p:ext uri="{BB962C8B-B14F-4D97-AF65-F5344CB8AC3E}">
        <p14:creationId xmlns:p14="http://schemas.microsoft.com/office/powerpoint/2010/main" val="1779341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seems to be a negative correlation between the number of rainy days and the various ridership of moderate strength. That means if the month has more rainy days, people are less inclined to take public transport. There are definitely other factors involved too.</a:t>
            </a:r>
            <a:endParaRPr lang="en-SG" dirty="0"/>
          </a:p>
        </p:txBody>
      </p:sp>
      <p:sp>
        <p:nvSpPr>
          <p:cNvPr id="4" name="Slide Number Placeholder 3"/>
          <p:cNvSpPr>
            <a:spLocks noGrp="1"/>
          </p:cNvSpPr>
          <p:nvPr>
            <p:ph type="sldNum" sz="quarter" idx="5"/>
          </p:nvPr>
        </p:nvSpPr>
        <p:spPr/>
        <p:txBody>
          <a:bodyPr/>
          <a:lstStyle/>
          <a:p>
            <a:fld id="{BA2ECC89-1C97-413E-A792-AC04B6181655}" type="slidenum">
              <a:rPr lang="en-SG" smtClean="0"/>
              <a:t>6</a:t>
            </a:fld>
            <a:endParaRPr lang="en-SG"/>
          </a:p>
        </p:txBody>
      </p:sp>
    </p:spTree>
    <p:extLst>
      <p:ext uri="{BB962C8B-B14F-4D97-AF65-F5344CB8AC3E}">
        <p14:creationId xmlns:p14="http://schemas.microsoft.com/office/powerpoint/2010/main" val="2311064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*Cue bouncing*</a:t>
            </a:r>
          </a:p>
          <a:p>
            <a:endParaRPr lang="en-US" dirty="0"/>
          </a:p>
          <a:p>
            <a:r>
              <a:rPr lang="en-US" dirty="0"/>
              <a:t>Why? Well… there was this simple case of covid restrictions, as shown by this news article: T. (2020, April 17).</a:t>
            </a:r>
            <a:endParaRPr lang="en-SG" dirty="0"/>
          </a:p>
        </p:txBody>
      </p:sp>
      <p:sp>
        <p:nvSpPr>
          <p:cNvPr id="4" name="Slide Number Placeholder 3"/>
          <p:cNvSpPr>
            <a:spLocks noGrp="1"/>
          </p:cNvSpPr>
          <p:nvPr>
            <p:ph type="sldNum" sz="quarter" idx="5"/>
          </p:nvPr>
        </p:nvSpPr>
        <p:spPr/>
        <p:txBody>
          <a:bodyPr/>
          <a:lstStyle/>
          <a:p>
            <a:fld id="{BA2ECC89-1C97-413E-A792-AC04B6181655}" type="slidenum">
              <a:rPr lang="en-SG" smtClean="0"/>
              <a:t>7</a:t>
            </a:fld>
            <a:endParaRPr lang="en-SG"/>
          </a:p>
        </p:txBody>
      </p:sp>
    </p:spTree>
    <p:extLst>
      <p:ext uri="{BB962C8B-B14F-4D97-AF65-F5344CB8AC3E}">
        <p14:creationId xmlns:p14="http://schemas.microsoft.com/office/powerpoint/2010/main" val="2405794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noticeable drop for the period between April 2020 to June 2020, I normalized the data. Now it mostly follows the trend.</a:t>
            </a:r>
            <a:endParaRPr lang="en-SG" dirty="0"/>
          </a:p>
        </p:txBody>
      </p:sp>
      <p:sp>
        <p:nvSpPr>
          <p:cNvPr id="4" name="Slide Number Placeholder 3"/>
          <p:cNvSpPr>
            <a:spLocks noGrp="1"/>
          </p:cNvSpPr>
          <p:nvPr>
            <p:ph type="sldNum" sz="quarter" idx="5"/>
          </p:nvPr>
        </p:nvSpPr>
        <p:spPr/>
        <p:txBody>
          <a:bodyPr/>
          <a:lstStyle/>
          <a:p>
            <a:fld id="{BA2ECC89-1C97-413E-A792-AC04B6181655}" type="slidenum">
              <a:rPr lang="en-SG" smtClean="0"/>
              <a:t>8</a:t>
            </a:fld>
            <a:endParaRPr lang="en-SG"/>
          </a:p>
        </p:txBody>
      </p:sp>
    </p:spTree>
    <p:extLst>
      <p:ext uri="{BB962C8B-B14F-4D97-AF65-F5344CB8AC3E}">
        <p14:creationId xmlns:p14="http://schemas.microsoft.com/office/powerpoint/2010/main" val="2816099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not other weather-related dataset? Mention how other weather when checked with the correlation produced an even worse relation value, implying almost no link at all.</a:t>
            </a:r>
            <a:endParaRPr lang="en-SG" dirty="0"/>
          </a:p>
        </p:txBody>
      </p:sp>
      <p:sp>
        <p:nvSpPr>
          <p:cNvPr id="4" name="Slide Number Placeholder 3"/>
          <p:cNvSpPr>
            <a:spLocks noGrp="1"/>
          </p:cNvSpPr>
          <p:nvPr>
            <p:ph type="sldNum" sz="quarter" idx="5"/>
          </p:nvPr>
        </p:nvSpPr>
        <p:spPr/>
        <p:txBody>
          <a:bodyPr/>
          <a:lstStyle/>
          <a:p>
            <a:fld id="{BA2ECC89-1C97-413E-A792-AC04B6181655}" type="slidenum">
              <a:rPr lang="en-SG" smtClean="0"/>
              <a:t>9</a:t>
            </a:fld>
            <a:endParaRPr lang="en-SG"/>
          </a:p>
        </p:txBody>
      </p:sp>
    </p:spTree>
    <p:extLst>
      <p:ext uri="{BB962C8B-B14F-4D97-AF65-F5344CB8AC3E}">
        <p14:creationId xmlns:p14="http://schemas.microsoft.com/office/powerpoint/2010/main" val="483117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Although taxis are considered a form of public transportation, unfortunately, relevant data pertaining to their usage in relation to weather conditions could not be obtained within the constraints of this study's timeframe.</a:t>
            </a:r>
            <a:endParaRPr lang="en-SG" dirty="0"/>
          </a:p>
        </p:txBody>
      </p:sp>
      <p:sp>
        <p:nvSpPr>
          <p:cNvPr id="4" name="Slide Number Placeholder 3"/>
          <p:cNvSpPr>
            <a:spLocks noGrp="1"/>
          </p:cNvSpPr>
          <p:nvPr>
            <p:ph type="sldNum" sz="quarter" idx="5"/>
          </p:nvPr>
        </p:nvSpPr>
        <p:spPr/>
        <p:txBody>
          <a:bodyPr/>
          <a:lstStyle/>
          <a:p>
            <a:fld id="{BA2ECC89-1C97-413E-A792-AC04B6181655}" type="slidenum">
              <a:rPr lang="en-SG" smtClean="0"/>
              <a:t>10</a:t>
            </a:fld>
            <a:endParaRPr lang="en-SG"/>
          </a:p>
        </p:txBody>
      </p:sp>
    </p:spTree>
    <p:extLst>
      <p:ext uri="{BB962C8B-B14F-4D97-AF65-F5344CB8AC3E}">
        <p14:creationId xmlns:p14="http://schemas.microsoft.com/office/powerpoint/2010/main" val="890332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BA2ECC89-1C97-413E-A792-AC04B6181655}" type="slidenum">
              <a:rPr lang="en-SG" smtClean="0"/>
              <a:t>12</a:t>
            </a:fld>
            <a:endParaRPr lang="en-SG"/>
          </a:p>
        </p:txBody>
      </p:sp>
    </p:spTree>
    <p:extLst>
      <p:ext uri="{BB962C8B-B14F-4D97-AF65-F5344CB8AC3E}">
        <p14:creationId xmlns:p14="http://schemas.microsoft.com/office/powerpoint/2010/main" val="1686397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9BE4A-3C8E-AE05-16C6-0FC7397922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2FFA2FF9-8A9D-435E-D1E9-FE4BE12F1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A901B499-13A9-E575-9C9E-F5B79E5B87BE}"/>
              </a:ext>
            </a:extLst>
          </p:cNvPr>
          <p:cNvSpPr>
            <a:spLocks noGrp="1"/>
          </p:cNvSpPr>
          <p:nvPr>
            <p:ph type="dt" sz="half" idx="10"/>
          </p:nvPr>
        </p:nvSpPr>
        <p:spPr/>
        <p:txBody>
          <a:bodyPr/>
          <a:lstStyle/>
          <a:p>
            <a:fld id="{95078615-E428-4C9B-95DC-4E696A30FC75}" type="datetimeFigureOut">
              <a:rPr lang="en-SG" smtClean="0"/>
              <a:t>31/8/2023</a:t>
            </a:fld>
            <a:endParaRPr lang="en-SG"/>
          </a:p>
        </p:txBody>
      </p:sp>
      <p:sp>
        <p:nvSpPr>
          <p:cNvPr id="5" name="Footer Placeholder 4">
            <a:extLst>
              <a:ext uri="{FF2B5EF4-FFF2-40B4-BE49-F238E27FC236}">
                <a16:creationId xmlns:a16="http://schemas.microsoft.com/office/drawing/2014/main" id="{BFDCD9E5-46E5-4525-FF3B-1E2ECF4124C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5D29E07-EF14-6E1C-7F2D-FEEE4E949126}"/>
              </a:ext>
            </a:extLst>
          </p:cNvPr>
          <p:cNvSpPr>
            <a:spLocks noGrp="1"/>
          </p:cNvSpPr>
          <p:nvPr>
            <p:ph type="sldNum" sz="quarter" idx="12"/>
          </p:nvPr>
        </p:nvSpPr>
        <p:spPr/>
        <p:txBody>
          <a:bodyPr/>
          <a:lstStyle/>
          <a:p>
            <a:fld id="{E5B0E5D2-1926-4299-9D5F-47C4112AC1A7}" type="slidenum">
              <a:rPr lang="en-SG" smtClean="0"/>
              <a:t>‹#›</a:t>
            </a:fld>
            <a:endParaRPr lang="en-SG"/>
          </a:p>
        </p:txBody>
      </p:sp>
    </p:spTree>
    <p:extLst>
      <p:ext uri="{BB962C8B-B14F-4D97-AF65-F5344CB8AC3E}">
        <p14:creationId xmlns:p14="http://schemas.microsoft.com/office/powerpoint/2010/main" val="3401450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1DB0-270F-4041-F7AA-CC7FAA1E629A}"/>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D45243F-FCBB-8B0D-6675-FCC2E736E6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DB588DD-F359-C761-BACA-3A47323FC815}"/>
              </a:ext>
            </a:extLst>
          </p:cNvPr>
          <p:cNvSpPr>
            <a:spLocks noGrp="1"/>
          </p:cNvSpPr>
          <p:nvPr>
            <p:ph type="dt" sz="half" idx="10"/>
          </p:nvPr>
        </p:nvSpPr>
        <p:spPr/>
        <p:txBody>
          <a:bodyPr/>
          <a:lstStyle/>
          <a:p>
            <a:fld id="{95078615-E428-4C9B-95DC-4E696A30FC75}" type="datetimeFigureOut">
              <a:rPr lang="en-SG" smtClean="0"/>
              <a:t>31/8/2023</a:t>
            </a:fld>
            <a:endParaRPr lang="en-SG"/>
          </a:p>
        </p:txBody>
      </p:sp>
      <p:sp>
        <p:nvSpPr>
          <p:cNvPr id="5" name="Footer Placeholder 4">
            <a:extLst>
              <a:ext uri="{FF2B5EF4-FFF2-40B4-BE49-F238E27FC236}">
                <a16:creationId xmlns:a16="http://schemas.microsoft.com/office/drawing/2014/main" id="{7A5DD892-BACE-2EDE-421F-61F5CBA3D4D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03033F7-CEB8-70D6-A79C-612FB4938394}"/>
              </a:ext>
            </a:extLst>
          </p:cNvPr>
          <p:cNvSpPr>
            <a:spLocks noGrp="1"/>
          </p:cNvSpPr>
          <p:nvPr>
            <p:ph type="sldNum" sz="quarter" idx="12"/>
          </p:nvPr>
        </p:nvSpPr>
        <p:spPr/>
        <p:txBody>
          <a:bodyPr/>
          <a:lstStyle/>
          <a:p>
            <a:fld id="{E5B0E5D2-1926-4299-9D5F-47C4112AC1A7}" type="slidenum">
              <a:rPr lang="en-SG" smtClean="0"/>
              <a:t>‹#›</a:t>
            </a:fld>
            <a:endParaRPr lang="en-SG"/>
          </a:p>
        </p:txBody>
      </p:sp>
    </p:spTree>
    <p:extLst>
      <p:ext uri="{BB962C8B-B14F-4D97-AF65-F5344CB8AC3E}">
        <p14:creationId xmlns:p14="http://schemas.microsoft.com/office/powerpoint/2010/main" val="2608719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C29344-6FB2-FBEB-C18D-3116C9DA60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6F5E7D8-5A22-72AE-E91C-19D5AEE6BA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198D3E2-FD68-5FA6-9A5B-ADAA028634B3}"/>
              </a:ext>
            </a:extLst>
          </p:cNvPr>
          <p:cNvSpPr>
            <a:spLocks noGrp="1"/>
          </p:cNvSpPr>
          <p:nvPr>
            <p:ph type="dt" sz="half" idx="10"/>
          </p:nvPr>
        </p:nvSpPr>
        <p:spPr/>
        <p:txBody>
          <a:bodyPr/>
          <a:lstStyle/>
          <a:p>
            <a:fld id="{95078615-E428-4C9B-95DC-4E696A30FC75}" type="datetimeFigureOut">
              <a:rPr lang="en-SG" smtClean="0"/>
              <a:t>31/8/2023</a:t>
            </a:fld>
            <a:endParaRPr lang="en-SG"/>
          </a:p>
        </p:txBody>
      </p:sp>
      <p:sp>
        <p:nvSpPr>
          <p:cNvPr id="5" name="Footer Placeholder 4">
            <a:extLst>
              <a:ext uri="{FF2B5EF4-FFF2-40B4-BE49-F238E27FC236}">
                <a16:creationId xmlns:a16="http://schemas.microsoft.com/office/drawing/2014/main" id="{61B44F30-B6A4-D2B0-5CF2-643331819BC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107682B-D0A4-8C0E-0D91-89851BD6826E}"/>
              </a:ext>
            </a:extLst>
          </p:cNvPr>
          <p:cNvSpPr>
            <a:spLocks noGrp="1"/>
          </p:cNvSpPr>
          <p:nvPr>
            <p:ph type="sldNum" sz="quarter" idx="12"/>
          </p:nvPr>
        </p:nvSpPr>
        <p:spPr/>
        <p:txBody>
          <a:bodyPr/>
          <a:lstStyle/>
          <a:p>
            <a:fld id="{E5B0E5D2-1926-4299-9D5F-47C4112AC1A7}" type="slidenum">
              <a:rPr lang="en-SG" smtClean="0"/>
              <a:t>‹#›</a:t>
            </a:fld>
            <a:endParaRPr lang="en-SG"/>
          </a:p>
        </p:txBody>
      </p:sp>
    </p:spTree>
    <p:extLst>
      <p:ext uri="{BB962C8B-B14F-4D97-AF65-F5344CB8AC3E}">
        <p14:creationId xmlns:p14="http://schemas.microsoft.com/office/powerpoint/2010/main" val="40869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475C2-FE92-78F3-AA31-15C6F21986C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C5DC7C6-51D9-1F6D-29CE-66FD68B2D4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CEE0F60-2543-6EFC-351D-D00DA75FCF0D}"/>
              </a:ext>
            </a:extLst>
          </p:cNvPr>
          <p:cNvSpPr>
            <a:spLocks noGrp="1"/>
          </p:cNvSpPr>
          <p:nvPr>
            <p:ph type="dt" sz="half" idx="10"/>
          </p:nvPr>
        </p:nvSpPr>
        <p:spPr/>
        <p:txBody>
          <a:bodyPr/>
          <a:lstStyle/>
          <a:p>
            <a:fld id="{95078615-E428-4C9B-95DC-4E696A30FC75}" type="datetimeFigureOut">
              <a:rPr lang="en-SG" smtClean="0"/>
              <a:t>31/8/2023</a:t>
            </a:fld>
            <a:endParaRPr lang="en-SG"/>
          </a:p>
        </p:txBody>
      </p:sp>
      <p:sp>
        <p:nvSpPr>
          <p:cNvPr id="5" name="Footer Placeholder 4">
            <a:extLst>
              <a:ext uri="{FF2B5EF4-FFF2-40B4-BE49-F238E27FC236}">
                <a16:creationId xmlns:a16="http://schemas.microsoft.com/office/drawing/2014/main" id="{5F3FA208-3563-E7DF-86D7-BAC253E34A1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D3FB9B3-51B1-EDE0-2634-2E9AD5C2B7CB}"/>
              </a:ext>
            </a:extLst>
          </p:cNvPr>
          <p:cNvSpPr>
            <a:spLocks noGrp="1"/>
          </p:cNvSpPr>
          <p:nvPr>
            <p:ph type="sldNum" sz="quarter" idx="12"/>
          </p:nvPr>
        </p:nvSpPr>
        <p:spPr/>
        <p:txBody>
          <a:bodyPr/>
          <a:lstStyle/>
          <a:p>
            <a:fld id="{E5B0E5D2-1926-4299-9D5F-47C4112AC1A7}" type="slidenum">
              <a:rPr lang="en-SG" smtClean="0"/>
              <a:t>‹#›</a:t>
            </a:fld>
            <a:endParaRPr lang="en-SG"/>
          </a:p>
        </p:txBody>
      </p:sp>
    </p:spTree>
    <p:extLst>
      <p:ext uri="{BB962C8B-B14F-4D97-AF65-F5344CB8AC3E}">
        <p14:creationId xmlns:p14="http://schemas.microsoft.com/office/powerpoint/2010/main" val="1580999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D7B2-38BF-12F1-9A58-3E18786232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A82C37AA-D254-3CE3-AB49-333C027B3C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577611-3841-D413-FBC1-D51A1255E1A2}"/>
              </a:ext>
            </a:extLst>
          </p:cNvPr>
          <p:cNvSpPr>
            <a:spLocks noGrp="1"/>
          </p:cNvSpPr>
          <p:nvPr>
            <p:ph type="dt" sz="half" idx="10"/>
          </p:nvPr>
        </p:nvSpPr>
        <p:spPr/>
        <p:txBody>
          <a:bodyPr/>
          <a:lstStyle/>
          <a:p>
            <a:fld id="{95078615-E428-4C9B-95DC-4E696A30FC75}" type="datetimeFigureOut">
              <a:rPr lang="en-SG" smtClean="0"/>
              <a:t>31/8/2023</a:t>
            </a:fld>
            <a:endParaRPr lang="en-SG"/>
          </a:p>
        </p:txBody>
      </p:sp>
      <p:sp>
        <p:nvSpPr>
          <p:cNvPr id="5" name="Footer Placeholder 4">
            <a:extLst>
              <a:ext uri="{FF2B5EF4-FFF2-40B4-BE49-F238E27FC236}">
                <a16:creationId xmlns:a16="http://schemas.microsoft.com/office/drawing/2014/main" id="{7C345E60-7E2A-407E-90BD-4817DA4C367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800C4CB-CA0C-8A25-91F8-0D3BC2C4B784}"/>
              </a:ext>
            </a:extLst>
          </p:cNvPr>
          <p:cNvSpPr>
            <a:spLocks noGrp="1"/>
          </p:cNvSpPr>
          <p:nvPr>
            <p:ph type="sldNum" sz="quarter" idx="12"/>
          </p:nvPr>
        </p:nvSpPr>
        <p:spPr/>
        <p:txBody>
          <a:bodyPr/>
          <a:lstStyle/>
          <a:p>
            <a:fld id="{E5B0E5D2-1926-4299-9D5F-47C4112AC1A7}" type="slidenum">
              <a:rPr lang="en-SG" smtClean="0"/>
              <a:t>‹#›</a:t>
            </a:fld>
            <a:endParaRPr lang="en-SG"/>
          </a:p>
        </p:txBody>
      </p:sp>
    </p:spTree>
    <p:extLst>
      <p:ext uri="{BB962C8B-B14F-4D97-AF65-F5344CB8AC3E}">
        <p14:creationId xmlns:p14="http://schemas.microsoft.com/office/powerpoint/2010/main" val="1068783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1EB1-859A-9424-BB8F-B3DDF45398C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83F4851-BE97-E0E7-F5E5-7BB831A4EA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241F64E9-E123-6F06-FB10-F92B2244D8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1022B791-36E7-2E26-4BB2-7DB30EC0E6C9}"/>
              </a:ext>
            </a:extLst>
          </p:cNvPr>
          <p:cNvSpPr>
            <a:spLocks noGrp="1"/>
          </p:cNvSpPr>
          <p:nvPr>
            <p:ph type="dt" sz="half" idx="10"/>
          </p:nvPr>
        </p:nvSpPr>
        <p:spPr/>
        <p:txBody>
          <a:bodyPr/>
          <a:lstStyle/>
          <a:p>
            <a:fld id="{95078615-E428-4C9B-95DC-4E696A30FC75}" type="datetimeFigureOut">
              <a:rPr lang="en-SG" smtClean="0"/>
              <a:t>31/8/2023</a:t>
            </a:fld>
            <a:endParaRPr lang="en-SG"/>
          </a:p>
        </p:txBody>
      </p:sp>
      <p:sp>
        <p:nvSpPr>
          <p:cNvPr id="6" name="Footer Placeholder 5">
            <a:extLst>
              <a:ext uri="{FF2B5EF4-FFF2-40B4-BE49-F238E27FC236}">
                <a16:creationId xmlns:a16="http://schemas.microsoft.com/office/drawing/2014/main" id="{35CD41B8-F9E0-47E4-9D42-0FE3D2401DF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3D5C6C5-8375-4BB5-5E15-348308590D15}"/>
              </a:ext>
            </a:extLst>
          </p:cNvPr>
          <p:cNvSpPr>
            <a:spLocks noGrp="1"/>
          </p:cNvSpPr>
          <p:nvPr>
            <p:ph type="sldNum" sz="quarter" idx="12"/>
          </p:nvPr>
        </p:nvSpPr>
        <p:spPr/>
        <p:txBody>
          <a:bodyPr/>
          <a:lstStyle/>
          <a:p>
            <a:fld id="{E5B0E5D2-1926-4299-9D5F-47C4112AC1A7}" type="slidenum">
              <a:rPr lang="en-SG" smtClean="0"/>
              <a:t>‹#›</a:t>
            </a:fld>
            <a:endParaRPr lang="en-SG"/>
          </a:p>
        </p:txBody>
      </p:sp>
    </p:spTree>
    <p:extLst>
      <p:ext uri="{BB962C8B-B14F-4D97-AF65-F5344CB8AC3E}">
        <p14:creationId xmlns:p14="http://schemas.microsoft.com/office/powerpoint/2010/main" val="218264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8F0F-77F4-5592-F52C-49FEEB36D271}"/>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13D362-B832-8174-F7F0-267EF3793F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65F68D-9A70-6787-0F4D-31DD36D33A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493C4E43-EF5B-BFDD-737D-09A1C27E5F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34AE7B-D604-D94B-0695-718791D50A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0DECEA4A-4E78-DFF6-F117-F96C7600BC66}"/>
              </a:ext>
            </a:extLst>
          </p:cNvPr>
          <p:cNvSpPr>
            <a:spLocks noGrp="1"/>
          </p:cNvSpPr>
          <p:nvPr>
            <p:ph type="dt" sz="half" idx="10"/>
          </p:nvPr>
        </p:nvSpPr>
        <p:spPr/>
        <p:txBody>
          <a:bodyPr/>
          <a:lstStyle/>
          <a:p>
            <a:fld id="{95078615-E428-4C9B-95DC-4E696A30FC75}" type="datetimeFigureOut">
              <a:rPr lang="en-SG" smtClean="0"/>
              <a:t>31/8/2023</a:t>
            </a:fld>
            <a:endParaRPr lang="en-SG"/>
          </a:p>
        </p:txBody>
      </p:sp>
      <p:sp>
        <p:nvSpPr>
          <p:cNvPr id="8" name="Footer Placeholder 7">
            <a:extLst>
              <a:ext uri="{FF2B5EF4-FFF2-40B4-BE49-F238E27FC236}">
                <a16:creationId xmlns:a16="http://schemas.microsoft.com/office/drawing/2014/main" id="{E0AF4510-2161-DE0C-7978-156F6CC05DCE}"/>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1F048637-0B3B-76DC-4FE8-56DF4A01DAF7}"/>
              </a:ext>
            </a:extLst>
          </p:cNvPr>
          <p:cNvSpPr>
            <a:spLocks noGrp="1"/>
          </p:cNvSpPr>
          <p:nvPr>
            <p:ph type="sldNum" sz="quarter" idx="12"/>
          </p:nvPr>
        </p:nvSpPr>
        <p:spPr/>
        <p:txBody>
          <a:bodyPr/>
          <a:lstStyle/>
          <a:p>
            <a:fld id="{E5B0E5D2-1926-4299-9D5F-47C4112AC1A7}" type="slidenum">
              <a:rPr lang="en-SG" smtClean="0"/>
              <a:t>‹#›</a:t>
            </a:fld>
            <a:endParaRPr lang="en-SG"/>
          </a:p>
        </p:txBody>
      </p:sp>
    </p:spTree>
    <p:extLst>
      <p:ext uri="{BB962C8B-B14F-4D97-AF65-F5344CB8AC3E}">
        <p14:creationId xmlns:p14="http://schemas.microsoft.com/office/powerpoint/2010/main" val="4087836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9D205-889D-0DFE-75C2-EC7DD884D1D5}"/>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F8CEAFE-9BAD-19DB-DC2A-870B919B5695}"/>
              </a:ext>
            </a:extLst>
          </p:cNvPr>
          <p:cNvSpPr>
            <a:spLocks noGrp="1"/>
          </p:cNvSpPr>
          <p:nvPr>
            <p:ph type="dt" sz="half" idx="10"/>
          </p:nvPr>
        </p:nvSpPr>
        <p:spPr/>
        <p:txBody>
          <a:bodyPr/>
          <a:lstStyle/>
          <a:p>
            <a:fld id="{95078615-E428-4C9B-95DC-4E696A30FC75}" type="datetimeFigureOut">
              <a:rPr lang="en-SG" smtClean="0"/>
              <a:t>31/8/2023</a:t>
            </a:fld>
            <a:endParaRPr lang="en-SG"/>
          </a:p>
        </p:txBody>
      </p:sp>
      <p:sp>
        <p:nvSpPr>
          <p:cNvPr id="4" name="Footer Placeholder 3">
            <a:extLst>
              <a:ext uri="{FF2B5EF4-FFF2-40B4-BE49-F238E27FC236}">
                <a16:creationId xmlns:a16="http://schemas.microsoft.com/office/drawing/2014/main" id="{B6498E4B-A456-5A50-DCD8-1E1F8D5B0B9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70181EC-950D-60AE-3B61-FAE57E0D70B2}"/>
              </a:ext>
            </a:extLst>
          </p:cNvPr>
          <p:cNvSpPr>
            <a:spLocks noGrp="1"/>
          </p:cNvSpPr>
          <p:nvPr>
            <p:ph type="sldNum" sz="quarter" idx="12"/>
          </p:nvPr>
        </p:nvSpPr>
        <p:spPr/>
        <p:txBody>
          <a:bodyPr/>
          <a:lstStyle/>
          <a:p>
            <a:fld id="{E5B0E5D2-1926-4299-9D5F-47C4112AC1A7}" type="slidenum">
              <a:rPr lang="en-SG" smtClean="0"/>
              <a:t>‹#›</a:t>
            </a:fld>
            <a:endParaRPr lang="en-SG"/>
          </a:p>
        </p:txBody>
      </p:sp>
    </p:spTree>
    <p:extLst>
      <p:ext uri="{BB962C8B-B14F-4D97-AF65-F5344CB8AC3E}">
        <p14:creationId xmlns:p14="http://schemas.microsoft.com/office/powerpoint/2010/main" val="1415888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ACE3F-0FF0-3351-8CE3-20CD762FAA73}"/>
              </a:ext>
            </a:extLst>
          </p:cNvPr>
          <p:cNvSpPr>
            <a:spLocks noGrp="1"/>
          </p:cNvSpPr>
          <p:nvPr>
            <p:ph type="dt" sz="half" idx="10"/>
          </p:nvPr>
        </p:nvSpPr>
        <p:spPr/>
        <p:txBody>
          <a:bodyPr/>
          <a:lstStyle/>
          <a:p>
            <a:fld id="{95078615-E428-4C9B-95DC-4E696A30FC75}" type="datetimeFigureOut">
              <a:rPr lang="en-SG" smtClean="0"/>
              <a:t>31/8/2023</a:t>
            </a:fld>
            <a:endParaRPr lang="en-SG"/>
          </a:p>
        </p:txBody>
      </p:sp>
      <p:sp>
        <p:nvSpPr>
          <p:cNvPr id="3" name="Footer Placeholder 2">
            <a:extLst>
              <a:ext uri="{FF2B5EF4-FFF2-40B4-BE49-F238E27FC236}">
                <a16:creationId xmlns:a16="http://schemas.microsoft.com/office/drawing/2014/main" id="{DB415A45-C4DF-EEEF-C43F-2808D80B4515}"/>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0C3244B-7B00-16FC-D0D4-10AD170750CD}"/>
              </a:ext>
            </a:extLst>
          </p:cNvPr>
          <p:cNvSpPr>
            <a:spLocks noGrp="1"/>
          </p:cNvSpPr>
          <p:nvPr>
            <p:ph type="sldNum" sz="quarter" idx="12"/>
          </p:nvPr>
        </p:nvSpPr>
        <p:spPr/>
        <p:txBody>
          <a:bodyPr/>
          <a:lstStyle/>
          <a:p>
            <a:fld id="{E5B0E5D2-1926-4299-9D5F-47C4112AC1A7}" type="slidenum">
              <a:rPr lang="en-SG" smtClean="0"/>
              <a:t>‹#›</a:t>
            </a:fld>
            <a:endParaRPr lang="en-SG"/>
          </a:p>
        </p:txBody>
      </p:sp>
    </p:spTree>
    <p:extLst>
      <p:ext uri="{BB962C8B-B14F-4D97-AF65-F5344CB8AC3E}">
        <p14:creationId xmlns:p14="http://schemas.microsoft.com/office/powerpoint/2010/main" val="843853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4DC9-790E-D11B-C807-342393D542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D2594DBA-91CF-4267-760E-1997648569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CE01222-EC31-F2B7-ED49-044AAE2C97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E5AF0F-CD27-255B-F618-EFE10CEA32C8}"/>
              </a:ext>
            </a:extLst>
          </p:cNvPr>
          <p:cNvSpPr>
            <a:spLocks noGrp="1"/>
          </p:cNvSpPr>
          <p:nvPr>
            <p:ph type="dt" sz="half" idx="10"/>
          </p:nvPr>
        </p:nvSpPr>
        <p:spPr/>
        <p:txBody>
          <a:bodyPr/>
          <a:lstStyle/>
          <a:p>
            <a:fld id="{95078615-E428-4C9B-95DC-4E696A30FC75}" type="datetimeFigureOut">
              <a:rPr lang="en-SG" smtClean="0"/>
              <a:t>31/8/2023</a:t>
            </a:fld>
            <a:endParaRPr lang="en-SG"/>
          </a:p>
        </p:txBody>
      </p:sp>
      <p:sp>
        <p:nvSpPr>
          <p:cNvPr id="6" name="Footer Placeholder 5">
            <a:extLst>
              <a:ext uri="{FF2B5EF4-FFF2-40B4-BE49-F238E27FC236}">
                <a16:creationId xmlns:a16="http://schemas.microsoft.com/office/drawing/2014/main" id="{1D81C81A-35F3-B091-5532-3309FA812DE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5FAB4EA-13A3-6894-57B9-A7183D5467D6}"/>
              </a:ext>
            </a:extLst>
          </p:cNvPr>
          <p:cNvSpPr>
            <a:spLocks noGrp="1"/>
          </p:cNvSpPr>
          <p:nvPr>
            <p:ph type="sldNum" sz="quarter" idx="12"/>
          </p:nvPr>
        </p:nvSpPr>
        <p:spPr/>
        <p:txBody>
          <a:bodyPr/>
          <a:lstStyle/>
          <a:p>
            <a:fld id="{E5B0E5D2-1926-4299-9D5F-47C4112AC1A7}" type="slidenum">
              <a:rPr lang="en-SG" smtClean="0"/>
              <a:t>‹#›</a:t>
            </a:fld>
            <a:endParaRPr lang="en-SG"/>
          </a:p>
        </p:txBody>
      </p:sp>
    </p:spTree>
    <p:extLst>
      <p:ext uri="{BB962C8B-B14F-4D97-AF65-F5344CB8AC3E}">
        <p14:creationId xmlns:p14="http://schemas.microsoft.com/office/powerpoint/2010/main" val="1683883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EA0BB-824F-CF18-D841-BC96864976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D2669CC-B54C-4626-30A7-313D0F87C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FE3E64A9-7584-3DA2-FE42-E2022451E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ABA1D2-179E-D19C-7952-7A1C2E3E5F71}"/>
              </a:ext>
            </a:extLst>
          </p:cNvPr>
          <p:cNvSpPr>
            <a:spLocks noGrp="1"/>
          </p:cNvSpPr>
          <p:nvPr>
            <p:ph type="dt" sz="half" idx="10"/>
          </p:nvPr>
        </p:nvSpPr>
        <p:spPr/>
        <p:txBody>
          <a:bodyPr/>
          <a:lstStyle/>
          <a:p>
            <a:fld id="{95078615-E428-4C9B-95DC-4E696A30FC75}" type="datetimeFigureOut">
              <a:rPr lang="en-SG" smtClean="0"/>
              <a:t>31/8/2023</a:t>
            </a:fld>
            <a:endParaRPr lang="en-SG"/>
          </a:p>
        </p:txBody>
      </p:sp>
      <p:sp>
        <p:nvSpPr>
          <p:cNvPr id="6" name="Footer Placeholder 5">
            <a:extLst>
              <a:ext uri="{FF2B5EF4-FFF2-40B4-BE49-F238E27FC236}">
                <a16:creationId xmlns:a16="http://schemas.microsoft.com/office/drawing/2014/main" id="{214E43DB-3A16-7C66-8D4C-BE2A8C7ED7C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3C5DE94-FD21-6846-358F-AD3412A750A6}"/>
              </a:ext>
            </a:extLst>
          </p:cNvPr>
          <p:cNvSpPr>
            <a:spLocks noGrp="1"/>
          </p:cNvSpPr>
          <p:nvPr>
            <p:ph type="sldNum" sz="quarter" idx="12"/>
          </p:nvPr>
        </p:nvSpPr>
        <p:spPr/>
        <p:txBody>
          <a:bodyPr/>
          <a:lstStyle/>
          <a:p>
            <a:fld id="{E5B0E5D2-1926-4299-9D5F-47C4112AC1A7}" type="slidenum">
              <a:rPr lang="en-SG" smtClean="0"/>
              <a:t>‹#›</a:t>
            </a:fld>
            <a:endParaRPr lang="en-SG"/>
          </a:p>
        </p:txBody>
      </p:sp>
    </p:spTree>
    <p:extLst>
      <p:ext uri="{BB962C8B-B14F-4D97-AF65-F5344CB8AC3E}">
        <p14:creationId xmlns:p14="http://schemas.microsoft.com/office/powerpoint/2010/main" val="55329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183E22-8679-4F90-BABE-87211045C5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458A6D5-4030-E21E-30B7-478B0608A8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F771F03-ECAD-A2E8-1613-8BCC768C3E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78615-E428-4C9B-95DC-4E696A30FC75}" type="datetimeFigureOut">
              <a:rPr lang="en-SG" smtClean="0"/>
              <a:t>31/8/2023</a:t>
            </a:fld>
            <a:endParaRPr lang="en-SG"/>
          </a:p>
        </p:txBody>
      </p:sp>
      <p:sp>
        <p:nvSpPr>
          <p:cNvPr id="5" name="Footer Placeholder 4">
            <a:extLst>
              <a:ext uri="{FF2B5EF4-FFF2-40B4-BE49-F238E27FC236}">
                <a16:creationId xmlns:a16="http://schemas.microsoft.com/office/drawing/2014/main" id="{BFD69ACA-3CAD-B3D3-BFB9-048BE94D86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E05B07AD-D256-0426-8DE8-389876A545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B0E5D2-1926-4299-9D5F-47C4112AC1A7}" type="slidenum">
              <a:rPr lang="en-SG" smtClean="0"/>
              <a:t>‹#›</a:t>
            </a:fld>
            <a:endParaRPr lang="en-SG"/>
          </a:p>
        </p:txBody>
      </p:sp>
    </p:spTree>
    <p:extLst>
      <p:ext uri="{BB962C8B-B14F-4D97-AF65-F5344CB8AC3E}">
        <p14:creationId xmlns:p14="http://schemas.microsoft.com/office/powerpoint/2010/main" val="3062304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lta.gov.sg/content/ltagov/en/who_we_are/statistics_and_publications/statistics.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todayonline.com/singapore/non-essential-businesses-schools-be-shut-april-7-and-8-pm-le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EE16E-F27A-AF35-E07A-C813912D431F}"/>
              </a:ext>
            </a:extLst>
          </p:cNvPr>
          <p:cNvSpPr>
            <a:spLocks noGrp="1"/>
          </p:cNvSpPr>
          <p:nvPr>
            <p:ph type="ctrTitle"/>
          </p:nvPr>
        </p:nvSpPr>
        <p:spPr/>
        <p:txBody>
          <a:bodyPr anchor="ctr"/>
          <a:lstStyle/>
          <a:p>
            <a:r>
              <a:rPr lang="en-US" dirty="0"/>
              <a:t>Project 1: Public Transportation and Weather</a:t>
            </a:r>
            <a:endParaRPr lang="en-SG" dirty="0"/>
          </a:p>
        </p:txBody>
      </p:sp>
      <p:sp>
        <p:nvSpPr>
          <p:cNvPr id="3" name="Subtitle 2">
            <a:extLst>
              <a:ext uri="{FF2B5EF4-FFF2-40B4-BE49-F238E27FC236}">
                <a16:creationId xmlns:a16="http://schemas.microsoft.com/office/drawing/2014/main" id="{DA35060D-3A4D-0220-A5F9-ED3980F302D5}"/>
              </a:ext>
            </a:extLst>
          </p:cNvPr>
          <p:cNvSpPr>
            <a:spLocks noGrp="1"/>
          </p:cNvSpPr>
          <p:nvPr>
            <p:ph type="subTitle" idx="1"/>
          </p:nvPr>
        </p:nvSpPr>
        <p:spPr/>
        <p:txBody>
          <a:bodyPr anchor="ctr"/>
          <a:lstStyle/>
          <a:p>
            <a:r>
              <a:rPr lang="en-US" dirty="0"/>
              <a:t>Created by: Ivan Chan</a:t>
            </a:r>
          </a:p>
          <a:p>
            <a:r>
              <a:rPr lang="en-US" dirty="0"/>
              <a:t>Presentation date: 31 August 2023</a:t>
            </a:r>
            <a:endParaRPr lang="en-SG" dirty="0"/>
          </a:p>
        </p:txBody>
      </p:sp>
    </p:spTree>
    <p:extLst>
      <p:ext uri="{BB962C8B-B14F-4D97-AF65-F5344CB8AC3E}">
        <p14:creationId xmlns:p14="http://schemas.microsoft.com/office/powerpoint/2010/main" val="147728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D0AB8-A4AF-E05D-14E5-5AADBC2300B6}"/>
              </a:ext>
            </a:extLst>
          </p:cNvPr>
          <p:cNvSpPr>
            <a:spLocks noGrp="1"/>
          </p:cNvSpPr>
          <p:nvPr>
            <p:ph type="title"/>
          </p:nvPr>
        </p:nvSpPr>
        <p:spPr/>
        <p:txBody>
          <a:bodyPr/>
          <a:lstStyle/>
          <a:p>
            <a:r>
              <a:rPr lang="en-US" dirty="0"/>
              <a:t>Limitations and future for this project</a:t>
            </a:r>
            <a:endParaRPr lang="en-SG" dirty="0"/>
          </a:p>
        </p:txBody>
      </p:sp>
      <p:sp>
        <p:nvSpPr>
          <p:cNvPr id="3" name="Content Placeholder 2">
            <a:extLst>
              <a:ext uri="{FF2B5EF4-FFF2-40B4-BE49-F238E27FC236}">
                <a16:creationId xmlns:a16="http://schemas.microsoft.com/office/drawing/2014/main" id="{B5F512F1-1D33-00FA-5051-C1D57D3E09CB}"/>
              </a:ext>
            </a:extLst>
          </p:cNvPr>
          <p:cNvSpPr>
            <a:spLocks noGrp="1"/>
          </p:cNvSpPr>
          <p:nvPr>
            <p:ph idx="1"/>
          </p:nvPr>
        </p:nvSpPr>
        <p:spPr/>
        <p:txBody>
          <a:bodyPr/>
          <a:lstStyle/>
          <a:p>
            <a:r>
              <a:rPr lang="en-US" dirty="0"/>
              <a:t>Project only covered public transport</a:t>
            </a:r>
          </a:p>
          <a:p>
            <a:pPr lvl="1"/>
            <a:r>
              <a:rPr lang="en-US" dirty="0"/>
              <a:t>Might look into private sectors like </a:t>
            </a:r>
            <a:r>
              <a:rPr lang="en-US" dirty="0" err="1"/>
              <a:t>Grabshare</a:t>
            </a:r>
            <a:r>
              <a:rPr lang="en-US" dirty="0"/>
              <a:t> as well</a:t>
            </a:r>
          </a:p>
          <a:p>
            <a:r>
              <a:rPr lang="en-US" dirty="0"/>
              <a:t>Project only had data between the selected periods</a:t>
            </a:r>
          </a:p>
          <a:p>
            <a:pPr lvl="1"/>
            <a:r>
              <a:rPr lang="en-US" dirty="0"/>
              <a:t>Time-constraint and budget.</a:t>
            </a:r>
          </a:p>
          <a:p>
            <a:pPr lvl="1"/>
            <a:r>
              <a:rPr lang="en-US" dirty="0"/>
              <a:t>Taxi is considered a public transport but data not found in timely manner.</a:t>
            </a:r>
          </a:p>
          <a:p>
            <a:r>
              <a:rPr lang="en-US" dirty="0"/>
              <a:t>Scope of data issue</a:t>
            </a:r>
          </a:p>
          <a:p>
            <a:pPr lvl="1"/>
            <a:r>
              <a:rPr lang="en-US" dirty="0"/>
              <a:t>Unlike Shenzhen’s data, Singapore’s data doesn’t cover peak and off-peak.</a:t>
            </a:r>
            <a:endParaRPr lang="en-SG" dirty="0"/>
          </a:p>
        </p:txBody>
      </p:sp>
    </p:spTree>
    <p:extLst>
      <p:ext uri="{BB962C8B-B14F-4D97-AF65-F5344CB8AC3E}">
        <p14:creationId xmlns:p14="http://schemas.microsoft.com/office/powerpoint/2010/main" val="308555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AF19-93DB-C214-7BA7-E7B386FB0DBE}"/>
              </a:ext>
            </a:extLst>
          </p:cNvPr>
          <p:cNvSpPr>
            <a:spLocks noGrp="1"/>
          </p:cNvSpPr>
          <p:nvPr>
            <p:ph type="title"/>
          </p:nvPr>
        </p:nvSpPr>
        <p:spPr/>
        <p:txBody>
          <a:bodyPr/>
          <a:lstStyle/>
          <a:p>
            <a:r>
              <a:rPr lang="en-US" dirty="0"/>
              <a:t>Recommendations</a:t>
            </a:r>
            <a:endParaRPr lang="en-SG" dirty="0"/>
          </a:p>
        </p:txBody>
      </p:sp>
      <p:sp>
        <p:nvSpPr>
          <p:cNvPr id="3" name="Content Placeholder 2">
            <a:extLst>
              <a:ext uri="{FF2B5EF4-FFF2-40B4-BE49-F238E27FC236}">
                <a16:creationId xmlns:a16="http://schemas.microsoft.com/office/drawing/2014/main" id="{5439AD9A-E758-F13F-20CD-4B3F091939E4}"/>
              </a:ext>
            </a:extLst>
          </p:cNvPr>
          <p:cNvSpPr>
            <a:spLocks noGrp="1"/>
          </p:cNvSpPr>
          <p:nvPr>
            <p:ph idx="1"/>
          </p:nvPr>
        </p:nvSpPr>
        <p:spPr/>
        <p:txBody>
          <a:bodyPr/>
          <a:lstStyle/>
          <a:p>
            <a:r>
              <a:rPr lang="en-US" sz="7200" dirty="0"/>
              <a:t>Budget to allow better research</a:t>
            </a:r>
          </a:p>
          <a:p>
            <a:r>
              <a:rPr lang="en-SG" sz="7200" dirty="0"/>
              <a:t>Improve Data Collection</a:t>
            </a:r>
          </a:p>
          <a:p>
            <a:r>
              <a:rPr lang="en-SG" sz="7200" dirty="0"/>
              <a:t>Further Research</a:t>
            </a:r>
            <a:endParaRPr lang="en-SG" dirty="0"/>
          </a:p>
        </p:txBody>
      </p:sp>
    </p:spTree>
    <p:extLst>
      <p:ext uri="{BB962C8B-B14F-4D97-AF65-F5344CB8AC3E}">
        <p14:creationId xmlns:p14="http://schemas.microsoft.com/office/powerpoint/2010/main" val="163517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A4796-14CA-79AA-9125-8F4E2AC6A148}"/>
              </a:ext>
            </a:extLst>
          </p:cNvPr>
          <p:cNvSpPr>
            <a:spLocks noGrp="1"/>
          </p:cNvSpPr>
          <p:nvPr>
            <p:ph type="title"/>
          </p:nvPr>
        </p:nvSpPr>
        <p:spPr/>
        <p:txBody>
          <a:bodyPr/>
          <a:lstStyle/>
          <a:p>
            <a:r>
              <a:rPr lang="en-US" dirty="0"/>
              <a:t>External sources</a:t>
            </a:r>
            <a:endParaRPr lang="en-SG" dirty="0"/>
          </a:p>
        </p:txBody>
      </p:sp>
      <p:sp>
        <p:nvSpPr>
          <p:cNvPr id="3" name="Content Placeholder 2">
            <a:extLst>
              <a:ext uri="{FF2B5EF4-FFF2-40B4-BE49-F238E27FC236}">
                <a16:creationId xmlns:a16="http://schemas.microsoft.com/office/drawing/2014/main" id="{B5FBB7F5-CFD5-3F90-15D4-E2001EB2FFE3}"/>
              </a:ext>
            </a:extLst>
          </p:cNvPr>
          <p:cNvSpPr>
            <a:spLocks noGrp="1"/>
          </p:cNvSpPr>
          <p:nvPr>
            <p:ph idx="1"/>
          </p:nvPr>
        </p:nvSpPr>
        <p:spPr/>
        <p:txBody>
          <a:bodyPr>
            <a:normAutofit fontScale="92500" lnSpcReduction="20000"/>
          </a:bodyPr>
          <a:lstStyle/>
          <a:p>
            <a:r>
              <a:rPr lang="en-US" dirty="0"/>
              <a:t>Zhou, Meng, </a:t>
            </a:r>
            <a:r>
              <a:rPr lang="en-US" dirty="0" err="1"/>
              <a:t>Donggen</a:t>
            </a:r>
            <a:r>
              <a:rPr lang="en-US" dirty="0"/>
              <a:t> Wang, </a:t>
            </a:r>
            <a:r>
              <a:rPr lang="en-US" dirty="0" err="1"/>
              <a:t>Qingquan</a:t>
            </a:r>
            <a:r>
              <a:rPr lang="en-US" dirty="0"/>
              <a:t> Li, Yang Yue, Wei Tu, and Rui Cao. “Impacts of Weather on Public Transport Ridership: Results from Mining Data from Different Sources.” Transportation Research Part C-emerging Technologies. Elsevier BV, February 1, 2017. https://doi.org/10.1016/j.trc.2016.12.001.</a:t>
            </a:r>
          </a:p>
          <a:p>
            <a:r>
              <a:rPr lang="en-US" dirty="0"/>
              <a:t>LTA | Statistics. (n.d.). Statistics and Publications. Retrieved from </a:t>
            </a:r>
            <a:r>
              <a:rPr lang="en-US" dirty="0">
                <a:hlinkClick r:id="rId3"/>
              </a:rPr>
              <a:t>https://www.lta.gov.sg/content/ltagov/en/who_we_are/statistics_and_publications/statistics.html</a:t>
            </a:r>
            <a:endParaRPr lang="en-US" dirty="0"/>
          </a:p>
          <a:p>
            <a:r>
              <a:rPr lang="en-US" dirty="0"/>
              <a:t>Rainfall - Monthly Number of Rain Days — </a:t>
            </a:r>
            <a:r>
              <a:rPr lang="en-US" dirty="0" err="1"/>
              <a:t>Data.Gov.Sg</a:t>
            </a:r>
            <a:r>
              <a:rPr lang="en-US" dirty="0"/>
              <a:t>, n.d. https://beta.data.gov.sg/datasets/1398/view</a:t>
            </a:r>
          </a:p>
          <a:p>
            <a:r>
              <a:rPr lang="en-US" dirty="0"/>
              <a:t>Covid-19: Govt announces closures of non-essential workplaces, schools from April 7 and 8. TODAY. </a:t>
            </a:r>
            <a:r>
              <a:rPr lang="en-US" dirty="0">
                <a:hlinkClick r:id="rId4"/>
              </a:rPr>
              <a:t>https://www.todayonline.com/singapore/non-essential-businesses-schools-be-shut-april-7-and-8-pm-lee</a:t>
            </a:r>
            <a:endParaRPr lang="en-US" sz="2000" dirty="0"/>
          </a:p>
          <a:p>
            <a:endParaRPr lang="en-US" sz="2000" dirty="0"/>
          </a:p>
        </p:txBody>
      </p:sp>
    </p:spTree>
    <p:extLst>
      <p:ext uri="{BB962C8B-B14F-4D97-AF65-F5344CB8AC3E}">
        <p14:creationId xmlns:p14="http://schemas.microsoft.com/office/powerpoint/2010/main" val="347680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03ED0-BCAD-D1D2-4190-29E5EE9A7B9B}"/>
              </a:ext>
            </a:extLst>
          </p:cNvPr>
          <p:cNvSpPr>
            <a:spLocks noGrp="1"/>
          </p:cNvSpPr>
          <p:nvPr>
            <p:ph type="title"/>
          </p:nvPr>
        </p:nvSpPr>
        <p:spPr/>
        <p:txBody>
          <a:bodyPr/>
          <a:lstStyle/>
          <a:p>
            <a:r>
              <a:rPr lang="en-US" dirty="0"/>
              <a:t>Content page</a:t>
            </a:r>
            <a:endParaRPr lang="en-SG" dirty="0"/>
          </a:p>
        </p:txBody>
      </p:sp>
      <p:sp>
        <p:nvSpPr>
          <p:cNvPr id="3" name="Content Placeholder 2">
            <a:extLst>
              <a:ext uri="{FF2B5EF4-FFF2-40B4-BE49-F238E27FC236}">
                <a16:creationId xmlns:a16="http://schemas.microsoft.com/office/drawing/2014/main" id="{80F4D769-2193-8AF3-06F4-C64335FFB3B6}"/>
              </a:ext>
            </a:extLst>
          </p:cNvPr>
          <p:cNvSpPr>
            <a:spLocks noGrp="1"/>
          </p:cNvSpPr>
          <p:nvPr>
            <p:ph idx="1"/>
          </p:nvPr>
        </p:nvSpPr>
        <p:spPr/>
        <p:txBody>
          <a:bodyPr numCol="2">
            <a:normAutofit fontScale="77500" lnSpcReduction="20000"/>
          </a:bodyPr>
          <a:lstStyle/>
          <a:p>
            <a:r>
              <a:rPr lang="en-US" sz="5700" dirty="0"/>
              <a:t>Problem statement</a:t>
            </a:r>
          </a:p>
          <a:p>
            <a:pPr lvl="1"/>
            <a:r>
              <a:rPr lang="en-US" sz="4600" dirty="0"/>
              <a:t>Target Audience</a:t>
            </a:r>
          </a:p>
          <a:p>
            <a:pPr lvl="1"/>
            <a:r>
              <a:rPr lang="en-US" sz="4600" dirty="0"/>
              <a:t>Scenario</a:t>
            </a:r>
          </a:p>
          <a:p>
            <a:pPr lvl="1"/>
            <a:r>
              <a:rPr lang="en-US" sz="4600" dirty="0"/>
              <a:t>Problem</a:t>
            </a:r>
          </a:p>
          <a:p>
            <a:pPr lvl="1"/>
            <a:r>
              <a:rPr lang="en-US" sz="4600" dirty="0"/>
              <a:t>Hypothesis</a:t>
            </a:r>
          </a:p>
          <a:p>
            <a:r>
              <a:rPr lang="en-US" sz="5700" dirty="0"/>
              <a:t>Outside context research</a:t>
            </a:r>
          </a:p>
          <a:p>
            <a:pPr lvl="1"/>
            <a:r>
              <a:rPr lang="en-US" sz="4600" dirty="0"/>
              <a:t>Reason for the problem</a:t>
            </a:r>
          </a:p>
          <a:p>
            <a:pPr lvl="1"/>
            <a:r>
              <a:rPr lang="en-US" sz="4600" dirty="0"/>
              <a:t>The root of the problem</a:t>
            </a:r>
          </a:p>
          <a:p>
            <a:r>
              <a:rPr lang="en-US" sz="5700" dirty="0"/>
              <a:t>Analysis</a:t>
            </a:r>
          </a:p>
          <a:p>
            <a:pPr lvl="1"/>
            <a:r>
              <a:rPr lang="en-US" sz="4600" dirty="0"/>
              <a:t>Graphs</a:t>
            </a:r>
          </a:p>
          <a:p>
            <a:pPr lvl="1"/>
            <a:r>
              <a:rPr lang="en-US" sz="4600" dirty="0"/>
              <a:t>Insights (outliers)</a:t>
            </a:r>
          </a:p>
          <a:p>
            <a:r>
              <a:rPr lang="en-US" sz="5700" dirty="0"/>
              <a:t>Conclusions</a:t>
            </a:r>
          </a:p>
          <a:p>
            <a:pPr lvl="1"/>
            <a:r>
              <a:rPr lang="en-US" sz="4600" dirty="0"/>
              <a:t>Answer hypothesis</a:t>
            </a:r>
          </a:p>
          <a:p>
            <a:pPr lvl="1"/>
            <a:r>
              <a:rPr lang="en-US" sz="4600" dirty="0"/>
              <a:t>Recommendations</a:t>
            </a:r>
          </a:p>
          <a:p>
            <a:r>
              <a:rPr lang="en-US" sz="5700" dirty="0"/>
              <a:t>External sources used</a:t>
            </a:r>
            <a:endParaRPr lang="en-SG" dirty="0"/>
          </a:p>
        </p:txBody>
      </p:sp>
    </p:spTree>
    <p:extLst>
      <p:ext uri="{BB962C8B-B14F-4D97-AF65-F5344CB8AC3E}">
        <p14:creationId xmlns:p14="http://schemas.microsoft.com/office/powerpoint/2010/main" val="197873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ppt_y"/>
                                          </p:val>
                                        </p:tav>
                                        <p:tav tm="100000">
                                          <p:val>
                                            <p:strVal val="#ppt_y"/>
                                          </p:val>
                                        </p:tav>
                                      </p:tavLst>
                                    </p:anim>
                                  </p:childTnLst>
                                </p:cTn>
                              </p:par>
                              <p:par>
                                <p:cTn id="63" presetID="2" presetClass="entr" presetSubtype="2" fill="hold" nodeType="with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anim calcmode="lin" valueType="num">
                                      <p:cBhvr additive="base">
                                        <p:cTn id="65" dur="500" fill="hold"/>
                                        <p:tgtEl>
                                          <p:spTgt spid="3">
                                            <p:txEl>
                                              <p:pRg st="13" end="13"/>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nodeType="click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 calcmode="lin" valueType="num">
                                      <p:cBhvr additive="base">
                                        <p:cTn id="71" dur="500" fill="hold"/>
                                        <p:tgtEl>
                                          <p:spTgt spid="3">
                                            <p:txEl>
                                              <p:pRg st="14" end="14"/>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4D03-09F7-73B3-4307-649954E2B690}"/>
              </a:ext>
            </a:extLst>
          </p:cNvPr>
          <p:cNvSpPr>
            <a:spLocks noGrp="1"/>
          </p:cNvSpPr>
          <p:nvPr>
            <p:ph type="title"/>
          </p:nvPr>
        </p:nvSpPr>
        <p:spPr/>
        <p:txBody>
          <a:bodyPr/>
          <a:lstStyle/>
          <a:p>
            <a:r>
              <a:rPr lang="en-US" dirty="0"/>
              <a:t>Problem statement</a:t>
            </a:r>
            <a:endParaRPr lang="en-SG" dirty="0"/>
          </a:p>
        </p:txBody>
      </p:sp>
      <p:sp>
        <p:nvSpPr>
          <p:cNvPr id="3" name="Content Placeholder 2">
            <a:extLst>
              <a:ext uri="{FF2B5EF4-FFF2-40B4-BE49-F238E27FC236}">
                <a16:creationId xmlns:a16="http://schemas.microsoft.com/office/drawing/2014/main" id="{5955BC97-2264-AD15-0D86-9234168CE68C}"/>
              </a:ext>
            </a:extLst>
          </p:cNvPr>
          <p:cNvSpPr>
            <a:spLocks noGrp="1"/>
          </p:cNvSpPr>
          <p:nvPr>
            <p:ph idx="1"/>
          </p:nvPr>
        </p:nvSpPr>
        <p:spPr/>
        <p:txBody>
          <a:bodyPr>
            <a:normAutofit/>
          </a:bodyPr>
          <a:lstStyle/>
          <a:p>
            <a:r>
              <a:rPr lang="en-US" dirty="0"/>
              <a:t>Target Audience: Weather-transport app developers in Singapore. </a:t>
            </a:r>
          </a:p>
          <a:p>
            <a:r>
              <a:rPr lang="en-US" dirty="0"/>
              <a:t>Problem: The impact of weather on public transportation in Singapore.</a:t>
            </a:r>
          </a:p>
          <a:p>
            <a:r>
              <a:rPr lang="en-US" dirty="0"/>
              <a:t>Research Objective: Showcase the plans for a simplified mobile application for real-time weather-based updates on public transportation delays and </a:t>
            </a:r>
            <a:r>
              <a:rPr lang="en-US"/>
              <a:t>disruptions.</a:t>
            </a:r>
            <a:endParaRPr lang="en-US" dirty="0"/>
          </a:p>
          <a:p>
            <a:r>
              <a:rPr lang="en-US" dirty="0"/>
              <a:t>Scenario: Rainy day commutes and the need for informed decisions.</a:t>
            </a:r>
          </a:p>
          <a:p>
            <a:r>
              <a:rPr lang="en-US" dirty="0"/>
              <a:t>Hypothesis: The application will assist commuters in making more informed decisions during rainy day commutes.</a:t>
            </a:r>
          </a:p>
          <a:p>
            <a:pPr lvl="1"/>
            <a:endParaRPr lang="en-SG" dirty="0"/>
          </a:p>
        </p:txBody>
      </p:sp>
    </p:spTree>
    <p:extLst>
      <p:ext uri="{BB962C8B-B14F-4D97-AF65-F5344CB8AC3E}">
        <p14:creationId xmlns:p14="http://schemas.microsoft.com/office/powerpoint/2010/main" val="25735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D87B-4410-CC7C-372F-58BA5E308BDD}"/>
              </a:ext>
            </a:extLst>
          </p:cNvPr>
          <p:cNvSpPr>
            <a:spLocks noGrp="1"/>
          </p:cNvSpPr>
          <p:nvPr>
            <p:ph type="title"/>
          </p:nvPr>
        </p:nvSpPr>
        <p:spPr/>
        <p:txBody>
          <a:bodyPr/>
          <a:lstStyle/>
          <a:p>
            <a:r>
              <a:rPr lang="en-SG" dirty="0"/>
              <a:t>Outside context research</a:t>
            </a:r>
          </a:p>
        </p:txBody>
      </p:sp>
      <p:sp>
        <p:nvSpPr>
          <p:cNvPr id="3" name="Content Placeholder 2">
            <a:extLst>
              <a:ext uri="{FF2B5EF4-FFF2-40B4-BE49-F238E27FC236}">
                <a16:creationId xmlns:a16="http://schemas.microsoft.com/office/drawing/2014/main" id="{12371BD4-611F-E647-4C5A-4F08463DEBAE}"/>
              </a:ext>
            </a:extLst>
          </p:cNvPr>
          <p:cNvSpPr>
            <a:spLocks noGrp="1"/>
          </p:cNvSpPr>
          <p:nvPr>
            <p:ph idx="1"/>
          </p:nvPr>
        </p:nvSpPr>
        <p:spPr/>
        <p:txBody>
          <a:bodyPr/>
          <a:lstStyle/>
          <a:p>
            <a:r>
              <a:rPr lang="en-US" sz="4800" dirty="0"/>
              <a:t>Noted similarities in the methods used by Zhou et al. in Shenzhen, China, and the approach taken in this study for understanding weather's impact on public transportation in Singapore.</a:t>
            </a:r>
          </a:p>
          <a:p>
            <a:r>
              <a:rPr lang="en-US" sz="4800" dirty="0"/>
              <a:t>Reference: Zhou et al., 2017</a:t>
            </a:r>
            <a:endParaRPr lang="en-SG" dirty="0"/>
          </a:p>
        </p:txBody>
      </p:sp>
    </p:spTree>
    <p:extLst>
      <p:ext uri="{BB962C8B-B14F-4D97-AF65-F5344CB8AC3E}">
        <p14:creationId xmlns:p14="http://schemas.microsoft.com/office/powerpoint/2010/main" val="158405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951DA-7453-CF9E-9844-DD6843DE2512}"/>
              </a:ext>
            </a:extLst>
          </p:cNvPr>
          <p:cNvSpPr>
            <a:spLocks noGrp="1"/>
          </p:cNvSpPr>
          <p:nvPr>
            <p:ph type="title"/>
          </p:nvPr>
        </p:nvSpPr>
        <p:spPr/>
        <p:txBody>
          <a:bodyPr/>
          <a:lstStyle/>
          <a:p>
            <a:r>
              <a:rPr lang="en-US" dirty="0"/>
              <a:t>Outside context research</a:t>
            </a:r>
            <a:endParaRPr lang="en-SG" dirty="0"/>
          </a:p>
        </p:txBody>
      </p:sp>
      <p:sp>
        <p:nvSpPr>
          <p:cNvPr id="3" name="Content Placeholder 2">
            <a:extLst>
              <a:ext uri="{FF2B5EF4-FFF2-40B4-BE49-F238E27FC236}">
                <a16:creationId xmlns:a16="http://schemas.microsoft.com/office/drawing/2014/main" id="{95A461BF-4286-AA3C-2807-5C1652009507}"/>
              </a:ext>
            </a:extLst>
          </p:cNvPr>
          <p:cNvSpPr>
            <a:spLocks noGrp="1"/>
          </p:cNvSpPr>
          <p:nvPr>
            <p:ph idx="1"/>
          </p:nvPr>
        </p:nvSpPr>
        <p:spPr/>
        <p:txBody>
          <a:bodyPr>
            <a:normAutofit fontScale="92500" lnSpcReduction="10000"/>
          </a:bodyPr>
          <a:lstStyle/>
          <a:p>
            <a:r>
              <a:rPr lang="en-US" sz="4000" dirty="0"/>
              <a:t>So why bother?</a:t>
            </a:r>
          </a:p>
          <a:p>
            <a:pPr lvl="1"/>
            <a:r>
              <a:rPr lang="en-US" sz="3600" dirty="0"/>
              <a:t>Public transportation is a vital component of urban life, impacting daily commutes, accessibility, and the environment.</a:t>
            </a:r>
          </a:p>
          <a:p>
            <a:pPr lvl="1"/>
            <a:r>
              <a:rPr lang="en-US" sz="3600" dirty="0"/>
              <a:t>Weather-related disruptions can lead to delays, inconvenience, and safety concerns for commuters.</a:t>
            </a:r>
          </a:p>
          <a:p>
            <a:pPr lvl="1"/>
            <a:r>
              <a:rPr lang="en-US" sz="3600" dirty="0"/>
              <a:t>Understanding the relationship between weather and public transportation is essential for improving services, ensuring commuter safety, and optimizing resources.</a:t>
            </a:r>
            <a:endParaRPr lang="en-SG" dirty="0"/>
          </a:p>
        </p:txBody>
      </p:sp>
    </p:spTree>
    <p:extLst>
      <p:ext uri="{BB962C8B-B14F-4D97-AF65-F5344CB8AC3E}">
        <p14:creationId xmlns:p14="http://schemas.microsoft.com/office/powerpoint/2010/main" val="165628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20DC-EF11-1A14-7FAB-676BAA710B3F}"/>
              </a:ext>
            </a:extLst>
          </p:cNvPr>
          <p:cNvSpPr>
            <a:spLocks noGrp="1"/>
          </p:cNvSpPr>
          <p:nvPr>
            <p:ph type="title"/>
          </p:nvPr>
        </p:nvSpPr>
        <p:spPr/>
        <p:txBody>
          <a:bodyPr/>
          <a:lstStyle/>
          <a:p>
            <a:r>
              <a:rPr lang="en-US" dirty="0"/>
              <a:t>Correlation of number of rainy days to ridership</a:t>
            </a:r>
            <a:endParaRPr lang="en-SG" dirty="0"/>
          </a:p>
        </p:txBody>
      </p:sp>
      <p:sp>
        <p:nvSpPr>
          <p:cNvPr id="9" name="Content Placeholder 8">
            <a:extLst>
              <a:ext uri="{FF2B5EF4-FFF2-40B4-BE49-F238E27FC236}">
                <a16:creationId xmlns:a16="http://schemas.microsoft.com/office/drawing/2014/main" id="{34733B15-4038-19A1-C2F4-82D4209F44DC}"/>
              </a:ext>
            </a:extLst>
          </p:cNvPr>
          <p:cNvSpPr>
            <a:spLocks noGrp="1"/>
          </p:cNvSpPr>
          <p:nvPr>
            <p:ph idx="1"/>
          </p:nvPr>
        </p:nvSpPr>
        <p:spPr>
          <a:xfrm>
            <a:off x="838200" y="5612811"/>
            <a:ext cx="10515600" cy="1056929"/>
          </a:xfrm>
        </p:spPr>
        <p:txBody>
          <a:bodyPr>
            <a:normAutofit fontScale="85000" lnSpcReduction="20000"/>
          </a:bodyPr>
          <a:lstStyle/>
          <a:p>
            <a:r>
              <a:rPr lang="en-US" dirty="0"/>
              <a:t>Bus = Public Buses, </a:t>
            </a:r>
            <a:r>
              <a:rPr lang="en-US" dirty="0" err="1"/>
              <a:t>mrt</a:t>
            </a:r>
            <a:r>
              <a:rPr lang="en-US" dirty="0"/>
              <a:t> = Mass Rapid Transit, </a:t>
            </a:r>
            <a:r>
              <a:rPr lang="en-US" dirty="0" err="1"/>
              <a:t>lrt</a:t>
            </a:r>
            <a:r>
              <a:rPr lang="en-US" dirty="0"/>
              <a:t> = Light Rail Transit</a:t>
            </a:r>
            <a:r>
              <a:rPr lang="en-SG" dirty="0"/>
              <a:t>, ridership = total ridership</a:t>
            </a:r>
          </a:p>
          <a:p>
            <a:r>
              <a:rPr lang="en-US" dirty="0"/>
              <a:t>Day only counts as rained if said day had at least 0.2 mm of rain</a:t>
            </a:r>
          </a:p>
        </p:txBody>
      </p:sp>
      <p:pic>
        <p:nvPicPr>
          <p:cNvPr id="7" name="Content Placeholder 5">
            <a:extLst>
              <a:ext uri="{FF2B5EF4-FFF2-40B4-BE49-F238E27FC236}">
                <a16:creationId xmlns:a16="http://schemas.microsoft.com/office/drawing/2014/main" id="{5AC4F2F0-9F43-2927-63E8-C89FBA3E1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34" y="1690687"/>
            <a:ext cx="11485266" cy="3795713"/>
          </a:xfrm>
          <a:prstGeom prst="rect">
            <a:avLst/>
          </a:prstGeom>
        </p:spPr>
      </p:pic>
    </p:spTree>
    <p:extLst>
      <p:ext uri="{BB962C8B-B14F-4D97-AF65-F5344CB8AC3E}">
        <p14:creationId xmlns:p14="http://schemas.microsoft.com/office/powerpoint/2010/main" val="542485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CB110-1F09-B367-713C-74997D99E92E}"/>
              </a:ext>
            </a:extLst>
          </p:cNvPr>
          <p:cNvSpPr>
            <a:spLocks noGrp="1"/>
          </p:cNvSpPr>
          <p:nvPr>
            <p:ph type="title"/>
          </p:nvPr>
        </p:nvSpPr>
        <p:spPr/>
        <p:txBody>
          <a:bodyPr/>
          <a:lstStyle/>
          <a:p>
            <a:r>
              <a:rPr lang="en-US" dirty="0"/>
              <a:t>Chart of rainy days to ridership from January 2019 to August 2022</a:t>
            </a:r>
            <a:endParaRPr lang="en-SG" dirty="0"/>
          </a:p>
        </p:txBody>
      </p:sp>
      <p:pic>
        <p:nvPicPr>
          <p:cNvPr id="13" name="Content Placeholder 12">
            <a:extLst>
              <a:ext uri="{FF2B5EF4-FFF2-40B4-BE49-F238E27FC236}">
                <a16:creationId xmlns:a16="http://schemas.microsoft.com/office/drawing/2014/main" id="{5D5D0034-3CAE-C82D-1433-EB5001D8533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199" y="2141537"/>
            <a:ext cx="10515599" cy="4351338"/>
          </a:xfrm>
        </p:spPr>
      </p:pic>
      <p:sp>
        <p:nvSpPr>
          <p:cNvPr id="14" name="Oval 13">
            <a:extLst>
              <a:ext uri="{FF2B5EF4-FFF2-40B4-BE49-F238E27FC236}">
                <a16:creationId xmlns:a16="http://schemas.microsoft.com/office/drawing/2014/main" id="{62FAB29B-AB23-7024-BC9F-D524256802AC}"/>
              </a:ext>
            </a:extLst>
          </p:cNvPr>
          <p:cNvSpPr/>
          <p:nvPr/>
        </p:nvSpPr>
        <p:spPr>
          <a:xfrm>
            <a:off x="4471988" y="4121150"/>
            <a:ext cx="1428750" cy="237172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206459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80">
                                          <p:stCondLst>
                                            <p:cond delay="0"/>
                                          </p:stCondLst>
                                        </p:cTn>
                                        <p:tgtEl>
                                          <p:spTgt spid="14"/>
                                        </p:tgtEl>
                                      </p:cBhvr>
                                    </p:animEffect>
                                    <p:anim calcmode="lin" valueType="num">
                                      <p:cBhvr>
                                        <p:cTn id="12"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7" dur="26">
                                          <p:stCondLst>
                                            <p:cond delay="650"/>
                                          </p:stCondLst>
                                        </p:cTn>
                                        <p:tgtEl>
                                          <p:spTgt spid="14"/>
                                        </p:tgtEl>
                                      </p:cBhvr>
                                      <p:to x="100000" y="60000"/>
                                    </p:animScale>
                                    <p:animScale>
                                      <p:cBhvr>
                                        <p:cTn id="18" dur="166" decel="50000">
                                          <p:stCondLst>
                                            <p:cond delay="676"/>
                                          </p:stCondLst>
                                        </p:cTn>
                                        <p:tgtEl>
                                          <p:spTgt spid="14"/>
                                        </p:tgtEl>
                                      </p:cBhvr>
                                      <p:to x="100000" y="100000"/>
                                    </p:animScale>
                                    <p:animScale>
                                      <p:cBhvr>
                                        <p:cTn id="19" dur="26">
                                          <p:stCondLst>
                                            <p:cond delay="1312"/>
                                          </p:stCondLst>
                                        </p:cTn>
                                        <p:tgtEl>
                                          <p:spTgt spid="14"/>
                                        </p:tgtEl>
                                      </p:cBhvr>
                                      <p:to x="100000" y="80000"/>
                                    </p:animScale>
                                    <p:animScale>
                                      <p:cBhvr>
                                        <p:cTn id="20" dur="166" decel="50000">
                                          <p:stCondLst>
                                            <p:cond delay="1338"/>
                                          </p:stCondLst>
                                        </p:cTn>
                                        <p:tgtEl>
                                          <p:spTgt spid="14"/>
                                        </p:tgtEl>
                                      </p:cBhvr>
                                      <p:to x="100000" y="100000"/>
                                    </p:animScale>
                                    <p:animScale>
                                      <p:cBhvr>
                                        <p:cTn id="21" dur="26">
                                          <p:stCondLst>
                                            <p:cond delay="1642"/>
                                          </p:stCondLst>
                                        </p:cTn>
                                        <p:tgtEl>
                                          <p:spTgt spid="14"/>
                                        </p:tgtEl>
                                      </p:cBhvr>
                                      <p:to x="100000" y="90000"/>
                                    </p:animScale>
                                    <p:animScale>
                                      <p:cBhvr>
                                        <p:cTn id="22" dur="166" decel="50000">
                                          <p:stCondLst>
                                            <p:cond delay="1668"/>
                                          </p:stCondLst>
                                        </p:cTn>
                                        <p:tgtEl>
                                          <p:spTgt spid="14"/>
                                        </p:tgtEl>
                                      </p:cBhvr>
                                      <p:to x="100000" y="100000"/>
                                    </p:animScale>
                                    <p:animScale>
                                      <p:cBhvr>
                                        <p:cTn id="23" dur="26">
                                          <p:stCondLst>
                                            <p:cond delay="1808"/>
                                          </p:stCondLst>
                                        </p:cTn>
                                        <p:tgtEl>
                                          <p:spTgt spid="14"/>
                                        </p:tgtEl>
                                      </p:cBhvr>
                                      <p:to x="100000" y="95000"/>
                                    </p:animScale>
                                    <p:animScale>
                                      <p:cBhvr>
                                        <p:cTn id="24"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DB626-6CFC-0980-DEFE-9CF823B2BDB5}"/>
              </a:ext>
            </a:extLst>
          </p:cNvPr>
          <p:cNvSpPr>
            <a:spLocks noGrp="1"/>
          </p:cNvSpPr>
          <p:nvPr>
            <p:ph type="title"/>
          </p:nvPr>
        </p:nvSpPr>
        <p:spPr/>
        <p:txBody>
          <a:bodyPr/>
          <a:lstStyle/>
          <a:p>
            <a:r>
              <a:rPr lang="en-US" dirty="0"/>
              <a:t>Normalized chart of rainy days to ridership from January 2019 to August 2022</a:t>
            </a:r>
            <a:endParaRPr lang="en-SG" dirty="0"/>
          </a:p>
        </p:txBody>
      </p:sp>
      <p:pic>
        <p:nvPicPr>
          <p:cNvPr id="18" name="Content Placeholder 17">
            <a:extLst>
              <a:ext uri="{FF2B5EF4-FFF2-40B4-BE49-F238E27FC236}">
                <a16:creationId xmlns:a16="http://schemas.microsoft.com/office/drawing/2014/main" id="{5013012A-2268-922A-3346-C2CA688C16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9489" y="1856256"/>
            <a:ext cx="11479237" cy="5001743"/>
          </a:xfrm>
        </p:spPr>
      </p:pic>
    </p:spTree>
    <p:extLst>
      <p:ext uri="{BB962C8B-B14F-4D97-AF65-F5344CB8AC3E}">
        <p14:creationId xmlns:p14="http://schemas.microsoft.com/office/powerpoint/2010/main" val="209546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28DF8-C1B7-16CA-3739-8B2F014C5CA1}"/>
              </a:ext>
            </a:extLst>
          </p:cNvPr>
          <p:cNvSpPr>
            <a:spLocks noGrp="1"/>
          </p:cNvSpPr>
          <p:nvPr>
            <p:ph type="title"/>
          </p:nvPr>
        </p:nvSpPr>
        <p:spPr/>
        <p:txBody>
          <a:bodyPr/>
          <a:lstStyle/>
          <a:p>
            <a:r>
              <a:rPr lang="en-US" dirty="0"/>
              <a:t>Conclusion</a:t>
            </a:r>
            <a:endParaRPr lang="en-SG" dirty="0"/>
          </a:p>
        </p:txBody>
      </p:sp>
      <p:sp>
        <p:nvSpPr>
          <p:cNvPr id="3" name="Content Placeholder 2">
            <a:extLst>
              <a:ext uri="{FF2B5EF4-FFF2-40B4-BE49-F238E27FC236}">
                <a16:creationId xmlns:a16="http://schemas.microsoft.com/office/drawing/2014/main" id="{71A054F6-6E6C-8021-3668-1AD8013E94FA}"/>
              </a:ext>
            </a:extLst>
          </p:cNvPr>
          <p:cNvSpPr>
            <a:spLocks noGrp="1"/>
          </p:cNvSpPr>
          <p:nvPr>
            <p:ph idx="1"/>
          </p:nvPr>
        </p:nvSpPr>
        <p:spPr/>
        <p:txBody>
          <a:bodyPr/>
          <a:lstStyle/>
          <a:p>
            <a:r>
              <a:rPr lang="en-US" dirty="0"/>
              <a:t>Hypothesis answer:</a:t>
            </a:r>
          </a:p>
          <a:p>
            <a:pPr lvl="1"/>
            <a:r>
              <a:rPr lang="en-US" dirty="0"/>
              <a:t>Might not be answered fully with limitation</a:t>
            </a:r>
          </a:p>
          <a:p>
            <a:pPr lvl="1"/>
            <a:r>
              <a:rPr lang="en-US" dirty="0"/>
              <a:t>Trend shows less people ride public on rainier months</a:t>
            </a:r>
            <a:endParaRPr lang="en-SG" dirty="0"/>
          </a:p>
        </p:txBody>
      </p:sp>
    </p:spTree>
    <p:extLst>
      <p:ext uri="{BB962C8B-B14F-4D97-AF65-F5344CB8AC3E}">
        <p14:creationId xmlns:p14="http://schemas.microsoft.com/office/powerpoint/2010/main" val="916982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1362</TotalTime>
  <Words>963</Words>
  <Application>Microsoft Office PowerPoint</Application>
  <PresentationFormat>Widescreen</PresentationFormat>
  <Paragraphs>78</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Söhne</vt:lpstr>
      <vt:lpstr>Office Theme</vt:lpstr>
      <vt:lpstr>Project 1: Public Transportation and Weather</vt:lpstr>
      <vt:lpstr>Content page</vt:lpstr>
      <vt:lpstr>Problem statement</vt:lpstr>
      <vt:lpstr>Outside context research</vt:lpstr>
      <vt:lpstr>Outside context research</vt:lpstr>
      <vt:lpstr>Correlation of number of rainy days to ridership</vt:lpstr>
      <vt:lpstr>Chart of rainy days to ridership from January 2019 to August 2022</vt:lpstr>
      <vt:lpstr>Normalized chart of rainy days to ridership from January 2019 to August 2022</vt:lpstr>
      <vt:lpstr>Conclusion</vt:lpstr>
      <vt:lpstr>Limitations and future for this project</vt:lpstr>
      <vt:lpstr>Recommendations</vt:lpstr>
      <vt:lpstr>External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Public Transportation and Weather</dc:title>
  <dc:creator>Alicorn Gaia</dc:creator>
  <cp:lastModifiedBy>Alicorn Gaia</cp:lastModifiedBy>
  <cp:revision>19</cp:revision>
  <cp:lastPrinted>2023-08-31T01:40:45Z</cp:lastPrinted>
  <dcterms:created xsi:type="dcterms:W3CDTF">2023-08-30T07:15:09Z</dcterms:created>
  <dcterms:modified xsi:type="dcterms:W3CDTF">2023-08-31T07:56:41Z</dcterms:modified>
</cp:coreProperties>
</file>