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90BF-BA63-D7B3-E023-92EEDBDD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C78BD-BB1C-4EF5-EAC1-A7D6C32A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782DE-0185-64FD-95BA-43FCCE2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ABBD8-A5EF-25B9-A3C8-3BF498BA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98221-CF03-0CC5-2567-B4694707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0303-0FBD-BD70-79D9-6DAFBB09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8971AE-2661-911F-5449-840608FD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E8A4B-E98C-AFF7-7347-C2402A3F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5DAD9-CEAA-84CF-1D9C-D7FAA5B4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B910-653E-CE26-F3DB-AF90F77C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692488-6B4F-1908-A458-445382CD3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548EF5-2B97-E571-CDCB-95ECA567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D81FC-91B1-6492-4AAB-ECE532FC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5437D-861F-DAA3-D315-B652E104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D01C1-9BAA-E46C-A5FA-3A3DC53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E2324-1FBB-9713-DD4F-88A8CED2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81156-0979-1506-264E-A577F153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AE70E-BB74-8438-3871-EB5616E2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BA8FC-75FB-913C-C276-D82C67B7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C337E-C948-12C3-070D-44B5047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5CFD9-1244-B377-0DBB-04DE3403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E7C6F-CCE7-5A8B-E330-52C9124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1E689-7B00-E67A-6166-A2B9B7B9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5604D-274C-F194-235F-FE17D141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6E42C-972B-2BA4-4FB7-8524E65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40066-9959-E4FC-1223-249EA33E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8C5D9-7A37-0802-C22E-8F0D7A6C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C3EFC-C7D9-7FFA-3EB4-CF2BC8DA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0DAA5C-7AD4-0895-D9B9-05B0DEE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61F692-F543-A9AD-0138-038A231E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D2859-BA3D-E742-0396-615269DD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0630D-25AB-E252-E25B-02D742A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CF4B5-05B9-A796-A9B9-FD72BF59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16C09B-66C8-29B5-1EFC-A6E87A38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5FB115-6EA5-10B6-AEAD-9A9BD022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8926B-06B4-3F2E-A7A8-B8D3576C1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CEC604-5B19-D603-4834-976D02CF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2E8C4-96D7-9DC9-33CB-671FFA1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0B7775-EBF5-9996-10C3-7E11BF58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3F5C-801A-8219-5ED1-BF800675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2D9432-C4B1-1AF0-5687-D22E01FA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BB4D90-94C9-74B0-31CB-5F55F24B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505E4D-2FFD-4071-595D-D2AC061F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50A07E-C2E1-633A-1B77-C5543CFF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A7B9FE-B583-690F-7B09-6CA5F5C1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246072-7B7A-9329-ED2F-E1ABF74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06EE3-92F2-83B9-1104-C36DA1AE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4F40C-ADBA-2692-552C-B06CAF67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D74DD-CE25-17C9-74CB-6674E6C5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B7748-4FAD-71A9-0009-225D4B30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944E2-2FBA-1DBC-3018-425B750E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9E96F3-4CFA-8C82-F94B-B8439F9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9A0B-89DF-6D50-E661-D4929E1F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95D6B-7CB2-7CF5-2200-C85FE123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CBF88-260E-14C1-D8D5-A2418C96C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8C7B2-BABD-B728-3F61-5F04E4E5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D4DD5D-0998-2BE3-7E7C-FDF7BE78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0BDBA-7F4C-02EC-8B6D-68A348B6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1F426-1EAC-117B-850E-5A7D4278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93A8F-011D-81E8-6FB6-6317089C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01072-98EE-A762-12CD-22BFCE1C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35AE-0429-4148-AA3D-F0E9103D7102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9950F-99C3-0683-A598-4C466F98E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FED45-D09E-D1A4-0A70-A1E115131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5675-3F2A-41ED-B6EA-7AF7FB8C0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E76A19-CE0F-1F47-489E-3F13B87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A160-4308-6D5C-FE29-96DCF581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2435"/>
          </a:xfrm>
        </p:spPr>
        <p:txBody>
          <a:bodyPr>
            <a:normAutofit/>
          </a:bodyPr>
          <a:lstStyle/>
          <a:p>
            <a:pPr algn="ctr"/>
            <a:r>
              <a:rPr lang="es-VE" sz="2400" b="1" i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Calendario Recaudación julio 2020 - abril 2023</a:t>
            </a:r>
            <a:endParaRPr lang="en-US" sz="2400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FB0161B6-4000-5CC9-0FF9-431AD99450A3}"/>
              </a:ext>
            </a:extLst>
          </p:cNvPr>
          <p:cNvSpPr txBox="1">
            <a:spLocks/>
          </p:cNvSpPr>
          <p:nvPr/>
        </p:nvSpPr>
        <p:spPr>
          <a:xfrm>
            <a:off x="604056" y="1074760"/>
            <a:ext cx="11006053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creo una matriz con el calendario de vencimientos de las cuotas de cada préstamo.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histograma con la recaudación trimestral esperada,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81%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 concentra entre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 2021 – Q1 2022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rango de cuotas entre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– 20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concentra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recaudación estimada.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Zona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 –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 representa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la recaudación.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clientes con clasificación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representan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recaudación.</a:t>
            </a:r>
            <a:endParaRPr lang="es-VE" sz="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A160-4308-6D5C-FE29-96DCF581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2435"/>
          </a:xfrm>
        </p:spPr>
        <p:txBody>
          <a:bodyPr>
            <a:normAutofit/>
          </a:bodyPr>
          <a:lstStyle/>
          <a:p>
            <a:pPr algn="ctr"/>
            <a:r>
              <a:rPr lang="pt-BR" sz="2400" b="1" i="0" u="none" strike="noStrike" baseline="0">
                <a:solidFill>
                  <a:srgbClr val="252423"/>
                </a:solidFill>
                <a:latin typeface="SegoeUI-Bold"/>
              </a:rPr>
              <a:t>Análisis de Solicitudes de Préstamos abril /20 - abril/21</a:t>
            </a:r>
            <a:endParaRPr lang="en-U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91C41-2907-3938-F76B-422D39D9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1685" y="1042234"/>
            <a:ext cx="5157787" cy="432435"/>
          </a:xfrm>
        </p:spPr>
        <p:txBody>
          <a:bodyPr/>
          <a:lstStyle/>
          <a:p>
            <a:pPr algn="ctr"/>
            <a:r>
              <a:rPr lang="en-US" dirty="0"/>
              <a:t>Solicitudes </a:t>
            </a:r>
            <a:r>
              <a:rPr lang="en-US" dirty="0" err="1"/>
              <a:t>por</a:t>
            </a:r>
            <a:r>
              <a:rPr lang="en-US" dirty="0"/>
              <a:t> Rango </a:t>
            </a:r>
            <a:r>
              <a:rPr lang="en-US" dirty="0" err="1"/>
              <a:t>Etario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E0E50-4F58-02FC-A40A-FCA14CAB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5" y="4343162"/>
            <a:ext cx="5157787" cy="193405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canal </a:t>
            </a:r>
            <a:r>
              <a:rPr lang="es-V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más utilizado en general representa el 48.70%</a:t>
            </a:r>
            <a:r>
              <a:rPr lang="es-V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canal menos utilizado, factor a tener en cuenta solo cuenta con dos meses, siendo el mes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 -  2021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primer mes y fue el canal con más solicitudes, un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51%,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lo que se recomienda una evaluación del mismo.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segmentos que más utilizaron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ese mes se concentran en las zonas geográficas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 – 2 y 3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siendo los clientes con clasificación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los que más usaron el canal.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EE05F7B-0817-70C7-76A4-9D6EF4875749}"/>
              </a:ext>
            </a:extLst>
          </p:cNvPr>
          <p:cNvSpPr txBox="1">
            <a:spLocks/>
          </p:cNvSpPr>
          <p:nvPr/>
        </p:nvSpPr>
        <p:spPr>
          <a:xfrm>
            <a:off x="6411685" y="3844157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Solicitudes </a:t>
            </a:r>
            <a:r>
              <a:rPr lang="en-US" dirty="0" err="1"/>
              <a:t>por</a:t>
            </a:r>
            <a:r>
              <a:rPr lang="en-US" dirty="0"/>
              <a:t> Canal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FB0161B6-4000-5CC9-0FF9-431AD99450A3}"/>
              </a:ext>
            </a:extLst>
          </p:cNvPr>
          <p:cNvSpPr txBox="1">
            <a:spLocks/>
          </p:cNvSpPr>
          <p:nvPr/>
        </p:nvSpPr>
        <p:spPr>
          <a:xfrm>
            <a:off x="6095997" y="1547810"/>
            <a:ext cx="5717311" cy="229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un total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5837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solicitudes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3684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comprenden al rango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(representa 3 segmentos etarios) años representando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rango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el que cuenta con mayor porcentaje de solicitudes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Aprobadas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superando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cada segmento.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segmento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años tiene mayor concentración de la zona geográfica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 – 2/3.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Tienden a utilizar 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WhatsApp.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 un pequeño porcentaje de clientes con más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80 años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todas las solicitudes aprobadas (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total, el canal mas usado fue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WhatsApp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57%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9D8C79E3-EF6B-8C37-8616-993D8408F306}"/>
              </a:ext>
            </a:extLst>
          </p:cNvPr>
          <p:cNvSpPr txBox="1">
            <a:spLocks/>
          </p:cNvSpPr>
          <p:nvPr/>
        </p:nvSpPr>
        <p:spPr>
          <a:xfrm>
            <a:off x="622526" y="1042234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Solicitudes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 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B4EB6105-9E98-1C1C-7DFF-112075E06C40}"/>
              </a:ext>
            </a:extLst>
          </p:cNvPr>
          <p:cNvSpPr txBox="1">
            <a:spLocks/>
          </p:cNvSpPr>
          <p:nvPr/>
        </p:nvSpPr>
        <p:spPr>
          <a:xfrm>
            <a:off x="378691" y="1547810"/>
            <a:ext cx="5717310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un total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5837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solicitudes 3099 (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fueron aprobadas y 2738 (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3566 Solicitudes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provienen de los clientes con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Clasificación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2-4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representando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total, siendo la clasificación 2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Clasificación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cuenta con el mayor porcentaje de solicitudes aprobadas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76%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Clasificación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cuenta con el menos porcentaje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27%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VE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segmentos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 y 7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realizaron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637 (11%)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solicitudes, siendo los rangos más riesgos todas fueron rechazadas.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VE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B4BF3DB2-DF0A-9623-58D5-961A21ECEFA7}"/>
              </a:ext>
            </a:extLst>
          </p:cNvPr>
          <p:cNvSpPr txBox="1">
            <a:spLocks/>
          </p:cNvSpPr>
          <p:nvPr/>
        </p:nvSpPr>
        <p:spPr>
          <a:xfrm>
            <a:off x="622525" y="3908620"/>
            <a:ext cx="5157787" cy="41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Solicitudes </a:t>
            </a:r>
            <a:r>
              <a:rPr lang="en-US" dirty="0" err="1"/>
              <a:t>por</a:t>
            </a:r>
            <a:r>
              <a:rPr lang="en-US" dirty="0"/>
              <a:t> Zona </a:t>
            </a:r>
            <a:r>
              <a:rPr lang="en-US" dirty="0" err="1"/>
              <a:t>Geográfica</a:t>
            </a:r>
            <a:endParaRPr lang="en-US" dirty="0"/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8A4D2FEE-72E0-0515-2221-E8317461F582}"/>
              </a:ext>
            </a:extLst>
          </p:cNvPr>
          <p:cNvSpPr txBox="1">
            <a:spLocks/>
          </p:cNvSpPr>
          <p:nvPr/>
        </p:nvSpPr>
        <p:spPr>
          <a:xfrm>
            <a:off x="378690" y="4414195"/>
            <a:ext cx="5401623" cy="200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zona geográfica con mayor concentración de solicitudes es la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GEO-3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las solicitudes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siendo clientes a partir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años los mas frecuentes.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zona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GEO-2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representa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34%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tiene una distribución equitativa en cuanto a el rango etario de los clientes.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Canal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mas usado 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7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4C81F2A-695F-900F-20BF-F550BC7C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A160-4308-6D5C-FE29-96DCF581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2435"/>
          </a:xfrm>
        </p:spPr>
        <p:txBody>
          <a:bodyPr>
            <a:normAutofit/>
          </a:bodyPr>
          <a:lstStyle/>
          <a:p>
            <a:pPr algn="ctr"/>
            <a:r>
              <a:rPr lang="es-VE" sz="2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Análisis de Solicitudes por Canal</a:t>
            </a:r>
            <a:endParaRPr lang="en-U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91C41-2907-3938-F76B-422D39D9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528" y="1104893"/>
            <a:ext cx="5157787" cy="432435"/>
          </a:xfrm>
        </p:spPr>
        <p:txBody>
          <a:bodyPr/>
          <a:lstStyle/>
          <a:p>
            <a:pPr algn="ctr"/>
            <a:r>
              <a:rPr lang="en-US" dirty="0" err="1"/>
              <a:t>Conversión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Canal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E0E50-4F58-02FC-A40A-FCA14CAB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6121" y="1603898"/>
            <a:ext cx="5453350" cy="174770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semestre mas activo fue  julio 2021 a diciembre 2020 se concentra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total, siendo septiembre 2020 el mes más activo.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 observar que, si bien 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que tiene mayor conversión, se puede observar que se debe a picos de aprobaciones, mientras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WhatsApp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más estable en el tiempo.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 </a:t>
            </a:r>
            <a:r>
              <a:rPr lang="es-V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primer mes de implementación  fue el </a:t>
            </a:r>
            <a:r>
              <a:rPr lang="es-V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Canal</a:t>
            </a:r>
            <a:r>
              <a:rPr lang="es-V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más solicitudes, como se mencionó anteriormente es requiere un estudio de estrategia.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EE05F7B-0817-70C7-76A4-9D6EF4875749}"/>
              </a:ext>
            </a:extLst>
          </p:cNvPr>
          <p:cNvSpPr txBox="1">
            <a:spLocks/>
          </p:cNvSpPr>
          <p:nvPr/>
        </p:nvSpPr>
        <p:spPr>
          <a:xfrm>
            <a:off x="6116121" y="1104893"/>
            <a:ext cx="5453350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Histórico</a:t>
            </a:r>
            <a:r>
              <a:rPr lang="en-US" dirty="0"/>
              <a:t> </a:t>
            </a:r>
            <a:r>
              <a:rPr lang="en-US" dirty="0" err="1"/>
              <a:t>Aprobaciones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Canal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FB0161B6-4000-5CC9-0FF9-431AD99450A3}"/>
              </a:ext>
            </a:extLst>
          </p:cNvPr>
          <p:cNvSpPr txBox="1">
            <a:spLocks/>
          </p:cNvSpPr>
          <p:nvPr/>
        </p:nvSpPr>
        <p:spPr>
          <a:xfrm>
            <a:off x="622529" y="1610469"/>
            <a:ext cx="5157787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5837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Solicitudes fueron aprobadas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3099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representando un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conversión general.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mas efectivo con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59.80%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conversión, seguido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WhatsApp 58.92%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se mencionó anteriormente,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tuvo un pico de solicitudes en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marzo 2021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siendo mayor a la suma de las solicitudes de los otros canales, aun si su porcentaje de conversión es muy bajo solo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4.33%.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segmento de clasificación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que cuenta con mayor porcentaje de aprobaciones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75%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9D8C79E3-EF6B-8C37-8616-993D8408F306}"/>
              </a:ext>
            </a:extLst>
          </p:cNvPr>
          <p:cNvSpPr txBox="1">
            <a:spLocks/>
          </p:cNvSpPr>
          <p:nvPr/>
        </p:nvSpPr>
        <p:spPr>
          <a:xfrm>
            <a:off x="622527" y="3781017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Conversión</a:t>
            </a:r>
            <a:r>
              <a:rPr lang="en-US" dirty="0"/>
              <a:t> Zona </a:t>
            </a:r>
            <a:r>
              <a:rPr lang="en-US" dirty="0" err="1"/>
              <a:t>Geográfica</a:t>
            </a:r>
            <a:endParaRPr lang="en-US" dirty="0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B4EB6105-9E98-1C1C-7DFF-112075E06C40}"/>
              </a:ext>
            </a:extLst>
          </p:cNvPr>
          <p:cNvSpPr txBox="1">
            <a:spLocks/>
          </p:cNvSpPr>
          <p:nvPr/>
        </p:nvSpPr>
        <p:spPr>
          <a:xfrm>
            <a:off x="622528" y="4286593"/>
            <a:ext cx="5157787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conversión de los canales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WhatsApp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tienen una distribución equitativa en las zonas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GEO-2/3.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zonas 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GEO-1/4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predomina 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Web,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donde en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GEO-1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98%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en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GEO-4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65%.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zonas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GEO-2/3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las únicas que recibieron aprobaciones (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del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Canal Facebook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las cuales 20 son del rango etario de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50 a 70 años.</a:t>
            </a: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4F036434-9077-19A9-E547-BC26EF2A7E77}"/>
              </a:ext>
            </a:extLst>
          </p:cNvPr>
          <p:cNvSpPr txBox="1">
            <a:spLocks/>
          </p:cNvSpPr>
          <p:nvPr/>
        </p:nvSpPr>
        <p:spPr>
          <a:xfrm>
            <a:off x="6096000" y="3850606"/>
            <a:ext cx="5473471" cy="174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 observar que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aprobaciones se realizan el mismo día de la solicitud, teniendo un caso atípico de 4 días para ser procesada.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el mas usado por los clientes entre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años,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WhatsApp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aumenta el uso en los clientes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 es más usado en el rango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 – 70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F7257D9-4BF5-B9A7-A3CB-6FFF9623705E}"/>
              </a:ext>
            </a:extLst>
          </p:cNvPr>
          <p:cNvSpPr txBox="1">
            <a:spLocks/>
          </p:cNvSpPr>
          <p:nvPr/>
        </p:nvSpPr>
        <p:spPr>
          <a:xfrm>
            <a:off x="6096000" y="3351601"/>
            <a:ext cx="5473471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Días </a:t>
            </a:r>
            <a:r>
              <a:rPr lang="en-US" dirty="0" err="1"/>
              <a:t>Conversión</a:t>
            </a:r>
            <a:r>
              <a:rPr lang="en-US" dirty="0"/>
              <a:t> / Rango </a:t>
            </a:r>
            <a:r>
              <a:rPr lang="en-US" dirty="0" err="1"/>
              <a:t>Etario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2F3936-2565-31D9-235F-50C7A693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A160-4308-6D5C-FE29-96DCF581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2435"/>
          </a:xfrm>
        </p:spPr>
        <p:txBody>
          <a:bodyPr>
            <a:normAutofit/>
          </a:bodyPr>
          <a:lstStyle/>
          <a:p>
            <a:pPr algn="ctr"/>
            <a:r>
              <a:rPr lang="es-VE" sz="2400" b="1" i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Análisis de Préstamos Aprobados</a:t>
            </a:r>
            <a:endParaRPr lang="en-U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91C41-2907-3938-F76B-422D39D9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528" y="1104893"/>
            <a:ext cx="5157787" cy="432435"/>
          </a:xfrm>
        </p:spPr>
        <p:txBody>
          <a:bodyPr/>
          <a:lstStyle/>
          <a:p>
            <a:pPr algn="ctr"/>
            <a:r>
              <a:rPr lang="es-VE" dirty="0"/>
              <a:t>Rango Prestamos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E0E50-4F58-02FC-A40A-FCA14CAB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3898"/>
            <a:ext cx="5473472" cy="174770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rango Etario que concentra la mayor cantidad de prestamos es de 40 a 60 representando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 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 notar que a mayor edad del cliente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financiamiento crece en cuotas siendo entre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 y 18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cuotas el promedio mas alto en clientes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años en adelante.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otorgó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monto aprobado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31.884M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EE05F7B-0817-70C7-76A4-9D6EF4875749}"/>
              </a:ext>
            </a:extLst>
          </p:cNvPr>
          <p:cNvSpPr txBox="1">
            <a:spLocks/>
          </p:cNvSpPr>
          <p:nvPr/>
        </p:nvSpPr>
        <p:spPr>
          <a:xfrm>
            <a:off x="6411684" y="1104893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/>
              <a:t>Préstamos Rango Etario / Canal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FB0161B6-4000-5CC9-0FF9-431AD99450A3}"/>
              </a:ext>
            </a:extLst>
          </p:cNvPr>
          <p:cNvSpPr txBox="1">
            <a:spLocks/>
          </p:cNvSpPr>
          <p:nvPr/>
        </p:nvSpPr>
        <p:spPr>
          <a:xfrm>
            <a:off x="622529" y="1610469"/>
            <a:ext cx="5473470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aprobaron un total de 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59.215M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pesos  de los cuales se espera un margen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43.250M.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Podemos observar que los prestamos entre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$5.000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$20.000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concentran el 71% del total de prestamos, siendo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20.000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mas predominante con un 53% del total.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zona geográfica con mas financiamiento es la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 – 3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representa en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54%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VE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9D8C79E3-EF6B-8C37-8616-993D8408F306}"/>
              </a:ext>
            </a:extLst>
          </p:cNvPr>
          <p:cNvSpPr txBox="1">
            <a:spLocks/>
          </p:cNvSpPr>
          <p:nvPr/>
        </p:nvSpPr>
        <p:spPr>
          <a:xfrm>
            <a:off x="622527" y="3781017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/>
              <a:t>Préstamos</a:t>
            </a:r>
            <a:r>
              <a:rPr lang="en-US" dirty="0"/>
              <a:t> </a:t>
            </a:r>
            <a:r>
              <a:rPr lang="es-VE" dirty="0"/>
              <a:t>por</a:t>
            </a:r>
            <a:r>
              <a:rPr lang="en-US" dirty="0"/>
              <a:t> </a:t>
            </a:r>
            <a:r>
              <a:rPr lang="es-VE" dirty="0"/>
              <a:t>Clasificación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B4EB6105-9E98-1C1C-7DFF-112075E06C40}"/>
              </a:ext>
            </a:extLst>
          </p:cNvPr>
          <p:cNvSpPr txBox="1">
            <a:spLocks/>
          </p:cNvSpPr>
          <p:nvPr/>
        </p:nvSpPr>
        <p:spPr>
          <a:xfrm>
            <a:off x="622528" y="4286593"/>
            <a:ext cx="5157787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clientes dentro de la clasificación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representan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 financiado.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 observar que a mayor clasificación, se otorgan menos cuotas siendo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promedio de cuotas asignadas.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las clasificaciones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les fue aprobado ningún préstamo.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promedio se otorgan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días para el pago de la primera cuota.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B4BF3DB2-DF0A-9623-58D5-961A21ECEFA7}"/>
              </a:ext>
            </a:extLst>
          </p:cNvPr>
          <p:cNvSpPr txBox="1">
            <a:spLocks/>
          </p:cNvSpPr>
          <p:nvPr/>
        </p:nvSpPr>
        <p:spPr>
          <a:xfrm>
            <a:off x="6095999" y="3707876"/>
            <a:ext cx="5157787" cy="4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dirty="0"/>
              <a:t>Préstamo por Género</a:t>
            </a: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8A4D2FEE-72E0-0515-2221-E8317461F582}"/>
              </a:ext>
            </a:extLst>
          </p:cNvPr>
          <p:cNvSpPr txBox="1">
            <a:spLocks/>
          </p:cNvSpPr>
          <p:nvPr/>
        </p:nvSpPr>
        <p:spPr>
          <a:xfrm>
            <a:off x="6095999" y="4213453"/>
            <a:ext cx="5157787" cy="104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 observar que la distribución de géneros es homogénea, siendo las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mujeres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rango 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años o mas las que más prestamos tienen.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hombres tienen una distribución más equilibrada en cuanto rango etario.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147B81-8E66-0C50-9A55-982A3BE5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A160-4308-6D5C-FE29-96DCF581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2435"/>
          </a:xfrm>
        </p:spPr>
        <p:txBody>
          <a:bodyPr>
            <a:normAutofit/>
          </a:bodyPr>
          <a:lstStyle/>
          <a:p>
            <a:pPr algn="ctr"/>
            <a:r>
              <a:rPr lang="es-VE" sz="2400" b="1" i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Análisis de Aprobaciones Abandonadas</a:t>
            </a:r>
            <a:endParaRPr lang="en-US" sz="2400" dirty="0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9F858B4A-5662-1EA0-27D6-8B1230FB4C1D}"/>
              </a:ext>
            </a:extLst>
          </p:cNvPr>
          <p:cNvSpPr txBox="1">
            <a:spLocks/>
          </p:cNvSpPr>
          <p:nvPr/>
        </p:nvSpPr>
        <p:spPr>
          <a:xfrm>
            <a:off x="554181" y="1636507"/>
            <a:ext cx="7056583" cy="209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3099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aprobaciones solo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197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decidieron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aceptar el préstamo, representa un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6.36%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total.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90%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abandonos se concentran en las zonas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GEO-2/3.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clientes con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Clasificación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representan el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81% 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abandonos, siendo el segmento 2 el más propenso.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canal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r>
              <a:rPr lang="es-V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 el mayor porcentaje de abondo </a:t>
            </a:r>
            <a:r>
              <a:rPr lang="es-VE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82%.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V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7D4D5-43BB-B51F-58F5-5DBD0262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" y="0"/>
            <a:ext cx="12053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1119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SegoeUI-Bold</vt:lpstr>
      <vt:lpstr>Tema de Office</vt:lpstr>
      <vt:lpstr>Presentación de PowerPoint</vt:lpstr>
      <vt:lpstr>Análisis de Solicitudes de Préstamos abril /20 - abril/21</vt:lpstr>
      <vt:lpstr>Presentación de PowerPoint</vt:lpstr>
      <vt:lpstr>Análisis de Solicitudes por Canal</vt:lpstr>
      <vt:lpstr>Presentación de PowerPoint</vt:lpstr>
      <vt:lpstr>Análisis de Préstamos Aprobados</vt:lpstr>
      <vt:lpstr>Presentación de PowerPoint</vt:lpstr>
      <vt:lpstr>Análisis de Aprobaciones Abandonadas</vt:lpstr>
      <vt:lpstr>Presentación de PowerPoint</vt:lpstr>
      <vt:lpstr>Calendario Recaudación julio 2020 - abril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Olmedillo</dc:creator>
  <cp:lastModifiedBy>Jean Olmedillo</cp:lastModifiedBy>
  <cp:revision>14</cp:revision>
  <dcterms:created xsi:type="dcterms:W3CDTF">2022-08-12T02:33:10Z</dcterms:created>
  <dcterms:modified xsi:type="dcterms:W3CDTF">2022-08-15T04:22:05Z</dcterms:modified>
</cp:coreProperties>
</file>