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3" r:id="rId1"/>
  </p:sldMasterIdLst>
  <p:notesMasterIdLst>
    <p:notesMasterId r:id="rId28"/>
  </p:notesMasterIdLst>
  <p:sldIdLst>
    <p:sldId id="256" r:id="rId2"/>
    <p:sldId id="262" r:id="rId3"/>
    <p:sldId id="257" r:id="rId4"/>
    <p:sldId id="273" r:id="rId5"/>
    <p:sldId id="274" r:id="rId6"/>
    <p:sldId id="258" r:id="rId7"/>
    <p:sldId id="280" r:id="rId8"/>
    <p:sldId id="259" r:id="rId9"/>
    <p:sldId id="279" r:id="rId10"/>
    <p:sldId id="268" r:id="rId11"/>
    <p:sldId id="287" r:id="rId12"/>
    <p:sldId id="288" r:id="rId13"/>
    <p:sldId id="289" r:id="rId14"/>
    <p:sldId id="269" r:id="rId15"/>
    <p:sldId id="281" r:id="rId16"/>
    <p:sldId id="282" r:id="rId17"/>
    <p:sldId id="270" r:id="rId18"/>
    <p:sldId id="284" r:id="rId19"/>
    <p:sldId id="285" r:id="rId20"/>
    <p:sldId id="286" r:id="rId21"/>
    <p:sldId id="277" r:id="rId22"/>
    <p:sldId id="283" r:id="rId23"/>
    <p:sldId id="278" r:id="rId24"/>
    <p:sldId id="276" r:id="rId25"/>
    <p:sldId id="275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84" d="100"/>
          <a:sy n="84" d="100"/>
        </p:scale>
        <p:origin x="145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3B1752-892E-433C-B4C8-0AFAF5E2D62A}" type="datetimeFigureOut">
              <a:rPr lang="bg-BG"/>
              <a:pPr>
                <a:defRPr/>
              </a:pPr>
              <a:t>28.5.2020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g-B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bg-BG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08C626-F7E1-4D41-81DB-BA0478A13191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907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D6DA95-0FD1-4828-9F59-9FF8358B827C}" type="slidenum">
              <a:rPr lang="bg-BG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422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8CDF8-4F4F-420E-83C9-BBD3C192AA5E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1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279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582654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7495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44513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6292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7099C-D6DC-4EB1-B530-10DA0E8BEB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39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FDD82A-A425-4A88-B571-B81BE703E3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2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750C-19EA-428D-8F45-3D39E0788C18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8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1CBD32-8E59-43A2-8406-4A1DB15C1941}" type="slidenum">
              <a:rPr lang="en-US" smtClean="0"/>
              <a:pPr>
                <a:defRPr/>
              </a:pPr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8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EFC7C1-0CF0-4B95-B418-5AE474269E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4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292DA-7D06-49D1-A5DB-3DF9CF0A32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6B6F2-9D3F-44A7-A66F-8ACE451177A7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49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4202C-4EA3-4F1E-9CF0-93CADC6AF376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8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716C92-A230-4029-8D08-7070D41D5F95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4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BCEB7-9959-4EAD-8BA0-FA904A6E710F}" type="slidenum">
              <a:rPr lang="en-US" smtClean="0"/>
              <a:pPr>
                <a:defRPr/>
              </a:pPr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320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1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700213"/>
            <a:ext cx="7772400" cy="1828800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dirty="0"/>
              <a:t>Rezervito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914" y="3529013"/>
            <a:ext cx="5826719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bg-BG" b="1" dirty="0"/>
              <a:t>Даниел Димитров, ф.н. 62121</a:t>
            </a:r>
            <a:endParaRPr lang="bg-BG" dirty="0"/>
          </a:p>
          <a:p>
            <a:pPr algn="l"/>
            <a:r>
              <a:rPr lang="bg-BG" b="1" dirty="0"/>
              <a:t>Виктор Христов, ф.н. 62151</a:t>
            </a:r>
            <a:endParaRPr lang="bg-BG" dirty="0"/>
          </a:p>
          <a:p>
            <a:pPr algn="l"/>
            <a:r>
              <a:rPr lang="bg-BG" b="1" dirty="0"/>
              <a:t>Иван Чучулски, ф.н. 62167</a:t>
            </a:r>
            <a:endParaRPr lang="bg-BG" dirty="0"/>
          </a:p>
          <a:p>
            <a:pPr algn="l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bg-B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55575"/>
            <a:ext cx="7632848" cy="118519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4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потребителски случаи</a:t>
            </a:r>
            <a:endParaRPr lang="en-US" sz="3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85C2E4D8-E11F-4F3F-B326-0136C4F09D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80728"/>
            <a:ext cx="5766145" cy="5578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086A8DA-F814-4FF5-A35C-A989C64BE4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2" y="404664"/>
            <a:ext cx="8424936" cy="62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9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5E20D-2F46-40CF-A8C7-C4C795CC0F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68660"/>
            <a:ext cx="6912768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4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B1BFA99-1E45-48FD-BE57-DE357B2B7E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4704"/>
            <a:ext cx="6624736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3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78" y="219770"/>
            <a:ext cx="6347713" cy="1320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диаграми на последователност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2EB7927-D663-4FC7-8479-6161D818B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78" y="1700808"/>
            <a:ext cx="6698705" cy="4707831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6837D43B-0989-40E0-B1E2-996D1A4A2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7606"/>
            <a:ext cx="6192688" cy="6322787"/>
          </a:xfrm>
        </p:spPr>
      </p:pic>
    </p:spTree>
    <p:extLst>
      <p:ext uri="{BB962C8B-B14F-4D97-AF65-F5344CB8AC3E}">
        <p14:creationId xmlns:p14="http://schemas.microsoft.com/office/powerpoint/2010/main" val="3053528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B9985FE6-DF2D-4616-9BDD-58776FFF3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64704"/>
            <a:ext cx="8202429" cy="5688632"/>
          </a:xfrm>
        </p:spPr>
      </p:pic>
    </p:spTree>
    <p:extLst>
      <p:ext uri="{BB962C8B-B14F-4D97-AF65-F5344CB8AC3E}">
        <p14:creationId xmlns:p14="http://schemas.microsoft.com/office/powerpoint/2010/main" val="365283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диаграми на активностите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F3EC3156-3A0A-4708-AC13-8EE46C7C8E6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0416"/>
            <a:ext cx="9144000" cy="47525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xmlns="" id="{76546E0E-A791-43B3-B962-6BB1B0C1B7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0"/>
            <a:ext cx="7272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59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00D3495-50EA-47D4-8719-C0D232BA58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08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9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Съдържание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751" y="1557338"/>
            <a:ext cx="8064698" cy="518477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bg-BG" sz="2400" dirty="0"/>
              <a:t>Обхват, перспективи и потребители на проекта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Приложени техники за извличане на изискванията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Описание на проведените интервюта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Функционални изисквания (най-важните)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Нефункционални изисквания (най-важните)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Основни потребителски случаи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Диаграми на последователност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Диаграми на активностите</a:t>
            </a:r>
            <a:endParaRPr lang="bg-BG" sz="24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bg-BG" sz="2400" dirty="0">
                <a:latin typeface="Arial" charset="0"/>
              </a:rPr>
              <a:t>Диаграми на потока на данните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>
                <a:latin typeface="Arial" charset="0"/>
              </a:rPr>
              <a:t>Диаграми същност връзка</a:t>
            </a:r>
          </a:p>
          <a:p>
            <a:pPr eaLnBrk="1" hangingPunct="1">
              <a:lnSpc>
                <a:spcPct val="80000"/>
              </a:lnSpc>
            </a:pPr>
            <a:r>
              <a:rPr lang="bg-BG" sz="2400" dirty="0"/>
              <a:t>Бъдещи насоки за развитие</a:t>
            </a:r>
          </a:p>
          <a:p>
            <a:pPr eaLnBrk="1" hangingPunct="1">
              <a:lnSpc>
                <a:spcPct val="80000"/>
              </a:lnSpc>
            </a:pPr>
            <a:endParaRPr lang="bg-BG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6C75D8-C60A-477B-A29F-3C613D051B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12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48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A6B9A3-81A3-447A-AAEC-56E0730E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Основни диаграми на потока на данните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1F8FE5A2-10A7-40D8-BB1F-5FB284546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5" y="2276872"/>
            <a:ext cx="6423912" cy="3281098"/>
          </a:xfrm>
        </p:spPr>
      </p:pic>
    </p:spTree>
    <p:extLst>
      <p:ext uri="{BB962C8B-B14F-4D97-AF65-F5344CB8AC3E}">
        <p14:creationId xmlns:p14="http://schemas.microsoft.com/office/powerpoint/2010/main" val="224819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BF00D361-0362-4DC1-929B-1A6D35AAE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2656"/>
            <a:ext cx="6084512" cy="5976664"/>
          </a:xfrm>
        </p:spPr>
      </p:pic>
    </p:spTree>
    <p:extLst>
      <p:ext uri="{BB962C8B-B14F-4D97-AF65-F5344CB8AC3E}">
        <p14:creationId xmlns:p14="http://schemas.microsoft.com/office/powerpoint/2010/main" val="1401990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A6B9A3-81A3-447A-AAEC-56E0730E4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5575"/>
            <a:ext cx="6347713" cy="1320800"/>
          </a:xfrm>
        </p:spPr>
        <p:txBody>
          <a:bodyPr>
            <a:normAutofit/>
          </a:bodyPr>
          <a:lstStyle/>
          <a:p>
            <a:r>
              <a:rPr lang="bg-BG" dirty="0"/>
              <a:t>Основни диаграми същност връзка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40AACF60-9A69-4439-8BE0-2EEFC2739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56" y="1473071"/>
            <a:ext cx="7801728" cy="5113739"/>
          </a:xfrm>
        </p:spPr>
      </p:pic>
    </p:spTree>
    <p:extLst>
      <p:ext uri="{BB962C8B-B14F-4D97-AF65-F5344CB8AC3E}">
        <p14:creationId xmlns:p14="http://schemas.microsoft.com/office/powerpoint/2010/main" val="1934192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Бъдещи насоки за развитие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609599" y="1488613"/>
            <a:ext cx="6347714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bg-BG" sz="2400" dirty="0"/>
              <a:t>Анализ на резултатите</a:t>
            </a:r>
            <a:endParaRPr lang="en-US" sz="2400" dirty="0"/>
          </a:p>
          <a:p>
            <a:pPr eaLnBrk="1" hangingPunct="1"/>
            <a:r>
              <a:rPr lang="bg-BG" sz="2400" dirty="0"/>
              <a:t>Бъдещи насоки за развитие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988840"/>
            <a:ext cx="6347715" cy="182658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 smtClean="0"/>
              <a:t>Въпроси</a:t>
            </a:r>
            <a:r>
              <a:rPr lang="en-US" dirty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44824"/>
            <a:ext cx="7992888" cy="194421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 smtClean="0"/>
              <a:t>Благодарим Ви за вниманието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8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Обхват, перспективи и потребители на проекта</a:t>
            </a:r>
          </a:p>
        </p:txBody>
      </p:sp>
      <p:sp>
        <p:nvSpPr>
          <p:cNvPr id="1638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bg-BG" sz="2800" dirty="0"/>
              <a:t>Обхват на проекта</a:t>
            </a:r>
          </a:p>
          <a:p>
            <a:pPr eaLnBrk="1" hangingPunct="1"/>
            <a:r>
              <a:rPr lang="bg-BG" sz="2800" dirty="0"/>
              <a:t>Перспективи на проекта </a:t>
            </a:r>
          </a:p>
          <a:p>
            <a:pPr eaLnBrk="1" hangingPunct="1"/>
            <a:r>
              <a:rPr lang="bg-BG" sz="2800" dirty="0"/>
              <a:t>Потребители на проекта</a:t>
            </a:r>
          </a:p>
          <a:p>
            <a:pPr eaLnBrk="1" hangingPunct="1"/>
            <a:endParaRPr 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Приложени техники за извличане на изискванията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112125" cy="4752975"/>
          </a:xfrm>
        </p:spPr>
        <p:txBody>
          <a:bodyPr>
            <a:normAutofit/>
          </a:bodyPr>
          <a:lstStyle/>
          <a:p>
            <a:pPr eaLnBrk="1" hangingPunct="1"/>
            <a:r>
              <a:rPr lang="bg-BG" sz="2800" dirty="0"/>
              <a:t>Проучване на състоянието в областта</a:t>
            </a:r>
            <a:endParaRPr lang="en-US" sz="2800" dirty="0"/>
          </a:p>
          <a:p>
            <a:pPr eaLnBrk="1" hangingPunct="1"/>
            <a:r>
              <a:rPr lang="bg-BG" sz="2800" dirty="0"/>
              <a:t>Брейнсторминг</a:t>
            </a:r>
          </a:p>
          <a:p>
            <a:pPr eaLnBrk="1" hangingPunct="1"/>
            <a:r>
              <a:rPr lang="bg-BG" sz="2800" dirty="0"/>
              <a:t>Интервюта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Интервюта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112125" cy="4608512"/>
          </a:xfrm>
        </p:spPr>
        <p:txBody>
          <a:bodyPr>
            <a:normAutofit/>
          </a:bodyPr>
          <a:lstStyle/>
          <a:p>
            <a:r>
              <a:rPr lang="bg-BG" sz="3000" dirty="0"/>
              <a:t>Интервю с крайни потребители</a:t>
            </a:r>
          </a:p>
          <a:p>
            <a:r>
              <a:rPr lang="bg-BG" sz="3000" dirty="0"/>
              <a:t>Интервю с управител на ресторант</a:t>
            </a:r>
          </a:p>
          <a:p>
            <a:r>
              <a:rPr lang="bg-BG" sz="3000" dirty="0"/>
              <a:t>Интервю с разработчиците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Функционални изисквания</a:t>
            </a:r>
          </a:p>
        </p:txBody>
      </p:sp>
      <p:sp>
        <p:nvSpPr>
          <p:cNvPr id="20482" name="Content Placeholder 5"/>
          <p:cNvSpPr>
            <a:spLocks noGrp="1"/>
          </p:cNvSpPr>
          <p:nvPr>
            <p:ph idx="1"/>
          </p:nvPr>
        </p:nvSpPr>
        <p:spPr>
          <a:xfrm>
            <a:off x="609599" y="1930401"/>
            <a:ext cx="6347714" cy="4162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Users</a:t>
            </a:r>
          </a:p>
          <a:p>
            <a:r>
              <a:rPr lang="en-US" dirty="0"/>
              <a:t>Unregistered users should be able to register in Rezervito.</a:t>
            </a:r>
          </a:p>
          <a:p>
            <a:r>
              <a:rPr lang="en-US" dirty="0"/>
              <a:t>Registered users should be able to login in Rezervito. </a:t>
            </a:r>
            <a:endParaRPr lang="bg-BG" dirty="0"/>
          </a:p>
          <a:p>
            <a:r>
              <a:rPr lang="en-US" dirty="0"/>
              <a:t>Registered and Unregistered users should be able to browse in restaurants catalog. </a:t>
            </a:r>
            <a:endParaRPr lang="bg-BG" dirty="0"/>
          </a:p>
          <a:p>
            <a:r>
              <a:rPr lang="en-US" dirty="0"/>
              <a:t>Registered and Unregistered users should be able to reserve a table in a chosen restaurant.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17CA20-6D8D-4E97-8F68-7541BBBB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Функционални изисквания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782128-38B8-4377-9186-9B3C8E79F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System Administrator</a:t>
            </a:r>
          </a:p>
          <a:p>
            <a:r>
              <a:rPr lang="en-US" dirty="0"/>
              <a:t>The System administrator should be able to create Restaurant manager accounts.</a:t>
            </a:r>
          </a:p>
          <a:p>
            <a:pPr marL="0" indent="0">
              <a:buNone/>
            </a:pPr>
            <a:r>
              <a:rPr lang="en-US" dirty="0"/>
              <a:t>Manager</a:t>
            </a:r>
            <a:endParaRPr lang="bg-BG" dirty="0"/>
          </a:p>
          <a:p>
            <a:r>
              <a:rPr lang="en-US" dirty="0"/>
              <a:t>The Restaurant manager should be able to view information about all reservations as well as select specific reservations.</a:t>
            </a:r>
          </a:p>
        </p:txBody>
      </p:sp>
    </p:spTree>
    <p:extLst>
      <p:ext uri="{BB962C8B-B14F-4D97-AF65-F5344CB8AC3E}">
        <p14:creationId xmlns:p14="http://schemas.microsoft.com/office/powerpoint/2010/main" val="45565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Нефункционални изисквания</a:t>
            </a:r>
          </a:p>
        </p:txBody>
      </p:sp>
      <p:sp>
        <p:nvSpPr>
          <p:cNvPr id="21506" name="Content Placeholder 5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Availability</a:t>
            </a:r>
          </a:p>
          <a:p>
            <a:r>
              <a:rPr lang="en-US" dirty="0"/>
              <a:t>Rezervito must have an availability of 97 %. </a:t>
            </a:r>
          </a:p>
          <a:p>
            <a:pPr marL="0" indent="0">
              <a:buNone/>
            </a:pPr>
            <a:r>
              <a:rPr lang="en-US" dirty="0"/>
              <a:t>Performance</a:t>
            </a:r>
          </a:p>
          <a:p>
            <a:r>
              <a:rPr lang="en-US" dirty="0"/>
              <a:t>The system must process a reservation request for less than 5 seconds.</a:t>
            </a:r>
          </a:p>
          <a:p>
            <a:pPr marL="0" indent="0">
              <a:buNone/>
            </a:pPr>
            <a:r>
              <a:rPr lang="en-US" dirty="0"/>
              <a:t>Security</a:t>
            </a:r>
          </a:p>
          <a:p>
            <a:r>
              <a:rPr lang="en-US" dirty="0"/>
              <a:t>Personal information about clients accounts must be protected from unauthorized access. </a:t>
            </a:r>
          </a:p>
          <a:p>
            <a:pPr marL="0" indent="0">
              <a:buNone/>
            </a:pPr>
            <a:r>
              <a:rPr lang="en-US" dirty="0"/>
              <a:t>Usability</a:t>
            </a:r>
            <a:endParaRPr lang="bg-BG" dirty="0"/>
          </a:p>
          <a:p>
            <a:r>
              <a:rPr lang="en-US" dirty="0"/>
              <a:t>The system must provide a help section and video tutorial. </a:t>
            </a:r>
            <a:endParaRPr lang="bg-BG" dirty="0"/>
          </a:p>
          <a:p>
            <a:r>
              <a:rPr lang="en-US" dirty="0"/>
              <a:t>The system's interface must support the following languages : Bulgarian, English, Spanish, Italian, German, Romanian, Serbian, Greek and Russian. </a:t>
            </a:r>
          </a:p>
          <a:p>
            <a:endParaRPr lang="bg-BG" dirty="0"/>
          </a:p>
          <a:p>
            <a:endParaRPr lang="bg-B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491ED-F352-4502-9DE0-9459E549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Нефункционални изисквания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28B3F8-3A48-4649-9CD0-307FA59A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Maintainability</a:t>
            </a:r>
            <a:endParaRPr lang="bg-BG" dirty="0"/>
          </a:p>
          <a:p>
            <a:r>
              <a:rPr lang="en-US" dirty="0"/>
              <a:t>In the first day of every month between 1 - 4 </a:t>
            </a:r>
            <a:r>
              <a:rPr lang="en-US" dirty="0" err="1"/>
              <a:t>a.m</a:t>
            </a:r>
            <a:r>
              <a:rPr lang="en-US" dirty="0"/>
              <a:t> the system will be shut down for a scheduled maintenance. </a:t>
            </a:r>
          </a:p>
          <a:p>
            <a:pPr marL="0" indent="0">
              <a:buNone/>
            </a:pPr>
            <a:r>
              <a:rPr lang="en-US" dirty="0"/>
              <a:t>Application Field</a:t>
            </a:r>
            <a:endParaRPr lang="bg-BG" dirty="0"/>
          </a:p>
          <a:p>
            <a:r>
              <a:rPr lang="en-US" dirty="0"/>
              <a:t>The storage of personal information about users in Rezervito must be GDPR compliant. 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99710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642</TotalTime>
  <Words>357</Words>
  <Application>Microsoft Office PowerPoint</Application>
  <PresentationFormat>Презентация на цял екран (4:3)</PresentationFormat>
  <Paragraphs>65</Paragraphs>
  <Slides>26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26</vt:i4>
      </vt:variant>
    </vt:vector>
  </HeadingPairs>
  <TitlesOfParts>
    <vt:vector size="32" baseType="lpstr">
      <vt:lpstr>Arial</vt:lpstr>
      <vt:lpstr>Calibri</vt:lpstr>
      <vt:lpstr>Trebuchet MS</vt:lpstr>
      <vt:lpstr>Wingdings 2</vt:lpstr>
      <vt:lpstr>Wingdings 3</vt:lpstr>
      <vt:lpstr>Facet</vt:lpstr>
      <vt:lpstr>Rezervito</vt:lpstr>
      <vt:lpstr>Съдържание</vt:lpstr>
      <vt:lpstr>Обхват, перспективи и потребители на проекта</vt:lpstr>
      <vt:lpstr>Приложени техники за извличане на изискванията</vt:lpstr>
      <vt:lpstr>Интервюта</vt:lpstr>
      <vt:lpstr>Функционални изисквания</vt:lpstr>
      <vt:lpstr>Функционални изисквания</vt:lpstr>
      <vt:lpstr>Нефункционални изисквания</vt:lpstr>
      <vt:lpstr>Нефункционални изисквания</vt:lpstr>
      <vt:lpstr>Основни потребителски случаи</vt:lpstr>
      <vt:lpstr>Презентация на PowerPoint</vt:lpstr>
      <vt:lpstr>Презентация на PowerPoint</vt:lpstr>
      <vt:lpstr>Презентация на PowerPoint</vt:lpstr>
      <vt:lpstr>Основни диаграми на последователност</vt:lpstr>
      <vt:lpstr>Презентация на PowerPoint</vt:lpstr>
      <vt:lpstr>Презентация на PowerPoint</vt:lpstr>
      <vt:lpstr>Основни диаграми на активностите</vt:lpstr>
      <vt:lpstr>Презентация на PowerPoint</vt:lpstr>
      <vt:lpstr>Презентация на PowerPoint</vt:lpstr>
      <vt:lpstr>Презентация на PowerPoint</vt:lpstr>
      <vt:lpstr>Основни диаграми на потока на данните</vt:lpstr>
      <vt:lpstr>Презентация на PowerPoint</vt:lpstr>
      <vt:lpstr>Основни диаграми същност връзка</vt:lpstr>
      <vt:lpstr>Бъдещи насоки за развитие</vt:lpstr>
      <vt:lpstr>Въпроси?</vt:lpstr>
      <vt:lpstr>Благодарим Ви за вниманието!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Dessy</dc:creator>
  <cp:lastModifiedBy>User</cp:lastModifiedBy>
  <cp:revision>101</cp:revision>
  <dcterms:created xsi:type="dcterms:W3CDTF">2012-10-30T14:08:05Z</dcterms:created>
  <dcterms:modified xsi:type="dcterms:W3CDTF">2020-05-28T14:44:28Z</dcterms:modified>
</cp:coreProperties>
</file>