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18"/>
  </p:notesMasterIdLst>
  <p:sldIdLst>
    <p:sldId id="256" r:id="rId2"/>
    <p:sldId id="262" r:id="rId3"/>
    <p:sldId id="257" r:id="rId4"/>
    <p:sldId id="273" r:id="rId5"/>
    <p:sldId id="274" r:id="rId6"/>
    <p:sldId id="258" r:id="rId7"/>
    <p:sldId id="280" r:id="rId8"/>
    <p:sldId id="259" r:id="rId9"/>
    <p:sldId id="279" r:id="rId10"/>
    <p:sldId id="268" r:id="rId11"/>
    <p:sldId id="269" r:id="rId12"/>
    <p:sldId id="270" r:id="rId13"/>
    <p:sldId id="277" r:id="rId14"/>
    <p:sldId id="278" r:id="rId15"/>
    <p:sldId id="276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75" d="100"/>
          <a:sy n="75" d="100"/>
        </p:scale>
        <p:origin x="1690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27.5.2020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279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8265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495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4451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629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2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00213"/>
            <a:ext cx="7772400" cy="18288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Rezervito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14" y="3529013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bg-BG" b="1" dirty="0"/>
              <a:t>Даниел Димитров, ф.н. 62121</a:t>
            </a:r>
            <a:endParaRPr lang="bg-BG" dirty="0"/>
          </a:p>
          <a:p>
            <a:pPr algn="l"/>
            <a:r>
              <a:rPr lang="bg-BG" b="1" dirty="0"/>
              <a:t>Виктор Христов, ф.н. 62151</a:t>
            </a:r>
            <a:endParaRPr lang="bg-BG" dirty="0"/>
          </a:p>
          <a:p>
            <a:pPr algn="l"/>
            <a:r>
              <a:rPr lang="bg-BG" b="1" dirty="0"/>
              <a:t>Иван Чучулски, ф.н. 62167</a:t>
            </a:r>
            <a:endParaRPr lang="bg-BG" dirty="0"/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потребителски случаи</a:t>
            </a:r>
            <a:endParaRPr lang="en-US" sz="3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DBE27-2B47-48C0-AF39-C9DE9AC62D61}" type="slidenum">
              <a:rPr lang="en-US"/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последователност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B5B2A-446D-4A02-A5C1-1AE2E988FA38}" type="slidenum">
              <a:rPr lang="en-US"/>
              <a:pPr>
                <a:defRPr/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B0B58-7DAC-46BA-B71D-2FEC6484DF4B}" type="slidenum">
              <a:rPr lang="en-US"/>
              <a:pPr>
                <a:defRPr/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потока на данните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4B65-DCAD-4B46-8515-49569B1B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190A-DDDE-408C-99F6-5B72B449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5695-6493-46B5-B450-A8119E89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9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диаграми същност връзка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4B65-DCAD-4B46-8515-49569B1B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190A-DDDE-408C-99F6-5B72B449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5695-6493-46B5-B450-A8119E89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9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Бъдещи насоки за развитие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/>
              <a:t>Анализ на резултатите</a:t>
            </a:r>
            <a:endParaRPr lang="en-US"/>
          </a:p>
          <a:p>
            <a:pPr eaLnBrk="1" hangingPunct="1"/>
            <a:r>
              <a:rPr lang="bg-BG"/>
              <a:t>Бъдещи насоки за развитие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A67E-C7FB-4691-BCC0-E2B1533CCD31}" type="slidenum">
              <a:rPr lang="en-US"/>
              <a:pPr>
                <a:defRPr/>
              </a:pPr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/>
              <a:t>Въпроси?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eaLnBrk="1" hangingPunct="1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srgbClr val="B95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2F171-BFFE-42CD-A24C-B7650956BF18}" type="slidenum">
              <a:rPr lang="en-US"/>
              <a:pPr>
                <a:defRPr/>
              </a:pPr>
              <a:t>16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Съдържание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751" y="1557338"/>
            <a:ext cx="8064698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bg-BG" sz="2400" dirty="0"/>
              <a:t>Обхват, перспективи и потребители на проекта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Приложени техники за извличане на изискванията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Описание на проведените интервюта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Нефункционални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Основни потребителски случаи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последователност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активностите</a:t>
            </a:r>
            <a:endParaRPr lang="bg-BG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на потока на данните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същност връзка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Бъдещи насоки за развитие</a:t>
            </a:r>
          </a:p>
          <a:p>
            <a:pPr eaLnBrk="1" hangingPunct="1">
              <a:lnSpc>
                <a:spcPct val="80000"/>
              </a:lnSpc>
            </a:pPr>
            <a:endParaRPr lang="bg-BG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41C5E92-FA1C-4FE0-B04D-D55D650617C7}" type="slidenum">
              <a:rPr lang="en-US"/>
              <a:pPr>
                <a:defRPr/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Обхват, перспективи и потребители на проекта</a:t>
            </a:r>
          </a:p>
        </p:txBody>
      </p:sp>
      <p:sp>
        <p:nvSpPr>
          <p:cNvPr id="1638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z="2800" dirty="0"/>
              <a:t>Обхват на проекта</a:t>
            </a:r>
          </a:p>
          <a:p>
            <a:pPr eaLnBrk="1" hangingPunct="1"/>
            <a:r>
              <a:rPr lang="bg-BG" sz="2800" dirty="0"/>
              <a:t>Перспективи на проекта </a:t>
            </a:r>
          </a:p>
          <a:p>
            <a:pPr eaLnBrk="1" hangingPunct="1"/>
            <a:r>
              <a:rPr lang="bg-BG" sz="2800" dirty="0"/>
              <a:t>Потребители на проекта</a:t>
            </a:r>
          </a:p>
          <a:p>
            <a:pPr eaLnBrk="1" hangingPunct="1"/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7F3CA82-8CA0-4E79-893A-506B5A42D588}" type="slidenum">
              <a:rPr lang="en-US"/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Приложени техники за извличане на изискванията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752975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Проучване на състоянието в областта (</a:t>
            </a:r>
            <a:r>
              <a:rPr lang="en-US" sz="2400" dirty="0"/>
              <a:t>State of the Art</a:t>
            </a:r>
            <a:r>
              <a:rPr lang="bg-BG" sz="2400" dirty="0"/>
              <a:t>)</a:t>
            </a:r>
            <a:endParaRPr lang="en-US" sz="2400" dirty="0"/>
          </a:p>
          <a:p>
            <a:pPr lvl="1" eaLnBrk="1" hangingPunct="1"/>
            <a:r>
              <a:rPr lang="bg-BG" sz="2000" dirty="0"/>
              <a:t>Разгледани други подобни системи и/или</a:t>
            </a:r>
          </a:p>
          <a:p>
            <a:pPr lvl="1" eaLnBrk="1" hangingPunct="1"/>
            <a:r>
              <a:rPr lang="bg-BG" sz="2000" dirty="0"/>
              <a:t>Проучване за осъществимост (</a:t>
            </a:r>
            <a:r>
              <a:rPr lang="en-US" sz="2000" dirty="0"/>
              <a:t>feasibility study</a:t>
            </a:r>
            <a:r>
              <a:rPr lang="bg-BG" sz="2000" dirty="0"/>
              <a:t>) от гледна точка на технологии и/или</a:t>
            </a:r>
            <a:endParaRPr lang="en-US" sz="2000" dirty="0"/>
          </a:p>
          <a:p>
            <a:pPr lvl="1" eaLnBrk="1" hangingPunct="1"/>
            <a:r>
              <a:rPr lang="bg-BG" sz="2000" dirty="0"/>
              <a:t>Проучване на пазара</a:t>
            </a:r>
          </a:p>
          <a:p>
            <a:pPr eaLnBrk="1" hangingPunct="1"/>
            <a:r>
              <a:rPr lang="bg-BG" sz="2400" dirty="0"/>
              <a:t>Брейнсторминг</a:t>
            </a:r>
          </a:p>
          <a:p>
            <a:pPr eaLnBrk="1" hangingPunct="1"/>
            <a:r>
              <a:rPr lang="bg-BG" sz="2400" dirty="0"/>
              <a:t>Интервюта</a:t>
            </a:r>
          </a:p>
          <a:p>
            <a:pPr eaLnBrk="1" hangingPunct="1"/>
            <a:r>
              <a:rPr lang="bg-BG" sz="2400" dirty="0"/>
              <a:t>Работни срещи</a:t>
            </a:r>
          </a:p>
          <a:p>
            <a:pPr eaLnBrk="1" hangingPunct="1"/>
            <a:r>
              <a:rPr lang="bg-BG" sz="2400" dirty="0"/>
              <a:t>Етнография (наблюдение)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2639" y="6303963"/>
            <a:ext cx="4622973" cy="365125"/>
          </a:xfrm>
        </p:spPr>
        <p:txBody>
          <a:bodyPr/>
          <a:lstStyle/>
          <a:p>
            <a:pPr>
              <a:defRPr/>
            </a:pPr>
            <a:r>
              <a:rPr lang="bg-BG" dirty="0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3A269-7F64-438B-B20F-1BA53DF959AB}" type="slidenum">
              <a:rPr lang="en-US"/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Интервюта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/>
          <a:lstStyle/>
          <a:p>
            <a:pPr eaLnBrk="1" hangingPunct="1"/>
            <a:r>
              <a:rPr lang="bg-BG"/>
              <a:t>Профил на заинтересовните лица </a:t>
            </a:r>
          </a:p>
          <a:p>
            <a:pPr lvl="1" eaLnBrk="1" hangingPunct="1"/>
            <a:r>
              <a:rPr lang="bg-BG"/>
              <a:t>Организация (ако има такава)</a:t>
            </a:r>
          </a:p>
          <a:p>
            <a:pPr lvl="1" eaLnBrk="1" hangingPunct="1"/>
            <a:r>
              <a:rPr lang="bg-BG"/>
              <a:t>Кои са?</a:t>
            </a:r>
          </a:p>
          <a:p>
            <a:pPr lvl="1" eaLnBrk="1" hangingPunct="1"/>
            <a:r>
              <a:rPr lang="bg-BG"/>
              <a:t>Каква е връзката им със системата (преки потребители или други)</a:t>
            </a:r>
          </a:p>
          <a:p>
            <a:pPr lvl="1" eaLnBrk="1" hangingPunct="1"/>
            <a:r>
              <a:rPr lang="bg-BG"/>
              <a:t>Защо сте ги избрали? </a:t>
            </a:r>
            <a:endParaRPr lang="en-US"/>
          </a:p>
          <a:p>
            <a:pPr eaLnBrk="1" hangingPunct="1"/>
            <a:r>
              <a:rPr lang="bg-BG"/>
              <a:t>Подход</a:t>
            </a:r>
          </a:p>
          <a:p>
            <a:pPr lvl="1" eaLnBrk="1" hangingPunct="1"/>
            <a:r>
              <a:rPr lang="bg-BG"/>
              <a:t>„</a:t>
            </a:r>
            <a:r>
              <a:rPr lang="en-US"/>
              <a:t>Face to Face</a:t>
            </a:r>
            <a:r>
              <a:rPr lang="bg-BG"/>
              <a:t>“ интервю</a:t>
            </a:r>
            <a:endParaRPr lang="en-US"/>
          </a:p>
          <a:p>
            <a:pPr lvl="1" eaLnBrk="1" hangingPunct="1"/>
            <a:r>
              <a:rPr lang="bg-BG"/>
              <a:t>Анкети</a:t>
            </a:r>
          </a:p>
          <a:p>
            <a:pPr eaLnBrk="1" hangingPunct="1"/>
            <a:r>
              <a:rPr lang="bg-BG"/>
              <a:t>Въпросници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2EC0A-3402-4481-A8F4-8AB858BA8CE0}" type="slidenum">
              <a:rPr lang="en-US"/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609599" y="1930401"/>
            <a:ext cx="6347714" cy="416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</a:t>
            </a:r>
          </a:p>
          <a:p>
            <a:r>
              <a:rPr lang="en-US" dirty="0"/>
              <a:t>Unregistered users should be able to register in Rezervito.</a:t>
            </a:r>
          </a:p>
          <a:p>
            <a:r>
              <a:rPr lang="en-US" dirty="0"/>
              <a:t>Registered users should be able to login in Rezervito. </a:t>
            </a:r>
            <a:endParaRPr lang="bg-BG" dirty="0"/>
          </a:p>
          <a:p>
            <a:r>
              <a:rPr lang="en-US" dirty="0"/>
              <a:t>Registered and Unregistered users should be able to browse in restaurants catalog. </a:t>
            </a:r>
            <a:endParaRPr lang="bg-BG" dirty="0"/>
          </a:p>
          <a:p>
            <a:r>
              <a:rPr lang="en-US" dirty="0"/>
              <a:t>Registered and Unregistered users should be able to reserve a table in a chosen restaurant.</a:t>
            </a:r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1DDFF2C-5117-436C-BC5A-33A315228DAD}" type="slidenum">
              <a:rPr lang="en-US"/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CA20-6D8D-4E97-8F68-7541BBBB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2128-38B8-4377-9186-9B3C8E79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Administrator</a:t>
            </a:r>
          </a:p>
          <a:p>
            <a:r>
              <a:rPr lang="en-US" dirty="0"/>
              <a:t>The System administrator should be able to create Restaurant manager accounts.</a:t>
            </a:r>
          </a:p>
          <a:p>
            <a:pPr marL="0" indent="0">
              <a:buNone/>
            </a:pPr>
            <a:r>
              <a:rPr lang="en-US" dirty="0"/>
              <a:t>Manager</a:t>
            </a:r>
            <a:endParaRPr lang="bg-BG" dirty="0"/>
          </a:p>
          <a:p>
            <a:r>
              <a:rPr lang="en-US" dirty="0"/>
              <a:t>The Restaurant manager should be able to view information about all reservations as well as select specific reservations.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4357-AE6C-4481-8C49-4B912649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169C-85D2-4B9D-B3C9-CBA98BD9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4A5A-8BF3-42D7-B39E-EF594C02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Availability</a:t>
            </a:r>
          </a:p>
          <a:p>
            <a:r>
              <a:rPr lang="en-US" dirty="0"/>
              <a:t>Rezervito must have an availability of 97 %. </a:t>
            </a:r>
          </a:p>
          <a:p>
            <a:pPr marL="0" indent="0">
              <a:buNone/>
            </a:pPr>
            <a:r>
              <a:rPr lang="en-US" dirty="0"/>
              <a:t>Performance</a:t>
            </a:r>
          </a:p>
          <a:p>
            <a:r>
              <a:rPr lang="en-US" dirty="0"/>
              <a:t>The system must process a reservation request for less than 5 seconds.</a:t>
            </a:r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r>
              <a:rPr lang="en-US" dirty="0"/>
              <a:t>Personal information about clients accounts must be protected from unauthorized access. </a:t>
            </a:r>
          </a:p>
          <a:p>
            <a:pPr marL="0" indent="0">
              <a:buNone/>
            </a:pPr>
            <a:r>
              <a:rPr lang="en-US" dirty="0"/>
              <a:t>Usability</a:t>
            </a:r>
            <a:endParaRPr lang="bg-BG" dirty="0"/>
          </a:p>
          <a:p>
            <a:r>
              <a:rPr lang="en-US" dirty="0"/>
              <a:t>The system must provide a help section and video tutorial. </a:t>
            </a:r>
            <a:endParaRPr lang="bg-BG" dirty="0"/>
          </a:p>
          <a:p>
            <a:r>
              <a:rPr lang="en-US" dirty="0"/>
              <a:t>The system's interface must support the following languages : Bulgarian, English, Spanish, Italian, German, Romanian, Serbian, Greek and Russian. 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5EDD76A-C4C2-431E-ACC8-C826EEE91060}" type="slidenum">
              <a:rPr lang="en-US"/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1ED-F352-4502-9DE0-9459E54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B3F8-3A48-4649-9CD0-307FA59A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Maintainability</a:t>
            </a:r>
            <a:endParaRPr lang="bg-BG" dirty="0"/>
          </a:p>
          <a:p>
            <a:r>
              <a:rPr lang="en-US" dirty="0"/>
              <a:t>In the first day of every month between 1 - 4 </a:t>
            </a:r>
            <a:r>
              <a:rPr lang="en-US" dirty="0" err="1"/>
              <a:t>a.m</a:t>
            </a:r>
            <a:r>
              <a:rPr lang="en-US" dirty="0"/>
              <a:t> the system will be shut down for a scheduled maintenance. </a:t>
            </a:r>
          </a:p>
          <a:p>
            <a:pPr marL="0" indent="0">
              <a:buNone/>
            </a:pPr>
            <a:r>
              <a:rPr lang="en-US" dirty="0"/>
              <a:t>Application Field</a:t>
            </a:r>
            <a:endParaRPr lang="bg-BG" dirty="0"/>
          </a:p>
          <a:p>
            <a:r>
              <a:rPr lang="en-US" dirty="0"/>
              <a:t>The storage of personal information about users in Rezervito must be GDPR compliant. </a:t>
            </a:r>
            <a:endParaRPr lang="bg-BG" dirty="0"/>
          </a:p>
          <a:p>
            <a:endParaRPr lang="bg-B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632F-202B-4230-906D-DC7AE319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111B-7B40-430A-897D-348E3E97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B8F-AF37-4104-B8EA-F8DB7226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10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467</Words>
  <Application>Microsoft Office PowerPoint</Application>
  <PresentationFormat>On-screen Show (4:3)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 2</vt:lpstr>
      <vt:lpstr>Wingdings 3</vt:lpstr>
      <vt:lpstr>Facet</vt:lpstr>
      <vt:lpstr>Rezervito</vt:lpstr>
      <vt:lpstr>Съдържание</vt:lpstr>
      <vt:lpstr>Обхват, перспективи и потребители на проекта</vt:lpstr>
      <vt:lpstr>Приложени техники за извличане на изискванията</vt:lpstr>
      <vt:lpstr>Интервюта</vt:lpstr>
      <vt:lpstr>Функционални изисквания</vt:lpstr>
      <vt:lpstr>Функционални изисквания</vt:lpstr>
      <vt:lpstr>Нефункционални изисквания</vt:lpstr>
      <vt:lpstr>Нефункционални изисквания</vt:lpstr>
      <vt:lpstr>Основни потребителски случаи</vt:lpstr>
      <vt:lpstr>Основни диаграми на последователност</vt:lpstr>
      <vt:lpstr>Основни диаграми на активностите</vt:lpstr>
      <vt:lpstr>Основни диаграми на потока на данните</vt:lpstr>
      <vt:lpstr>Основни диаграми същност връзка</vt:lpstr>
      <vt:lpstr>Бъдещи насоки за развитие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Asus</cp:lastModifiedBy>
  <cp:revision>85</cp:revision>
  <dcterms:created xsi:type="dcterms:W3CDTF">2012-10-30T14:08:05Z</dcterms:created>
  <dcterms:modified xsi:type="dcterms:W3CDTF">2020-05-27T14:05:04Z</dcterms:modified>
</cp:coreProperties>
</file>