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27"/>
  </p:notesMasterIdLst>
  <p:sldIdLst>
    <p:sldId id="256" r:id="rId2"/>
    <p:sldId id="262" r:id="rId3"/>
    <p:sldId id="257" r:id="rId4"/>
    <p:sldId id="273" r:id="rId5"/>
    <p:sldId id="274" r:id="rId6"/>
    <p:sldId id="258" r:id="rId7"/>
    <p:sldId id="280" r:id="rId8"/>
    <p:sldId id="259" r:id="rId9"/>
    <p:sldId id="279" r:id="rId10"/>
    <p:sldId id="268" r:id="rId11"/>
    <p:sldId id="287" r:id="rId12"/>
    <p:sldId id="288" r:id="rId13"/>
    <p:sldId id="289" r:id="rId14"/>
    <p:sldId id="269" r:id="rId15"/>
    <p:sldId id="281" r:id="rId16"/>
    <p:sldId id="282" r:id="rId17"/>
    <p:sldId id="270" r:id="rId18"/>
    <p:sldId id="284" r:id="rId19"/>
    <p:sldId id="285" r:id="rId20"/>
    <p:sldId id="286" r:id="rId21"/>
    <p:sldId id="277" r:id="rId22"/>
    <p:sldId id="283" r:id="rId23"/>
    <p:sldId id="278" r:id="rId24"/>
    <p:sldId id="276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28.5.2020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279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8265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495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4451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629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2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00213"/>
            <a:ext cx="7772400" cy="18288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Rezervito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14" y="3529013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bg-BG" b="1" dirty="0"/>
              <a:t>Даниел Димитров, ф.н. 62121</a:t>
            </a:r>
            <a:endParaRPr lang="bg-BG" dirty="0"/>
          </a:p>
          <a:p>
            <a:pPr algn="l"/>
            <a:r>
              <a:rPr lang="bg-BG" b="1" dirty="0"/>
              <a:t>Виктор Христов, ф.н. 62151</a:t>
            </a:r>
            <a:endParaRPr lang="bg-BG" dirty="0"/>
          </a:p>
          <a:p>
            <a:pPr algn="l"/>
            <a:r>
              <a:rPr lang="bg-BG" b="1" dirty="0"/>
              <a:t>Иван Чучулски, ф.н. 62167</a:t>
            </a:r>
            <a:endParaRPr lang="bg-BG" dirty="0"/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5575"/>
            <a:ext cx="7632848" cy="118519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потребителски случаи</a:t>
            </a:r>
            <a:endParaRPr lang="en-US" sz="3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C2E4D8-E11F-4F3F-B326-0136C4F09D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5766145" cy="557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86A8DA-F814-4FF5-A35C-A989C64BE4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2" y="404664"/>
            <a:ext cx="8424936" cy="6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35E20D-2F46-40CF-A8C7-C4C795CC0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8660"/>
            <a:ext cx="691276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1BFA99-1E45-48FD-BE57-DE357B2B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662473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78" y="219770"/>
            <a:ext cx="6347713" cy="1320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последователност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B7927-D663-4FC7-8479-6161D818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8" y="1700808"/>
            <a:ext cx="6698705" cy="470783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37D43B-0989-40E0-B1E2-996D1A4A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7606"/>
            <a:ext cx="6192688" cy="6322787"/>
          </a:xfrm>
        </p:spPr>
      </p:pic>
    </p:spTree>
    <p:extLst>
      <p:ext uri="{BB962C8B-B14F-4D97-AF65-F5344CB8AC3E}">
        <p14:creationId xmlns:p14="http://schemas.microsoft.com/office/powerpoint/2010/main" val="305352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985FE6-DF2D-4616-9BDD-58776FFF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202429" cy="5688632"/>
          </a:xfrm>
        </p:spPr>
      </p:pic>
    </p:spTree>
    <p:extLst>
      <p:ext uri="{BB962C8B-B14F-4D97-AF65-F5344CB8AC3E}">
        <p14:creationId xmlns:p14="http://schemas.microsoft.com/office/powerpoint/2010/main" val="365283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EC3156-3A0A-4708-AC13-8EE46C7C8E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416"/>
            <a:ext cx="91440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46E0E-A791-43B3-B962-6BB1B0C1B7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272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0D3495-50EA-47D4-8719-C0D232BA58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Съдържание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751" y="1557338"/>
            <a:ext cx="8064698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bg-BG" sz="2400" dirty="0"/>
              <a:t>Обхват, перспективи и потребители на проекта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Приложени техники за извличане на изискванията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Описание на проведените интервюта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Нефункционални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Основни потребителски случаи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последователност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активностите</a:t>
            </a:r>
            <a:endParaRPr lang="bg-BG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на потока на данните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същност връзка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Бъдещи насоки за развитие</a:t>
            </a:r>
          </a:p>
          <a:p>
            <a:pPr eaLnBrk="1" hangingPunct="1">
              <a:lnSpc>
                <a:spcPct val="80000"/>
              </a:lnSpc>
            </a:pPr>
            <a:endParaRPr lang="bg-BG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6C75D8-C60A-477B-A29F-3C613D051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12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потока на данните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8FE5A2-10A7-40D8-BB1F-5FB284546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5" y="2276872"/>
            <a:ext cx="6423912" cy="3281098"/>
          </a:xfrm>
        </p:spPr>
      </p:pic>
    </p:spTree>
    <p:extLst>
      <p:ext uri="{BB962C8B-B14F-4D97-AF65-F5344CB8AC3E}">
        <p14:creationId xmlns:p14="http://schemas.microsoft.com/office/powerpoint/2010/main" val="224819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00D361-0362-4DC1-929B-1A6D35AAE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6084512" cy="5976664"/>
          </a:xfrm>
        </p:spPr>
      </p:pic>
    </p:spTree>
    <p:extLst>
      <p:ext uri="{BB962C8B-B14F-4D97-AF65-F5344CB8AC3E}">
        <p14:creationId xmlns:p14="http://schemas.microsoft.com/office/powerpoint/2010/main" val="140199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5575"/>
            <a:ext cx="6347713" cy="1320800"/>
          </a:xfrm>
        </p:spPr>
        <p:txBody>
          <a:bodyPr>
            <a:normAutofit/>
          </a:bodyPr>
          <a:lstStyle/>
          <a:p>
            <a:r>
              <a:rPr lang="bg-BG" dirty="0"/>
              <a:t>Основни диаграми същност връзка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AACF60-9A69-4439-8BE0-2EEFC273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6" y="1473071"/>
            <a:ext cx="7801728" cy="5113739"/>
          </a:xfrm>
        </p:spPr>
      </p:pic>
    </p:spTree>
    <p:extLst>
      <p:ext uri="{BB962C8B-B14F-4D97-AF65-F5344CB8AC3E}">
        <p14:creationId xmlns:p14="http://schemas.microsoft.com/office/powerpoint/2010/main" val="193419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Бъдещи насоки за развитие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Анализ на резултатите</a:t>
            </a:r>
            <a:endParaRPr lang="en-US" sz="2400" dirty="0"/>
          </a:p>
          <a:p>
            <a:pPr eaLnBrk="1" hangingPunct="1"/>
            <a:r>
              <a:rPr lang="bg-BG" sz="2400" dirty="0"/>
              <a:t>Бъдещи насоки за развитие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/>
              <a:t>Въпроси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Обхват, перспективи и потребители на проекта</a:t>
            </a:r>
          </a:p>
        </p:txBody>
      </p:sp>
      <p:sp>
        <p:nvSpPr>
          <p:cNvPr id="1638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z="2800" dirty="0"/>
              <a:t>Обхват на проекта</a:t>
            </a:r>
          </a:p>
          <a:p>
            <a:pPr eaLnBrk="1" hangingPunct="1"/>
            <a:r>
              <a:rPr lang="bg-BG" sz="2800" dirty="0"/>
              <a:t>Перспективи на проекта </a:t>
            </a:r>
          </a:p>
          <a:p>
            <a:pPr eaLnBrk="1" hangingPunct="1"/>
            <a:r>
              <a:rPr lang="bg-BG" sz="2800" dirty="0"/>
              <a:t>Потребители на проекта</a:t>
            </a:r>
          </a:p>
          <a:p>
            <a:pPr eaLnBrk="1" hangingPunct="1"/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Приложени техники за извличане на изискванията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752975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Проучване на състоянието в областта (</a:t>
            </a:r>
            <a:r>
              <a:rPr lang="en-US" sz="2400" dirty="0"/>
              <a:t>State of the Art</a:t>
            </a:r>
            <a:r>
              <a:rPr lang="bg-BG" sz="2400" dirty="0"/>
              <a:t>)</a:t>
            </a:r>
            <a:endParaRPr lang="en-US" sz="2400" dirty="0"/>
          </a:p>
          <a:p>
            <a:pPr lvl="1" eaLnBrk="1" hangingPunct="1"/>
            <a:r>
              <a:rPr lang="bg-BG" sz="2000" dirty="0"/>
              <a:t>Разгледани други подобни системи и/или</a:t>
            </a:r>
          </a:p>
          <a:p>
            <a:pPr lvl="1" eaLnBrk="1" hangingPunct="1"/>
            <a:r>
              <a:rPr lang="bg-BG" sz="2000" dirty="0"/>
              <a:t>Проучване за осъществимост (</a:t>
            </a:r>
            <a:r>
              <a:rPr lang="en-US" sz="2000" dirty="0"/>
              <a:t>feasibility study</a:t>
            </a:r>
            <a:r>
              <a:rPr lang="bg-BG" sz="2000" dirty="0"/>
              <a:t>) от гледна точка на технологии и/или</a:t>
            </a:r>
            <a:endParaRPr lang="en-US" sz="2000" dirty="0"/>
          </a:p>
          <a:p>
            <a:pPr lvl="1" eaLnBrk="1" hangingPunct="1"/>
            <a:r>
              <a:rPr lang="bg-BG" sz="2000" dirty="0"/>
              <a:t>Проучване на пазара</a:t>
            </a:r>
          </a:p>
          <a:p>
            <a:pPr eaLnBrk="1" hangingPunct="1"/>
            <a:r>
              <a:rPr lang="bg-BG" sz="2400" dirty="0"/>
              <a:t>Брейнсторминг</a:t>
            </a:r>
          </a:p>
          <a:p>
            <a:pPr eaLnBrk="1" hangingPunct="1"/>
            <a:r>
              <a:rPr lang="bg-BG" sz="2400" dirty="0"/>
              <a:t>Интервюта</a:t>
            </a:r>
          </a:p>
          <a:p>
            <a:pPr eaLnBrk="1" hangingPunct="1"/>
            <a:r>
              <a:rPr lang="bg-BG" sz="2400" dirty="0"/>
              <a:t>Работни срещи</a:t>
            </a:r>
          </a:p>
          <a:p>
            <a:pPr eaLnBrk="1" hangingPunct="1"/>
            <a:r>
              <a:rPr lang="bg-BG" sz="2400" dirty="0"/>
              <a:t>Етнография (наблюдение)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Интервюта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/>
          <a:lstStyle/>
          <a:p>
            <a:pPr eaLnBrk="1" hangingPunct="1"/>
            <a:r>
              <a:rPr lang="bg-BG" dirty="0"/>
              <a:t>Профил на заинтересовните лица </a:t>
            </a:r>
          </a:p>
          <a:p>
            <a:pPr lvl="1" eaLnBrk="1" hangingPunct="1"/>
            <a:r>
              <a:rPr lang="bg-BG" dirty="0"/>
              <a:t>Организация (ако има такава)</a:t>
            </a:r>
          </a:p>
          <a:p>
            <a:pPr lvl="1" eaLnBrk="1" hangingPunct="1"/>
            <a:r>
              <a:rPr lang="bg-BG" dirty="0"/>
              <a:t>Кои са?</a:t>
            </a:r>
          </a:p>
          <a:p>
            <a:pPr lvl="1" eaLnBrk="1" hangingPunct="1"/>
            <a:r>
              <a:rPr lang="bg-BG" dirty="0"/>
              <a:t>Каква е връзката им със системата (преки потребители или други)</a:t>
            </a:r>
          </a:p>
          <a:p>
            <a:pPr lvl="1" eaLnBrk="1" hangingPunct="1"/>
            <a:r>
              <a:rPr lang="bg-BG" dirty="0"/>
              <a:t>Защо сте ги избрали? </a:t>
            </a:r>
            <a:endParaRPr lang="en-US" dirty="0"/>
          </a:p>
          <a:p>
            <a:pPr eaLnBrk="1" hangingPunct="1"/>
            <a:r>
              <a:rPr lang="bg-BG" dirty="0"/>
              <a:t>Подход</a:t>
            </a:r>
          </a:p>
          <a:p>
            <a:pPr lvl="1" eaLnBrk="1" hangingPunct="1"/>
            <a:r>
              <a:rPr lang="bg-BG" dirty="0"/>
              <a:t>„</a:t>
            </a:r>
            <a:r>
              <a:rPr lang="en-US" dirty="0"/>
              <a:t>Face to Face</a:t>
            </a:r>
            <a:r>
              <a:rPr lang="bg-BG" dirty="0"/>
              <a:t>“ интервю</a:t>
            </a:r>
            <a:endParaRPr lang="en-US" dirty="0"/>
          </a:p>
          <a:p>
            <a:pPr lvl="1" eaLnBrk="1" hangingPunct="1"/>
            <a:r>
              <a:rPr lang="bg-BG" dirty="0"/>
              <a:t>Анкети</a:t>
            </a:r>
          </a:p>
          <a:p>
            <a:pPr eaLnBrk="1" hangingPunct="1"/>
            <a:r>
              <a:rPr lang="bg-BG" dirty="0"/>
              <a:t>Въпросници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609599" y="1930401"/>
            <a:ext cx="6347714" cy="416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</a:t>
            </a:r>
          </a:p>
          <a:p>
            <a:r>
              <a:rPr lang="en-US" dirty="0"/>
              <a:t>Unregistered users should be able to register in Rezervito.</a:t>
            </a:r>
          </a:p>
          <a:p>
            <a:r>
              <a:rPr lang="en-US" dirty="0"/>
              <a:t>Registered users should be able to login in Rezervito. </a:t>
            </a:r>
            <a:endParaRPr lang="bg-BG" dirty="0"/>
          </a:p>
          <a:p>
            <a:r>
              <a:rPr lang="en-US" dirty="0"/>
              <a:t>Registered and Unregistered users should be able to browse in restaurants catalog. </a:t>
            </a:r>
            <a:endParaRPr lang="bg-BG" dirty="0"/>
          </a:p>
          <a:p>
            <a:r>
              <a:rPr lang="en-US" dirty="0"/>
              <a:t>Registered and Unregistered users should be able to reserve a table in a chosen restaurant.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CA20-6D8D-4E97-8F68-7541BBBB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2128-38B8-4377-9186-9B3C8E79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Administrator</a:t>
            </a:r>
          </a:p>
          <a:p>
            <a:r>
              <a:rPr lang="en-US" dirty="0"/>
              <a:t>The System administrator should be able to create Restaurant manager accounts.</a:t>
            </a:r>
          </a:p>
          <a:p>
            <a:pPr marL="0" indent="0">
              <a:buNone/>
            </a:pPr>
            <a:r>
              <a:rPr lang="en-US" dirty="0"/>
              <a:t>Manager</a:t>
            </a:r>
            <a:endParaRPr lang="bg-BG" dirty="0"/>
          </a:p>
          <a:p>
            <a:r>
              <a:rPr lang="en-US" dirty="0"/>
              <a:t>The Restaurant manager should be able to view information about all reservations as well as select specific reservations.</a:t>
            </a:r>
          </a:p>
        </p:txBody>
      </p:sp>
    </p:spTree>
    <p:extLst>
      <p:ext uri="{BB962C8B-B14F-4D97-AF65-F5344CB8AC3E}">
        <p14:creationId xmlns:p14="http://schemas.microsoft.com/office/powerpoint/2010/main" val="4556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Availability</a:t>
            </a:r>
          </a:p>
          <a:p>
            <a:r>
              <a:rPr lang="en-US" dirty="0"/>
              <a:t>Rezervito must have an availability of 97 %. </a:t>
            </a:r>
          </a:p>
          <a:p>
            <a:pPr marL="0" indent="0">
              <a:buNone/>
            </a:pPr>
            <a:r>
              <a:rPr lang="en-US" dirty="0"/>
              <a:t>Performance</a:t>
            </a:r>
          </a:p>
          <a:p>
            <a:r>
              <a:rPr lang="en-US" dirty="0"/>
              <a:t>The system must process a reservation request for less than 5 seconds.</a:t>
            </a:r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r>
              <a:rPr lang="en-US" dirty="0"/>
              <a:t>Personal information about clients accounts must be protected from unauthorized access. </a:t>
            </a:r>
          </a:p>
          <a:p>
            <a:pPr marL="0" indent="0">
              <a:buNone/>
            </a:pPr>
            <a:r>
              <a:rPr lang="en-US" dirty="0"/>
              <a:t>Usability</a:t>
            </a:r>
            <a:endParaRPr lang="bg-BG" dirty="0"/>
          </a:p>
          <a:p>
            <a:r>
              <a:rPr lang="en-US" dirty="0"/>
              <a:t>The system must provide a help section and video tutorial. </a:t>
            </a:r>
            <a:endParaRPr lang="bg-BG" dirty="0"/>
          </a:p>
          <a:p>
            <a:r>
              <a:rPr lang="en-US" dirty="0"/>
              <a:t>The system's interface must support the following languages : Bulgarian, English, Spanish, Italian, German, Romanian, Serbian, Greek and Russian. </a:t>
            </a:r>
          </a:p>
          <a:p>
            <a:endParaRPr lang="bg-BG" dirty="0"/>
          </a:p>
          <a:p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1ED-F352-4502-9DE0-9459E54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B3F8-3A48-4649-9CD0-307FA59A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Maintainability</a:t>
            </a:r>
            <a:endParaRPr lang="bg-BG" dirty="0"/>
          </a:p>
          <a:p>
            <a:r>
              <a:rPr lang="en-US" dirty="0"/>
              <a:t>In the first day of every month between 1 - 4 </a:t>
            </a:r>
            <a:r>
              <a:rPr lang="en-US" dirty="0" err="1"/>
              <a:t>a.m</a:t>
            </a:r>
            <a:r>
              <a:rPr lang="en-US" dirty="0"/>
              <a:t> the system will be shut down for a scheduled maintenance. </a:t>
            </a:r>
          </a:p>
          <a:p>
            <a:pPr marL="0" indent="0">
              <a:buNone/>
            </a:pPr>
            <a:r>
              <a:rPr lang="en-US" dirty="0"/>
              <a:t>Application Field</a:t>
            </a:r>
            <a:endParaRPr lang="bg-BG" dirty="0"/>
          </a:p>
          <a:p>
            <a:r>
              <a:rPr lang="en-US" dirty="0"/>
              <a:t>The storage of personal information about users in Rezervito must be GDPR compliant.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9710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639</TotalTime>
  <Words>423</Words>
  <Application>Microsoft Office PowerPoint</Application>
  <PresentationFormat>On-screen Show (4:3)</PresentationFormat>
  <Paragraphs>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 2</vt:lpstr>
      <vt:lpstr>Wingdings 3</vt:lpstr>
      <vt:lpstr>Facet</vt:lpstr>
      <vt:lpstr>Rezervito</vt:lpstr>
      <vt:lpstr>Съдържание</vt:lpstr>
      <vt:lpstr>Обхват, перспективи и потребители на проекта</vt:lpstr>
      <vt:lpstr>Приложени техники за извличане на изискванията</vt:lpstr>
      <vt:lpstr>Интервюта</vt:lpstr>
      <vt:lpstr>Функционални изисквания</vt:lpstr>
      <vt:lpstr>Функционални изисквания</vt:lpstr>
      <vt:lpstr>Нефункционални изисквания</vt:lpstr>
      <vt:lpstr>Нефункционални изисквания</vt:lpstr>
      <vt:lpstr>Основни потребителски случаи</vt:lpstr>
      <vt:lpstr>PowerPoint Presentation</vt:lpstr>
      <vt:lpstr>PowerPoint Presentation</vt:lpstr>
      <vt:lpstr>PowerPoint Presentation</vt:lpstr>
      <vt:lpstr>Основни диаграми на последователност</vt:lpstr>
      <vt:lpstr>PowerPoint Presentation</vt:lpstr>
      <vt:lpstr>PowerPoint Presentation</vt:lpstr>
      <vt:lpstr>Основни диаграми на активностите</vt:lpstr>
      <vt:lpstr>PowerPoint Presentation</vt:lpstr>
      <vt:lpstr>PowerPoint Presentation</vt:lpstr>
      <vt:lpstr>PowerPoint Presentation</vt:lpstr>
      <vt:lpstr>Основни диаграми на потока на данните</vt:lpstr>
      <vt:lpstr>PowerPoint Presentation</vt:lpstr>
      <vt:lpstr>Основни диаграми същност връзка</vt:lpstr>
      <vt:lpstr>Бъдещи насоки за развитие</vt:lpstr>
      <vt:lpstr>Въпроси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Asus</cp:lastModifiedBy>
  <cp:revision>96</cp:revision>
  <dcterms:created xsi:type="dcterms:W3CDTF">2012-10-30T14:08:05Z</dcterms:created>
  <dcterms:modified xsi:type="dcterms:W3CDTF">2020-05-28T12:15:46Z</dcterms:modified>
</cp:coreProperties>
</file>