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6" r:id="rId2"/>
    <p:sldMasterId id="2147483868" r:id="rId3"/>
  </p:sldMasterIdLst>
  <p:notesMasterIdLst>
    <p:notesMasterId r:id="rId18"/>
  </p:notesMasterIdLst>
  <p:handoutMasterIdLst>
    <p:handoutMasterId r:id="rId19"/>
  </p:handoutMasterIdLst>
  <p:sldIdLst>
    <p:sldId id="265" r:id="rId4"/>
    <p:sldId id="270" r:id="rId5"/>
    <p:sldId id="271" r:id="rId6"/>
    <p:sldId id="274" r:id="rId7"/>
    <p:sldId id="275" r:id="rId8"/>
    <p:sldId id="273" r:id="rId9"/>
    <p:sldId id="278" r:id="rId10"/>
    <p:sldId id="279" r:id="rId11"/>
    <p:sldId id="280" r:id="rId12"/>
    <p:sldId id="281" r:id="rId13"/>
    <p:sldId id="282" r:id="rId14"/>
    <p:sldId id="272" r:id="rId15"/>
    <p:sldId id="276" r:id="rId16"/>
    <p:sldId id="27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C5"/>
    <a:srgbClr val="D90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466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1731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01-May-20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01-May-20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4530"/>
            <a:ext cx="9141619" cy="2387600"/>
          </a:xfrm>
        </p:spPr>
        <p:txBody>
          <a:bodyPr anchor="b">
            <a:normAutofit/>
          </a:bodyPr>
          <a:lstStyle>
            <a:lvl1pPr algn="ctr">
              <a:defRPr sz="59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EA6-48CC-4CF0-B30D-FABE4B853B37}" type="datetime1">
              <a:rPr lang="en-US" smtClean="0"/>
              <a:t>01-May-20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788-F48A-47D0-AC39-26E5F3170198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360362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0365"/>
            <a:ext cx="7732286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7F0-D769-450B-BC3D-D0C437BC78F5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EA6-48CC-4CF0-B30D-FABE4B853B37}" type="datetime1">
              <a:rPr lang="en-US" smtClean="0"/>
              <a:t>01-May-20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3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C2F8-D5AE-4890-9903-D87EADF2C21D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FC4-10B9-432D-A889-CDF25AB62F2C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EDF0-A7E4-4445-949E-A41C48E105B7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D47F-3E1E-475F-9A3C-6089D6082DA4}" type="datetime1">
              <a:rPr lang="en-US" smtClean="0"/>
              <a:t>01-May-20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C41A-7DF8-4327-997E-AE67E497C0CA}" type="datetime1">
              <a:rPr lang="en-US" smtClean="0"/>
              <a:t>01-May-20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0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0879-F75A-4CD3-A391-B779968A33D4}" type="datetime1">
              <a:rPr lang="en-US" smtClean="0"/>
              <a:t>01-May-20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2E18568B-D8B2-43E1-8D7C-AB1776CC005A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C2F8-D5AE-4890-9903-D87EADF2C21D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1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6633-04C0-4331-9DDD-2C7C9DD211F5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788-F48A-47D0-AC39-26E5F3170198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17F0-D769-450B-BC3D-D0C437BC78F5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2" y="1712423"/>
            <a:ext cx="10512862" cy="2851208"/>
          </a:xfrm>
        </p:spPr>
        <p:txBody>
          <a:bodyPr anchor="b">
            <a:normAutofit/>
          </a:bodyPr>
          <a:lstStyle>
            <a:lvl1pPr>
              <a:defRPr sz="599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2" y="4552636"/>
            <a:ext cx="10512862" cy="1500187"/>
          </a:xfrm>
        </p:spPr>
        <p:txBody>
          <a:bodyPr anchor="t">
            <a:normAutofit/>
          </a:bodyPr>
          <a:lstStyle>
            <a:lvl1pPr marL="0" indent="0"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FC4-10B9-432D-A889-CDF25AB62F2C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908" y="1828803"/>
            <a:ext cx="5180251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8803"/>
            <a:ext cx="5180251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EDF0-A7E4-4445-949E-A41C48E105B7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7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8" y="1681852"/>
            <a:ext cx="5154857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4908" y="2507553"/>
            <a:ext cx="5154857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851"/>
            <a:ext cx="518025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7553"/>
            <a:ext cx="5180252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D47F-3E1E-475F-9A3C-6089D6082DA4}" type="datetime1">
              <a:rPr lang="en-US" smtClean="0"/>
              <a:t>01-May-20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C41A-7DF8-4327-997E-AE67E497C0CA}" type="datetime1">
              <a:rPr lang="en-US" smtClean="0"/>
              <a:t>01-May-20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2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0879-F75A-4CD3-A391-B779968A33D4}" type="datetime1">
              <a:rPr lang="en-US" smtClean="0"/>
              <a:t>01-May-20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3"/>
            <a:ext cx="3930896" cy="1600197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0" y="990600"/>
            <a:ext cx="6170593" cy="48768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57399"/>
            <a:ext cx="3930896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568B-D8B2-43E1-8D7C-AB1776CC005A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0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0"/>
            <a:ext cx="3930896" cy="1600200"/>
          </a:xfrm>
        </p:spPr>
        <p:txBody>
          <a:bodyPr anchor="b">
            <a:normAutofit/>
          </a:bodyPr>
          <a:lstStyle>
            <a:lvl1pPr>
              <a:defRPr sz="31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0250" y="990600"/>
            <a:ext cx="6170593" cy="4876800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57400"/>
            <a:ext cx="3930896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06633-04C0-4331-9DDD-2C7C9DD211F5}" type="datetime1">
              <a:rPr lang="en-US" smtClean="0"/>
              <a:t>01-May-20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4906" y="365760"/>
            <a:ext cx="1051286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06" y="1828803"/>
            <a:ext cx="1051286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15C13F-0BCA-4E0D-A60C-C263F22E5304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4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spcBef>
          <a:spcPct val="200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Wingdings 2" pitchFamily="18" charset="2"/>
        <a:buChar char="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15C13F-0BCA-4E0D-A60C-C263F22E5304}" type="datetime1">
              <a:rPr lang="en-US" smtClean="0"/>
              <a:t>01-May-20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01924" y="908720"/>
            <a:ext cx="8856984" cy="2862322"/>
          </a:xfrm>
        </p:spPr>
        <p:txBody>
          <a:bodyPr anchor="ctr" anchorCtr="0">
            <a:normAutofit/>
          </a:bodyPr>
          <a:lstStyle/>
          <a:p>
            <a:pPr algn="just"/>
            <a:r>
              <a:rPr lang="bg-B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и изисквания към проекта по конкурентно програмиране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38028" y="3933056"/>
            <a:ext cx="8496944" cy="198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399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3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 err="1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Васил</a:t>
            </a:r>
            <a:r>
              <a:rPr lang="en-US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Георгиев</a:t>
            </a:r>
            <a:endParaRPr lang="en-US" dirty="0" smtClean="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defRPr/>
            </a:pPr>
            <a:r>
              <a:rPr lang="en-US" b="1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</a:t>
            </a:r>
            <a:r>
              <a:rPr lang="en-US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</a:t>
            </a:r>
            <a:r>
              <a:rPr lang="en-US" sz="2000" cap="none" dirty="0" smtClean="0">
                <a:solidFill>
                  <a:srgbClr val="33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  <a:sym typeface="Wingdings" pitchFamily="2" charset="2"/>
              </a:rPr>
              <a:t>v.georgiev@fmi.uni-sofia.bg </a:t>
            </a:r>
          </a:p>
          <a:p>
            <a:pPr>
              <a:defRPr/>
            </a:pPr>
            <a:endParaRPr lang="en-US" dirty="0" smtClean="0">
              <a:solidFill>
                <a:srgbClr val="33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>
            <a:off x="8686700" y="81207"/>
            <a:ext cx="3466758" cy="971529"/>
          </a:xfrm>
          <a:prstGeom prst="wedgeRoundRectCallout">
            <a:avLst>
              <a:gd name="adj1" fmla="val -92945"/>
              <a:gd name="adj2" fmla="val 123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600" dirty="0" smtClean="0"/>
              <a:t>планират се 2 нишки на процесорно ядро (вместо 1), като едната заема инструкционния конвейер, а другата – операции с кеша или </a:t>
            </a:r>
            <a:r>
              <a:rPr lang="en-US" sz="1600" dirty="0" smtClean="0"/>
              <a:t>FPU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7" y="81207"/>
            <a:ext cx="8640960" cy="838140"/>
          </a:xfrm>
        </p:spPr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...Тестов план и тестови резултати 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05649" y="1052736"/>
            <a:ext cx="12359107" cy="6116901"/>
          </a:xfrm>
        </p:spPr>
        <p:txBody>
          <a:bodyPr>
            <a:normAutofit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3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Статистическа обработка на получените резултати– в случая </a:t>
            </a:r>
            <a:r>
              <a:rPr lang="bg-BG" sz="2200" b="1" cap="small" dirty="0" smtClean="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само най-добрия резултат 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от </a:t>
            </a:r>
            <a:r>
              <a:rPr lang="bg-BG" sz="2200" b="1" cap="small" dirty="0" smtClean="0">
                <a:solidFill>
                  <a:srgbClr val="00B0F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5те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получени</a:t>
            </a:r>
            <a:endParaRPr lang="en-US" sz="2200" b="1" cap="small" dirty="0" smtClean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4. 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Паралелизъм </a:t>
            </a:r>
            <a:r>
              <a:rPr lang="bg-BG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= 1÷32+: при машинен паралелизъм 20 с </a:t>
            </a:r>
            <a:r>
              <a:rPr lang="bg-BG" sz="2200" b="1" cap="small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хипертрединг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ускорението расте до към 17-18 за </a:t>
            </a:r>
            <a:r>
              <a:rPr lang="bg-BG" sz="2200" b="1" i="1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bg-BG" sz="2200" b="1" cap="small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= 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24-28, тествайте до достигане на немонотонна аномалия </a:t>
            </a:r>
          </a:p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4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Метрика – времето от старта на първата нишка до приключване на последното задание с генериране на резултата в ОП (основната памет)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без записване на файл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без извеждане към видеото</a:t>
            </a:r>
          </a:p>
          <a:p>
            <a:pPr marL="292520" lvl="1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5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Допълнителни тестове в настройващ режим (</a:t>
            </a:r>
            <a:r>
              <a:rPr lang="en-US" sz="2000" b="1" cap="small" dirty="0" smtClean="0">
                <a:solidFill>
                  <a:srgbClr val="00B0F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debug mode</a:t>
            </a: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)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– 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[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динамичното балансиране</a:t>
            </a: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] 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статистика коя нишка кои и/ли колко задания й се е паднало да обслужи (на двете таблици – статично-циклично и динамично балансиране), има ли изчакване за достъп до пула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колко време преди края на общата обработка е приключила</a:t>
            </a:r>
            <a:endParaRPr lang="en-US" sz="2000" b="1" cap="small" dirty="0" smtClean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има ли изчакване за достъп до матрицата с резултати – ако има – правите вариант с няколкократно записване в матрицата за крайни резултати така че всяка нишка да прави достъп в различен момент</a:t>
            </a:r>
            <a:endParaRPr lang="bg-BG" sz="2000" b="1" cap="small" dirty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64" y="-170061"/>
            <a:ext cx="8640960" cy="83814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тестов план с резултати 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293629"/>
              </p:ext>
            </p:extLst>
          </p:nvPr>
        </p:nvGraphicFramePr>
        <p:xfrm>
          <a:off x="5480050" y="3241675"/>
          <a:ext cx="1227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1226946" imgH="373454" progId="Excel.Sheet.12">
                  <p:embed/>
                </p:oleObj>
              </mc:Choice>
              <mc:Fallback>
                <p:oleObj name="Worksheet" r:id="rId4" imgW="1226946" imgH="3734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50" y="3241675"/>
                        <a:ext cx="1227138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902724" y="768280"/>
            <a:ext cx="3022750" cy="5587334"/>
          </a:xfrm>
        </p:spPr>
        <p:txBody>
          <a:bodyPr>
            <a:normAutofit fontScale="92500" lnSpcReduction="10000"/>
          </a:bodyPr>
          <a:lstStyle/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 този план варираме </a:t>
            </a:r>
            <a:r>
              <a:rPr lang="bg-BG" sz="2200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 panose="02020603050405020304" pitchFamily="18" charset="0"/>
              </a:rPr>
              <a:t>паралелзма</a:t>
            </a:r>
            <a:r>
              <a:rPr lang="bg-BG" sz="2200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bg-BG" sz="2200" b="1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 panose="02020603050405020304" pitchFamily="18" charset="0"/>
              </a:rPr>
              <a:t>и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грануларността </a:t>
            </a:r>
            <a:r>
              <a:rPr lang="en-US" sz="2200" b="1" i="1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 panose="02020603050405020304" pitchFamily="18" charset="0"/>
              </a:rPr>
              <a:t>: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Consolas" panose="020B0609020204030204" pitchFamily="49" charset="0"/>
              </a:rPr>
              <a:t> </a:t>
            </a:r>
            <a:endParaRPr lang="bg-BG" sz="2200" b="1" dirty="0" smtClean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cs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 – </a:t>
            </a:r>
            <a:r>
              <a:rPr lang="bg-BG" sz="2200" b="1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макс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едра 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5 – едра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10 – средно едра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 т. н.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Докладваме </a:t>
            </a:r>
            <a:r>
              <a:rPr lang="en-US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=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3 до 5 измервания </a:t>
            </a:r>
            <a:r>
              <a:rPr lang="bg-BG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200" b="1" i="1" baseline="-25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baseline="30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i="1" baseline="30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baseline="30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статистически ги обработваме (в случая минимума) и по формулата изчисляваме </a:t>
            </a:r>
            <a:r>
              <a:rPr lang="en-US" sz="2200" b="1" i="1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1" baseline="-25000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 </a:t>
            </a:r>
            <a:r>
              <a:rPr lang="en-US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i="1" baseline="-25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които представяме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две фамилии </a:t>
            </a: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XY-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диаграми </a:t>
            </a:r>
            <a:r>
              <a:rPr lang="en-US" sz="2200" b="1" i="1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i="1" baseline="-25000" dirty="0" err="1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 </a:t>
            </a:r>
            <a:r>
              <a:rPr lang="en-US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="1" i="1" baseline="-250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22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bg-BG" sz="2200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cs typeface="Times New Roman" panose="02020603050405020304" pitchFamily="18" charset="0"/>
              </a:rPr>
              <a:t>) за различните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вж. диаграмите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във 2. л-я</a:t>
            </a:r>
          </a:p>
          <a:p>
            <a:pPr marL="0" lvl="0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endParaRPr lang="bg-BG" sz="2000" b="1" dirty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93" y="735047"/>
            <a:ext cx="8512559" cy="54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 на документа (записката)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5820" y="1920904"/>
            <a:ext cx="10312374" cy="4669220"/>
          </a:xfrm>
        </p:spPr>
        <p:txBody>
          <a:bodyPr>
            <a:normAutofit fontScale="77500" lnSpcReduction="20000"/>
          </a:bodyPr>
          <a:lstStyle/>
          <a:p>
            <a:pPr marL="285750" lvl="0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Документът следва фазите на анализ и проектиране и съдържа следните </a:t>
            </a:r>
            <a:r>
              <a:rPr lang="bg-BG" sz="22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задължителни</a:t>
            </a:r>
            <a:r>
              <a:rPr lang="bg-BG" sz="22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части</a:t>
            </a:r>
          </a:p>
          <a:p>
            <a:pPr marL="285750" lvl="0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1. Увод – цел и предназначение на проектираното </a:t>
            </a:r>
            <a:r>
              <a:rPr lang="bg-BG" sz="22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приложение, 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вкл. име на проекта, както и следните точки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1.1.  „Функционален анализ“. </a:t>
            </a:r>
            <a:r>
              <a:rPr lang="en-US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N.B.</a:t>
            </a:r>
            <a:r>
              <a:rPr lang="bg-BG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!</a:t>
            </a:r>
            <a:r>
              <a:rPr lang="en-US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800" b="1" i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Заглавията и подзаглавията в документа се конкретизират според съдържанието – т.е. т. 1.1. не се озаглавява Функционален анализ, а например Обзор на функциите в сайтовете за търговия с музикални инструменти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1.2.  „Нефункционален анализ“ – приложимост но графични библиотеки и т.н.</a:t>
            </a:r>
          </a:p>
          <a:p>
            <a:pPr marL="285750" lvl="0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 Проектиране 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2.1. „</a:t>
            </a:r>
            <a:r>
              <a:rPr lang="en-US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User Guide” –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със съответното съдържание, диаграми, най-характерни примери от кода 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2.2. „</a:t>
            </a:r>
            <a:r>
              <a:rPr lang="en-US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Technical Reference” –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аналогично </a:t>
            </a:r>
          </a:p>
          <a:p>
            <a:pPr marL="285750" lvl="0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3. </a:t>
            </a:r>
            <a:r>
              <a:rPr lang="bg-BG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Тестване, преносимост, настройка – съгл. слайд 6. 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конкретния проект се изследват различни параметри на паралелизма – брой паралелни процеси, варианти на планирането на задания, варианти на декомпозицията на данни – например грануларност. В подходяща форма – основно семейство криви на ускорението – се представят различните резултати и се коментират оптималните параметри на предложения паралелен алгоритъм</a:t>
            </a:r>
            <a:endParaRPr lang="bg-BG" sz="1800" b="1" cap="small" dirty="0">
              <a:solidFill>
                <a:schemeClr val="accent4">
                  <a:lumMod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285750" lvl="0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4. Източници – номериран списък съгласно слайд 2. в азбучен ред или по реда на първо цитиране в т. 1. 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всеки източник от списъка трябва </a:t>
            </a:r>
            <a:r>
              <a:rPr lang="bg-BG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да бъде цитиран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чрез своя номер в текста по </a:t>
            </a:r>
            <a:r>
              <a:rPr lang="bg-BG" sz="1800" b="1" cap="small" dirty="0" err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тт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1.1. и 1.2.  (списъкът не може да съдържа източници, които не са цитирани в тези точки)</a:t>
            </a:r>
          </a:p>
          <a:p>
            <a:pPr marL="914400" lvl="2" indent="0" algn="just">
              <a:buNone/>
            </a:pPr>
            <a:endParaRPr lang="bg-BG" sz="2200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 algn="just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Специфични изисквания към проекта по РСА/СПО/</a:t>
            </a:r>
            <a:r>
              <a:rPr lang="bg-BG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РИТАрх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93812" y="1772816"/>
            <a:ext cx="11305256" cy="4669220"/>
          </a:xfrm>
        </p:spPr>
        <p:txBody>
          <a:bodyPr>
            <a:normAutofit fontScale="85000" lnSpcReduction="20000"/>
          </a:bodyPr>
          <a:lstStyle/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Документът следва фазите и структурата от слайд 7. със следните особености, произтичащи от ограничената функционалност на курсовия проект</a:t>
            </a:r>
          </a:p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</a:t>
            </a:r>
            <a:r>
              <a:rPr lang="en-US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</a:t>
            </a: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фаза/секция Анализ. Функционалният анализ не изисква проектиране на потребителски роли, техните случаи на употреба и съответно отпада Диаграмата на случаите на употреба, както и интервюто на потребителите с различни роли. По тази точка се излага накратко реализираната функция/алгоритъм и се съставя обзор на избраните източници за решаване на този алгоритъм със сравнителна таблица или друга подходяща диаграма. Същите и/ли други източници се анализират и в  Технологичния (нефункционалния) анализ, където трябва да се обоснове приложимостта на избрания междинен слой  - например протокол за общи променливи, протокол за обмен на съобщения и  т.н.</a:t>
            </a:r>
          </a:p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 По фаза Проектиране</a:t>
            </a:r>
          </a:p>
          <a:p>
            <a:pPr mar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2.1. Функционално проектиране – описанието на проектирания алгоритъм трябва да се предшества от инженерно представяне на общата архитектура на приложението с подходящи </a:t>
            </a:r>
            <a:r>
              <a:rPr lang="en-US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UML-</a:t>
            </a: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диаграми. По конкретно трябва да се даде ясен  отговор на въпросите: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паралелизма – най-често </a:t>
            </a:r>
            <a:r>
              <a:rPr lang="en-US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SPMD, 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вкл. </a:t>
            </a:r>
            <a:r>
              <a:rPr lang="bg-BG" sz="1800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софтуерната архитектура 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например </a:t>
            </a:r>
            <a:r>
              <a:rPr lang="en-US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Master-Slaves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с </a:t>
            </a:r>
            <a:r>
              <a:rPr lang="en-US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UML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-диаграми</a:t>
            </a:r>
            <a:endParaRPr lang="en-US" sz="1800" b="1" cap="small" dirty="0" smtClean="0">
              <a:solidFill>
                <a:schemeClr val="accent5">
                  <a:lumMod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</a:t>
            </a:r>
            <a:r>
              <a:rPr lang="bg-BG" sz="1800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декомпозиция на данните 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например при </a:t>
            </a:r>
            <a:r>
              <a:rPr lang="en-US" sz="1800" b="1" i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P</a:t>
            </a:r>
            <a:r>
              <a:rPr lang="en-US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обработващи процеса (</a:t>
            </a:r>
            <a:r>
              <a:rPr lang="en-US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slaves)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на колко части  се разделят данните (грануларност на декомпозицията) и каква е схемата на тяхното разпределяне между процесите </a:t>
            </a:r>
          </a:p>
          <a:p>
            <a:pPr marL="1108600" lvl="3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401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статично балансиране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заложено в програмата разпределяне </a:t>
            </a:r>
            <a:r>
              <a:rPr lang="bg-BG" sz="1401" b="1" cap="small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например 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циклично (базирано на процесния номер), случайно или друго по-“хитро“ статично разпределяне</a:t>
            </a:r>
          </a:p>
          <a:p>
            <a:pPr marL="1108600" lvl="3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401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динамично балансиране 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разпределяне по време на обработката – например  всеки процес обслужва  поредното под-задание от началото на опашка на заданията</a:t>
            </a:r>
          </a:p>
          <a:p>
            <a:pPr lvl="2" algn="just">
              <a:buClr>
                <a:schemeClr val="accent3">
                  <a:lumMod val="75000"/>
                </a:schemeClr>
              </a:buClr>
            </a:pPr>
            <a:endParaRPr lang="bg-BG" sz="2200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 algn="just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Специфични изисквания към проекта по РСА/СПО/</a:t>
            </a:r>
            <a:r>
              <a:rPr lang="bg-BG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РИТАрх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93812" y="1772816"/>
            <a:ext cx="11305256" cy="4669220"/>
          </a:xfrm>
        </p:spPr>
        <p:txBody>
          <a:bodyPr>
            <a:normAutofit/>
          </a:bodyPr>
          <a:lstStyle/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 ...По фаза Проектиране</a:t>
            </a:r>
          </a:p>
          <a:p>
            <a:pPr mar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2200" b="1" cap="small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2.2. Нефункционално проектиране –</a:t>
            </a:r>
            <a:r>
              <a:rPr lang="bg-BG" sz="2200" b="1" cap="small" dirty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трябва да се даде ясен  отговор на въпросите: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</a:t>
            </a:r>
            <a:r>
              <a:rPr lang="bg-BG" sz="1800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комуникацията/синхронизацията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между процесите – т.е.  </a:t>
            </a:r>
            <a:r>
              <a:rPr lang="en-US" sz="1800" b="1" cap="small" dirty="0" smtClean="0">
                <a:solidFill>
                  <a:schemeClr val="accent3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[GM|DM]-[SV|MP]</a:t>
            </a:r>
            <a:r>
              <a:rPr lang="bg-BG" sz="18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pPr marL="925775" lvl="2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[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локално</a:t>
            </a:r>
            <a:r>
              <a:rPr lang="en-US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| 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глобално</a:t>
            </a:r>
            <a:r>
              <a:rPr lang="en-US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]-</a:t>
            </a: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синхронен или асинхронен алгоритъм </a:t>
            </a:r>
          </a:p>
          <a:p>
            <a:pPr marL="925775" lvl="2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избор, роля и използвани функции на междинните протоколи </a:t>
            </a:r>
          </a:p>
          <a:p>
            <a:pPr marL="925775" lvl="2" indent="-28575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bg-BG" sz="14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възможни проблеми и мерки за отстраняване на „страничните ефекти“ (закъснения, блокировки, взаимни блокировки или приоритетна инверсия)</a:t>
            </a:r>
          </a:p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None/>
            </a:pPr>
            <a:r>
              <a:rPr lang="bg-BG" sz="2200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3. По т. тестване и настройка 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16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диаграмите да са във вида на примерните диаграми за ускорение и ефективност към втора лекция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16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да се коментира получената крива на ускорението и възможните мерки за по-добра линейност (скалируемост)</a:t>
            </a:r>
          </a:p>
          <a:p>
            <a:pPr lvl="3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bg-BG" sz="1601" b="1" cap="small" dirty="0" smtClean="0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препоръчителен анализ по тази точка е да се приведат семейство криви за ускорението при различни параметри на паралелизма – напр. различна грануларност, различна схема на балансиращо разпределяне на подзаданията  и т.н. – с което да се оптимизира проектираното приложение</a:t>
            </a:r>
          </a:p>
          <a:p>
            <a:pPr marL="0" lvl="0" indent="0" algn="just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endParaRPr lang="bg-BG" sz="2200" b="1" cap="small" dirty="0">
              <a:solidFill>
                <a:schemeClr val="accent5">
                  <a:lumMod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 algn="just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 algn="just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19723"/>
              </p:ext>
            </p:extLst>
          </p:nvPr>
        </p:nvGraphicFramePr>
        <p:xfrm>
          <a:off x="4733039" y="5015205"/>
          <a:ext cx="64733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479"/>
                <a:gridCol w="559796"/>
                <a:gridCol w="840274"/>
                <a:gridCol w="928104"/>
                <a:gridCol w="1078885"/>
                <a:gridCol w="1078885"/>
                <a:gridCol w="1078885"/>
              </a:tblGrid>
              <a:tr h="244251"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Образец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Черти: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1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2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...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Функция </a:t>
                      </a:r>
                      <a:r>
                        <a:rPr lang="en-US" sz="1100" b="0" i="1" dirty="0" smtClean="0">
                          <a:latin typeface="Arial Narrow" panose="020B0606020202030204" pitchFamily="34" charset="0"/>
                        </a:rPr>
                        <a:t>n</a:t>
                      </a:r>
                      <a:endParaRPr lang="en-US" sz="1100" b="0" i="1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Коментар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38400"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[</a:t>
                      </a:r>
                      <a:r>
                        <a:rPr lang="bg-BG" sz="1100" b="0" i="1" dirty="0" smtClean="0">
                          <a:latin typeface="Arial Narrow" panose="020B0606020202030204" pitchFamily="34" charset="0"/>
                        </a:rPr>
                        <a:t>п</a:t>
                      </a: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]</a:t>
                      </a: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 или име на образец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3840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[</a:t>
                      </a:r>
                      <a:r>
                        <a:rPr lang="en-US" sz="1100" b="0" i="1" dirty="0" smtClean="0">
                          <a:latin typeface="Arial Narrow" panose="020B0606020202030204" pitchFamily="34" charset="0"/>
                        </a:rPr>
                        <a:t>m</a:t>
                      </a:r>
                      <a:r>
                        <a:rPr lang="en-US" sz="1100" b="0" dirty="0" smtClean="0">
                          <a:latin typeface="Arial Narrow" panose="020B0606020202030204" pitchFamily="34" charset="0"/>
                        </a:rPr>
                        <a:t>]</a:t>
                      </a: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 или име на образец</a:t>
                      </a:r>
                      <a:endParaRPr lang="en-US" sz="11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23840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...</a:t>
                      </a:r>
                      <a:endParaRPr lang="en-US" sz="1100" b="0" dirty="0" smtClean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92660">
                <a:tc gridSpan="2">
                  <a:txBody>
                    <a:bodyPr/>
                    <a:lstStyle/>
                    <a:p>
                      <a:r>
                        <a:rPr lang="bg-BG" sz="1100" b="0" dirty="0" smtClean="0">
                          <a:latin typeface="Arial Narrow" panose="020B0606020202030204" pitchFamily="34" charset="0"/>
                        </a:rPr>
                        <a:t>Име на проектираното</a:t>
                      </a:r>
                      <a:r>
                        <a:rPr lang="bg-BG" sz="1100" b="0" baseline="0" dirty="0" smtClean="0">
                          <a:latin typeface="Arial Narrow" panose="020B0606020202030204" pitchFamily="34" charset="0"/>
                        </a:rPr>
                        <a:t> приложение</a:t>
                      </a:r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на софтуерния проект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10630" y="1816394"/>
            <a:ext cx="10055781" cy="3671498"/>
          </a:xfrm>
        </p:spPr>
        <p:txBody>
          <a:bodyPr>
            <a:normAutofit fontScale="92500" lnSpcReduction="20000"/>
          </a:bodyPr>
          <a:lstStyle/>
          <a:p>
            <a:r>
              <a:rPr lang="bg-BG" sz="2200" b="1" dirty="0" smtClean="0">
                <a:solidFill>
                  <a:srgbClr val="D905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Фаза Анализ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2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Функционален анализ</a:t>
            </a:r>
          </a:p>
          <a:p>
            <a:pPr lvl="2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избор на </a:t>
            </a:r>
            <a:r>
              <a:rPr lang="bg-BG" sz="19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образци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с аналогична или сходна функционалност</a:t>
            </a:r>
            <a:endParaRPr lang="en-US" sz="19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3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2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дълъг списък</a:t>
            </a:r>
          </a:p>
          <a:p>
            <a:pPr lvl="3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22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къс списък  </a:t>
            </a:r>
          </a:p>
          <a:p>
            <a:pPr marL="914400" lvl="2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endParaRPr lang="bg-BG" sz="22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>
              <a:buClr>
                <a:schemeClr val="accent3">
                  <a:lumMod val="60000"/>
                  <a:lumOff val="40000"/>
                </a:schemeClr>
              </a:buClr>
            </a:pPr>
            <a:endParaRPr lang="bg-BG" sz="2200" b="1" dirty="0" smtClean="0">
              <a:solidFill>
                <a:schemeClr val="bg2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914400" lvl="2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endParaRPr lang="en-US" sz="2200" b="1" dirty="0" smtClean="0">
              <a:solidFill>
                <a:schemeClr val="bg2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1900" b="1" i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опция</a:t>
            </a:r>
            <a:r>
              <a:rPr lang="en-US" sz="1900" b="1" i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900" b="1" i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(при по сложни проекти):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900" b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интервюта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с 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[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бъдещите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] 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потребители на системата по роли – примерен разгърнат списък потребителски роли включва: системни администратори, администратори на данните, регистрирани потребители, нерегистрирани потребители (гости) </a:t>
            </a:r>
            <a:endParaRPr lang="en-US" sz="1900" b="1" dirty="0" smtClean="0">
              <a:solidFill>
                <a:schemeClr val="bg2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>
              <a:buClr>
                <a:schemeClr val="accent3">
                  <a:lumMod val="60000"/>
                  <a:lumOff val="40000"/>
                </a:schemeClr>
              </a:buClr>
            </a:pP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анализът на избраните образци  завършва със </a:t>
            </a:r>
            <a:r>
              <a:rPr lang="bg-BG" sz="1900" b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Диаграма на случаите на употреба 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</a:t>
            </a:r>
            <a:r>
              <a:rPr lang="en-US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UML) 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и/ли  със сравнителна </a:t>
            </a:r>
            <a:r>
              <a:rPr lang="bg-BG" sz="1900" b="1" dirty="0" smtClean="0">
                <a:solidFill>
                  <a:srgbClr val="FFC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таблица</a:t>
            </a:r>
            <a:r>
              <a:rPr lang="bg-BG" sz="1900" b="1" dirty="0" smtClean="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от вида :</a:t>
            </a:r>
          </a:p>
          <a:p>
            <a:pPr marL="914400" lvl="2" indent="0">
              <a:buNone/>
            </a:pPr>
            <a:endParaRPr lang="bg-BG" sz="2200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73932" y="2659715"/>
            <a:ext cx="9766821" cy="1365137"/>
          </a:xfrm>
          <a:prstGeom prst="round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en-US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	</a:t>
            </a:r>
            <a:r>
              <a:rPr lang="bg-BG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Списък източници – атрибути на източниците: </a:t>
            </a:r>
          </a:p>
          <a:p>
            <a:pPr>
              <a:lnSpc>
                <a:spcPts val="1700"/>
              </a:lnSpc>
            </a:pPr>
            <a:r>
              <a:rPr lang="bg-BG" sz="1400" i="1" dirty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bg-BG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en-US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[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Номер в списъка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] 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Автор, Заглавие на документа, Издател, Дата,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(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Интернет адрес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)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</a:p>
          <a:p>
            <a:pPr>
              <a:lnSpc>
                <a:spcPts val="1700"/>
              </a:lnSpc>
            </a:pPr>
            <a:r>
              <a:rPr lang="bg-BG" sz="1400" i="1" dirty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bg-BG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en-US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bg-BG" sz="1400" i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примери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: 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  [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7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]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Система за обслужване на Теленор България,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http://www.telenor.bg/bg)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;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[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8] Free Responsive Mobile Website Templates, Agile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Information Technologies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			(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https://w3layouts.com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/)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    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	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	[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9] Stefano </a:t>
            </a:r>
            <a:r>
              <a:rPr lang="en-US" sz="1400" dirty="0" err="1" smtClean="0">
                <a:solidFill>
                  <a:srgbClr val="0070C0"/>
                </a:solidFill>
                <a:latin typeface="Calibri Light" panose="020F0302020204030204" pitchFamily="34" charset="0"/>
              </a:rPr>
              <a:t>Meschiari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Colliding 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N-body spheres: Particle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Mayhem! github.io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alibri Light" panose="020F0302020204030204" pitchFamily="34" charset="0"/>
              </a:rPr>
              <a:t>http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://</a:t>
            </a:r>
            <a:r>
              <a:rPr lang="bg-BG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...</a:t>
            </a:r>
            <a:r>
              <a:rPr lang="en-US" sz="1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)</a:t>
            </a:r>
            <a:endParaRPr lang="en-US" sz="1400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софтуерния проект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02034" y="1633831"/>
            <a:ext cx="10312374" cy="4990767"/>
          </a:xfrm>
        </p:spPr>
        <p:txBody>
          <a:bodyPr>
            <a:normAutofit fontScale="92500" lnSpcReduction="10000"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... Фаза Анализ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Нефункционален анализ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Технологии</a:t>
            </a:r>
            <a:r>
              <a:rPr lang="bg-BG" sz="22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например използвани езици, платформи, библиотеки и други средства при избраните образци и обосновка на избора за проектираното приложение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Инфраструктурни изисквания 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– например 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обслужването – клиент-сървер или р2р включително 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Софтуерен  модел – например </a:t>
            </a:r>
            <a:r>
              <a:rPr lang="en-US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MVC, Master-Slaves – </a:t>
            </a: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 др. приложими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възможност</a:t>
            </a:r>
            <a:r>
              <a:rPr lang="bg-BG" sz="20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0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оценки</a:t>
            </a:r>
            <a:r>
              <a:rPr lang="bg-BG" sz="20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 :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изисквания към производителността и свързаността на сърверите и/ли клиентските устройства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 на натоварването – темп и сложност на потребителските заявки за обслужване, системен свръхтовар 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Коментари и обосновка 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 избраното решение за проектираното приложение</a:t>
            </a:r>
            <a:endParaRPr lang="en-US" sz="2200" b="1" cap="small" dirty="0">
              <a:solidFill>
                <a:schemeClr val="accent4">
                  <a:lumMod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bg-BG" sz="2200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софтуерния проект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41884" y="1688430"/>
            <a:ext cx="10312374" cy="4923790"/>
          </a:xfrm>
        </p:spPr>
        <p:txBody>
          <a:bodyPr>
            <a:normAutofit fontScale="92500" lnSpcReduction="20000"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>
                <a:solidFill>
                  <a:srgbClr val="D90547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Фаза Проектиране</a:t>
            </a:r>
            <a:r>
              <a:rPr lang="bg-BG" sz="22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Функционално проектиране (</a:t>
            </a:r>
            <a:r>
              <a:rPr lang="en-US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“User Guide”)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Описание на имплементираните функции и интерфейсите към тях 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коментар на алгоритъма и други характеристики за всяка функция 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използват се блокови диаграми, диаграми на машината на състоянието, диаграми на дейностите</a:t>
            </a:r>
            <a:r>
              <a:rPr lang="en-US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последователностни диаграми и други подходящи </a:t>
            </a:r>
            <a:r>
              <a:rPr lang="en-US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UML-2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диаграми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подходящи интерфейсни екрани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подходящи екрани от реакцията на приложението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Нефункционално проектиране (</a:t>
            </a:r>
            <a:r>
              <a:rPr lang="en-US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“Technical Reference”)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  <a:endParaRPr lang="en-US" sz="2200" b="1" cap="small" dirty="0">
              <a:solidFill>
                <a:schemeClr val="accent4">
                  <a:lumMod val="75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1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Описание на разгръщането на приложението 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клиентска и </a:t>
            </a:r>
            <a:r>
              <a:rPr lang="bg-BG" sz="1800" b="1" cap="small" dirty="0" err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сърверна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част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изисквани услуги на съответните платформи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изисквана производителност  - вкл. поддръжка на </a:t>
            </a:r>
            <a:r>
              <a:rPr lang="bg-BG" sz="18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многонишкова/паралелна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обработка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очаквани нефункционални  (</a:t>
            </a:r>
            <a:r>
              <a:rPr lang="en-US" sz="1800" b="1" cap="small" dirty="0" err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QoS</a:t>
            </a:r>
            <a:r>
              <a:rPr lang="en-US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черти , например:</a:t>
            </a:r>
          </a:p>
          <a:p>
            <a:pPr lvl="2"/>
            <a:endParaRPr lang="bg-BG" sz="2200" dirty="0">
              <a:solidFill>
                <a:schemeClr val="accent4">
                  <a:lumMod val="7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accent4">
                  <a:lumMod val="7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софтуерния проект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02034" y="1633831"/>
            <a:ext cx="10312374" cy="4990767"/>
          </a:xfrm>
        </p:spPr>
        <p:txBody>
          <a:bodyPr>
            <a:normAutofit fontScale="92500" lnSpcReduction="10000"/>
          </a:bodyPr>
          <a:lstStyle/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... очаквани нефункционални  (</a:t>
            </a:r>
            <a:r>
              <a:rPr lang="en-US" sz="2400" b="1" cap="small" dirty="0" err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QoS</a:t>
            </a:r>
            <a:r>
              <a:rPr lang="en-US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) </a:t>
            </a: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черти , например: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средно време на обслужване на заявките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темп на натоварването по брой и сложност на заявките 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поддръжка на гъвкаво реално време – напр. при мултимедийно съдържание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поддръжка на твърдо реално време – при контролните системи 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защита на информацията – протоколи и модел на атаката и защитата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4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преносимост на приложението и услугите по отношение на </a:t>
            </a:r>
          </a:p>
          <a:p>
            <a:pPr marL="2514600" lvl="5" indent="-2286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 err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сърверна</a:t>
            </a: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част – вкл. изисквания по отношение на системните услуги – ОС, протоколи, свързаност</a:t>
            </a:r>
          </a:p>
          <a:p>
            <a:pPr marL="2514600" lvl="5" indent="-22860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клиентска част – напр. производителност, ОС, клиентска платформа – браузъри, модели и т.н.</a:t>
            </a:r>
          </a:p>
          <a:p>
            <a:pPr lvl="2">
              <a:buClr>
                <a:schemeClr val="accent3">
                  <a:lumMod val="75000"/>
                </a:schemeClr>
              </a:buClr>
            </a:pPr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799008">
            <a:off x="9082270" y="715952"/>
            <a:ext cx="1965140" cy="1923805"/>
          </a:xfrm>
          <a:prstGeom prst="roundRect">
            <a:avLst/>
          </a:prstGeom>
          <a:noFill/>
          <a:ln w="6350" cap="rnd" cmpd="sng" algn="ctr">
            <a:solidFill>
              <a:srgbClr val="D90547"/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D90547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Част от посочените тук описания са неприложими при проекта поради неговата ограниченост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D90547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548680"/>
            <a:ext cx="10055781" cy="838140"/>
          </a:xfrm>
        </p:spPr>
        <p:txBody>
          <a:bodyPr/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софтуерния проект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02034" y="1633831"/>
            <a:ext cx="10312374" cy="4990767"/>
          </a:xfrm>
        </p:spPr>
        <p:txBody>
          <a:bodyPr>
            <a:normAutofit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... Фаза Проектиране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Тестване, настройка, апробация: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в разгърнатите софтуерни проекти се изготвят план на тестовете, протоколи за проведените тестове и други процедури по осигуряване на качеството;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проекта по МИС е достатъчно: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коментар и доказателство </a:t>
            </a:r>
            <a:r>
              <a:rPr lang="bg-BG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преносимостта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</a:t>
            </a:r>
            <a:r>
              <a:rPr lang="bg-BG" sz="18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отношение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 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различни типове клиентски устройства – производителност, размер и резолюция на екрана и др. т.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приложимост за различните ОС и версии</a:t>
            </a:r>
          </a:p>
          <a:p>
            <a:pPr marL="2000250" lvl="4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приложимост за различните браузери и версии</a:t>
            </a:r>
          </a:p>
          <a:p>
            <a:pPr marL="1543050" lvl="3" indent="-1714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коментар и доказателство</a:t>
            </a:r>
            <a:r>
              <a:rPr lang="bg-BG" sz="1800" b="1" cap="small" dirty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800" b="1" cap="small" dirty="0">
                <a:solidFill>
                  <a:srgbClr val="DCD084">
                    <a:lumMod val="75000"/>
                  </a:srgb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производителността 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(само при използване на многонишков код  - </a:t>
            </a:r>
            <a:r>
              <a:rPr lang="bg-BG" sz="1800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например анимираните симулации)</a:t>
            </a:r>
          </a:p>
          <a:p>
            <a:pPr marL="1200150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Char char="•"/>
            </a:pPr>
            <a:endParaRPr lang="en-US" sz="2200" b="1" cap="small" dirty="0" smtClean="0">
              <a:solidFill>
                <a:srgbClr val="DCD084">
                  <a:lumMod val="75000"/>
                </a:srgb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endParaRPr lang="bg-BG" sz="2200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89190" y="4581128"/>
            <a:ext cx="3632200" cy="750627"/>
          </a:xfrm>
          <a:prstGeom prst="roundRect">
            <a:avLst/>
          </a:prstGeom>
          <a:noFill/>
          <a:ln w="6350">
            <a:solidFill>
              <a:srgbClr val="D90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sz="1400" i="1" dirty="0" smtClean="0">
                <a:solidFill>
                  <a:srgbClr val="D90547"/>
                </a:solidFill>
                <a:latin typeface="Calibri Light" panose="020F0302020204030204" pitchFamily="34" charset="0"/>
              </a:rPr>
              <a:t>Описанието се придружава с  подходящи по брой и съдържание екрани от интерфейсите на приложението </a:t>
            </a:r>
            <a:endParaRPr lang="en-US" sz="1400" dirty="0">
              <a:solidFill>
                <a:srgbClr val="D90547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82208" y="5952699"/>
            <a:ext cx="3632200" cy="750627"/>
          </a:xfrm>
          <a:prstGeom prst="roundRect">
            <a:avLst/>
          </a:prstGeom>
          <a:noFill/>
          <a:ln w="6350">
            <a:solidFill>
              <a:srgbClr val="D905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ts val="1700"/>
              </a:lnSpc>
            </a:pPr>
            <a:r>
              <a:rPr lang="bg-BG" sz="1400" i="1" dirty="0" smtClean="0">
                <a:solidFill>
                  <a:srgbClr val="D90547"/>
                </a:solidFill>
                <a:latin typeface="Calibri Light" panose="020F0302020204030204" pitchFamily="34" charset="0"/>
              </a:rPr>
              <a:t>Описанието се придружава с  времедиаграми и анализ на ускорението при многонишкова обработка</a:t>
            </a:r>
            <a:endParaRPr lang="en-US" sz="1400" dirty="0">
              <a:solidFill>
                <a:srgbClr val="D90547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15" y="2022610"/>
            <a:ext cx="6516699" cy="36981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79350"/>
            <a:ext cx="10055781" cy="83814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Фази 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софтуерния </a:t>
            </a:r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</a:t>
            </a:r>
            <a:r>
              <a:rPr lang="bg-BG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моделиране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0336" y="795041"/>
            <a:ext cx="73686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Динамично – например централизирано: пул от нишки, добро само при </a:t>
            </a:r>
          </a:p>
          <a:p>
            <a:pPr marL="342900" indent="-342900">
              <a:buAutoNum type="arabicParenR"/>
            </a:pPr>
            <a:r>
              <a:rPr lang="bg-BG" dirty="0" smtClean="0">
                <a:solidFill>
                  <a:srgbClr val="E11FC5"/>
                </a:solidFill>
              </a:rPr>
              <a:t>динамичн</a:t>
            </a:r>
            <a:r>
              <a:rPr lang="bg-BG" dirty="0">
                <a:solidFill>
                  <a:srgbClr val="E11FC5"/>
                </a:solidFill>
              </a:rPr>
              <a:t>о</a:t>
            </a:r>
            <a:r>
              <a:rPr lang="bg-BG" dirty="0" smtClean="0">
                <a:solidFill>
                  <a:srgbClr val="E11FC5"/>
                </a:solidFill>
              </a:rPr>
              <a:t> постъпване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/>
              <a:t>на заданията </a:t>
            </a:r>
            <a:r>
              <a:rPr lang="en-US" sz="2400" b="1" dirty="0" smtClean="0">
                <a:solidFill>
                  <a:srgbClr val="FF0000"/>
                </a:solidFill>
              </a:rPr>
              <a:t>&amp;</a:t>
            </a:r>
          </a:p>
          <a:p>
            <a:pPr marL="342900" indent="-342900">
              <a:buAutoNum type="arabicParenR"/>
            </a:pPr>
            <a:r>
              <a:rPr lang="bg-BG" dirty="0" smtClean="0">
                <a:solidFill>
                  <a:srgbClr val="0070C0"/>
                </a:solidFill>
              </a:rPr>
              <a:t>малък паралелизъм – тук 4.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[*] </a:t>
            </a:r>
            <a:r>
              <a:rPr lang="en-US" dirty="0" err="1" smtClean="0"/>
              <a:t>Paraschiv</a:t>
            </a:r>
            <a:r>
              <a:rPr lang="en-US" dirty="0" smtClean="0"/>
              <a:t> E. Introduction </a:t>
            </a:r>
            <a:r>
              <a:rPr lang="en-US" dirty="0"/>
              <a:t>to Thread Pools in </a:t>
            </a:r>
            <a:r>
              <a:rPr lang="en-US" dirty="0" smtClean="0"/>
              <a:t>Java, </a:t>
            </a:r>
            <a:r>
              <a:rPr lang="en-US" dirty="0" err="1"/>
              <a:t>GuavaJava</a:t>
            </a:r>
            <a:r>
              <a:rPr lang="en-US" dirty="0"/>
              <a:t>+ </a:t>
            </a:r>
            <a:endParaRPr lang="en-US" dirty="0" smtClean="0"/>
          </a:p>
          <a:p>
            <a:r>
              <a:rPr lang="bg-BG" dirty="0" smtClean="0"/>
              <a:t>(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www.baeldung.com/thread-pool-java-and-guava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5719" y="1137132"/>
            <a:ext cx="4884617" cy="4104456"/>
          </a:xfrm>
        </p:spPr>
        <p:txBody>
          <a:bodyPr>
            <a:normAutofit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>
                <a:solidFill>
                  <a:srgbClr val="D90547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Фаза </a:t>
            </a:r>
            <a:r>
              <a:rPr lang="bg-BG" sz="2200" b="1" cap="small" dirty="0" smtClean="0">
                <a:solidFill>
                  <a:srgbClr val="D90547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Моделиране - ефективност</a:t>
            </a:r>
            <a:r>
              <a:rPr lang="bg-BG" sz="2200" b="1" cap="small" dirty="0" smtClean="0">
                <a:solidFill>
                  <a:prstClr val="white">
                    <a:lumMod val="65000"/>
                  </a:prst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:</a:t>
            </a:r>
            <a:endParaRPr lang="bg-BG" sz="2200" b="1" cap="small" dirty="0">
              <a:solidFill>
                <a:prstClr val="white">
                  <a:lumMod val="65000"/>
                </a:prst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2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Декомпозиция</a:t>
            </a:r>
          </a:p>
          <a:p>
            <a:pPr marL="92577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управление (</a:t>
            </a:r>
            <a:r>
              <a:rPr lang="en-US" sz="18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MPMD = </a:t>
            </a:r>
            <a:r>
              <a:rPr lang="bg-BG" sz="18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потокова архитектура) – конвейер с репликирани фази</a:t>
            </a:r>
          </a:p>
          <a:p>
            <a:pPr marL="92577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8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 данни (</a:t>
            </a:r>
            <a:r>
              <a:rPr lang="en-US" sz="18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SPMD = master/slaves)</a:t>
            </a:r>
          </a:p>
          <a:p>
            <a:pPr marL="74295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2000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Балансиране и разпределяне</a:t>
            </a:r>
          </a:p>
          <a:p>
            <a:pPr marL="92577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601" b="1" u="sng" cap="small" dirty="0" smtClean="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статично</a:t>
            </a:r>
            <a:r>
              <a:rPr lang="bg-BG" sz="1601" b="1" cap="small" dirty="0" smtClean="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6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(предварително фиксиране по равен брой от </a:t>
            </a:r>
            <a:r>
              <a:rPr lang="en-US" sz="1601" b="1" i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N </a:t>
            </a:r>
            <a:r>
              <a:rPr lang="bg-BG" sz="16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подзадания между </a:t>
            </a:r>
            <a:r>
              <a:rPr lang="en-US" sz="1601" b="1" i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p</a:t>
            </a:r>
            <a:r>
              <a:rPr lang="en-US" sz="16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16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нишки)</a:t>
            </a:r>
          </a:p>
          <a:p>
            <a:pPr marL="92577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SzPct val="100000"/>
              <a:buFont typeface="Arial"/>
              <a:buChar char="•"/>
            </a:pPr>
            <a:r>
              <a:rPr lang="bg-BG" sz="1601" b="1" cap="small" dirty="0" smtClean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динамично  </a:t>
            </a:r>
            <a:r>
              <a:rPr lang="bg-BG" sz="1601" b="1" cap="small" dirty="0" smtClean="0">
                <a:solidFill>
                  <a:srgbClr val="FF0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подходящо само за динамично постъпващи задания:</a:t>
            </a:r>
            <a:endParaRPr lang="bg-BG" sz="1601" b="1" cap="small" dirty="0">
              <a:solidFill>
                <a:srgbClr val="FF0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dirty="0">
              <a:solidFill>
                <a:schemeClr val="accent4">
                  <a:lumMod val="7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accent4">
                  <a:lumMod val="7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5"/>
            <a:endParaRPr lang="bg-BG" sz="2200" b="1" dirty="0" smtClean="0">
              <a:solidFill>
                <a:schemeClr val="accent5">
                  <a:lumMod val="5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lvl="2"/>
            <a:endParaRPr lang="bg-BG" sz="2200" b="1" dirty="0" smtClean="0">
              <a:solidFill>
                <a:schemeClr val="tx1">
                  <a:lumMod val="65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9796" y="538538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1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9956" y="500435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2.1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55486" y="534196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2.1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59542" y="5732558"/>
            <a:ext cx="110163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2.</a:t>
            </a:r>
            <a:r>
              <a:rPr lang="bg-BG" i="1" dirty="0" smtClean="0"/>
              <a:t>р</a:t>
            </a:r>
            <a:r>
              <a:rPr lang="bg-BG" baseline="-25000" dirty="0" smtClean="0"/>
              <a:t>2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85045" y="5075753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3.1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98060" y="5601409"/>
            <a:ext cx="1076271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3.</a:t>
            </a:r>
            <a:r>
              <a:rPr lang="bg-BG" i="1" dirty="0" smtClean="0"/>
              <a:t>р</a:t>
            </a:r>
            <a:r>
              <a:rPr lang="bg-BG" baseline="-25000" dirty="0" smtClean="0"/>
              <a:t>3</a:t>
            </a:r>
            <a:r>
              <a:rPr lang="bg-BG" dirty="0" smtClean="0"/>
              <a:t> </a:t>
            </a:r>
            <a:endParaRPr lang="en-US" dirty="0"/>
          </a:p>
          <a:p>
            <a:pPr algn="ctr"/>
            <a:r>
              <a:rPr lang="bg-BG" dirty="0" smtClean="0"/>
              <a:t>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1"/>
          </p:cNvCxnSpPr>
          <p:nvPr/>
        </p:nvCxnSpPr>
        <p:spPr>
          <a:xfrm flipV="1">
            <a:off x="1557908" y="5220380"/>
            <a:ext cx="432048" cy="38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1557908" y="5525180"/>
            <a:ext cx="597578" cy="7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6" idx="1"/>
          </p:cNvCxnSpPr>
          <p:nvPr/>
        </p:nvCxnSpPr>
        <p:spPr>
          <a:xfrm>
            <a:off x="1557908" y="5601409"/>
            <a:ext cx="1101634" cy="34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374331" y="5601409"/>
            <a:ext cx="576065" cy="289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98068" y="5220380"/>
            <a:ext cx="10869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11083" y="5525180"/>
            <a:ext cx="873962" cy="7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794004" y="5677580"/>
            <a:ext cx="291041" cy="35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36739" y="5326926"/>
            <a:ext cx="813657" cy="1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946546" y="5392395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фаза 4 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662363" y="5900672"/>
            <a:ext cx="2820003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1801" b="1" cap="small" dirty="0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конвейер с репликирани фази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13512" y="2809398"/>
            <a:ext cx="1800201" cy="933066"/>
          </a:xfrm>
          <a:prstGeom prst="roundRect">
            <a:avLst/>
          </a:prstGeom>
          <a:solidFill>
            <a:srgbClr val="E11FC5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3473" y="1419950"/>
            <a:ext cx="0" cy="1389448"/>
          </a:xfrm>
          <a:prstGeom prst="straightConnector1">
            <a:avLst/>
          </a:prstGeom>
          <a:ln w="34925" cap="rnd">
            <a:solidFill>
              <a:srgbClr val="E11FC5">
                <a:alpha val="5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3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13" y="911777"/>
            <a:ext cx="9433048" cy="53060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11" y="73637"/>
            <a:ext cx="10448853" cy="838140"/>
          </a:xfrm>
        </p:spPr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задача от теста на Манделброт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5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0"/>
            <a:ext cx="10448853" cy="838140"/>
          </a:xfrm>
        </p:spPr>
        <p:txBody>
          <a:bodyPr>
            <a:normAutofit/>
          </a:bodyPr>
          <a:lstStyle/>
          <a:p>
            <a:r>
              <a:rPr lang="bg-BG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план и тестови резултати </a:t>
            </a:r>
            <a:endParaRPr lang="en-US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774932" y="6442036"/>
            <a:ext cx="1311683" cy="365125"/>
          </a:xfrm>
        </p:spPr>
        <p:txBody>
          <a:bodyPr/>
          <a:lstStyle/>
          <a:p>
            <a:fld id="{3B7E1065-4034-4F1D-A011-7CA9C054DC76}" type="slidenum">
              <a:rPr lang="en-US" sz="180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r>
              <a:rPr lang="en-US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14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7"/>
          <p:cNvSpPr txBox="1">
            <a:spLocks/>
          </p:cNvSpPr>
          <p:nvPr/>
        </p:nvSpPr>
        <p:spPr>
          <a:xfrm>
            <a:off x="120821" y="6393279"/>
            <a:ext cx="7848872" cy="4647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СПО/РСА/</a:t>
            </a:r>
            <a:r>
              <a:rPr lang="bg-BG" sz="18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РИТАрх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 	</a:t>
            </a:r>
            <a:r>
              <a:rPr lang="bg-BG" sz="1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Структура </a:t>
            </a:r>
            <a:r>
              <a:rPr lang="bg-BG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на курсовия проект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45292" y="838140"/>
            <a:ext cx="12359107" cy="6260917"/>
          </a:xfrm>
        </p:spPr>
        <p:txBody>
          <a:bodyPr>
            <a:normAutofit/>
          </a:bodyPr>
          <a:lstStyle/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1. Повторяемост за всеки тестов случай – </a:t>
            </a:r>
            <a:r>
              <a:rPr lang="bg-BG" sz="2200" b="1" cap="small" dirty="0" smtClean="0">
                <a:solidFill>
                  <a:srgbClr val="00B0F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например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</a:t>
            </a:r>
            <a:r>
              <a:rPr lang="bg-BG" sz="2200" b="1" cap="small" dirty="0" smtClean="0">
                <a:solidFill>
                  <a:srgbClr val="00B0F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5 пъти 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(статистически достатъчен брой пъти спрямо вероятността за фоново натоварване, възможно в различни часове на деня)</a:t>
            </a:r>
          </a:p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2. Параметризация – варирате по съставения план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грануларност – например </a:t>
            </a:r>
            <a:r>
              <a:rPr lang="en-US" sz="2000" b="1" i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N</a:t>
            </a: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g</a:t>
            </a:r>
            <a:r>
              <a:rPr lang="en-US" sz="2000" b="1" i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*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p</a:t>
            </a:r>
            <a:r>
              <a:rPr lang="en-US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, 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където е коефициент на грануларност и ще ви е команден параметър– например  </a:t>
            </a:r>
            <a:r>
              <a:rPr lang="en-US" sz="2000" b="1" i="1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g</a:t>
            </a:r>
            <a:r>
              <a:rPr lang="bg-BG" sz="2000" b="1" i="1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Times" panose="02020603060405020304" pitchFamily="18" charset="0"/>
                <a:cs typeface="Consolas" panose="020B0609020204030204" pitchFamily="49" charset="0"/>
              </a:rPr>
              <a:t>=</a:t>
            </a: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 1 е максимално едра, 10 е едра, 100 средна  и 1000 – към фина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балансирано планиране – </a:t>
            </a:r>
          </a:p>
          <a:p>
            <a:pPr marL="76109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статично с описание на разпределянето – например циклично, </a:t>
            </a:r>
          </a:p>
          <a:p>
            <a:pPr marL="76109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6+ - пускате и динамично централизирано – </a:t>
            </a:r>
          </a:p>
          <a:p>
            <a:pPr marL="475345" lvl="2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1601" b="1" cap="small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какъвто е пулът от нишки и показвате колко по-лош е резултата, </a:t>
            </a:r>
          </a:p>
          <a:p>
            <a:pPr marL="475345" lvl="2" indent="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None/>
            </a:pPr>
            <a:r>
              <a:rPr lang="bg-BG" sz="1601" b="1" cap="small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	</a:t>
            </a: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и </a:t>
            </a:r>
            <a:r>
              <a:rPr lang="bg-BG" sz="1601" b="1" cap="small" dirty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6++ </a:t>
            </a: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динамично разпределено – напр. веригата от изпълнителни нишки в 3. л-я</a:t>
            </a:r>
          </a:p>
          <a:p>
            <a:pPr marL="578270" lvl="1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20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натоварване – променяте тестовата област</a:t>
            </a:r>
          </a:p>
          <a:p>
            <a:pPr marL="76109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по-малки и по-големи задания – промяна размера на матрицата или промяна на подобластта към по-лека или по-тежка</a:t>
            </a:r>
          </a:p>
          <a:p>
            <a:pPr marL="761095" lvl="2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bg-BG" sz="1601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за по-балансирани и по-небалансирани задания (при Манделброт – по „къдрави“ и не-дисперсни (с обособени  „черни“ или „бели“ области))</a:t>
            </a:r>
            <a:endParaRPr lang="bg-BG" sz="2200" b="1" cap="small" dirty="0" smtClean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Font typeface="Arial"/>
              <a:buChar char="•"/>
            </a:pPr>
            <a:r>
              <a:rPr lang="en-US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3</a:t>
            </a:r>
            <a:r>
              <a:rPr lang="bg-BG" sz="2200" b="1" cap="small" dirty="0" smtClean="0">
                <a:solidFill>
                  <a:schemeClr val="bg1">
                    <a:lumMod val="5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latin typeface="Calibri Light" panose="020F0302020204030204" pitchFamily="34" charset="0"/>
                <a:cs typeface="Consolas" panose="020B0609020204030204" pitchFamily="49" charset="0"/>
              </a:rPr>
              <a:t>. ...</a:t>
            </a:r>
            <a:endParaRPr lang="bg-BG" sz="2000" b="1" cap="small" dirty="0">
              <a:solidFill>
                <a:schemeClr val="bg1">
                  <a:lumMod val="5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latin typeface="Calibri Light" panose="020F03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858868"/>
            <a:ext cx="5883150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1513</Words>
  <Application>Microsoft Office PowerPoint</Application>
  <PresentationFormat>Custom</PresentationFormat>
  <Paragraphs>220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Consolas</vt:lpstr>
      <vt:lpstr>Corbel</vt:lpstr>
      <vt:lpstr>Lucida Console</vt:lpstr>
      <vt:lpstr>Times</vt:lpstr>
      <vt:lpstr>Times New Roman</vt:lpstr>
      <vt:lpstr>Wingdings</vt:lpstr>
      <vt:lpstr>Wingdings 2</vt:lpstr>
      <vt:lpstr>HDOfficeLightV0</vt:lpstr>
      <vt:lpstr>Retrospect</vt:lpstr>
      <vt:lpstr>Worksheet</vt:lpstr>
      <vt:lpstr>Структура и изисквания към проекта по конкурентно програмиране</vt:lpstr>
      <vt:lpstr>Фази на софтуерния проект</vt:lpstr>
      <vt:lpstr>Фази на софтуерния проект</vt:lpstr>
      <vt:lpstr>Фази на софтуерния проект</vt:lpstr>
      <vt:lpstr>Фази на софтуерния проект</vt:lpstr>
      <vt:lpstr>Фази на софтуерния проект</vt:lpstr>
      <vt:lpstr>Фази на софтуерния проект – моделиране</vt:lpstr>
      <vt:lpstr>Избор на задача от теста на Манделброт</vt:lpstr>
      <vt:lpstr>Тестов план и тестови резултати </vt:lpstr>
      <vt:lpstr>...Тестов план и тестови резултати </vt:lpstr>
      <vt:lpstr>Примерен тестов план с резултати </vt:lpstr>
      <vt:lpstr>Съдържание на документа (записката)</vt:lpstr>
      <vt:lpstr>Специфични изисквания към проекта по РСА/СПО/РИТАрх</vt:lpstr>
      <vt:lpstr>... Специфични изисквания към проекта по РСА/СПО/РИТАрх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2016-03-27T14:10:28Z</dcterms:created>
  <dcterms:modified xsi:type="dcterms:W3CDTF">2020-05-01T12:23:30Z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