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6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7258-D3E2-4CE1-B008-E31900700E3E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FB40-73F6-4F2F-BF64-30A4719354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70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437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8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9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6D88-D2CB-44E2-967F-ACF0F7DA175A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0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9744-2ABE-41E3-AF36-9BD9E912F45D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06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7BF-C07C-41B8-A287-83C821480FF1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0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7D41-EF01-47A6-873A-1CAC63E39858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017-1370-4101-8325-DC1F71A5ECFB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88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DA24-3A17-451E-8443-4C0B3B161E97}" type="datetime1">
              <a:rPr lang="bg-BG" smtClean="0"/>
              <a:t>9.2.2022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49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ACB-860F-4036-A1A4-B549D61A672F}" type="datetime1">
              <a:rPr lang="bg-BG" smtClean="0"/>
              <a:t>9.2.2022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5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0905-750D-4225-8807-0361CEDC508E}" type="datetime1">
              <a:rPr lang="bg-BG" smtClean="0"/>
              <a:t>9.2.2022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5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FC7-9910-42DA-9FE3-F3E762ABD1D7}" type="datetime1">
              <a:rPr lang="bg-BG" smtClean="0"/>
              <a:t>9.2.2022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1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D9B1-5158-4182-BABA-BE09555F63FB}" type="datetime1">
              <a:rPr lang="bg-BG" smtClean="0"/>
              <a:t>9.2.2022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517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F08F-0CA3-4C81-BE23-FB211EBD5F0A}" type="datetime1">
              <a:rPr lang="bg-BG" smtClean="0"/>
              <a:t>9.2.2022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3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F69A-0192-45DC-AA74-886B518CF1BC}" type="datetime1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3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2013/03/25/carberp-the-never-ending-story/" TargetMode="External"/><Relationship Id="rId2" Type="http://schemas.openxmlformats.org/officeDocument/2006/relationships/hyperlink" Target="https://securelist.com/rootkit-evolution/3622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spersky.com/enterprise-security/wiki-section/products/anti-rootkit-and-remediation-technology" TargetMode="External"/><Relationship Id="rId5" Type="http://schemas.openxmlformats.org/officeDocument/2006/relationships/hyperlink" Target="https://www.netscout.com/blog/asert/lojack-becomes-double-agent" TargetMode="External"/><Relationship Id="rId4" Type="http://schemas.openxmlformats.org/officeDocument/2006/relationships/hyperlink" Target="https://blog.invisiblethings.org/2006/06/22/introducing-blue-pil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72045" y="1062037"/>
            <a:ext cx="9144000" cy="3396752"/>
          </a:xfrm>
        </p:spPr>
        <p:txBody>
          <a:bodyPr>
            <a:noAutofit/>
          </a:bodyPr>
          <a:lstStyle/>
          <a:p>
            <a:r>
              <a:rPr lang="bg-BG" sz="2400" b="1" dirty="0"/>
              <a:t>Софийски университет „Св. Кл. Охридски”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/>
              <a:t>Факултет по математика и информатика</a:t>
            </a:r>
            <a:br>
              <a:rPr lang="bg-BG" sz="2400" dirty="0"/>
            </a:br>
            <a:r>
              <a:rPr lang="bg-BG" sz="2400" dirty="0"/>
              <a:t>специалност : „Защита на информацията в компютърните системи и мрежи“</a:t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Дисциплина : Злонамерен софтуер</a:t>
            </a:r>
            <a:r>
              <a:rPr lang="en-US" sz="2400" b="1" dirty="0"/>
              <a:t>(Malware)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Курсова работа на тема </a:t>
            </a:r>
            <a:r>
              <a:rPr lang="en-US" sz="2400" b="1" dirty="0" smtClean="0"/>
              <a:t>“</a:t>
            </a:r>
            <a:r>
              <a:rPr lang="en-US" sz="2400" b="1" dirty="0" smtClean="0"/>
              <a:t>Rootkit </a:t>
            </a:r>
            <a:r>
              <a:rPr lang="bg-BG" sz="2400" b="1" dirty="0"/>
              <a:t>– характеристики, предпазване и отстраняване</a:t>
            </a:r>
            <a:r>
              <a:rPr lang="en-US" sz="2400" b="1" dirty="0"/>
              <a:t>”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02629"/>
            <a:ext cx="10093234" cy="2020388"/>
          </a:xfrm>
        </p:spPr>
        <p:txBody>
          <a:bodyPr>
            <a:noAutofit/>
          </a:bodyPr>
          <a:lstStyle/>
          <a:p>
            <a:pPr algn="r"/>
            <a:r>
              <a:rPr lang="bg-BG" sz="1800" i="1" dirty="0"/>
              <a:t>Автор:</a:t>
            </a:r>
            <a:endParaRPr lang="bg-BG" sz="1800" dirty="0"/>
          </a:p>
          <a:p>
            <a:pPr algn="r"/>
            <a:r>
              <a:rPr lang="bg-BG" sz="1800" dirty="0"/>
              <a:t>Иван </a:t>
            </a:r>
            <a:r>
              <a:rPr lang="bg-BG" sz="1800" dirty="0" err="1"/>
              <a:t>Ивов</a:t>
            </a:r>
            <a:r>
              <a:rPr lang="bg-BG" sz="1800" dirty="0"/>
              <a:t> Чучулски, фак. номер</a:t>
            </a:r>
            <a:r>
              <a:rPr lang="en-US" sz="1800" dirty="0"/>
              <a:t>: </a:t>
            </a:r>
            <a:r>
              <a:rPr lang="en-US" sz="1800" dirty="0" smtClean="0"/>
              <a:t>4MI3400043</a:t>
            </a:r>
            <a:r>
              <a:rPr lang="en-US" sz="1800" dirty="0"/>
              <a:t> </a:t>
            </a:r>
            <a:endParaRPr lang="bg-BG" sz="1800" dirty="0"/>
          </a:p>
          <a:p>
            <a:pPr algn="r"/>
            <a:r>
              <a:rPr lang="bg-BG" sz="1800" i="1" dirty="0"/>
              <a:t>Ръководител:</a:t>
            </a:r>
            <a:endParaRPr lang="bg-BG" sz="1800" dirty="0"/>
          </a:p>
          <a:p>
            <a:pPr algn="r"/>
            <a:r>
              <a:rPr lang="bg-BG" sz="1800" dirty="0"/>
              <a:t>доц. д-р Димитрина </a:t>
            </a:r>
            <a:r>
              <a:rPr lang="bg-BG" sz="1800" dirty="0" smtClean="0"/>
              <a:t>Полимирова</a:t>
            </a:r>
            <a:endParaRPr lang="en-US" sz="1800" dirty="0" smtClean="0"/>
          </a:p>
          <a:p>
            <a:pPr algn="r"/>
            <a:r>
              <a:rPr lang="bg-BG" sz="1800" dirty="0"/>
              <a:t>зимен семестър</a:t>
            </a:r>
            <a:r>
              <a:rPr lang="en-US" sz="1800" dirty="0"/>
              <a:t>,</a:t>
            </a:r>
            <a:r>
              <a:rPr lang="bg-BG" sz="1800" dirty="0"/>
              <a:t> 2021</a:t>
            </a:r>
            <a:r>
              <a:rPr lang="en-US" sz="1800" dirty="0"/>
              <a:t>/</a:t>
            </a:r>
            <a:r>
              <a:rPr lang="bg-BG" sz="1800" dirty="0"/>
              <a:t>2022г.</a:t>
            </a:r>
          </a:p>
          <a:p>
            <a:pPr algn="r"/>
            <a:endParaRPr lang="bg-BG" sz="1800" dirty="0"/>
          </a:p>
          <a:p>
            <a:endParaRPr lang="bg-BG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Об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79184"/>
              </p:ext>
            </p:extLst>
          </p:nvPr>
        </p:nvGraphicFramePr>
        <p:xfrm>
          <a:off x="5500687" y="127634"/>
          <a:ext cx="1190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Picture" r:id="rId4" imgW="1993392" imgH="2459736" progId="Word.Picture.8">
                  <p:embed/>
                </p:oleObj>
              </mc:Choice>
              <mc:Fallback>
                <p:oleObj name="Picture" r:id="rId4" imgW="1993392" imgH="2459736" progId="Word.Picture.8">
                  <p:embed/>
                  <p:pic>
                    <p:nvPicPr>
                      <p:cNvPr id="0" name="ole_rId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7" y="127634"/>
                        <a:ext cx="119062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0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Начини за предпазване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208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обучение на потребителите</a:t>
            </a:r>
            <a:endParaRPr lang="en-US" dirty="0" smtClean="0"/>
          </a:p>
          <a:p>
            <a:pPr algn="just"/>
            <a:r>
              <a:rPr lang="bg-BG" dirty="0" smtClean="0"/>
              <a:t>правене на резервни копия</a:t>
            </a:r>
            <a:endParaRPr lang="en-US" dirty="0" smtClean="0"/>
          </a:p>
          <a:p>
            <a:pPr algn="just"/>
            <a:r>
              <a:rPr lang="bg-BG" dirty="0" smtClean="0"/>
              <a:t>използване на по-нови системи, които </a:t>
            </a:r>
            <a:endParaRPr lang="en-US" dirty="0" smtClean="0"/>
          </a:p>
          <a:p>
            <a:pPr lvl="1" algn="just"/>
            <a:r>
              <a:rPr lang="bg-BG" dirty="0" smtClean="0"/>
              <a:t>имат </a:t>
            </a:r>
            <a:r>
              <a:rPr lang="en-US" dirty="0" smtClean="0"/>
              <a:t>UEFI</a:t>
            </a:r>
          </a:p>
          <a:p>
            <a:pPr lvl="1" algn="just"/>
            <a:r>
              <a:rPr lang="bg-BG" dirty="0" smtClean="0"/>
              <a:t>включване на </a:t>
            </a:r>
            <a:r>
              <a:rPr lang="en-US" dirty="0" smtClean="0"/>
              <a:t>secure boot</a:t>
            </a:r>
            <a:r>
              <a:rPr lang="bg-BG" dirty="0" smtClean="0"/>
              <a:t> </a:t>
            </a:r>
          </a:p>
          <a:p>
            <a:pPr lvl="1" algn="just"/>
            <a:r>
              <a:rPr lang="bg-BG" dirty="0" smtClean="0"/>
              <a:t>налагат задължително цифрово подписване на драйверите</a:t>
            </a:r>
            <a:endParaRPr lang="en-US" dirty="0" smtClean="0"/>
          </a:p>
          <a:p>
            <a:pPr algn="just"/>
            <a:r>
              <a:rPr lang="bg-BG" dirty="0" smtClean="0"/>
              <a:t>за по-напреднали потребители, които са готови да жертват функционалност и съвместимост</a:t>
            </a:r>
          </a:p>
          <a:p>
            <a:pPr lvl="1" algn="just"/>
            <a:r>
              <a:rPr lang="en-US" dirty="0" smtClean="0"/>
              <a:t>Purism </a:t>
            </a:r>
            <a:r>
              <a:rPr lang="en-US" dirty="0" err="1" smtClean="0"/>
              <a:t>Librem</a:t>
            </a:r>
            <a:r>
              <a:rPr lang="en-US" dirty="0" smtClean="0"/>
              <a:t> </a:t>
            </a:r>
            <a:r>
              <a:rPr lang="bg-BG" dirty="0" smtClean="0"/>
              <a:t>лаптопи</a:t>
            </a:r>
          </a:p>
          <a:p>
            <a:pPr lvl="1" algn="just"/>
            <a:r>
              <a:rPr lang="en-US" dirty="0" err="1" smtClean="0"/>
              <a:t>Qubes</a:t>
            </a:r>
            <a:r>
              <a:rPr lang="en-US" dirty="0" smtClean="0"/>
              <a:t> OS </a:t>
            </a:r>
            <a:r>
              <a:rPr lang="bg-BG" dirty="0" smtClean="0"/>
              <a:t>операционна система</a:t>
            </a:r>
            <a:endParaRPr lang="en-US" dirty="0"/>
          </a:p>
          <a:p>
            <a:pPr lvl="1" algn="just"/>
            <a:endParaRPr lang="bg-BG" dirty="0" smtClean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4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Начини за отстраняване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използване на инструменти, които използват техниките на </a:t>
            </a:r>
            <a:r>
              <a:rPr lang="en-US" dirty="0" smtClean="0"/>
              <a:t>rootkit</a:t>
            </a:r>
            <a:r>
              <a:rPr lang="bg-BG" dirty="0" smtClean="0"/>
              <a:t> програмите срещу тях</a:t>
            </a:r>
            <a:endParaRPr lang="en-US" dirty="0" smtClean="0"/>
          </a:p>
          <a:p>
            <a:pPr lvl="1" algn="just"/>
            <a:r>
              <a:rPr lang="en-US" dirty="0"/>
              <a:t>ELAM </a:t>
            </a:r>
            <a:r>
              <a:rPr lang="bg-BG" dirty="0"/>
              <a:t>(</a:t>
            </a:r>
            <a:r>
              <a:rPr lang="en-US" dirty="0"/>
              <a:t>Early Launch </a:t>
            </a:r>
            <a:r>
              <a:rPr lang="en-US" dirty="0" err="1"/>
              <a:t>AntiMalware</a:t>
            </a:r>
            <a:r>
              <a:rPr lang="en-US" dirty="0"/>
              <a:t>)</a:t>
            </a:r>
            <a:r>
              <a:rPr lang="bg-BG" dirty="0"/>
              <a:t> драйвер</a:t>
            </a:r>
            <a:endParaRPr lang="en-US" dirty="0" smtClean="0"/>
          </a:p>
          <a:p>
            <a:pPr algn="just"/>
            <a:r>
              <a:rPr lang="bg-BG" dirty="0" smtClean="0"/>
              <a:t>сканиране при стартиране</a:t>
            </a:r>
          </a:p>
          <a:p>
            <a:pPr lvl="1" algn="just"/>
            <a:r>
              <a:rPr lang="bg-BG" dirty="0" smtClean="0"/>
              <a:t>сканиране на </a:t>
            </a:r>
            <a:r>
              <a:rPr lang="en-US" dirty="0" smtClean="0"/>
              <a:t>firmware</a:t>
            </a:r>
            <a:endParaRPr lang="bg-BG" dirty="0" smtClean="0"/>
          </a:p>
          <a:p>
            <a:pPr algn="just"/>
            <a:r>
              <a:rPr lang="en-US" dirty="0" smtClean="0"/>
              <a:t>Kaspersky TDSS Killer</a:t>
            </a:r>
          </a:p>
          <a:p>
            <a:pPr algn="just"/>
            <a:r>
              <a:rPr lang="en-US" dirty="0" smtClean="0"/>
              <a:t>Avast free antivirus</a:t>
            </a:r>
            <a:endParaRPr lang="bg-BG" dirty="0" smtClean="0"/>
          </a:p>
          <a:p>
            <a:pPr algn="just"/>
            <a:endParaRPr lang="bg-BG" dirty="0" smtClean="0"/>
          </a:p>
          <a:p>
            <a:pPr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8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Примерна архитектура на </a:t>
            </a:r>
            <a:r>
              <a:rPr lang="en-US" sz="4000" dirty="0" smtClean="0"/>
              <a:t>anti-rootkit</a:t>
            </a:r>
            <a:r>
              <a:rPr lang="bg-BG" sz="4000" dirty="0" smtClean="0"/>
              <a:t> програма</a:t>
            </a:r>
            <a:endParaRPr lang="bg-BG" sz="40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12</a:t>
            </a:fld>
            <a:endParaRPr lang="bg-BG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85" y="1629142"/>
            <a:ext cx="7319229" cy="44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Литература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https://www.avast.com/c-rootkit</a:t>
            </a: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://securelist.com/rootkit-evolution/36222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/>
              <a:t>https://web.archive.org/web/20101214100124/http://www.symantec.com/avcenter/reference/windows.rootkit.overview.pdf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https://www.welivesecurity.com/2013/03/25/carberp-the-never-ending-story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blog.invisiblethings.org/2006/06/22/introducing-blue-pill.html</a:t>
            </a:r>
            <a:endParaRPr lang="en-US" sz="1800" dirty="0" smtClean="0"/>
          </a:p>
          <a:p>
            <a:r>
              <a:rPr lang="en-US" sz="1800" dirty="0"/>
              <a:t>https://www.blackhat.com/docs/asia-17/materials/asia-17-Matrosov-The-UEFI-Firmware-Rootkits-Myths-And-Reality.pdf</a:t>
            </a:r>
            <a:endParaRPr lang="bg-BG" sz="1800" dirty="0" smtClean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www.netscout.com/blog/asert/lojack-becomes-double-agent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www.kaspersky.com/enterprise-security/wiki-section/products/anti-rootkit-and-remediation-technology</a:t>
            </a:r>
            <a:endParaRPr lang="en-US" sz="1800" dirty="0" smtClean="0"/>
          </a:p>
          <a:p>
            <a:r>
              <a:rPr lang="en-US" sz="1800" dirty="0"/>
              <a:t>https://support.avast.com/en-in/article/Antivirus-Boot-time-Scan</a:t>
            </a:r>
            <a:endParaRPr lang="bg-BG" sz="18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4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66186"/>
            <a:ext cx="10515600" cy="1325563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306879"/>
            <a:ext cx="10515600" cy="4900490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Дефиниция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История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Слоеве на привилегированост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 слоя на </a:t>
            </a:r>
            <a:r>
              <a:rPr lang="bg-BG" dirty="0" smtClean="0"/>
              <a:t>приложенията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 слоя на системните драйвери и </a:t>
            </a:r>
            <a:r>
              <a:rPr lang="bg-BG" dirty="0" smtClean="0"/>
              <a:t>ядрото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във виртуализационния </a:t>
            </a:r>
            <a:r>
              <a:rPr lang="bg-BG" dirty="0" smtClean="0"/>
              <a:t>слой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във </a:t>
            </a:r>
            <a:r>
              <a:rPr lang="en-US" dirty="0" smtClean="0"/>
              <a:t>firmware</a:t>
            </a:r>
            <a:endParaRPr lang="bg-BG" dirty="0" smtClean="0"/>
          </a:p>
          <a:p>
            <a:pPr algn="just"/>
            <a:r>
              <a:rPr lang="bg-BG" dirty="0"/>
              <a:t>Начини за предпазване, откриване и </a:t>
            </a:r>
            <a:r>
              <a:rPr lang="bg-BG" dirty="0" smtClean="0"/>
              <a:t>отстраняване</a:t>
            </a:r>
          </a:p>
          <a:p>
            <a:pPr algn="just"/>
            <a:r>
              <a:rPr lang="bg-BG" dirty="0"/>
              <a:t>Начини за </a:t>
            </a:r>
            <a:r>
              <a:rPr lang="bg-BG" dirty="0" smtClean="0"/>
              <a:t>отстраняване</a:t>
            </a:r>
          </a:p>
          <a:p>
            <a:pPr algn="just"/>
            <a:r>
              <a:rPr lang="bg-BG" dirty="0"/>
              <a:t>Примерна архитектура на </a:t>
            </a:r>
            <a:r>
              <a:rPr lang="en-US" dirty="0"/>
              <a:t>anti-rootkit</a:t>
            </a:r>
            <a:r>
              <a:rPr lang="bg-BG" dirty="0"/>
              <a:t> програма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СУ „Св. Кл. </a:t>
            </a:r>
            <a:r>
              <a:rPr lang="ru-RU" dirty="0" err="1" smtClean="0"/>
              <a:t>Охридски</a:t>
            </a:r>
            <a:r>
              <a:rPr lang="ru-RU" dirty="0" smtClean="0"/>
              <a:t>“, ФМИ, ЗИКСМ, </a:t>
            </a:r>
            <a:r>
              <a:rPr lang="ru-RU" dirty="0" err="1" smtClean="0"/>
              <a:t>зимен</a:t>
            </a:r>
            <a:r>
              <a:rPr lang="ru-RU" dirty="0" smtClean="0"/>
              <a:t> </a:t>
            </a:r>
            <a:r>
              <a:rPr lang="ru-RU" dirty="0" err="1" smtClean="0"/>
              <a:t>семестър</a:t>
            </a:r>
            <a:r>
              <a:rPr lang="ru-RU" dirty="0" smtClean="0"/>
              <a:t>, 2021/2022г.,  Иван </a:t>
            </a:r>
            <a:r>
              <a:rPr lang="ru-RU" dirty="0" err="1" smtClean="0"/>
              <a:t>Ивов</a:t>
            </a:r>
            <a:r>
              <a:rPr lang="ru-RU" dirty="0" smtClean="0"/>
              <a:t> Чучулски, 4MI3400043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5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 на </a:t>
            </a:r>
            <a:r>
              <a:rPr lang="en-US" dirty="0" smtClean="0"/>
              <a:t>rootkit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bg-BG" dirty="0"/>
              <a:t>н</a:t>
            </a:r>
            <a:r>
              <a:rPr lang="bg-BG" dirty="0" smtClean="0"/>
              <a:t>абор от софтуерни програми, които спомагат за п</a:t>
            </a:r>
            <a:r>
              <a:rPr lang="bg-BG" dirty="0" smtClean="0"/>
              <a:t>редоставяне на постояненна и скрит неоторизиран привилегирован достъп до машината на жертвата</a:t>
            </a:r>
          </a:p>
          <a:p>
            <a:pPr algn="just"/>
            <a:r>
              <a:rPr lang="bg-BG" dirty="0" smtClean="0"/>
              <a:t>целят да останат задълго в системата, прикривайки дейността си</a:t>
            </a:r>
          </a:p>
          <a:p>
            <a:pPr algn="just"/>
            <a:r>
              <a:rPr lang="bg-BG" dirty="0" smtClean="0"/>
              <a:t>помещават се в </a:t>
            </a:r>
            <a:r>
              <a:rPr lang="bg-BG" dirty="0"/>
              <a:t>региони от </a:t>
            </a:r>
            <a:r>
              <a:rPr lang="bg-BG" dirty="0" smtClean="0"/>
              <a:t>оперативната </a:t>
            </a:r>
            <a:r>
              <a:rPr lang="bg-BG" dirty="0"/>
              <a:t>и постоянна </a:t>
            </a:r>
            <a:r>
              <a:rPr lang="bg-BG" dirty="0" smtClean="0"/>
              <a:t>памет, където антивирусните програми имат затруднен достъп</a:t>
            </a:r>
            <a:endParaRPr lang="bg-BG" dirty="0"/>
          </a:p>
          <a:p>
            <a:pPr marL="0" indent="0" algn="just">
              <a:buNone/>
            </a:pP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8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smtClean="0"/>
              <a:t>rootkit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840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началото на 90-те : първи успешни опити за постигане на </a:t>
            </a:r>
            <a:r>
              <a:rPr lang="en-US" dirty="0" smtClean="0"/>
              <a:t>root </a:t>
            </a:r>
            <a:r>
              <a:rPr lang="bg-BG" dirty="0" smtClean="0"/>
              <a:t>в </a:t>
            </a:r>
            <a:r>
              <a:rPr lang="en-US" dirty="0" smtClean="0"/>
              <a:t>Unix </a:t>
            </a:r>
            <a:r>
              <a:rPr lang="bg-BG" dirty="0" smtClean="0"/>
              <a:t>базирани системи</a:t>
            </a:r>
          </a:p>
          <a:p>
            <a:pPr algn="just"/>
            <a:r>
              <a:rPr lang="bg-BG" dirty="0" smtClean="0"/>
              <a:t>1999г. : </a:t>
            </a:r>
            <a:r>
              <a:rPr lang="en-US" dirty="0" smtClean="0"/>
              <a:t>“NTRootkit”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/>
              <a:t>Greg </a:t>
            </a:r>
            <a:r>
              <a:rPr lang="en-US" dirty="0" smtClean="0"/>
              <a:t>Hoglund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bg-BG" dirty="0" smtClean="0"/>
              <a:t>за </a:t>
            </a:r>
            <a:r>
              <a:rPr lang="en-US" dirty="0" smtClean="0"/>
              <a:t>Windows NT</a:t>
            </a:r>
            <a:r>
              <a:rPr lang="bg-BG" dirty="0" smtClean="0"/>
              <a:t>, демонстративен</a:t>
            </a:r>
          </a:p>
          <a:p>
            <a:pPr algn="just"/>
            <a:r>
              <a:rPr lang="bg-BG" dirty="0" smtClean="0"/>
              <a:t>до 200</a:t>
            </a:r>
            <a:r>
              <a:rPr lang="en-US" dirty="0" smtClean="0"/>
              <a:t>4</a:t>
            </a:r>
            <a:r>
              <a:rPr lang="bg-BG" dirty="0" smtClean="0"/>
              <a:t>г. : </a:t>
            </a:r>
            <a:r>
              <a:rPr lang="en-US" dirty="0"/>
              <a:t>“</a:t>
            </a:r>
            <a:r>
              <a:rPr lang="en-US" dirty="0" err="1"/>
              <a:t>HackerDefender</a:t>
            </a:r>
            <a:r>
              <a:rPr lang="en-US" dirty="0"/>
              <a:t>”, </a:t>
            </a:r>
            <a:r>
              <a:rPr lang="en-US" dirty="0" smtClean="0"/>
              <a:t>“</a:t>
            </a:r>
            <a:r>
              <a:rPr lang="en-US" dirty="0" err="1" smtClean="0"/>
              <a:t>Haxdoor</a:t>
            </a:r>
            <a:r>
              <a:rPr lang="en-US" dirty="0" smtClean="0"/>
              <a:t>”, “FU”</a:t>
            </a:r>
            <a:r>
              <a:rPr lang="bg-BG" dirty="0" smtClean="0"/>
              <a:t> : имат злонамерени действия</a:t>
            </a:r>
            <a:r>
              <a:rPr lang="bg-BG" dirty="0"/>
              <a:t>,</a:t>
            </a:r>
            <a:r>
              <a:rPr lang="bg-BG" dirty="0" smtClean="0"/>
              <a:t> като да записват потребителски вход</a:t>
            </a:r>
          </a:p>
          <a:p>
            <a:pPr algn="just"/>
            <a:r>
              <a:rPr lang="bg-BG" dirty="0" smtClean="0"/>
              <a:t>от 2005г. нататък : вграждане в троянски коне и </a:t>
            </a:r>
            <a:r>
              <a:rPr lang="en-US" dirty="0" smtClean="0"/>
              <a:t>mass-mail </a:t>
            </a:r>
            <a:r>
              <a:rPr lang="bg-BG" dirty="0" smtClean="0"/>
              <a:t>червеи</a:t>
            </a:r>
            <a:endParaRPr lang="en-US" dirty="0" smtClean="0"/>
          </a:p>
          <a:p>
            <a:pPr algn="just"/>
            <a:r>
              <a:rPr lang="bg-BG" dirty="0" smtClean="0"/>
              <a:t>2009г. : </a:t>
            </a:r>
            <a:r>
              <a:rPr lang="en-US" dirty="0" smtClean="0"/>
              <a:t>“Machiavelli”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 smtClean="0"/>
              <a:t>Mac OS</a:t>
            </a:r>
            <a:r>
              <a:rPr lang="bg-BG" dirty="0" smtClean="0"/>
              <a:t>, демонстративен</a:t>
            </a:r>
            <a:endParaRPr lang="en-US" dirty="0" smtClean="0"/>
          </a:p>
          <a:p>
            <a:pPr algn="just"/>
            <a:r>
              <a:rPr lang="bg-BG" dirty="0" smtClean="0"/>
              <a:t>2016г. : </a:t>
            </a:r>
            <a:r>
              <a:rPr lang="en-US" dirty="0" smtClean="0"/>
              <a:t>“</a:t>
            </a:r>
            <a:r>
              <a:rPr lang="en-US" dirty="0" err="1" smtClean="0"/>
              <a:t>HorsePill</a:t>
            </a:r>
            <a:r>
              <a:rPr lang="en-US" dirty="0" smtClean="0"/>
              <a:t>”</a:t>
            </a:r>
            <a:r>
              <a:rPr lang="bg-BG" dirty="0" smtClean="0"/>
              <a:t> за </a:t>
            </a:r>
            <a:r>
              <a:rPr lang="en-US" dirty="0" smtClean="0"/>
              <a:t>Linux</a:t>
            </a:r>
            <a:r>
              <a:rPr lang="bg-BG" dirty="0" smtClean="0"/>
              <a:t>, демонстративен</a:t>
            </a:r>
          </a:p>
          <a:p>
            <a:pPr algn="just"/>
            <a:r>
              <a:rPr lang="bg-BG" dirty="0" smtClean="0"/>
              <a:t>2022г. : съществуват множество </a:t>
            </a:r>
            <a:r>
              <a:rPr lang="en-US" dirty="0" smtClean="0"/>
              <a:t>rootkit </a:t>
            </a:r>
            <a:r>
              <a:rPr lang="bg-BG" dirty="0" smtClean="0"/>
              <a:t>програми за всички хардуерни платформи и операционни системи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8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Слоеве на привилегированост в </a:t>
            </a:r>
            <a:r>
              <a:rPr lang="en-US" sz="4000" dirty="0" smtClean="0"/>
              <a:t>x86</a:t>
            </a:r>
            <a:r>
              <a:rPr lang="bg-BG" sz="4000" dirty="0"/>
              <a:t> </a:t>
            </a:r>
            <a:r>
              <a:rPr lang="bg-BG" sz="4000" dirty="0" smtClean="0"/>
              <a:t>системи</a:t>
            </a:r>
            <a:endParaRPr lang="bg-BG" sz="4000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36" y="2050866"/>
            <a:ext cx="4772567" cy="3371788"/>
          </a:xfrm>
        </p:spPr>
      </p:pic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5</a:t>
            </a:fld>
            <a:endParaRPr lang="bg-BG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866"/>
            <a:ext cx="4173447" cy="34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 слоя на приложенията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946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изпълняват се с правомощията на потребителски процес</a:t>
            </a:r>
          </a:p>
          <a:p>
            <a:pPr algn="just"/>
            <a:r>
              <a:rPr lang="bg-BG" dirty="0" smtClean="0"/>
              <a:t>хакерите използват дропери за инсталиране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прихващане на процес на легитимна програми и подслушване</a:t>
            </a:r>
            <a:r>
              <a:rPr lang="en-US" dirty="0" smtClean="0"/>
              <a:t>/</a:t>
            </a:r>
            <a:r>
              <a:rPr lang="bg-BG" dirty="0" smtClean="0"/>
              <a:t>подменя</a:t>
            </a:r>
            <a:r>
              <a:rPr lang="en-US" dirty="0" smtClean="0"/>
              <a:t> </a:t>
            </a:r>
            <a:r>
              <a:rPr lang="bg-BG" dirty="0" smtClean="0"/>
              <a:t>на данните му</a:t>
            </a:r>
          </a:p>
          <a:p>
            <a:pPr lvl="1" algn="just"/>
            <a:r>
              <a:rPr lang="bg-BG" dirty="0"/>
              <a:t>в </a:t>
            </a:r>
            <a:r>
              <a:rPr lang="en-US" dirty="0"/>
              <a:t>Windows </a:t>
            </a:r>
            <a:r>
              <a:rPr lang="bg-BG" dirty="0"/>
              <a:t>чрез </a:t>
            </a:r>
            <a:r>
              <a:rPr lang="en-US" dirty="0"/>
              <a:t>“</a:t>
            </a:r>
            <a:r>
              <a:rPr lang="bg-BG" dirty="0" smtClean="0"/>
              <a:t>закачане</a:t>
            </a:r>
            <a:r>
              <a:rPr lang="en-US" dirty="0" smtClean="0"/>
              <a:t>”</a:t>
            </a:r>
            <a:r>
              <a:rPr lang="bg-BG" dirty="0" smtClean="0"/>
              <a:t> към събития на процес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err="1" smtClean="0"/>
              <a:t>SetWindowsHookEx</a:t>
            </a:r>
            <a:endParaRPr lang="bg-BG" dirty="0" smtClean="0"/>
          </a:p>
          <a:p>
            <a:pPr lvl="1" algn="just"/>
            <a:r>
              <a:rPr lang="bg-BG" dirty="0" smtClean="0"/>
              <a:t>„инжектиране“ на</a:t>
            </a:r>
            <a:r>
              <a:rPr lang="en-US" dirty="0"/>
              <a:t> </a:t>
            </a:r>
            <a:r>
              <a:rPr lang="en-US" dirty="0" smtClean="0"/>
              <a:t>DLL </a:t>
            </a:r>
            <a:r>
              <a:rPr lang="bg-BG" dirty="0" smtClean="0"/>
              <a:t>към системен </a:t>
            </a:r>
            <a:r>
              <a:rPr lang="en-US" dirty="0" smtClean="0"/>
              <a:t>DLL</a:t>
            </a:r>
            <a:endParaRPr lang="bg-BG" dirty="0" smtClean="0"/>
          </a:p>
          <a:p>
            <a:pPr algn="just"/>
            <a:r>
              <a:rPr lang="bg-BG" dirty="0" smtClean="0"/>
              <a:t>добра антивирусна програма може да засече такива намеси</a:t>
            </a:r>
            <a:endParaRPr lang="bg-BG" dirty="0"/>
          </a:p>
          <a:p>
            <a:pPr algn="just"/>
            <a:r>
              <a:rPr lang="bg-BG" dirty="0" smtClean="0"/>
              <a:t>пример : </a:t>
            </a:r>
            <a:r>
              <a:rPr lang="en-US" dirty="0" smtClean="0"/>
              <a:t>“</a:t>
            </a:r>
            <a:r>
              <a:rPr lang="en-US" dirty="0" err="1" smtClean="0"/>
              <a:t>Carberp</a:t>
            </a:r>
            <a:r>
              <a:rPr lang="en-US" dirty="0" smtClean="0"/>
              <a:t>”</a:t>
            </a:r>
          </a:p>
          <a:p>
            <a:pPr lvl="1" algn="just"/>
            <a:r>
              <a:rPr lang="bg-BG" dirty="0" smtClean="0"/>
              <a:t>модифицира достоверен процес (</a:t>
            </a:r>
            <a:r>
              <a:rPr lang="en-US" dirty="0" smtClean="0"/>
              <a:t>explorer.exe</a:t>
            </a:r>
            <a:r>
              <a:rPr lang="bg-BG" dirty="0"/>
              <a:t>)</a:t>
            </a:r>
            <a:r>
              <a:rPr lang="bg-BG" dirty="0" smtClean="0"/>
              <a:t>, за да установи легитимността си</a:t>
            </a:r>
          </a:p>
          <a:p>
            <a:pPr lvl="1" algn="just"/>
            <a:r>
              <a:rPr lang="bg-BG" dirty="0" smtClean="0"/>
              <a:t>променя </a:t>
            </a:r>
            <a:r>
              <a:rPr lang="bg-BG" dirty="0" err="1" smtClean="0"/>
              <a:t>байтокода</a:t>
            </a:r>
            <a:r>
              <a:rPr lang="bg-BG" dirty="0" smtClean="0"/>
              <a:t> на </a:t>
            </a:r>
            <a:r>
              <a:rPr lang="en-US" dirty="0" smtClean="0"/>
              <a:t>Java </a:t>
            </a:r>
            <a:r>
              <a:rPr lang="bg-BG" dirty="0" smtClean="0"/>
              <a:t>приложение за онлайн банкиране, карайки го пари към определени сметки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Rootkit </a:t>
            </a:r>
            <a:r>
              <a:rPr lang="bg-BG" sz="4000" dirty="0" smtClean="0"/>
              <a:t>в слоя на системните драйвери и ядрото</a:t>
            </a: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процесите от този слой контролират всички потребителски</a:t>
            </a:r>
          </a:p>
          <a:p>
            <a:pPr algn="just"/>
            <a:r>
              <a:rPr lang="bg-BG" dirty="0" smtClean="0"/>
              <a:t>може да се инсталират се като драйвери</a:t>
            </a:r>
            <a:endParaRPr lang="en-US" dirty="0" smtClean="0"/>
          </a:p>
          <a:p>
            <a:pPr algn="just"/>
            <a:r>
              <a:rPr lang="bg-BG" dirty="0" smtClean="0"/>
              <a:t>осъществяват злонамерени действия чрез прихващане и пренасочване на системните извиквания към свой код</a:t>
            </a:r>
          </a:p>
          <a:p>
            <a:pPr lvl="1" algn="just"/>
            <a:r>
              <a:rPr lang="bg-BG" dirty="0" smtClean="0"/>
              <a:t>в</a:t>
            </a:r>
            <a:r>
              <a:rPr lang="en-US" dirty="0"/>
              <a:t> </a:t>
            </a:r>
            <a:r>
              <a:rPr lang="en-US" dirty="0" smtClean="0"/>
              <a:t>Windows : system service </a:t>
            </a:r>
            <a:r>
              <a:rPr lang="en-US" dirty="0"/>
              <a:t>descriptor </a:t>
            </a:r>
            <a:r>
              <a:rPr lang="en-US" dirty="0" smtClean="0"/>
              <a:t>table</a:t>
            </a:r>
          </a:p>
          <a:p>
            <a:pPr lvl="1" algn="just"/>
            <a:r>
              <a:rPr lang="bg-BG" dirty="0" smtClean="0"/>
              <a:t>в </a:t>
            </a:r>
            <a:r>
              <a:rPr lang="en-US" dirty="0" smtClean="0"/>
              <a:t>Linux : system </a:t>
            </a:r>
            <a:r>
              <a:rPr lang="en-US" dirty="0"/>
              <a:t>call </a:t>
            </a:r>
            <a:r>
              <a:rPr lang="en-US" dirty="0" smtClean="0"/>
              <a:t>table</a:t>
            </a:r>
          </a:p>
          <a:p>
            <a:pPr algn="just"/>
            <a:r>
              <a:rPr lang="bg-BG" dirty="0" smtClean="0"/>
              <a:t>възможност за ефективно скриване на своето присъствие и на процеси в потребителския слой</a:t>
            </a:r>
          </a:p>
          <a:p>
            <a:pPr lvl="1"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00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във виртуализационния слой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1754" cy="4351338"/>
          </a:xfrm>
        </p:spPr>
        <p:txBody>
          <a:bodyPr/>
          <a:lstStyle/>
          <a:p>
            <a:pPr algn="just"/>
            <a:r>
              <a:rPr lang="bg-BG" dirty="0" smtClean="0"/>
              <a:t>навлизат като концепция след като </a:t>
            </a:r>
            <a:r>
              <a:rPr lang="en-US" dirty="0" smtClean="0"/>
              <a:t>Intel </a:t>
            </a:r>
            <a:r>
              <a:rPr lang="bg-BG" dirty="0" smtClean="0"/>
              <a:t>и </a:t>
            </a:r>
            <a:r>
              <a:rPr lang="en-US" dirty="0" smtClean="0"/>
              <a:t>AMD </a:t>
            </a:r>
            <a:r>
              <a:rPr lang="bg-BG" dirty="0" smtClean="0"/>
              <a:t>имплементират специфични инструкции за виртуализация</a:t>
            </a:r>
            <a:endParaRPr lang="en-US" dirty="0" smtClean="0"/>
          </a:p>
          <a:p>
            <a:pPr algn="just"/>
            <a:r>
              <a:rPr lang="bg-BG" dirty="0" smtClean="0"/>
              <a:t>идея : да поставим ОС във контролирана виртуална машина</a:t>
            </a:r>
          </a:p>
          <a:p>
            <a:pPr algn="just"/>
            <a:r>
              <a:rPr lang="bg-BG" dirty="0" smtClean="0"/>
              <a:t>2006г. : два известни демонстративни варианта :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SubVirt</a:t>
            </a:r>
            <a:r>
              <a:rPr lang="en-US" dirty="0" smtClean="0"/>
              <a:t>” </a:t>
            </a:r>
            <a:r>
              <a:rPr lang="bg-BG" dirty="0" smtClean="0"/>
              <a:t>и </a:t>
            </a:r>
            <a:r>
              <a:rPr lang="en-US" dirty="0" smtClean="0"/>
              <a:t>“</a:t>
            </a:r>
            <a:r>
              <a:rPr lang="en-US" dirty="0" err="1" smtClean="0"/>
              <a:t>BluePill</a:t>
            </a:r>
            <a:r>
              <a:rPr lang="en-US" dirty="0" smtClean="0"/>
              <a:t>”</a:t>
            </a:r>
          </a:p>
          <a:p>
            <a:pPr algn="just"/>
            <a:r>
              <a:rPr lang="bg-BG" dirty="0" smtClean="0"/>
              <a:t>2016г. : </a:t>
            </a:r>
            <a:r>
              <a:rPr lang="en-US" dirty="0" smtClean="0"/>
              <a:t>“</a:t>
            </a:r>
            <a:r>
              <a:rPr lang="en-US" dirty="0" err="1" smtClean="0"/>
              <a:t>rHV</a:t>
            </a:r>
            <a:r>
              <a:rPr lang="en-US" dirty="0" smtClean="0"/>
              <a:t>” </a:t>
            </a:r>
            <a:r>
              <a:rPr lang="bg-BG" dirty="0" smtClean="0"/>
              <a:t>: демонстративен </a:t>
            </a:r>
            <a:r>
              <a:rPr lang="en-US" dirty="0" smtClean="0"/>
              <a:t>rootkit </a:t>
            </a:r>
            <a:r>
              <a:rPr lang="bg-BG" dirty="0" smtClean="0"/>
              <a:t>програми за виртуализацията на </a:t>
            </a:r>
            <a:r>
              <a:rPr lang="en-US" dirty="0" smtClean="0"/>
              <a:t>ARM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06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във </a:t>
            </a:r>
            <a:r>
              <a:rPr lang="en-US" dirty="0" smtClean="0"/>
              <a:t>firmware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цели </a:t>
            </a:r>
            <a:r>
              <a:rPr lang="bg-BG" dirty="0"/>
              <a:t>да модифицира регионите от компютърната система, където се съхранява софтуер за взаимодействие с хардуерните компоненти, като например </a:t>
            </a:r>
            <a:r>
              <a:rPr lang="en-US" dirty="0"/>
              <a:t>BIOS или </a:t>
            </a:r>
            <a:r>
              <a:rPr lang="en-US" dirty="0" smtClean="0"/>
              <a:t>UEFI</a:t>
            </a:r>
          </a:p>
          <a:p>
            <a:pPr algn="just"/>
            <a:r>
              <a:rPr lang="bg-BG" dirty="0" smtClean="0"/>
              <a:t>2011г. : </a:t>
            </a:r>
            <a:r>
              <a:rPr lang="en-US" dirty="0" smtClean="0"/>
              <a:t>“</a:t>
            </a:r>
            <a:r>
              <a:rPr lang="en-US" dirty="0" err="1" smtClean="0"/>
              <a:t>Mebroni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</a:p>
          <a:p>
            <a:pPr lvl="1" algn="just"/>
            <a:r>
              <a:rPr lang="bg-BG" dirty="0" smtClean="0"/>
              <a:t>първият свободно открит представител, модифициращ </a:t>
            </a:r>
            <a:r>
              <a:rPr lang="en-US" dirty="0" smtClean="0"/>
              <a:t>BIOS</a:t>
            </a:r>
          </a:p>
          <a:p>
            <a:pPr algn="just"/>
            <a:r>
              <a:rPr lang="bg-BG" dirty="0" smtClean="0"/>
              <a:t>2013г. </a:t>
            </a:r>
            <a:r>
              <a:rPr lang="en-US" dirty="0" smtClean="0"/>
              <a:t>: “DEITYBOUNCE”, “JETPLOW”</a:t>
            </a:r>
            <a:endParaRPr lang="bg-BG" dirty="0" smtClean="0"/>
          </a:p>
          <a:p>
            <a:pPr lvl="1" algn="just"/>
            <a:r>
              <a:rPr lang="bg-BG" dirty="0" smtClean="0"/>
              <a:t>потенциални разработки на службите за сигурност на САЩ</a:t>
            </a:r>
            <a:endParaRPr lang="en-US" dirty="0" smtClean="0"/>
          </a:p>
          <a:p>
            <a:pPr algn="just"/>
            <a:r>
              <a:rPr lang="bg-BG" dirty="0" smtClean="0"/>
              <a:t>2018г. </a:t>
            </a:r>
            <a:r>
              <a:rPr lang="en-US" dirty="0" smtClean="0"/>
              <a:t>: “</a:t>
            </a:r>
            <a:r>
              <a:rPr lang="en-US" dirty="0" err="1" smtClean="0"/>
              <a:t>Lojax</a:t>
            </a:r>
            <a:r>
              <a:rPr lang="en-US" dirty="0" smtClean="0"/>
              <a:t>”</a:t>
            </a:r>
            <a:endParaRPr lang="bg-BG" dirty="0" smtClean="0"/>
          </a:p>
          <a:p>
            <a:pPr lvl="1" algn="just"/>
            <a:r>
              <a:rPr lang="bg-BG" dirty="0" smtClean="0"/>
              <a:t>възползва се от легитимен софтуер против кражба на лаптопи</a:t>
            </a:r>
            <a:endParaRPr lang="en-US" dirty="0"/>
          </a:p>
          <a:p>
            <a:pPr lvl="1"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94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900</Words>
  <Application>Microsoft Office PowerPoint</Application>
  <PresentationFormat>Широк екран</PresentationFormat>
  <Paragraphs>116</Paragraphs>
  <Slides>13</Slides>
  <Notes>4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тема</vt:lpstr>
      <vt:lpstr>Picture</vt:lpstr>
      <vt:lpstr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 : Злонамерен софтуер(Malware)   Курсова работа на тема “Rootkit – характеристики, предпазване и отстраняване”</vt:lpstr>
      <vt:lpstr>Съдържание</vt:lpstr>
      <vt:lpstr>Дефиниция на rootkit</vt:lpstr>
      <vt:lpstr>История на rootkit</vt:lpstr>
      <vt:lpstr>Слоеве на привилегированост в x86 системи</vt:lpstr>
      <vt:lpstr>Rootkit в слоя на приложенията</vt:lpstr>
      <vt:lpstr>Rootkit в слоя на системните драйвери и ядрото</vt:lpstr>
      <vt:lpstr>Rootkit във виртуализационния слой</vt:lpstr>
      <vt:lpstr>Rootkit във firmware</vt:lpstr>
      <vt:lpstr>Начини за предпазване</vt:lpstr>
      <vt:lpstr>Начини за отстраняване</vt:lpstr>
      <vt:lpstr>Примерна архитектура на anti-rootkit програма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218</cp:revision>
  <dcterms:created xsi:type="dcterms:W3CDTF">2022-02-08T18:54:08Z</dcterms:created>
  <dcterms:modified xsi:type="dcterms:W3CDTF">2022-02-09T19:38:00Z</dcterms:modified>
</cp:coreProperties>
</file>