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7" r:id="rId5"/>
    <p:sldId id="259" r:id="rId6"/>
    <p:sldId id="261" r:id="rId7"/>
    <p:sldId id="262" r:id="rId8"/>
    <p:sldId id="263" r:id="rId9"/>
    <p:sldId id="267" r:id="rId10"/>
    <p:sldId id="266" r:id="rId11"/>
    <p:sldId id="276" r:id="rId12"/>
    <p:sldId id="269" r:id="rId13"/>
    <p:sldId id="270" r:id="rId14"/>
    <p:sldId id="268" r:id="rId15"/>
    <p:sldId id="273" r:id="rId16"/>
    <p:sldId id="272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86D7A-B670-457D-9B23-15A30E68A262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DAAB-5F2A-4E8D-8281-8407011211B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78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6DAAB-5F2A-4E8D-8281-8407011211B9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55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6DAAB-5F2A-4E8D-8281-8407011211B9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997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6DAAB-5F2A-4E8D-8281-8407011211B9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845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6DAAB-5F2A-4E8D-8281-8407011211B9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13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6DAAB-5F2A-4E8D-8281-8407011211B9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5019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6DAAB-5F2A-4E8D-8281-8407011211B9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1775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6DAAB-5F2A-4E8D-8281-8407011211B9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990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542-19FE-4F2A-B25E-EE3723FAE88C}" type="datetime1">
              <a:rPr lang="bg-BG" smtClean="0"/>
              <a:t>26.6.2022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76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BC6-06C2-4480-B782-6743ACCE4A09}" type="datetime1">
              <a:rPr lang="bg-BG" smtClean="0"/>
              <a:t>26.6.2022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617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11FB-2D99-4958-B3A4-316B27264EA6}" type="datetime1">
              <a:rPr lang="bg-BG" smtClean="0"/>
              <a:t>26.6.2022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862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E05B-E479-45EA-882D-9E386B27E32B}" type="datetime1">
              <a:rPr lang="bg-BG" smtClean="0"/>
              <a:t>26.6.2022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037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397E-8A7B-4752-A2CF-F1C504F0901F}" type="datetime1">
              <a:rPr lang="bg-BG" smtClean="0"/>
              <a:t>26.6.2022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023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10EA-583A-4F75-8DFC-95DF965AFE9A}" type="datetime1">
              <a:rPr lang="bg-BG" smtClean="0"/>
              <a:t>26.6.2022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941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3CE-5F10-47B3-97E0-CD4BB722168D}" type="datetime1">
              <a:rPr lang="bg-BG" smtClean="0"/>
              <a:t>26.6.2022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842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193-371D-4C3B-9CD6-8F93F974FD8D}" type="datetime1">
              <a:rPr lang="bg-BG" smtClean="0"/>
              <a:t>26.6.2022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266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D1FA-FC26-4FDA-82AE-C935BD0BCCDE}" type="datetime1">
              <a:rPr lang="bg-BG" smtClean="0"/>
              <a:t>26.6.2022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654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6E92-B5C2-40E9-9D2A-E1CCD0C82983}" type="datetime1">
              <a:rPr lang="bg-BG" smtClean="0"/>
              <a:t>26.6.2022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1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D72D-61A9-4906-A5B7-7B99049F7DC3}" type="datetime1">
              <a:rPr lang="bg-BG" smtClean="0"/>
              <a:t>26.6.2022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9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BED91-8DF4-484C-A9F5-F126F8C35BBC}" type="datetime1">
              <a:rPr lang="bg-BG" smtClean="0"/>
              <a:t>26.6.2022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55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i.dev/docs/password-generator" TargetMode="External"/><Relationship Id="rId2" Type="http://schemas.openxmlformats.org/officeDocument/2006/relationships/hyperlink" Target="https://docs.oracle.com/en/java/javase/17/security/java-cryptography-architecture-jca-reference-guid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1"/>
          <p:cNvSpPr>
            <a:spLocks noGrp="1"/>
          </p:cNvSpPr>
          <p:nvPr>
            <p:ph type="ctrTitle"/>
          </p:nvPr>
        </p:nvSpPr>
        <p:spPr>
          <a:xfrm>
            <a:off x="1672045" y="1062037"/>
            <a:ext cx="9144000" cy="3396752"/>
          </a:xfrm>
        </p:spPr>
        <p:txBody>
          <a:bodyPr>
            <a:noAutofit/>
          </a:bodyPr>
          <a:lstStyle/>
          <a:p>
            <a:r>
              <a:rPr lang="bg-BG" sz="2400" b="1" dirty="0" smtClean="0"/>
              <a:t>Софийски университет „Св. Кл. Охридски”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>Факултет по математика и информатика</a:t>
            </a:r>
            <a:br>
              <a:rPr lang="bg-BG" sz="2400" dirty="0" smtClean="0"/>
            </a:br>
            <a:r>
              <a:rPr lang="bg-BG" sz="2400" dirty="0" smtClean="0"/>
              <a:t>специалност : „Защита на информацията в компютърните системи и мрежи“</a:t>
            </a:r>
            <a:br>
              <a:rPr lang="bg-BG" sz="2400" dirty="0" smtClean="0"/>
            </a:br>
            <a:r>
              <a:rPr lang="bg-BG" sz="2400" b="1" dirty="0" smtClean="0"/>
              <a:t> 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b="1" dirty="0" smtClean="0"/>
              <a:t>Дисциплина:</a:t>
            </a:r>
            <a:r>
              <a:rPr lang="en-US" sz="2400" b="1" dirty="0" smtClean="0"/>
              <a:t> </a:t>
            </a:r>
            <a:r>
              <a:rPr lang="ru-RU" sz="2400" b="1" dirty="0" smtClean="0"/>
              <a:t>Моделиране на защитени взаимодействия в компютърните системи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b="1" dirty="0" smtClean="0"/>
              <a:t> 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b="1" dirty="0" smtClean="0"/>
              <a:t>Курсова работа на тема </a:t>
            </a:r>
            <a:r>
              <a:rPr lang="en-US" sz="2400" b="1" dirty="0" smtClean="0"/>
              <a:t>“</a:t>
            </a:r>
            <a:r>
              <a:rPr lang="bg-BG" sz="2400" b="1" dirty="0"/>
              <a:t>Описание на система </a:t>
            </a:r>
            <a:r>
              <a:rPr lang="en-US" sz="2400" b="1" dirty="0"/>
              <a:t>за съхранение, проверка и генериране на сигурни пароли</a:t>
            </a:r>
            <a:r>
              <a:rPr lang="en-US" sz="2400" b="1" dirty="0" smtClean="0"/>
              <a:t>”</a:t>
            </a:r>
            <a:endParaRPr lang="bg-BG" sz="2400" dirty="0"/>
          </a:p>
        </p:txBody>
      </p:sp>
      <p:sp>
        <p:nvSpPr>
          <p:cNvPr id="9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4702629"/>
            <a:ext cx="10093234" cy="2020388"/>
          </a:xfrm>
        </p:spPr>
        <p:txBody>
          <a:bodyPr>
            <a:noAutofit/>
          </a:bodyPr>
          <a:lstStyle/>
          <a:p>
            <a:pPr algn="r"/>
            <a:r>
              <a:rPr lang="bg-BG" sz="1800" i="1" dirty="0"/>
              <a:t>Автор:</a:t>
            </a:r>
            <a:endParaRPr lang="bg-BG" sz="1800" dirty="0"/>
          </a:p>
          <a:p>
            <a:pPr algn="r"/>
            <a:r>
              <a:rPr lang="bg-BG" sz="1800" dirty="0"/>
              <a:t>Иван Ивов Чучулски, фак. номер</a:t>
            </a:r>
            <a:r>
              <a:rPr lang="en-US" sz="1800" dirty="0"/>
              <a:t>: </a:t>
            </a:r>
            <a:r>
              <a:rPr lang="en-US" sz="1800" dirty="0" smtClean="0"/>
              <a:t>4MI3400043</a:t>
            </a:r>
            <a:r>
              <a:rPr lang="en-US" sz="1800" dirty="0"/>
              <a:t> </a:t>
            </a:r>
            <a:endParaRPr lang="bg-BG" sz="1800" dirty="0"/>
          </a:p>
          <a:p>
            <a:pPr algn="r"/>
            <a:r>
              <a:rPr lang="bg-BG" sz="1800" i="1" dirty="0"/>
              <a:t>Ръководител:</a:t>
            </a:r>
            <a:endParaRPr lang="bg-BG" sz="1800" dirty="0"/>
          </a:p>
          <a:p>
            <a:pPr algn="r"/>
            <a:r>
              <a:rPr lang="bg-BG" sz="1800" dirty="0" smtClean="0"/>
              <a:t>проф. д.т.н. Веселин Целков</a:t>
            </a:r>
            <a:endParaRPr lang="en-US" sz="1800" dirty="0" smtClean="0"/>
          </a:p>
          <a:p>
            <a:pPr algn="r"/>
            <a:r>
              <a:rPr lang="bg-BG" sz="1800" dirty="0" smtClean="0"/>
              <a:t>летен семестър</a:t>
            </a:r>
            <a:r>
              <a:rPr lang="en-US" sz="1800" dirty="0"/>
              <a:t>,</a:t>
            </a:r>
            <a:r>
              <a:rPr lang="bg-BG" sz="1800" dirty="0"/>
              <a:t> 2021</a:t>
            </a:r>
            <a:r>
              <a:rPr lang="en-US" sz="1800" dirty="0"/>
              <a:t>/</a:t>
            </a:r>
            <a:r>
              <a:rPr lang="bg-BG" sz="1800" dirty="0"/>
              <a:t>2022г.</a:t>
            </a:r>
          </a:p>
          <a:p>
            <a:pPr algn="r"/>
            <a:endParaRPr lang="bg-BG" sz="1800" dirty="0"/>
          </a:p>
          <a:p>
            <a:endParaRPr lang="bg-BG" sz="18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1" name="Об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461436"/>
              </p:ext>
            </p:extLst>
          </p:nvPr>
        </p:nvGraphicFramePr>
        <p:xfrm>
          <a:off x="333375" y="145051"/>
          <a:ext cx="11906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Picture" r:id="rId4" imgW="1993392" imgH="2459736" progId="Word.Picture.8">
                  <p:embed/>
                </p:oleObj>
              </mc:Choice>
              <mc:Fallback>
                <p:oleObj name="Picture" r:id="rId4" imgW="1993392" imgH="2459736" progId="Word.Picture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45051"/>
                        <a:ext cx="1190625" cy="1381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4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1325563"/>
          </a:xfrm>
        </p:spPr>
        <p:txBody>
          <a:bodyPr>
            <a:noAutofit/>
          </a:bodyPr>
          <a:lstStyle/>
          <a:p>
            <a:r>
              <a:rPr lang="bg-BG" sz="3600" dirty="0" smtClean="0"/>
              <a:t>Извеждане на пресмятанията за проверка </a:t>
            </a:r>
            <a:r>
              <a:rPr lang="bg-BG" sz="3600" dirty="0"/>
              <a:t>на условията </a:t>
            </a:r>
            <a:r>
              <a:rPr lang="bg-BG" sz="3600" dirty="0" smtClean="0"/>
              <a:t>за пълнота и непротиворечивост</a:t>
            </a:r>
            <a:r>
              <a:rPr lang="bg-BG" sz="3600" dirty="0"/>
              <a:t/>
            </a:r>
            <a:br>
              <a:rPr lang="bg-BG" sz="3600" dirty="0"/>
            </a:br>
            <a:endParaRPr lang="bg-BG" sz="36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5176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П</a:t>
            </a:r>
            <a:r>
              <a:rPr lang="bg-BG" dirty="0" smtClean="0"/>
              <a:t>рилагаме </a:t>
            </a:r>
            <a:r>
              <a:rPr lang="bg-BG" dirty="0"/>
              <a:t>следните пресмятания за условията на реда. Нека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и p</a:t>
            </a:r>
            <a:r>
              <a:rPr lang="en-US" baseline="-25000" dirty="0"/>
              <a:t>k ­</a:t>
            </a:r>
            <a:r>
              <a:rPr lang="bg-BG" dirty="0"/>
              <a:t>са две различни логически условия. Тогава при </a:t>
            </a:r>
            <a:r>
              <a:rPr lang="bg-BG" dirty="0" smtClean="0"/>
              <a:t>пресмятането на условието </a:t>
            </a:r>
            <a:r>
              <a:rPr lang="bg-BG" dirty="0"/>
              <a:t>за пълнота имаме следните два случая</a:t>
            </a:r>
            <a:r>
              <a:rPr lang="bg-BG" dirty="0" smtClean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V !p</a:t>
            </a:r>
            <a:r>
              <a:rPr lang="en-US" baseline="-25000" dirty="0"/>
              <a:t>i</a:t>
            </a:r>
            <a:r>
              <a:rPr lang="en-US" dirty="0"/>
              <a:t>­ = 1 </a:t>
            </a:r>
            <a:r>
              <a:rPr lang="bg-BG" dirty="0"/>
              <a:t>(свойства на булевата функция константа единица</a:t>
            </a:r>
            <a:r>
              <a:rPr lang="bg-BG" dirty="0" smtClean="0"/>
              <a:t>)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(p</a:t>
            </a:r>
            <a:r>
              <a:rPr lang="en-US" baseline="-25000" dirty="0"/>
              <a:t>i </a:t>
            </a:r>
            <a:r>
              <a:rPr lang="en-US" dirty="0"/>
              <a:t>^ p</a:t>
            </a:r>
            <a:r>
              <a:rPr lang="en-US" baseline="-25000" dirty="0"/>
              <a:t>k</a:t>
            </a:r>
            <a:r>
              <a:rPr lang="en-US" dirty="0"/>
              <a:t>) V (!p</a:t>
            </a:r>
            <a:r>
              <a:rPr lang="en-US" baseline="-25000" dirty="0"/>
              <a:t>i </a:t>
            </a:r>
            <a:r>
              <a:rPr lang="en-US" dirty="0"/>
              <a:t>V !p</a:t>
            </a:r>
            <a:r>
              <a:rPr lang="en-US" baseline="-25000" dirty="0"/>
              <a:t>k</a:t>
            </a:r>
            <a:r>
              <a:rPr lang="en-US" dirty="0" smtClean="0"/>
              <a:t>)­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/>
              <a:t>= !p</a:t>
            </a:r>
            <a:r>
              <a:rPr lang="en-US" baseline="-25000" dirty="0" smtClean="0"/>
              <a:t>i</a:t>
            </a:r>
            <a:r>
              <a:rPr lang="en-US" dirty="0" smtClean="0"/>
              <a:t> V ( p</a:t>
            </a:r>
            <a:r>
              <a:rPr lang="en-US" baseline="-25000" dirty="0" smtClean="0"/>
              <a:t>i </a:t>
            </a:r>
            <a:r>
              <a:rPr lang="en-US" dirty="0" smtClean="0"/>
              <a:t>^ p</a:t>
            </a:r>
            <a:r>
              <a:rPr lang="en-US" baseline="-25000" dirty="0" smtClean="0"/>
              <a:t>k</a:t>
            </a:r>
            <a:r>
              <a:rPr lang="en-US" dirty="0" smtClean="0"/>
              <a:t>) V !p</a:t>
            </a:r>
            <a:r>
              <a:rPr lang="en-US" baseline="-25000" dirty="0" smtClean="0"/>
              <a:t>k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/>
              <a:t>= (p</a:t>
            </a:r>
            <a:r>
              <a:rPr lang="en-US" baseline="-25000" dirty="0" smtClean="0"/>
              <a:t>i</a:t>
            </a:r>
            <a:r>
              <a:rPr lang="en-US" dirty="0" smtClean="0"/>
              <a:t> V !p</a:t>
            </a:r>
            <a:r>
              <a:rPr lang="en-US" baseline="-25000" dirty="0" smtClean="0"/>
              <a:t>i</a:t>
            </a:r>
            <a:r>
              <a:rPr lang="en-US" dirty="0" smtClean="0"/>
              <a:t>) ^ (!p</a:t>
            </a:r>
            <a:r>
              <a:rPr lang="en-US" baseline="-25000" dirty="0" smtClean="0"/>
              <a:t>i</a:t>
            </a:r>
            <a:r>
              <a:rPr lang="en-US" dirty="0" smtClean="0"/>
              <a:t> V p</a:t>
            </a:r>
            <a:r>
              <a:rPr lang="en-US" baseline="-25000" dirty="0" smtClean="0"/>
              <a:t>k</a:t>
            </a:r>
            <a:r>
              <a:rPr lang="en-US" dirty="0" smtClean="0"/>
              <a:t>) V !p</a:t>
            </a:r>
            <a:r>
              <a:rPr lang="en-US" baseline="-25000" dirty="0" smtClean="0"/>
              <a:t>k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/>
              <a:t>1 ^ (!p</a:t>
            </a:r>
            <a:r>
              <a:rPr lang="en-US" baseline="-25000" dirty="0"/>
              <a:t>i</a:t>
            </a:r>
            <a:r>
              <a:rPr lang="en-US" dirty="0"/>
              <a:t> V p</a:t>
            </a:r>
            <a:r>
              <a:rPr lang="en-US" baseline="-25000" dirty="0"/>
              <a:t>k</a:t>
            </a:r>
            <a:r>
              <a:rPr lang="en-US" dirty="0"/>
              <a:t>) V !p</a:t>
            </a:r>
            <a:r>
              <a:rPr lang="en-US" baseline="-25000" dirty="0"/>
              <a:t>k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= (!p</a:t>
            </a:r>
            <a:r>
              <a:rPr lang="en-US" baseline="-25000" dirty="0"/>
              <a:t>i</a:t>
            </a:r>
            <a:r>
              <a:rPr lang="en-US" dirty="0"/>
              <a:t> V p</a:t>
            </a:r>
            <a:r>
              <a:rPr lang="en-US" baseline="-25000" dirty="0"/>
              <a:t>k</a:t>
            </a:r>
            <a:r>
              <a:rPr lang="en-US" dirty="0"/>
              <a:t>) V !p</a:t>
            </a:r>
            <a:r>
              <a:rPr lang="en-US" baseline="-25000" dirty="0"/>
              <a:t>k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= !p</a:t>
            </a:r>
            <a:r>
              <a:rPr lang="en-US" baseline="-25000" dirty="0"/>
              <a:t>i</a:t>
            </a:r>
            <a:r>
              <a:rPr lang="en-US" dirty="0"/>
              <a:t> V (p</a:t>
            </a:r>
            <a:r>
              <a:rPr lang="en-US" baseline="-25000" dirty="0"/>
              <a:t>k</a:t>
            </a:r>
            <a:r>
              <a:rPr lang="en-US" dirty="0"/>
              <a:t> V !p</a:t>
            </a:r>
            <a:r>
              <a:rPr lang="en-US" baseline="-25000" dirty="0"/>
              <a:t>k</a:t>
            </a:r>
            <a:r>
              <a:rPr lang="en-US" dirty="0"/>
              <a:t>) =  !p</a:t>
            </a:r>
            <a:r>
              <a:rPr lang="en-US" baseline="-25000" dirty="0"/>
              <a:t>i</a:t>
            </a:r>
            <a:r>
              <a:rPr lang="en-US" dirty="0"/>
              <a:t> V 1 = 1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66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1325563"/>
          </a:xfrm>
        </p:spPr>
        <p:txBody>
          <a:bodyPr>
            <a:noAutofit/>
          </a:bodyPr>
          <a:lstStyle/>
          <a:p>
            <a:r>
              <a:rPr lang="bg-BG" sz="3600" dirty="0" smtClean="0"/>
              <a:t>Извеждане на пресмятанията за проверка </a:t>
            </a:r>
            <a:r>
              <a:rPr lang="bg-BG" sz="3600" dirty="0"/>
              <a:t>на условията </a:t>
            </a:r>
            <a:r>
              <a:rPr lang="bg-BG" sz="3600" dirty="0" smtClean="0"/>
              <a:t>за пълнота и непротиворечивост</a:t>
            </a:r>
            <a:r>
              <a:rPr lang="bg-BG" sz="3600" dirty="0"/>
              <a:t/>
            </a:r>
            <a:br>
              <a:rPr lang="bg-BG" sz="3600" dirty="0"/>
            </a:br>
            <a:endParaRPr lang="bg-BG" sz="36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5176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П</a:t>
            </a:r>
            <a:r>
              <a:rPr lang="bg-BG" dirty="0" smtClean="0"/>
              <a:t>рилагаме </a:t>
            </a:r>
            <a:r>
              <a:rPr lang="bg-BG" dirty="0"/>
              <a:t>следните пресмятания за условията на реда. Нека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и p</a:t>
            </a:r>
            <a:r>
              <a:rPr lang="en-US" baseline="-25000" dirty="0"/>
              <a:t>k ­</a:t>
            </a:r>
            <a:r>
              <a:rPr lang="bg-BG" dirty="0"/>
              <a:t>са две различни логически условия. Тогава при пресмятането </a:t>
            </a:r>
            <a:r>
              <a:rPr lang="bg-BG" dirty="0" smtClean="0"/>
              <a:t>на условието за непротиворечивост имаме </a:t>
            </a:r>
            <a:r>
              <a:rPr lang="bg-BG" dirty="0"/>
              <a:t>следните два случая</a:t>
            </a:r>
            <a:r>
              <a:rPr lang="bg-BG" dirty="0" smtClean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err="1" smtClean="0"/>
              <a:t>p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^ !</a:t>
            </a:r>
            <a:r>
              <a:rPr lang="ru-RU" dirty="0" err="1" smtClean="0"/>
              <a:t>p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= 0 (свойства на </a:t>
            </a:r>
            <a:r>
              <a:rPr lang="ru-RU" dirty="0" err="1"/>
              <a:t>булевата</a:t>
            </a:r>
            <a:r>
              <a:rPr lang="ru-RU" dirty="0"/>
              <a:t> функция константа </a:t>
            </a:r>
            <a:r>
              <a:rPr lang="ru-RU" dirty="0" err="1"/>
              <a:t>нула</a:t>
            </a:r>
            <a:r>
              <a:rPr lang="ru-RU" dirty="0"/>
              <a:t>)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(p</a:t>
            </a:r>
            <a:r>
              <a:rPr lang="en-US" baseline="-25000" dirty="0" smtClean="0"/>
              <a:t>i </a:t>
            </a:r>
            <a:r>
              <a:rPr lang="en-US" dirty="0"/>
              <a:t>^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) ^ (!p</a:t>
            </a:r>
            <a:r>
              <a:rPr lang="en-US" baseline="-25000" dirty="0"/>
              <a:t>i </a:t>
            </a:r>
            <a:r>
              <a:rPr lang="en-US" dirty="0"/>
              <a:t>V !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 smtClean="0"/>
              <a:t>)­</a:t>
            </a:r>
            <a:endParaRPr lang="bg-BG" dirty="0"/>
          </a:p>
          <a:p>
            <a:pPr marL="0" indent="0">
              <a:buNone/>
            </a:pPr>
            <a:r>
              <a:rPr lang="en-US" dirty="0" smtClean="0"/>
              <a:t>= p</a:t>
            </a:r>
            <a:r>
              <a:rPr lang="en-US" baseline="-25000" dirty="0" smtClean="0"/>
              <a:t>i </a:t>
            </a:r>
            <a:r>
              <a:rPr lang="en-US" dirty="0"/>
              <a:t>^ (!p</a:t>
            </a:r>
            <a:r>
              <a:rPr lang="en-US" baseline="-25000" dirty="0"/>
              <a:t>i </a:t>
            </a:r>
            <a:r>
              <a:rPr lang="en-US" dirty="0"/>
              <a:t>V !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)­ ^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endParaRPr lang="bg-BG" dirty="0"/>
          </a:p>
          <a:p>
            <a:pPr marL="0" indent="0">
              <a:buNone/>
            </a:pPr>
            <a:r>
              <a:rPr lang="en-US" dirty="0" smtClean="0"/>
              <a:t>= (</a:t>
            </a:r>
            <a:r>
              <a:rPr lang="en-US" dirty="0"/>
              <a:t>p</a:t>
            </a:r>
            <a:r>
              <a:rPr lang="en-US" baseline="-25000" dirty="0"/>
              <a:t>i </a:t>
            </a:r>
            <a:r>
              <a:rPr lang="en-US" dirty="0"/>
              <a:t>^ !p</a:t>
            </a:r>
            <a:r>
              <a:rPr lang="en-US" baseline="-25000" dirty="0"/>
              <a:t>i) </a:t>
            </a:r>
            <a:r>
              <a:rPr lang="en-US" dirty="0"/>
              <a:t>V (p</a:t>
            </a:r>
            <a:r>
              <a:rPr lang="en-US" baseline="-25000" dirty="0"/>
              <a:t>i</a:t>
            </a:r>
            <a:r>
              <a:rPr lang="en-US" dirty="0"/>
              <a:t> ^ !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)­ ^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endParaRPr lang="bg-BG" dirty="0"/>
          </a:p>
          <a:p>
            <a:pPr marL="0" indent="0">
              <a:buNone/>
            </a:pPr>
            <a:r>
              <a:rPr lang="en-US" dirty="0" smtClean="0"/>
              <a:t>= 0 </a:t>
            </a:r>
            <a:r>
              <a:rPr lang="en-US" dirty="0"/>
              <a:t>V (p</a:t>
            </a:r>
            <a:r>
              <a:rPr lang="en-US" baseline="-25000" dirty="0"/>
              <a:t>i</a:t>
            </a:r>
            <a:r>
              <a:rPr lang="en-US" dirty="0"/>
              <a:t> ^ !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)­ ^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endParaRPr lang="bg-BG" dirty="0"/>
          </a:p>
          <a:p>
            <a:pPr marL="0" indent="0">
              <a:buNone/>
            </a:pPr>
            <a:r>
              <a:rPr lang="en-US" dirty="0" smtClean="0"/>
              <a:t>= p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^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 ^ !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=</a:t>
            </a:r>
            <a:r>
              <a:rPr lang="en-US" baseline="-25000" dirty="0"/>
              <a:t> 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^ 0 =</a:t>
            </a:r>
            <a:r>
              <a:rPr lang="en-US" baseline="-25000" dirty="0"/>
              <a:t> </a:t>
            </a:r>
            <a:r>
              <a:rPr lang="en-US" dirty="0"/>
              <a:t>0</a:t>
            </a:r>
            <a:endParaRPr lang="bg-BG" dirty="0"/>
          </a:p>
          <a:p>
            <a:pPr marL="0" lvl="0" indent="0">
              <a:buNone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71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0630" y="156120"/>
            <a:ext cx="12061370" cy="1325563"/>
          </a:xfrm>
        </p:spPr>
        <p:txBody>
          <a:bodyPr>
            <a:noAutofit/>
          </a:bodyPr>
          <a:lstStyle/>
          <a:p>
            <a:r>
              <a:rPr lang="bg-BG" sz="2800" dirty="0"/>
              <a:t>Процедура по генериране данни за </a:t>
            </a:r>
            <a:r>
              <a:rPr lang="bg-BG" sz="2800" dirty="0" smtClean="0"/>
              <a:t>автентикация–представяне с граф-схема</a:t>
            </a:r>
            <a:r>
              <a:rPr lang="bg-BG" sz="2800" dirty="0"/>
              <a:t/>
            </a:r>
            <a:br>
              <a:rPr lang="bg-BG" sz="2800" dirty="0"/>
            </a:br>
            <a:endParaRPr lang="bg-BG" sz="2800" dirty="0"/>
          </a:p>
        </p:txBody>
      </p:sp>
      <p:pic>
        <p:nvPicPr>
          <p:cNvPr id="6146" name="Picture 2" descr="03-generate-passw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71" y="818901"/>
            <a:ext cx="2853287" cy="594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4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онтейнер за съдържание 2"/>
          <p:cNvSpPr txBox="1">
            <a:spLocks/>
          </p:cNvSpPr>
          <p:nvPr/>
        </p:nvSpPr>
        <p:spPr>
          <a:xfrm>
            <a:off x="289560" y="1356611"/>
            <a:ext cx="5849983" cy="251442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1400" dirty="0" smtClean="0"/>
              <a:t>Логически условия:</a:t>
            </a:r>
          </a:p>
          <a:p>
            <a:pPr lvl="0"/>
            <a:r>
              <a:rPr lang="en-US" sz="1400" dirty="0"/>
              <a:t>p</a:t>
            </a:r>
            <a:r>
              <a:rPr lang="en-US" sz="1400" baseline="-25000" dirty="0"/>
              <a:t>1</a:t>
            </a:r>
            <a:r>
              <a:rPr lang="en-US" sz="1400" dirty="0"/>
              <a:t> –</a:t>
            </a:r>
            <a:r>
              <a:rPr lang="bg-BG" sz="1400" dirty="0"/>
              <a:t>валидност на сесията (ДА)</a:t>
            </a:r>
          </a:p>
          <a:p>
            <a:pPr lvl="0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 –</a:t>
            </a:r>
            <a:r>
              <a:rPr lang="bg-BG" sz="1400" dirty="0"/>
              <a:t>валидност на въведените данни за услугата (ДА)</a:t>
            </a:r>
          </a:p>
          <a:p>
            <a:pPr lvl="0"/>
            <a:r>
              <a:rPr lang="en-US" sz="1400" dirty="0"/>
              <a:t>p</a:t>
            </a:r>
            <a:r>
              <a:rPr lang="en-US" sz="1400" baseline="-25000" dirty="0"/>
              <a:t>3</a:t>
            </a:r>
            <a:r>
              <a:rPr lang="en-US" sz="1400" dirty="0"/>
              <a:t> – </a:t>
            </a:r>
            <a:r>
              <a:rPr lang="bg-BG" sz="1400" dirty="0"/>
              <a:t>дали подадената </a:t>
            </a:r>
            <a:r>
              <a:rPr lang="en-US" sz="1400" dirty="0"/>
              <a:t>master </a:t>
            </a:r>
            <a:r>
              <a:rPr lang="bg-BG" sz="1400" dirty="0"/>
              <a:t>парола съвпада със записаната в БД (ДА)</a:t>
            </a:r>
          </a:p>
          <a:p>
            <a:pPr lvl="0"/>
            <a:r>
              <a:rPr lang="en-US" sz="1400" dirty="0"/>
              <a:t>p</a:t>
            </a:r>
            <a:r>
              <a:rPr lang="en-US" sz="1400" baseline="-25000" dirty="0"/>
              <a:t>4</a:t>
            </a:r>
            <a:r>
              <a:rPr lang="en-US" sz="1400" dirty="0"/>
              <a:t> –</a:t>
            </a:r>
            <a:r>
              <a:rPr lang="bg-BG" sz="1400" dirty="0"/>
              <a:t>дали не съществува такъв идентификатор на услуга в БД (ДА)</a:t>
            </a:r>
          </a:p>
          <a:p>
            <a:pPr lvl="0"/>
            <a:r>
              <a:rPr lang="en-US" sz="1400" dirty="0"/>
              <a:t>p</a:t>
            </a:r>
            <a:r>
              <a:rPr lang="en-US" sz="1400" baseline="-25000" dirty="0"/>
              <a:t>5 </a:t>
            </a:r>
            <a:r>
              <a:rPr lang="en-US" sz="1400" dirty="0"/>
              <a:t>– </a:t>
            </a:r>
            <a:r>
              <a:rPr lang="bg-BG" sz="1400" dirty="0"/>
              <a:t>дали генерирането на парола е успешно (ДА)</a:t>
            </a:r>
          </a:p>
          <a:p>
            <a:pPr lvl="0"/>
            <a:r>
              <a:rPr lang="en-US" sz="1400" dirty="0"/>
              <a:t>p</a:t>
            </a:r>
            <a:r>
              <a:rPr lang="en-US" sz="1400" baseline="-25000" dirty="0"/>
              <a:t>6</a:t>
            </a:r>
            <a:r>
              <a:rPr lang="en-US" sz="1400" dirty="0"/>
              <a:t> – </a:t>
            </a:r>
            <a:r>
              <a:rPr lang="bg-BG" sz="1400" dirty="0"/>
              <a:t>дали криптирането е успешно (ДА)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 sz="1400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289560" y="3644608"/>
            <a:ext cx="54951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Оператори: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0</a:t>
            </a:r>
            <a:r>
              <a:rPr lang="en-US" sz="1400" dirty="0"/>
              <a:t> – </a:t>
            </a:r>
            <a:r>
              <a:rPr lang="bg-BG" sz="1400" dirty="0"/>
              <a:t>начало на алгоритъма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1 </a:t>
            </a:r>
            <a:r>
              <a:rPr lang="en-US" sz="1400" dirty="0"/>
              <a:t>– </a:t>
            </a:r>
            <a:r>
              <a:rPr lang="bg-BG" sz="1400" dirty="0"/>
              <a:t>изпълнение на </a:t>
            </a:r>
            <a:r>
              <a:rPr lang="en-US" sz="1400" dirty="0" err="1"/>
              <a:t>GeneratePassword</a:t>
            </a:r>
            <a:r>
              <a:rPr lang="en-US" sz="1400" dirty="0"/>
              <a:t>, </a:t>
            </a:r>
            <a:r>
              <a:rPr lang="bg-BG" sz="1400" dirty="0"/>
              <a:t>изпълнение на </a:t>
            </a:r>
            <a:r>
              <a:rPr lang="en-US" sz="1400" dirty="0" err="1"/>
              <a:t>EnterCredentials</a:t>
            </a:r>
            <a:endParaRPr lang="bg-BG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2 </a:t>
            </a:r>
            <a:r>
              <a:rPr lang="en-US" sz="1400" dirty="0"/>
              <a:t>– </a:t>
            </a:r>
            <a:r>
              <a:rPr lang="bg-BG" sz="1400" dirty="0"/>
              <a:t>извличане на </a:t>
            </a:r>
            <a:r>
              <a:rPr lang="en-US" sz="1400" dirty="0"/>
              <a:t>master </a:t>
            </a:r>
            <a:r>
              <a:rPr lang="bg-BG" sz="1400" dirty="0"/>
              <a:t>паролата от БД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3</a:t>
            </a:r>
            <a:r>
              <a:rPr lang="en-US" sz="1400" dirty="0"/>
              <a:t> – </a:t>
            </a:r>
            <a:r>
              <a:rPr lang="bg-BG" sz="1400" dirty="0"/>
              <a:t>генериране на парола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4 </a:t>
            </a:r>
            <a:r>
              <a:rPr lang="en-US" sz="1400" dirty="0"/>
              <a:t>– </a:t>
            </a:r>
            <a:r>
              <a:rPr lang="bg-BG" sz="1400" dirty="0"/>
              <a:t>криптографски операции по криптиране на подадената парола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5 </a:t>
            </a:r>
            <a:r>
              <a:rPr lang="bg-BG" sz="1400" dirty="0"/>
              <a:t>– записване на резултата в БД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6 </a:t>
            </a:r>
            <a:r>
              <a:rPr lang="bg-BG" sz="1400" dirty="0"/>
              <a:t>– изпълнение на </a:t>
            </a:r>
            <a:r>
              <a:rPr lang="en-US" sz="1400" dirty="0" err="1"/>
              <a:t>LogUserAction</a:t>
            </a:r>
            <a:endParaRPr lang="bg-BG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7 </a:t>
            </a:r>
            <a:r>
              <a:rPr lang="bg-BG" sz="1400" dirty="0"/>
              <a:t>– изпълнение на </a:t>
            </a:r>
            <a:r>
              <a:rPr lang="en-US" sz="1400" dirty="0"/>
              <a:t>SendResponse</a:t>
            </a:r>
            <a:r>
              <a:rPr lang="bg-BG" sz="1400" dirty="0"/>
              <a:t>, изпълнение на </a:t>
            </a:r>
            <a:r>
              <a:rPr lang="en-US" sz="1400" dirty="0" err="1"/>
              <a:t>ViewResponse</a:t>
            </a:r>
            <a:r>
              <a:rPr lang="bg-BG" sz="1400" dirty="0"/>
              <a:t>, изпълнение на </a:t>
            </a:r>
            <a:r>
              <a:rPr lang="en-US" sz="1400" dirty="0"/>
              <a:t>Quit</a:t>
            </a:r>
            <a:endParaRPr lang="bg-BG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</a:t>
            </a:r>
            <a:r>
              <a:rPr lang="en-US" sz="1400" baseline="-25000" dirty="0" err="1"/>
              <a:t>k</a:t>
            </a:r>
            <a:r>
              <a:rPr lang="en-US" sz="1400" baseline="-25000" dirty="0"/>
              <a:t>  </a:t>
            </a:r>
            <a:r>
              <a:rPr lang="bg-BG" sz="1400" dirty="0"/>
              <a:t>- край на алгоритъма</a:t>
            </a:r>
          </a:p>
          <a:p>
            <a:endParaRPr lang="bg-BG" sz="1400" dirty="0"/>
          </a:p>
        </p:txBody>
      </p:sp>
      <p:sp>
        <p:nvSpPr>
          <p:cNvPr id="11" name="Заглавие 1"/>
          <p:cNvSpPr>
            <a:spLocks noGrp="1"/>
          </p:cNvSpPr>
          <p:nvPr>
            <p:ph type="title"/>
          </p:nvPr>
        </p:nvSpPr>
        <p:spPr>
          <a:xfrm>
            <a:off x="130630" y="156120"/>
            <a:ext cx="12061370" cy="1325563"/>
          </a:xfrm>
        </p:spPr>
        <p:txBody>
          <a:bodyPr>
            <a:noAutofit/>
          </a:bodyPr>
          <a:lstStyle/>
          <a:p>
            <a:r>
              <a:rPr lang="bg-BG" sz="2800" dirty="0"/>
              <a:t>Процедура по генериране данни за </a:t>
            </a:r>
            <a:r>
              <a:rPr lang="bg-BG" sz="2800" dirty="0" smtClean="0"/>
              <a:t>автентикация–представяне с матрична граф-схема</a:t>
            </a:r>
            <a:r>
              <a:rPr lang="bg-BG" sz="2800" dirty="0"/>
              <a:t/>
            </a:r>
            <a:br>
              <a:rPr lang="bg-BG" sz="2800" dirty="0"/>
            </a:br>
            <a:endParaRPr lang="bg-BG" sz="2800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82815"/>
              </p:ext>
            </p:extLst>
          </p:nvPr>
        </p:nvGraphicFramePr>
        <p:xfrm>
          <a:off x="6139543" y="2353301"/>
          <a:ext cx="573659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755"/>
                <a:gridCol w="598805"/>
                <a:gridCol w="635000"/>
                <a:gridCol w="635635"/>
                <a:gridCol w="599440"/>
                <a:gridCol w="599440"/>
                <a:gridCol w="865505"/>
                <a:gridCol w="540385"/>
                <a:gridCol w="42862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7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k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0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^p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­­!p</a:t>
                      </a:r>
                      <a:r>
                        <a:rPr lang="en-US" sz="1200" baseline="-25000" dirty="0">
                          <a:effectLst/>
                        </a:rPr>
                        <a:t>1</a:t>
                      </a:r>
                      <a:r>
                        <a:rPr lang="en-US" sz="1200" dirty="0">
                          <a:effectLst/>
                        </a:rPr>
                        <a:t> V !p</a:t>
                      </a:r>
                      <a:r>
                        <a:rPr lang="en-US" sz="1200" baseline="-25000" dirty="0">
                          <a:effectLst/>
                        </a:rPr>
                        <a:t>2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­^p</a:t>
                      </a:r>
                      <a:r>
                        <a:rPr lang="en-US" sz="1200" baseline="-250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!</a:t>
                      </a: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 V !p</a:t>
                      </a:r>
                      <a:r>
                        <a:rPr lang="en-US" sz="1200" baseline="-250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!p</a:t>
                      </a:r>
                      <a:r>
                        <a:rPr lang="en-US" sz="1200" baseline="-250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!</a:t>
                      </a: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7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7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0630" y="156120"/>
            <a:ext cx="12061370" cy="1325563"/>
          </a:xfrm>
        </p:spPr>
        <p:txBody>
          <a:bodyPr>
            <a:noAutofit/>
          </a:bodyPr>
          <a:lstStyle/>
          <a:p>
            <a:r>
              <a:rPr lang="bg-BG" sz="2800" dirty="0"/>
              <a:t>Процедура по извличане на данни за </a:t>
            </a:r>
            <a:r>
              <a:rPr lang="bg-BG" sz="2800" dirty="0" smtClean="0"/>
              <a:t>автентикация–представяне с граф-схема</a:t>
            </a:r>
            <a:br>
              <a:rPr lang="bg-BG" sz="2800" dirty="0" smtClean="0"/>
            </a:br>
            <a:endParaRPr lang="bg-BG" sz="2800" dirty="0"/>
          </a:p>
        </p:txBody>
      </p:sp>
      <p:pic>
        <p:nvPicPr>
          <p:cNvPr id="5122" name="Picture 2" descr="04-retrieve-credent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671" y="818901"/>
            <a:ext cx="3115287" cy="593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4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онтейнер за съдържание 2"/>
          <p:cNvSpPr txBox="1">
            <a:spLocks/>
          </p:cNvSpPr>
          <p:nvPr/>
        </p:nvSpPr>
        <p:spPr>
          <a:xfrm>
            <a:off x="289560" y="1356611"/>
            <a:ext cx="5849983" cy="176105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1400" dirty="0" smtClean="0"/>
              <a:t>Логически условия:</a:t>
            </a:r>
          </a:p>
          <a:p>
            <a:pPr lvl="0"/>
            <a:r>
              <a:rPr lang="en-US" sz="1400" dirty="0"/>
              <a:t>p</a:t>
            </a:r>
            <a:r>
              <a:rPr lang="en-US" sz="1400" baseline="-25000" dirty="0"/>
              <a:t>1</a:t>
            </a:r>
            <a:r>
              <a:rPr lang="en-US" sz="1400" dirty="0"/>
              <a:t> –</a:t>
            </a:r>
            <a:r>
              <a:rPr lang="bg-BG" sz="1400" dirty="0"/>
              <a:t>валидност на сесията (ДА)</a:t>
            </a:r>
          </a:p>
          <a:p>
            <a:pPr lvl="0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 – </a:t>
            </a:r>
            <a:r>
              <a:rPr lang="bg-BG" sz="1400" dirty="0"/>
              <a:t>дали подадената </a:t>
            </a:r>
            <a:r>
              <a:rPr lang="en-US" sz="1400" dirty="0"/>
              <a:t>master </a:t>
            </a:r>
            <a:r>
              <a:rPr lang="bg-BG" sz="1400" dirty="0"/>
              <a:t>парола съвпада със записаната в БД (ДА)</a:t>
            </a:r>
          </a:p>
          <a:p>
            <a:pPr lvl="0"/>
            <a:r>
              <a:rPr lang="en-US" sz="1400" dirty="0"/>
              <a:t>p</a:t>
            </a:r>
            <a:r>
              <a:rPr lang="en-US" sz="1400" baseline="-25000" dirty="0"/>
              <a:t>3</a:t>
            </a:r>
            <a:r>
              <a:rPr lang="en-US" sz="1400" dirty="0"/>
              <a:t> –</a:t>
            </a:r>
            <a:r>
              <a:rPr lang="bg-BG" sz="1400" dirty="0"/>
              <a:t>дали съществува такъв идентификатор на услуга в БД (ДА)</a:t>
            </a:r>
          </a:p>
          <a:p>
            <a:pPr lvl="0"/>
            <a:r>
              <a:rPr lang="en-US" sz="1400" dirty="0"/>
              <a:t>p</a:t>
            </a:r>
            <a:r>
              <a:rPr lang="en-US" sz="1400" baseline="-25000" dirty="0"/>
              <a:t>4 </a:t>
            </a:r>
            <a:r>
              <a:rPr lang="en-US" sz="1400" dirty="0"/>
              <a:t>– </a:t>
            </a:r>
            <a:r>
              <a:rPr lang="bg-BG" sz="1400" dirty="0"/>
              <a:t>дали декриптирането е успешно (ДА</a:t>
            </a:r>
            <a:r>
              <a:rPr lang="bg-BG" sz="1400" dirty="0" smtClean="0"/>
              <a:t>)</a:t>
            </a:r>
            <a:endParaRPr lang="bg-BG" sz="1400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289560" y="3117669"/>
            <a:ext cx="5495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Оператори: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0</a:t>
            </a:r>
            <a:r>
              <a:rPr lang="en-US" sz="1400" dirty="0"/>
              <a:t> – </a:t>
            </a:r>
            <a:r>
              <a:rPr lang="bg-BG" sz="1400" dirty="0"/>
              <a:t>начало на алгоритъма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1 </a:t>
            </a:r>
            <a:r>
              <a:rPr lang="en-US" sz="1400" dirty="0"/>
              <a:t>– </a:t>
            </a:r>
            <a:r>
              <a:rPr lang="bg-BG" sz="1400" dirty="0"/>
              <a:t>изпълнение на </a:t>
            </a:r>
            <a:r>
              <a:rPr lang="en-US" sz="1400" dirty="0" err="1"/>
              <a:t>RetrieveCredentials</a:t>
            </a:r>
            <a:endParaRPr lang="bg-BG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2 </a:t>
            </a:r>
            <a:r>
              <a:rPr lang="en-US" sz="1400" dirty="0"/>
              <a:t>– </a:t>
            </a:r>
            <a:r>
              <a:rPr lang="bg-BG" sz="1400" dirty="0"/>
              <a:t>извличане на </a:t>
            </a:r>
            <a:r>
              <a:rPr lang="en-US" sz="1400" dirty="0"/>
              <a:t>master </a:t>
            </a:r>
            <a:r>
              <a:rPr lang="bg-BG" sz="1400" dirty="0"/>
              <a:t>паролата от БД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3</a:t>
            </a:r>
            <a:r>
              <a:rPr lang="en-US" sz="1400" dirty="0"/>
              <a:t> – </a:t>
            </a:r>
            <a:r>
              <a:rPr lang="bg-BG" sz="1400" dirty="0"/>
              <a:t> извличане на данните, нужни за декриптиране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bg-BG" sz="1400" baseline="-25000" dirty="0"/>
              <a:t>4 </a:t>
            </a:r>
            <a:r>
              <a:rPr lang="bg-BG" sz="1400" dirty="0"/>
              <a:t>– криптографски операции по декриптиране на подадената парола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bg-BG" sz="1400" baseline="-25000" dirty="0"/>
              <a:t>5 </a:t>
            </a:r>
            <a:r>
              <a:rPr lang="bg-BG" sz="1400" dirty="0"/>
              <a:t>– изпълнение на </a:t>
            </a:r>
            <a:r>
              <a:rPr lang="en-US" sz="1400" dirty="0" err="1"/>
              <a:t>LogUserAction</a:t>
            </a:r>
            <a:endParaRPr lang="bg-BG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bg-BG" sz="1400" baseline="-25000" dirty="0"/>
              <a:t>6 </a:t>
            </a:r>
            <a:r>
              <a:rPr lang="bg-BG" sz="1400" dirty="0"/>
              <a:t>– изпълнение на </a:t>
            </a:r>
            <a:r>
              <a:rPr lang="en-US" sz="1400" dirty="0"/>
              <a:t>SendResponse</a:t>
            </a:r>
            <a:r>
              <a:rPr lang="bg-BG" sz="1400" dirty="0"/>
              <a:t>, изпълнение на </a:t>
            </a:r>
            <a:r>
              <a:rPr lang="en-US" sz="1400" dirty="0" err="1"/>
              <a:t>ViewResponse</a:t>
            </a:r>
            <a:r>
              <a:rPr lang="bg-BG" sz="1400" dirty="0"/>
              <a:t>, изпълнение на </a:t>
            </a:r>
            <a:r>
              <a:rPr lang="en-US" sz="1400" dirty="0"/>
              <a:t>Quit</a:t>
            </a:r>
            <a:endParaRPr lang="bg-BG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</a:t>
            </a:r>
            <a:r>
              <a:rPr lang="en-US" sz="1400" baseline="-25000" dirty="0" err="1"/>
              <a:t>k</a:t>
            </a:r>
            <a:r>
              <a:rPr lang="en-US" sz="1400" baseline="-25000" dirty="0"/>
              <a:t>  </a:t>
            </a:r>
            <a:r>
              <a:rPr lang="bg-BG" sz="1400" dirty="0"/>
              <a:t>- край на алгоритъма</a:t>
            </a:r>
          </a:p>
          <a:p>
            <a:endParaRPr lang="bg-BG" sz="1400" dirty="0"/>
          </a:p>
        </p:txBody>
      </p:sp>
      <p:sp>
        <p:nvSpPr>
          <p:cNvPr id="10" name="Заглавие 1"/>
          <p:cNvSpPr>
            <a:spLocks noGrp="1"/>
          </p:cNvSpPr>
          <p:nvPr>
            <p:ph type="title"/>
          </p:nvPr>
        </p:nvSpPr>
        <p:spPr>
          <a:xfrm>
            <a:off x="130630" y="156120"/>
            <a:ext cx="12061370" cy="1325563"/>
          </a:xfrm>
        </p:spPr>
        <p:txBody>
          <a:bodyPr>
            <a:noAutofit/>
          </a:bodyPr>
          <a:lstStyle/>
          <a:p>
            <a:r>
              <a:rPr lang="bg-BG" sz="2800" dirty="0"/>
              <a:t>Процедура по извличане на данни за </a:t>
            </a:r>
            <a:r>
              <a:rPr lang="bg-BG" sz="2800" dirty="0" smtClean="0"/>
              <a:t>автентикация–представяне с матрична граф-схема</a:t>
            </a:r>
            <a:br>
              <a:rPr lang="bg-BG" sz="2800" dirty="0" smtClean="0"/>
            </a:br>
            <a:endParaRPr lang="bg-BG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0012"/>
              </p:ext>
            </p:extLst>
          </p:nvPr>
        </p:nvGraphicFramePr>
        <p:xfrm>
          <a:off x="6139543" y="2682174"/>
          <a:ext cx="5307965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755"/>
                <a:gridCol w="598805"/>
                <a:gridCol w="635000"/>
                <a:gridCol w="635635"/>
                <a:gridCol w="599440"/>
                <a:gridCol w="835025"/>
                <a:gridCol w="629920"/>
                <a:gridCol w="54038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k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0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­­!p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­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!</a:t>
                      </a: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!p</a:t>
                      </a:r>
                      <a:r>
                        <a:rPr lang="en-US" sz="1200" baseline="-250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!p</a:t>
                      </a:r>
                      <a:r>
                        <a:rPr lang="en-US" sz="1200" baseline="-250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53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0630" y="156120"/>
            <a:ext cx="12061370" cy="1325563"/>
          </a:xfrm>
        </p:spPr>
        <p:txBody>
          <a:bodyPr>
            <a:noAutofit/>
          </a:bodyPr>
          <a:lstStyle/>
          <a:p>
            <a:r>
              <a:rPr lang="bg-BG" sz="2800" dirty="0"/>
              <a:t>Процедура по премахване на данни за </a:t>
            </a:r>
            <a:r>
              <a:rPr lang="bg-BG" sz="2800" dirty="0" smtClean="0"/>
              <a:t>автентикация–представяне с граф-схема</a:t>
            </a:r>
            <a:br>
              <a:rPr lang="bg-BG" sz="2800" dirty="0" smtClean="0"/>
            </a:br>
            <a:endParaRPr lang="bg-BG" sz="2800" dirty="0"/>
          </a:p>
        </p:txBody>
      </p:sp>
      <p:pic>
        <p:nvPicPr>
          <p:cNvPr id="10242" name="Picture 2" descr="05-delete-credent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47" y="818901"/>
            <a:ext cx="3683936" cy="587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6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онтейнер за съдържание 2"/>
          <p:cNvSpPr txBox="1">
            <a:spLocks/>
          </p:cNvSpPr>
          <p:nvPr/>
        </p:nvSpPr>
        <p:spPr>
          <a:xfrm>
            <a:off x="289560" y="1356611"/>
            <a:ext cx="5849983" cy="176105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1400" dirty="0" smtClean="0"/>
              <a:t>Логически условия:</a:t>
            </a:r>
          </a:p>
          <a:p>
            <a:pPr lvl="0"/>
            <a:r>
              <a:rPr lang="en-US" sz="1400" dirty="0"/>
              <a:t>p</a:t>
            </a:r>
            <a:r>
              <a:rPr lang="en-US" sz="1400" baseline="-25000" dirty="0"/>
              <a:t>1</a:t>
            </a:r>
            <a:r>
              <a:rPr lang="en-US" sz="1400" dirty="0"/>
              <a:t> –</a:t>
            </a:r>
            <a:r>
              <a:rPr lang="bg-BG" sz="1400" dirty="0"/>
              <a:t>валидност на сесията (ДА)</a:t>
            </a:r>
          </a:p>
          <a:p>
            <a:pPr lvl="0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 – </a:t>
            </a:r>
            <a:r>
              <a:rPr lang="bg-BG" sz="1400" dirty="0"/>
              <a:t>дали подадената </a:t>
            </a:r>
            <a:r>
              <a:rPr lang="en-US" sz="1400" dirty="0"/>
              <a:t>master </a:t>
            </a:r>
            <a:r>
              <a:rPr lang="bg-BG" sz="1400" dirty="0"/>
              <a:t>парола съвпада със записаната в БД (ДА)</a:t>
            </a:r>
          </a:p>
          <a:p>
            <a:pPr lvl="0"/>
            <a:r>
              <a:rPr lang="en-US" sz="1400" dirty="0"/>
              <a:t>p</a:t>
            </a:r>
            <a:r>
              <a:rPr lang="en-US" sz="1400" baseline="-25000" dirty="0"/>
              <a:t>3</a:t>
            </a:r>
            <a:r>
              <a:rPr lang="en-US" sz="1400" dirty="0"/>
              <a:t> –</a:t>
            </a:r>
            <a:r>
              <a:rPr lang="bg-BG" sz="1400" dirty="0"/>
              <a:t>дали съществува такъв идентификатор на услуга в БД (ДА)</a:t>
            </a: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289560" y="3117669"/>
            <a:ext cx="54951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Оператори: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0</a:t>
            </a:r>
            <a:r>
              <a:rPr lang="en-US" sz="1400" dirty="0"/>
              <a:t> – </a:t>
            </a:r>
            <a:r>
              <a:rPr lang="bg-BG" sz="1400" dirty="0"/>
              <a:t>начало на алгоритъма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1 </a:t>
            </a:r>
            <a:r>
              <a:rPr lang="en-US" sz="1400" dirty="0"/>
              <a:t>–</a:t>
            </a:r>
            <a:r>
              <a:rPr lang="bg-BG" sz="1400" dirty="0"/>
              <a:t> изпълнение на </a:t>
            </a:r>
            <a:r>
              <a:rPr lang="en-US" sz="1400" dirty="0" err="1"/>
              <a:t>RemoveCredentials</a:t>
            </a:r>
            <a:endParaRPr lang="bg-BG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2 </a:t>
            </a:r>
            <a:r>
              <a:rPr lang="en-US" sz="1400" dirty="0"/>
              <a:t>– </a:t>
            </a:r>
            <a:r>
              <a:rPr lang="bg-BG" sz="1400" dirty="0"/>
              <a:t>извличане на </a:t>
            </a:r>
            <a:r>
              <a:rPr lang="en-US" sz="1400" dirty="0"/>
              <a:t>master </a:t>
            </a:r>
            <a:r>
              <a:rPr lang="bg-BG" sz="1400" dirty="0"/>
              <a:t>паролата от БД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3</a:t>
            </a:r>
            <a:r>
              <a:rPr lang="en-US" sz="1400" dirty="0"/>
              <a:t> – </a:t>
            </a:r>
            <a:r>
              <a:rPr lang="bg-BG" sz="1400" dirty="0"/>
              <a:t> търсене на идентификатора за премахване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bg-BG" sz="1400" baseline="-25000" dirty="0"/>
              <a:t>4 </a:t>
            </a:r>
            <a:r>
              <a:rPr lang="bg-BG" sz="1400" dirty="0"/>
              <a:t>– премахване на записаните данни за паролата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bg-BG" sz="1400" baseline="-25000" dirty="0"/>
              <a:t>5 </a:t>
            </a:r>
            <a:r>
              <a:rPr lang="bg-BG" sz="1400" dirty="0"/>
              <a:t>– изпълнение на </a:t>
            </a:r>
            <a:r>
              <a:rPr lang="en-US" sz="1400" dirty="0" err="1"/>
              <a:t>LogUserAction</a:t>
            </a:r>
            <a:endParaRPr lang="bg-BG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bg-BG" sz="1400" baseline="-25000" dirty="0"/>
              <a:t>6 </a:t>
            </a:r>
            <a:r>
              <a:rPr lang="bg-BG" sz="1400" dirty="0"/>
              <a:t>– изпълнение на </a:t>
            </a:r>
            <a:r>
              <a:rPr lang="en-US" sz="1400" dirty="0"/>
              <a:t>SendResponse</a:t>
            </a:r>
            <a:r>
              <a:rPr lang="bg-BG" sz="1400" dirty="0"/>
              <a:t>, изпълнение на </a:t>
            </a:r>
            <a:r>
              <a:rPr lang="en-US" sz="1400" dirty="0" err="1"/>
              <a:t>ViewResponse</a:t>
            </a:r>
            <a:r>
              <a:rPr lang="bg-BG" sz="1400" dirty="0"/>
              <a:t>, изпълнение на </a:t>
            </a:r>
            <a:r>
              <a:rPr lang="en-US" sz="1400" dirty="0"/>
              <a:t>Quit</a:t>
            </a:r>
            <a:endParaRPr lang="bg-BG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</a:t>
            </a:r>
            <a:r>
              <a:rPr lang="en-US" sz="1400" baseline="-25000" dirty="0" err="1"/>
              <a:t>k</a:t>
            </a:r>
            <a:r>
              <a:rPr lang="en-US" sz="1400" baseline="-25000" dirty="0"/>
              <a:t>  </a:t>
            </a:r>
            <a:r>
              <a:rPr lang="bg-BG" sz="1400" dirty="0"/>
              <a:t>- край на алгоритъма</a:t>
            </a:r>
          </a:p>
          <a:p>
            <a:endParaRPr lang="bg-BG" sz="1400" dirty="0"/>
          </a:p>
        </p:txBody>
      </p:sp>
      <p:sp>
        <p:nvSpPr>
          <p:cNvPr id="11" name="Заглавие 1"/>
          <p:cNvSpPr>
            <a:spLocks noGrp="1"/>
          </p:cNvSpPr>
          <p:nvPr>
            <p:ph type="title"/>
          </p:nvPr>
        </p:nvSpPr>
        <p:spPr>
          <a:xfrm>
            <a:off x="130630" y="156120"/>
            <a:ext cx="12061370" cy="1325563"/>
          </a:xfrm>
        </p:spPr>
        <p:txBody>
          <a:bodyPr>
            <a:noAutofit/>
          </a:bodyPr>
          <a:lstStyle/>
          <a:p>
            <a:r>
              <a:rPr lang="bg-BG" sz="2800" dirty="0"/>
              <a:t>Процедура по премахване на данни за </a:t>
            </a:r>
            <a:r>
              <a:rPr lang="bg-BG" sz="2800" dirty="0" smtClean="0"/>
              <a:t>автентикация–представяне с матрична граф-схема</a:t>
            </a:r>
            <a:br>
              <a:rPr lang="bg-BG" sz="2800" dirty="0" smtClean="0"/>
            </a:br>
            <a:endParaRPr lang="bg-BG" sz="2800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3627"/>
              </p:ext>
            </p:extLst>
          </p:nvPr>
        </p:nvGraphicFramePr>
        <p:xfrm>
          <a:off x="6139543" y="2834346"/>
          <a:ext cx="5307965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755"/>
                <a:gridCol w="598805"/>
                <a:gridCol w="635000"/>
                <a:gridCol w="635635"/>
                <a:gridCol w="599440"/>
                <a:gridCol w="835025"/>
                <a:gridCol w="629920"/>
                <a:gridCol w="54038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k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0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­­!p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­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!</a:t>
                      </a: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!p</a:t>
                      </a:r>
                      <a:r>
                        <a:rPr lang="en-US" sz="1200" baseline="-250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27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12075" y="77742"/>
            <a:ext cx="10515600" cy="819241"/>
          </a:xfrm>
        </p:spPr>
        <p:txBody>
          <a:bodyPr>
            <a:normAutofit/>
          </a:bodyPr>
          <a:lstStyle/>
          <a:p>
            <a:r>
              <a:rPr lang="bg-BG" sz="3600" dirty="0"/>
              <a:t>Описание на системата с </a:t>
            </a:r>
            <a:r>
              <a:rPr lang="bg-BG" sz="3600" dirty="0" smtClean="0"/>
              <a:t>е-мрежа</a:t>
            </a:r>
            <a:endParaRPr lang="bg-BG" sz="3600" dirty="0"/>
          </a:p>
        </p:txBody>
      </p:sp>
      <p:sp>
        <p:nvSpPr>
          <p:cNvPr id="4" name="Контейнер за съдържание 2"/>
          <p:cNvSpPr txBox="1">
            <a:spLocks/>
          </p:cNvSpPr>
          <p:nvPr/>
        </p:nvSpPr>
        <p:spPr>
          <a:xfrm>
            <a:off x="280852" y="740229"/>
            <a:ext cx="5849983" cy="349386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bg-BG" sz="1400" dirty="0"/>
              <a:t>Дефинираме е-мрежов модел </a:t>
            </a:r>
            <a:r>
              <a:rPr lang="bg-BG" sz="1400" b="1" dirty="0"/>
              <a:t>EN =&lt;B, </a:t>
            </a:r>
            <a:r>
              <a:rPr lang="bg-BG" sz="1400" b="1" dirty="0" err="1"/>
              <a:t>Bp</a:t>
            </a:r>
            <a:r>
              <a:rPr lang="bg-BG" sz="1400" b="1" dirty="0"/>
              <a:t>, </a:t>
            </a:r>
            <a:r>
              <a:rPr lang="bg-BG" sz="1400" b="1" dirty="0" err="1"/>
              <a:t>Br</a:t>
            </a:r>
            <a:r>
              <a:rPr lang="bg-BG" sz="1400" b="1" dirty="0"/>
              <a:t>, </a:t>
            </a:r>
            <a:r>
              <a:rPr lang="en-US" sz="1400" b="1" dirty="0"/>
              <a:t>T</a:t>
            </a:r>
            <a:r>
              <a:rPr lang="bg-BG" sz="1400" b="1" dirty="0"/>
              <a:t>, F, H, </a:t>
            </a:r>
            <a:r>
              <a:rPr lang="bg-BG" sz="1400" b="1" dirty="0" err="1"/>
              <a:t>Mo</a:t>
            </a:r>
            <a:r>
              <a:rPr lang="bg-BG" sz="1400" b="1" dirty="0"/>
              <a:t>&gt;</a:t>
            </a:r>
            <a:r>
              <a:rPr lang="bg-BG" sz="1400" dirty="0"/>
              <a:t> за отправяне на заявка към системата, достъп и използване на нейните ресурсите</a:t>
            </a:r>
            <a:r>
              <a:rPr lang="bg-BG" sz="1400" dirty="0" smtClean="0"/>
              <a:t>.</a:t>
            </a:r>
            <a:r>
              <a:rPr lang="bg-BG" sz="1400" b="1" dirty="0"/>
              <a:t> Множеството на преходите </a:t>
            </a:r>
            <a:r>
              <a:rPr lang="en-US" sz="1400" b="1" dirty="0"/>
              <a:t>T </a:t>
            </a:r>
            <a:r>
              <a:rPr lang="bg-BG" sz="1400" b="1" dirty="0"/>
              <a:t>се състои от следните елементи:</a:t>
            </a:r>
            <a:endParaRPr lang="bg-BG" sz="1400" dirty="0"/>
          </a:p>
          <a:p>
            <a:pPr lvl="1"/>
            <a:r>
              <a:rPr lang="en-US" sz="1400" dirty="0"/>
              <a:t>t1: </a:t>
            </a:r>
            <a:r>
              <a:rPr lang="bg-BG" sz="1400" dirty="0"/>
              <a:t>моделира заявка за достъп до системата, примитив </a:t>
            </a:r>
            <a:r>
              <a:rPr lang="en-US" sz="1400" dirty="0"/>
              <a:t>Login</a:t>
            </a:r>
            <a:endParaRPr lang="bg-BG" sz="1400" dirty="0"/>
          </a:p>
          <a:p>
            <a:pPr lvl="1"/>
            <a:r>
              <a:rPr lang="en-US" sz="1400" dirty="0"/>
              <a:t>t2: </a:t>
            </a:r>
            <a:r>
              <a:rPr lang="bg-BG" sz="1400" dirty="0"/>
              <a:t>верификация правомощията за достъп, примитив </a:t>
            </a:r>
            <a:r>
              <a:rPr lang="en-US" sz="1400" dirty="0" err="1"/>
              <a:t>CheckAuthorities</a:t>
            </a:r>
            <a:endParaRPr lang="bg-BG" sz="1400" dirty="0"/>
          </a:p>
          <a:p>
            <a:pPr lvl="1"/>
            <a:r>
              <a:rPr lang="en-US" sz="1400" dirty="0"/>
              <a:t>t3: </a:t>
            </a:r>
            <a:r>
              <a:rPr lang="bg-BG" sz="1400" dirty="0"/>
              <a:t>избор на потребителско действие</a:t>
            </a:r>
          </a:p>
          <a:p>
            <a:pPr lvl="1"/>
            <a:r>
              <a:rPr lang="en-US" sz="1400" dirty="0"/>
              <a:t>t4: </a:t>
            </a:r>
            <a:r>
              <a:rPr lang="bg-BG" sz="1400" dirty="0"/>
              <a:t>обработване на необходимите входни данни за заявката</a:t>
            </a:r>
          </a:p>
          <a:p>
            <a:pPr lvl="1"/>
            <a:r>
              <a:rPr lang="en-US" sz="1400" dirty="0"/>
              <a:t>t5: </a:t>
            </a:r>
            <a:r>
              <a:rPr lang="bg-BG" sz="1400" dirty="0"/>
              <a:t>обработване на операциите по заявката</a:t>
            </a:r>
          </a:p>
          <a:p>
            <a:pPr lvl="1"/>
            <a:r>
              <a:rPr lang="en-US" sz="1400" dirty="0"/>
              <a:t>t6: </a:t>
            </a:r>
            <a:r>
              <a:rPr lang="bg-BG" sz="1400" dirty="0"/>
              <a:t>о</a:t>
            </a:r>
            <a:r>
              <a:rPr lang="en-US" sz="1400" dirty="0" err="1"/>
              <a:t>тразяване</a:t>
            </a:r>
            <a:r>
              <a:rPr lang="en-US" sz="1400" dirty="0"/>
              <a:t> на неуспешно </a:t>
            </a:r>
            <a:r>
              <a:rPr lang="en-US" sz="1400" dirty="0" err="1"/>
              <a:t>потребителското</a:t>
            </a:r>
            <a:r>
              <a:rPr lang="en-US" sz="1400" dirty="0"/>
              <a:t> </a:t>
            </a:r>
            <a:r>
              <a:rPr lang="en-US" sz="1400" dirty="0" err="1"/>
              <a:t>действие</a:t>
            </a:r>
            <a:r>
              <a:rPr lang="en-US" sz="1400" dirty="0"/>
              <a:t>, </a:t>
            </a:r>
            <a:r>
              <a:rPr lang="en-US" sz="1400" dirty="0" err="1"/>
              <a:t>примитив</a:t>
            </a:r>
            <a:r>
              <a:rPr lang="en-US" sz="1400" dirty="0"/>
              <a:t> “</a:t>
            </a:r>
            <a:r>
              <a:rPr lang="en-US" sz="1400" dirty="0" err="1"/>
              <a:t>LogUserAction</a:t>
            </a:r>
            <a:r>
              <a:rPr lang="en-US" sz="1400" dirty="0"/>
              <a:t>”</a:t>
            </a:r>
            <a:endParaRPr lang="bg-BG" sz="1400" dirty="0"/>
          </a:p>
          <a:p>
            <a:pPr lvl="1"/>
            <a:r>
              <a:rPr lang="en-US" sz="1400" dirty="0"/>
              <a:t>t</a:t>
            </a:r>
            <a:r>
              <a:rPr lang="bg-BG" sz="1400" dirty="0"/>
              <a:t>7</a:t>
            </a:r>
            <a:r>
              <a:rPr lang="en-US" sz="1400" dirty="0"/>
              <a:t>: </a:t>
            </a:r>
            <a:r>
              <a:rPr lang="en-US" sz="1400" dirty="0" err="1"/>
              <a:t>връщане</a:t>
            </a:r>
            <a:r>
              <a:rPr lang="en-US" sz="1400" dirty="0"/>
              <a:t> на</a:t>
            </a:r>
            <a:r>
              <a:rPr lang="bg-BG" sz="1400" dirty="0"/>
              <a:t> отговор</a:t>
            </a:r>
            <a:r>
              <a:rPr lang="en-US" sz="1400" dirty="0"/>
              <a:t>, </a:t>
            </a:r>
            <a:r>
              <a:rPr lang="bg-BG" sz="1400" dirty="0"/>
              <a:t>примитив </a:t>
            </a:r>
            <a:r>
              <a:rPr lang="en-US" sz="1400" dirty="0"/>
              <a:t>“SendResponse”</a:t>
            </a:r>
            <a:endParaRPr lang="bg-BG" sz="1400" dirty="0"/>
          </a:p>
          <a:p>
            <a:pPr lvl="1"/>
            <a:r>
              <a:rPr lang="en-US" sz="1400" dirty="0"/>
              <a:t>t8: </a:t>
            </a:r>
            <a:r>
              <a:rPr lang="bg-BG" sz="1400" dirty="0"/>
              <a:t>а</a:t>
            </a:r>
            <a:r>
              <a:rPr lang="en-US" sz="1400" dirty="0" err="1"/>
              <a:t>нализ</a:t>
            </a:r>
            <a:r>
              <a:rPr lang="en-US" sz="1400" dirty="0"/>
              <a:t> и </a:t>
            </a:r>
            <a:r>
              <a:rPr lang="en-US" sz="1400" dirty="0" err="1"/>
              <a:t>визуализация</a:t>
            </a:r>
            <a:r>
              <a:rPr lang="en-US" sz="1400" dirty="0"/>
              <a:t> на </a:t>
            </a:r>
            <a:r>
              <a:rPr lang="en-US" sz="1400" dirty="0" err="1"/>
              <a:t>отговора</a:t>
            </a:r>
            <a:r>
              <a:rPr lang="en-US" sz="1400" dirty="0"/>
              <a:t>, </a:t>
            </a:r>
            <a:r>
              <a:rPr lang="en-US" sz="1400" dirty="0" err="1"/>
              <a:t>примитив</a:t>
            </a:r>
            <a:r>
              <a:rPr lang="en-US" sz="1400" dirty="0"/>
              <a:t> “</a:t>
            </a:r>
            <a:r>
              <a:rPr lang="en-US" sz="1400" dirty="0" err="1"/>
              <a:t>ViewResponse</a:t>
            </a:r>
            <a:r>
              <a:rPr lang="en-US" sz="1400" dirty="0"/>
              <a:t>”</a:t>
            </a:r>
            <a:endParaRPr lang="bg-BG" sz="1400" dirty="0"/>
          </a:p>
          <a:p>
            <a:pPr lvl="1"/>
            <a:r>
              <a:rPr lang="en-US" sz="1400" dirty="0"/>
              <a:t>t9: </a:t>
            </a:r>
            <a:r>
              <a:rPr lang="bg-BG" sz="1400" dirty="0"/>
              <a:t>изход от системата, примитив</a:t>
            </a:r>
            <a:r>
              <a:rPr lang="en-US" sz="1400" dirty="0"/>
              <a:t> Quit</a:t>
            </a:r>
            <a:endParaRPr lang="bg-BG" sz="1400" dirty="0"/>
          </a:p>
          <a:p>
            <a:pPr marL="0" indent="0">
              <a:buNone/>
            </a:pPr>
            <a:endParaRPr lang="bg-BG" sz="1400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58288" y="4234090"/>
            <a:ext cx="54951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bg-BG" sz="1400" b="1" dirty="0"/>
              <a:t>Множеството на позициите </a:t>
            </a:r>
            <a:r>
              <a:rPr lang="en-US" sz="1400" b="1" dirty="0"/>
              <a:t>B = { </a:t>
            </a:r>
            <a:r>
              <a:rPr lang="en-US" sz="1400" b="1" dirty="0" smtClean="0"/>
              <a:t>bp1</a:t>
            </a:r>
            <a:r>
              <a:rPr lang="en-US" sz="1400" b="1" dirty="0"/>
              <a:t>, </a:t>
            </a:r>
            <a:r>
              <a:rPr lang="en-US" sz="1400" b="1" dirty="0" smtClean="0"/>
              <a:t>br1</a:t>
            </a:r>
            <a:r>
              <a:rPr lang="en-US" sz="1400" b="1" dirty="0"/>
              <a:t>, </a:t>
            </a:r>
            <a:r>
              <a:rPr lang="en-US" sz="1400" b="1" dirty="0" smtClean="0"/>
              <a:t>br2</a:t>
            </a:r>
            <a:r>
              <a:rPr lang="en-US" sz="1400" b="1" dirty="0"/>
              <a:t>, </a:t>
            </a:r>
            <a:r>
              <a:rPr lang="en-US" sz="1400" b="1" dirty="0" smtClean="0"/>
              <a:t>br3</a:t>
            </a:r>
            <a:r>
              <a:rPr lang="en-US" sz="1400" b="1" dirty="0"/>
              <a:t>, b</a:t>
            </a:r>
            <a:r>
              <a:rPr lang="en-US" sz="1400" b="1" baseline="-25000" dirty="0"/>
              <a:t>1</a:t>
            </a:r>
            <a:r>
              <a:rPr lang="en-US" sz="1400" b="1" dirty="0"/>
              <a:t>, …, b</a:t>
            </a:r>
            <a:r>
              <a:rPr lang="en-US" sz="1400" b="1" baseline="-25000" dirty="0"/>
              <a:t>8</a:t>
            </a:r>
            <a:r>
              <a:rPr lang="en-US" sz="1400" b="1" dirty="0"/>
              <a:t>}.</a:t>
            </a:r>
            <a:endParaRPr lang="bg-BG" sz="1400" dirty="0"/>
          </a:p>
          <a:p>
            <a:pPr lvl="0"/>
            <a:r>
              <a:rPr lang="bg-BG" sz="1400" b="1" dirty="0"/>
              <a:t>Множеството на периферните позиции </a:t>
            </a:r>
            <a:r>
              <a:rPr lang="en-US" sz="1400" b="1" dirty="0" err="1"/>
              <a:t>B</a:t>
            </a:r>
            <a:r>
              <a:rPr lang="en-US" sz="1400" b="1" baseline="-25000" dirty="0" err="1"/>
              <a:t>p</a:t>
            </a:r>
            <a:r>
              <a:rPr lang="en-US" sz="1400" b="1" dirty="0"/>
              <a:t> = { </a:t>
            </a:r>
            <a:r>
              <a:rPr lang="en-US" sz="1400" b="1" dirty="0" smtClean="0"/>
              <a:t>bp1 </a:t>
            </a:r>
            <a:r>
              <a:rPr lang="en-US" sz="1400" b="1" dirty="0"/>
              <a:t>}</a:t>
            </a:r>
            <a:endParaRPr lang="bg-BG" sz="1400" dirty="0"/>
          </a:p>
          <a:p>
            <a:pPr lvl="1"/>
            <a:r>
              <a:rPr lang="en-US" sz="1400" dirty="0"/>
              <a:t>b</a:t>
            </a:r>
            <a:r>
              <a:rPr lang="en-US" sz="1400" baseline="-25000" dirty="0"/>
              <a:t>p</a:t>
            </a:r>
            <a:r>
              <a:rPr lang="en-US" sz="1400" dirty="0"/>
              <a:t>1 : </a:t>
            </a:r>
            <a:r>
              <a:rPr lang="bg-BG" sz="1400" dirty="0"/>
              <a:t>в него се появява ядро точно тогава, когато потребителят прави заявка за достъп до системата</a:t>
            </a:r>
          </a:p>
          <a:p>
            <a:pPr lvl="0"/>
            <a:r>
              <a:rPr lang="bg-BG" sz="1400" b="1" dirty="0"/>
              <a:t>Множеството на разрешаващите позиции </a:t>
            </a:r>
            <a:r>
              <a:rPr lang="en-US" sz="1400" b="1" dirty="0"/>
              <a:t>Br = { </a:t>
            </a:r>
            <a:r>
              <a:rPr lang="en-US" sz="1400" b="1" dirty="0" smtClean="0"/>
              <a:t>br1</a:t>
            </a:r>
            <a:r>
              <a:rPr lang="en-US" sz="1400" b="1" dirty="0"/>
              <a:t>, </a:t>
            </a:r>
            <a:r>
              <a:rPr lang="en-US" sz="1400" b="1" dirty="0" smtClean="0"/>
              <a:t>br2</a:t>
            </a:r>
            <a:r>
              <a:rPr lang="en-US" sz="1400" b="1" dirty="0"/>
              <a:t>, </a:t>
            </a:r>
            <a:r>
              <a:rPr lang="en-US" sz="1400" b="1" dirty="0" smtClean="0"/>
              <a:t>br3 </a:t>
            </a:r>
            <a:r>
              <a:rPr lang="en-US" sz="1400" b="1" dirty="0"/>
              <a:t>}</a:t>
            </a:r>
            <a:endParaRPr lang="bg-BG" sz="1400" dirty="0"/>
          </a:p>
          <a:p>
            <a:pPr lvl="1"/>
            <a:r>
              <a:rPr lang="en-US" sz="1400" dirty="0"/>
              <a:t>b</a:t>
            </a:r>
            <a:r>
              <a:rPr lang="en-US" sz="1400" baseline="-25000" dirty="0"/>
              <a:t>r</a:t>
            </a:r>
            <a:r>
              <a:rPr lang="en-US" sz="1400" dirty="0"/>
              <a:t>1: </a:t>
            </a:r>
            <a:r>
              <a:rPr lang="bg-BG" sz="1400" dirty="0"/>
              <a:t>проверява се дали потребителят е предоставил валидни данни за достъп до системата</a:t>
            </a:r>
          </a:p>
          <a:p>
            <a:pPr lvl="1"/>
            <a:r>
              <a:rPr lang="en-US" sz="1400" dirty="0"/>
              <a:t>b</a:t>
            </a:r>
            <a:r>
              <a:rPr lang="en-US" sz="1400" baseline="-25000" dirty="0"/>
              <a:t>r</a:t>
            </a:r>
            <a:r>
              <a:rPr lang="en-US" sz="1400" dirty="0"/>
              <a:t>2: </a:t>
            </a:r>
            <a:r>
              <a:rPr lang="bg-BG" sz="1400" dirty="0"/>
              <a:t>проверява се дали заявката на потребителя е правилно формулирана</a:t>
            </a:r>
          </a:p>
          <a:p>
            <a:pPr lvl="1"/>
            <a:r>
              <a:rPr lang="en-US" sz="1400" dirty="0"/>
              <a:t>b</a:t>
            </a:r>
            <a:r>
              <a:rPr lang="en-US" sz="1400" baseline="-25000" dirty="0"/>
              <a:t>r</a:t>
            </a:r>
            <a:r>
              <a:rPr lang="en-US" sz="1400" dirty="0"/>
              <a:t>3: </a:t>
            </a:r>
            <a:r>
              <a:rPr lang="bg-BG" sz="1400" dirty="0"/>
              <a:t>проверява се дали всички операции по изпълнение на заявката са завършили </a:t>
            </a:r>
            <a:r>
              <a:rPr lang="bg-BG" sz="1400" dirty="0" smtClean="0"/>
              <a:t>успешно</a:t>
            </a:r>
            <a:endParaRPr lang="bg-BG" sz="1400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130835" y="896983"/>
            <a:ext cx="58107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bg-BG" sz="1400" b="1" dirty="0"/>
              <a:t>Ядрата на модела </a:t>
            </a:r>
            <a:endParaRPr lang="bg-BG" sz="1400" dirty="0"/>
          </a:p>
          <a:p>
            <a:r>
              <a:rPr lang="bg-BG" sz="1400" dirty="0"/>
              <a:t>Описателите на ядрата в </a:t>
            </a:r>
            <a:r>
              <a:rPr lang="en-US" sz="1400" dirty="0"/>
              <a:t>EN </a:t>
            </a:r>
            <a:r>
              <a:rPr lang="bg-BG" sz="1400" dirty="0"/>
              <a:t>съответстват на елементите на следното формално описание на заявката. Формално описание на заявката ще наричаме следната наредена петорка:</a:t>
            </a:r>
          </a:p>
          <a:p>
            <a:r>
              <a:rPr lang="en-US" sz="1400" b="1" dirty="0"/>
              <a:t>x = &lt;User, Command, Arguments, User-agent, Timestamp&gt;</a:t>
            </a:r>
            <a:r>
              <a:rPr lang="en-US" sz="1400" dirty="0"/>
              <a:t>, където </a:t>
            </a:r>
            <a:endParaRPr lang="bg-BG" sz="1400" dirty="0"/>
          </a:p>
          <a:p>
            <a:pPr lvl="1"/>
            <a:r>
              <a:rPr lang="en-US" sz="1400" dirty="0"/>
              <a:t>User: </a:t>
            </a:r>
            <a:r>
              <a:rPr lang="bg-BG" sz="1400" dirty="0"/>
              <a:t>идентификатор на потребителя</a:t>
            </a:r>
          </a:p>
          <a:p>
            <a:pPr lvl="1"/>
            <a:r>
              <a:rPr lang="en-US" sz="1400" dirty="0"/>
              <a:t>Command: </a:t>
            </a:r>
            <a:r>
              <a:rPr lang="bg-BG" sz="1400" dirty="0"/>
              <a:t>представяне на възможна команда към системата</a:t>
            </a:r>
          </a:p>
          <a:p>
            <a:pPr lvl="1"/>
            <a:r>
              <a:rPr lang="en-US" sz="1400" dirty="0"/>
              <a:t>Arguments</a:t>
            </a:r>
            <a:r>
              <a:rPr lang="bg-BG" sz="1400" dirty="0"/>
              <a:t>: списък от аргументи към съответната команда</a:t>
            </a:r>
          </a:p>
          <a:p>
            <a:pPr lvl="1"/>
            <a:r>
              <a:rPr lang="en-US" sz="1400" dirty="0"/>
              <a:t>User-agent: </a:t>
            </a:r>
            <a:r>
              <a:rPr lang="bg-BG" sz="1400" dirty="0"/>
              <a:t>идентификатор на средата, от която потребителят изпраща заявката, терминал или приложение с графичен-потребителски интерфейс</a:t>
            </a:r>
          </a:p>
          <a:p>
            <a:pPr lvl="1"/>
            <a:r>
              <a:rPr lang="en-US" sz="1400" dirty="0"/>
              <a:t>Timestamp: </a:t>
            </a:r>
            <a:r>
              <a:rPr lang="bg-BG" sz="1400" dirty="0"/>
              <a:t>време на изпращане на заявката</a:t>
            </a:r>
          </a:p>
          <a:p>
            <a:endParaRPr lang="bg-BG" sz="1400" dirty="0"/>
          </a:p>
        </p:txBody>
      </p:sp>
      <p:pic>
        <p:nvPicPr>
          <p:cNvPr id="2052" name="Picture 4" descr="06-evaluation-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71" y="3301552"/>
            <a:ext cx="4827542" cy="330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9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източници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dirty="0"/>
              <a:t>[1] "Java NIO", </a:t>
            </a:r>
            <a:r>
              <a:rPr lang="bg-BG" dirty="0" err="1"/>
              <a:t>Ron</a:t>
            </a:r>
            <a:r>
              <a:rPr lang="bg-BG" dirty="0"/>
              <a:t> </a:t>
            </a:r>
            <a:r>
              <a:rPr lang="bg-BG" dirty="0" err="1"/>
              <a:t>Hitchens</a:t>
            </a:r>
            <a:r>
              <a:rPr lang="bg-BG" dirty="0"/>
              <a:t>, </a:t>
            </a:r>
            <a:r>
              <a:rPr lang="bg-BG" dirty="0" err="1"/>
              <a:t>O'Reilly</a:t>
            </a:r>
            <a:r>
              <a:rPr lang="bg-BG" dirty="0"/>
              <a:t> Media 2002</a:t>
            </a:r>
          </a:p>
          <a:p>
            <a:r>
              <a:rPr lang="bg-BG" dirty="0"/>
              <a:t>[2] "Pro Java 7 Nio.2", </a:t>
            </a:r>
            <a:r>
              <a:rPr lang="bg-BG" dirty="0" err="1"/>
              <a:t>Anghel</a:t>
            </a:r>
            <a:r>
              <a:rPr lang="bg-BG" dirty="0"/>
              <a:t> </a:t>
            </a:r>
            <a:r>
              <a:rPr lang="bg-BG" dirty="0" err="1"/>
              <a:t>Leonard</a:t>
            </a:r>
            <a:r>
              <a:rPr lang="bg-BG" dirty="0"/>
              <a:t>, </a:t>
            </a:r>
            <a:r>
              <a:rPr lang="bg-BG" dirty="0" err="1"/>
              <a:t>Apress</a:t>
            </a:r>
            <a:r>
              <a:rPr lang="bg-BG" dirty="0"/>
              <a:t> 2011</a:t>
            </a:r>
          </a:p>
          <a:p>
            <a:r>
              <a:rPr lang="bg-BG" dirty="0"/>
              <a:t>[3] "</a:t>
            </a:r>
            <a:r>
              <a:rPr lang="bg-BG" dirty="0" err="1"/>
              <a:t>Hashing</a:t>
            </a:r>
            <a:r>
              <a:rPr lang="bg-BG" dirty="0"/>
              <a:t> a </a:t>
            </a:r>
            <a:r>
              <a:rPr lang="bg-BG" dirty="0" err="1"/>
              <a:t>Password</a:t>
            </a:r>
            <a:r>
              <a:rPr lang="bg-BG" dirty="0"/>
              <a:t> </a:t>
            </a:r>
            <a:r>
              <a:rPr lang="bg-BG" dirty="0" err="1"/>
              <a:t>in</a:t>
            </a:r>
            <a:r>
              <a:rPr lang="bg-BG" dirty="0"/>
              <a:t> Java", </a:t>
            </a:r>
            <a:r>
              <a:rPr lang="bg-BG" dirty="0" err="1"/>
              <a:t>Eugen</a:t>
            </a:r>
            <a:r>
              <a:rPr lang="bg-BG" dirty="0"/>
              <a:t> </a:t>
            </a:r>
            <a:r>
              <a:rPr lang="bg-BG" dirty="0" err="1"/>
              <a:t>Paraschiv</a:t>
            </a:r>
            <a:r>
              <a:rPr lang="bg-BG" dirty="0"/>
              <a:t>, 12.01.2022, линк: https://www.baeldung.com/java-password-hashing</a:t>
            </a:r>
          </a:p>
          <a:p>
            <a:r>
              <a:rPr lang="bg-BG" dirty="0"/>
              <a:t>[4] "Java AES </a:t>
            </a:r>
            <a:r>
              <a:rPr lang="bg-BG" dirty="0" err="1"/>
              <a:t>Encryption</a:t>
            </a:r>
            <a:r>
              <a:rPr lang="bg-BG" dirty="0"/>
              <a:t> </a:t>
            </a:r>
            <a:r>
              <a:rPr lang="bg-BG" dirty="0" err="1"/>
              <a:t>and</a:t>
            </a:r>
            <a:r>
              <a:rPr lang="bg-BG" dirty="0"/>
              <a:t> </a:t>
            </a:r>
            <a:r>
              <a:rPr lang="bg-BG" dirty="0" err="1"/>
              <a:t>Decryption</a:t>
            </a:r>
            <a:r>
              <a:rPr lang="bg-BG" dirty="0"/>
              <a:t>", </a:t>
            </a:r>
            <a:r>
              <a:rPr lang="bg-BG" dirty="0" err="1"/>
              <a:t>Eugen</a:t>
            </a:r>
            <a:r>
              <a:rPr lang="bg-BG" dirty="0"/>
              <a:t> </a:t>
            </a:r>
            <a:r>
              <a:rPr lang="bg-BG" dirty="0" err="1"/>
              <a:t>Paraschiv</a:t>
            </a:r>
            <a:r>
              <a:rPr lang="bg-BG" dirty="0"/>
              <a:t>, 14.11.2021, </a:t>
            </a:r>
          </a:p>
          <a:p>
            <a:r>
              <a:rPr lang="bg-BG" dirty="0"/>
              <a:t>линк: https://www.baeldung.com/java-aes-encryption-decryption</a:t>
            </a:r>
          </a:p>
          <a:p>
            <a:r>
              <a:rPr lang="bg-BG" dirty="0"/>
              <a:t>[5] "Java AES </a:t>
            </a:r>
            <a:r>
              <a:rPr lang="bg-BG" dirty="0" err="1"/>
              <a:t>encryption</a:t>
            </a:r>
            <a:r>
              <a:rPr lang="bg-BG" dirty="0"/>
              <a:t> </a:t>
            </a:r>
            <a:r>
              <a:rPr lang="bg-BG" dirty="0" err="1"/>
              <a:t>and</a:t>
            </a:r>
            <a:r>
              <a:rPr lang="bg-BG" dirty="0"/>
              <a:t> </a:t>
            </a:r>
            <a:r>
              <a:rPr lang="bg-BG" dirty="0" err="1"/>
              <a:t>decryption</a:t>
            </a:r>
            <a:r>
              <a:rPr lang="bg-BG" dirty="0"/>
              <a:t>", </a:t>
            </a:r>
            <a:r>
              <a:rPr lang="bg-BG" dirty="0" err="1"/>
              <a:t>Yong</a:t>
            </a:r>
            <a:r>
              <a:rPr lang="bg-BG" dirty="0"/>
              <a:t> </a:t>
            </a:r>
            <a:r>
              <a:rPr lang="bg-BG" dirty="0" err="1"/>
              <a:t>Mook</a:t>
            </a:r>
            <a:r>
              <a:rPr lang="bg-BG" dirty="0"/>
              <a:t> </a:t>
            </a:r>
            <a:r>
              <a:rPr lang="bg-BG" dirty="0" err="1"/>
              <a:t>Kim</a:t>
            </a:r>
            <a:r>
              <a:rPr lang="bg-BG" dirty="0"/>
              <a:t>, 02.06.2020, </a:t>
            </a:r>
          </a:p>
          <a:p>
            <a:r>
              <a:rPr lang="bg-BG" dirty="0"/>
              <a:t>линк: https://mkyong.com/java/java-aes-encryption-and-decryption/</a:t>
            </a:r>
          </a:p>
          <a:p>
            <a:r>
              <a:rPr lang="bg-BG" dirty="0"/>
              <a:t>[6] "</a:t>
            </a:r>
            <a:r>
              <a:rPr lang="bg-BG" dirty="0" err="1"/>
              <a:t>Cryptography</a:t>
            </a:r>
            <a:r>
              <a:rPr lang="bg-BG" dirty="0"/>
              <a:t> 101 </a:t>
            </a:r>
            <a:r>
              <a:rPr lang="bg-BG" dirty="0" err="1"/>
              <a:t>for</a:t>
            </a:r>
            <a:r>
              <a:rPr lang="bg-BG" dirty="0"/>
              <a:t> Java </a:t>
            </a:r>
            <a:r>
              <a:rPr lang="bg-BG" dirty="0" err="1"/>
              <a:t>developers</a:t>
            </a:r>
            <a:r>
              <a:rPr lang="bg-BG" dirty="0"/>
              <a:t> </a:t>
            </a:r>
            <a:r>
              <a:rPr lang="bg-BG" dirty="0" err="1"/>
              <a:t>by</a:t>
            </a:r>
            <a:r>
              <a:rPr lang="bg-BG" dirty="0"/>
              <a:t> </a:t>
            </a:r>
            <a:r>
              <a:rPr lang="bg-BG" dirty="0" err="1"/>
              <a:t>Michel</a:t>
            </a:r>
            <a:r>
              <a:rPr lang="bg-BG" dirty="0"/>
              <a:t> </a:t>
            </a:r>
            <a:r>
              <a:rPr lang="bg-BG" dirty="0" err="1"/>
              <a:t>Schudel</a:t>
            </a:r>
            <a:r>
              <a:rPr lang="bg-BG" dirty="0"/>
              <a:t>", </a:t>
            </a:r>
            <a:r>
              <a:rPr lang="bg-BG" dirty="0" err="1"/>
              <a:t>Michel</a:t>
            </a:r>
            <a:r>
              <a:rPr lang="bg-BG" dirty="0"/>
              <a:t> </a:t>
            </a:r>
            <a:r>
              <a:rPr lang="bg-BG" dirty="0" err="1"/>
              <a:t>Schudel</a:t>
            </a:r>
            <a:r>
              <a:rPr lang="bg-BG" dirty="0"/>
              <a:t>, </a:t>
            </a:r>
          </a:p>
          <a:p>
            <a:r>
              <a:rPr lang="bg-BG" dirty="0"/>
              <a:t>линк: https://github.com/MichelSchudel/crypto-demo, видео презентация: https://www.youtube.com/watch?v=1925zmDP_BY</a:t>
            </a:r>
          </a:p>
          <a:p>
            <a:r>
              <a:rPr lang="bg-BG" dirty="0"/>
              <a:t>[7] "Java </a:t>
            </a:r>
            <a:r>
              <a:rPr lang="bg-BG" dirty="0" err="1"/>
              <a:t>Cryptography</a:t>
            </a:r>
            <a:r>
              <a:rPr lang="bg-BG" dirty="0"/>
              <a:t> </a:t>
            </a:r>
            <a:r>
              <a:rPr lang="bg-BG" dirty="0" err="1"/>
              <a:t>Architecture</a:t>
            </a:r>
            <a:r>
              <a:rPr lang="bg-BG" dirty="0"/>
              <a:t> (JCA) </a:t>
            </a:r>
            <a:r>
              <a:rPr lang="bg-BG" dirty="0" err="1"/>
              <a:t>Reference</a:t>
            </a:r>
            <a:r>
              <a:rPr lang="bg-BG" dirty="0"/>
              <a:t> </a:t>
            </a:r>
            <a:r>
              <a:rPr lang="bg-BG" dirty="0" err="1"/>
              <a:t>Guide</a:t>
            </a:r>
            <a:r>
              <a:rPr lang="bg-BG" dirty="0"/>
              <a:t>", </a:t>
            </a:r>
          </a:p>
          <a:p>
            <a:r>
              <a:rPr lang="bg-BG" dirty="0"/>
              <a:t>линк: </a:t>
            </a:r>
            <a:r>
              <a:rPr lang="bg-BG" u="sng" dirty="0">
                <a:hlinkClick r:id="rId2"/>
              </a:rPr>
              <a:t>https://docs.oracle.com/en/java/javase/17/security/java-cryptography-architecture-jca-reference-guide.html</a:t>
            </a:r>
            <a:endParaRPr lang="bg-BG" dirty="0"/>
          </a:p>
          <a:p>
            <a:r>
              <a:rPr lang="bg-BG" dirty="0"/>
              <a:t>[8] Услуга за проверка на сигурността на пароли, линк: https://www.enzoic.com/docs-passwords-api/</a:t>
            </a:r>
          </a:p>
          <a:p>
            <a:r>
              <a:rPr lang="bg-BG" dirty="0"/>
              <a:t>[9] Услуга за генериране на пароли, линк: </a:t>
            </a:r>
            <a:r>
              <a:rPr lang="bg-BG" u="sng" dirty="0">
                <a:hlinkClick r:id="rId3"/>
              </a:rPr>
              <a:t>https://happi.dev/docs/password-generator</a:t>
            </a:r>
            <a:endParaRPr lang="bg-BG" dirty="0"/>
          </a:p>
          <a:p>
            <a:r>
              <a:rPr lang="bg-BG" dirty="0"/>
              <a:t>[1</a:t>
            </a:r>
            <a:r>
              <a:rPr lang="en-US" dirty="0"/>
              <a:t>0</a:t>
            </a:r>
            <a:r>
              <a:rPr lang="bg-BG" dirty="0"/>
              <a:t>] Фигура 1. линк: https://www.okta.com/blog/2019/03/what-are-salted-passwords-and-password-hashing/</a:t>
            </a:r>
          </a:p>
          <a:p>
            <a:r>
              <a:rPr lang="bg-BG" dirty="0"/>
              <a:t>[11] Фигура 2. линк: https://sectigostore.com/blog/5-differences-between-symmetric-vs-asymmetric-encryption/</a:t>
            </a:r>
          </a:p>
          <a:p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61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Описание на системата</a:t>
            </a:r>
          </a:p>
          <a:p>
            <a:r>
              <a:rPr lang="bg-BG" dirty="0" smtClean="0"/>
              <a:t>Анализ на основните алгоритми в системата</a:t>
            </a:r>
          </a:p>
          <a:p>
            <a:pPr lvl="1"/>
            <a:r>
              <a:rPr lang="bg-BG" dirty="0" smtClean="0"/>
              <a:t>моделиране с граф-схеми</a:t>
            </a:r>
          </a:p>
          <a:p>
            <a:pPr lvl="1"/>
            <a:r>
              <a:rPr lang="bg-BG" dirty="0" smtClean="0"/>
              <a:t>проверка на условията за пълнота и непротиворечивост</a:t>
            </a:r>
            <a:endParaRPr lang="en-US" dirty="0" smtClean="0"/>
          </a:p>
          <a:p>
            <a:r>
              <a:rPr lang="bg-BG" dirty="0" smtClean="0"/>
              <a:t>Е-мрежов модел на системата</a:t>
            </a:r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57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системата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0638"/>
          </a:xfrm>
        </p:spPr>
        <p:txBody>
          <a:bodyPr>
            <a:normAutofit/>
          </a:bodyPr>
          <a:lstStyle/>
          <a:p>
            <a:pPr algn="just"/>
            <a:r>
              <a:rPr lang="bg-BG" dirty="0" smtClean="0"/>
              <a:t>клиент-сървър </a:t>
            </a:r>
            <a:r>
              <a:rPr lang="bg-BG" dirty="0"/>
              <a:t>приложение, което позволява на потребителите да записват пароли за използвани от тях уеб сайтове или други услуги. </a:t>
            </a:r>
            <a:endParaRPr lang="en-US" dirty="0" smtClean="0"/>
          </a:p>
          <a:p>
            <a:pPr algn="just"/>
            <a:r>
              <a:rPr lang="bg-BG" dirty="0" smtClean="0"/>
              <a:t>дава </a:t>
            </a:r>
            <a:r>
              <a:rPr lang="bg-BG" dirty="0"/>
              <a:t>възможност за генериране на сигурна парола за конкретна услуга, ако потребителите не желаят да измислят такава. </a:t>
            </a:r>
          </a:p>
          <a:p>
            <a:pPr algn="just"/>
            <a:r>
              <a:rPr lang="bg-BG" dirty="0"/>
              <a:t>п</a:t>
            </a:r>
            <a:r>
              <a:rPr lang="bg-BG" dirty="0" smtClean="0"/>
              <a:t>оддържа два вида клиентски интерфейс</a:t>
            </a:r>
          </a:p>
          <a:p>
            <a:pPr algn="just"/>
            <a:r>
              <a:rPr lang="bg-BG" dirty="0" smtClean="0"/>
              <a:t>криптиране на потребителските пароли с </a:t>
            </a:r>
            <a:r>
              <a:rPr lang="en-US" dirty="0" smtClean="0"/>
              <a:t>AES</a:t>
            </a:r>
            <a:r>
              <a:rPr lang="bg-BG" dirty="0" smtClean="0"/>
              <a:t>, режим </a:t>
            </a:r>
            <a:r>
              <a:rPr lang="en-US" dirty="0" smtClean="0"/>
              <a:t>CBC, </a:t>
            </a:r>
            <a:r>
              <a:rPr lang="bg-BG" dirty="0" smtClean="0"/>
              <a:t>генериране на ключа с </a:t>
            </a:r>
            <a:r>
              <a:rPr lang="en-US" dirty="0" smtClean="0"/>
              <a:t>PDKDF2</a:t>
            </a:r>
          </a:p>
          <a:p>
            <a:pPr algn="just"/>
            <a:r>
              <a:rPr lang="bg-BG" dirty="0" smtClean="0"/>
              <a:t>на паролата за достъп в системата и </a:t>
            </a:r>
            <a:r>
              <a:rPr lang="en-US" dirty="0" smtClean="0"/>
              <a:t>master </a:t>
            </a:r>
            <a:r>
              <a:rPr lang="bg-BG" dirty="0" smtClean="0"/>
              <a:t>паролата се съхранява резултата от </a:t>
            </a:r>
            <a:r>
              <a:rPr lang="bg-BG" dirty="0" err="1" smtClean="0"/>
              <a:t>хеш</a:t>
            </a:r>
            <a:r>
              <a:rPr lang="bg-BG" dirty="0" smtClean="0"/>
              <a:t> функцията </a:t>
            </a:r>
            <a:r>
              <a:rPr lang="en-US" dirty="0" smtClean="0"/>
              <a:t>SHA-512</a:t>
            </a:r>
            <a:r>
              <a:rPr lang="bg-BG" dirty="0" smtClean="0"/>
              <a:t> и индивидуален </a:t>
            </a:r>
            <a:r>
              <a:rPr lang="en-US" dirty="0" smtClean="0"/>
              <a:t>salt</a:t>
            </a:r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54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  <p:sp>
        <p:nvSpPr>
          <p:cNvPr id="5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системата</a:t>
            </a:r>
            <a:endParaRPr lang="bg-BG" dirty="0"/>
          </a:p>
        </p:txBody>
      </p:sp>
      <p:pic>
        <p:nvPicPr>
          <p:cNvPr id="6" name="Картина 5" descr="figure-1-storing_salted_password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" y="2187077"/>
            <a:ext cx="5756910" cy="335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Картина 6" descr="figure-2-symmetric-vs-asymmetric-symmetric-examp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4154"/>
            <a:ext cx="5756910" cy="2496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Текстово поле 7"/>
          <p:cNvSpPr txBox="1"/>
          <p:nvPr/>
        </p:nvSpPr>
        <p:spPr>
          <a:xfrm>
            <a:off x="1768656" y="1578089"/>
            <a:ext cx="28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Хеширане на паролите</a:t>
            </a:r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7525566" y="1578089"/>
            <a:ext cx="28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Криптиране на паролите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335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Основни функционални възможности на потребителите</a:t>
            </a:r>
            <a:br>
              <a:rPr lang="bg-BG" sz="4000" dirty="0"/>
            </a:br>
            <a:endParaRPr lang="bg-BG" sz="40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8056"/>
          </a:xfrm>
        </p:spPr>
        <p:txBody>
          <a:bodyPr>
            <a:noAutofit/>
          </a:bodyPr>
          <a:lstStyle/>
          <a:p>
            <a:pPr lvl="0"/>
            <a:r>
              <a:rPr lang="bg-BG" sz="1400" dirty="0"/>
              <a:t>Вписване(регистрация) в системата</a:t>
            </a:r>
            <a:r>
              <a:rPr lang="en-US" sz="1400" dirty="0"/>
              <a:t>, </a:t>
            </a:r>
            <a:r>
              <a:rPr lang="en-US" sz="1400" dirty="0" err="1"/>
              <a:t>примитив</a:t>
            </a:r>
            <a:r>
              <a:rPr lang="en-US" sz="1400" dirty="0"/>
              <a:t> “Register”</a:t>
            </a:r>
            <a:endParaRPr lang="bg-BG" sz="1400" dirty="0"/>
          </a:p>
          <a:p>
            <a:pPr lvl="0"/>
            <a:r>
              <a:rPr lang="bg-BG" sz="1400" dirty="0"/>
              <a:t>Заявяване на достъп до системата(</a:t>
            </a:r>
            <a:r>
              <a:rPr lang="bg-BG" sz="1400" dirty="0" err="1"/>
              <a:t>Логин</a:t>
            </a:r>
            <a:r>
              <a:rPr lang="bg-BG" sz="1400" dirty="0"/>
              <a:t>)</a:t>
            </a:r>
            <a:r>
              <a:rPr lang="en-US" sz="1400" dirty="0"/>
              <a:t>, </a:t>
            </a:r>
            <a:r>
              <a:rPr lang="bg-BG" sz="1400" dirty="0"/>
              <a:t>примитив </a:t>
            </a:r>
            <a:r>
              <a:rPr lang="en-US" sz="1400" dirty="0"/>
              <a:t>“Login”</a:t>
            </a:r>
            <a:endParaRPr lang="bg-BG" sz="1400" dirty="0"/>
          </a:p>
          <a:p>
            <a:pPr lvl="0"/>
            <a:r>
              <a:rPr lang="bg-BG" sz="1400" dirty="0"/>
              <a:t>Изпращане на отговор от системата, примитив </a:t>
            </a:r>
            <a:r>
              <a:rPr lang="en-US" sz="1400" dirty="0"/>
              <a:t>“SendResponse”</a:t>
            </a:r>
            <a:endParaRPr lang="bg-BG" sz="1400" dirty="0"/>
          </a:p>
          <a:p>
            <a:pPr lvl="0"/>
            <a:r>
              <a:rPr lang="bg-BG" sz="1400" dirty="0"/>
              <a:t>Анализ и визуализация на отговора</a:t>
            </a:r>
            <a:r>
              <a:rPr lang="en-US" sz="1400" dirty="0"/>
              <a:t>, </a:t>
            </a:r>
            <a:r>
              <a:rPr lang="bg-BG" sz="1400" dirty="0"/>
              <a:t>примитив </a:t>
            </a:r>
            <a:r>
              <a:rPr lang="en-US" sz="1400" dirty="0"/>
              <a:t>“</a:t>
            </a:r>
            <a:r>
              <a:rPr lang="en-US" sz="1400" dirty="0" err="1"/>
              <a:t>ViewResponse</a:t>
            </a:r>
            <a:r>
              <a:rPr lang="en-US" sz="1400" dirty="0"/>
              <a:t>”</a:t>
            </a:r>
            <a:endParaRPr lang="bg-BG" sz="1400" dirty="0"/>
          </a:p>
          <a:p>
            <a:pPr lvl="0"/>
            <a:r>
              <a:rPr lang="bg-BG" sz="1400" dirty="0"/>
              <a:t>Отразяване на потребителското действие, примитив </a:t>
            </a:r>
            <a:r>
              <a:rPr lang="en-US" sz="1400" dirty="0"/>
              <a:t>“</a:t>
            </a:r>
            <a:r>
              <a:rPr lang="en-US" sz="1400" dirty="0" err="1"/>
              <a:t>LogUserAction</a:t>
            </a:r>
            <a:r>
              <a:rPr lang="en-US" sz="1400" dirty="0"/>
              <a:t>”</a:t>
            </a:r>
            <a:endParaRPr lang="bg-BG" sz="1400" dirty="0"/>
          </a:p>
          <a:p>
            <a:pPr lvl="0"/>
            <a:r>
              <a:rPr lang="bg-BG" sz="1400" dirty="0"/>
              <a:t>Проверка на наличните функционалности на приложението(Помощ)</a:t>
            </a:r>
            <a:r>
              <a:rPr lang="en-US" sz="1400" dirty="0"/>
              <a:t>, </a:t>
            </a:r>
            <a:r>
              <a:rPr lang="bg-BG" sz="1400" dirty="0"/>
              <a:t>примитив </a:t>
            </a:r>
            <a:r>
              <a:rPr lang="en-US" sz="1400" dirty="0"/>
              <a:t>“Help”</a:t>
            </a:r>
            <a:endParaRPr lang="bg-BG" sz="1400" dirty="0"/>
          </a:p>
          <a:p>
            <a:pPr lvl="0"/>
            <a:r>
              <a:rPr lang="bg-BG" sz="1400" dirty="0"/>
              <a:t>Въвеждане на данни за автентикация в услуга</a:t>
            </a:r>
            <a:r>
              <a:rPr lang="en-US" sz="1400" dirty="0"/>
              <a:t>, </a:t>
            </a:r>
            <a:r>
              <a:rPr lang="bg-BG" sz="1400" dirty="0"/>
              <a:t>примитив </a:t>
            </a:r>
            <a:r>
              <a:rPr lang="en-US" sz="1400" dirty="0"/>
              <a:t>“</a:t>
            </a:r>
            <a:r>
              <a:rPr lang="en-US" sz="1400" dirty="0" err="1"/>
              <a:t>EnterCredentialDetails</a:t>
            </a:r>
            <a:r>
              <a:rPr lang="en-US" sz="1400" dirty="0"/>
              <a:t>”</a:t>
            </a:r>
            <a:endParaRPr lang="bg-BG" sz="1400" dirty="0"/>
          </a:p>
          <a:p>
            <a:pPr lvl="0"/>
            <a:r>
              <a:rPr lang="bg-BG" sz="1400" dirty="0"/>
              <a:t>Въвеждане на </a:t>
            </a:r>
            <a:r>
              <a:rPr lang="en-US" sz="1400" dirty="0"/>
              <a:t>“master”</a:t>
            </a:r>
            <a:r>
              <a:rPr lang="bg-BG" sz="1400" dirty="0"/>
              <a:t> парола: примитив </a:t>
            </a:r>
            <a:r>
              <a:rPr lang="en-US" sz="1400" dirty="0"/>
              <a:t>“</a:t>
            </a:r>
            <a:r>
              <a:rPr lang="en-US" sz="1400" dirty="0" err="1"/>
              <a:t>MasterPassword</a:t>
            </a:r>
            <a:r>
              <a:rPr lang="en-US" sz="1400" dirty="0"/>
              <a:t>”</a:t>
            </a:r>
            <a:endParaRPr lang="bg-BG" sz="1400" dirty="0"/>
          </a:p>
          <a:p>
            <a:pPr lvl="0"/>
            <a:r>
              <a:rPr lang="bg-BG" sz="1400" dirty="0"/>
              <a:t>Заявка за добавяне на парола</a:t>
            </a:r>
            <a:r>
              <a:rPr lang="en-US" sz="1400" dirty="0"/>
              <a:t>, </a:t>
            </a:r>
            <a:r>
              <a:rPr lang="bg-BG" sz="1400" dirty="0"/>
              <a:t>примитив </a:t>
            </a:r>
            <a:r>
              <a:rPr lang="en-US" sz="1400" dirty="0"/>
              <a:t>“</a:t>
            </a:r>
            <a:r>
              <a:rPr lang="en-US" sz="1400" dirty="0" err="1"/>
              <a:t>AddPassword</a:t>
            </a:r>
            <a:r>
              <a:rPr lang="en-US" sz="1400" dirty="0"/>
              <a:t>”</a:t>
            </a:r>
            <a:endParaRPr lang="bg-BG" sz="1400" dirty="0"/>
          </a:p>
          <a:p>
            <a:pPr lvl="0"/>
            <a:r>
              <a:rPr lang="bg-BG" sz="1400" dirty="0"/>
              <a:t>Въвеждане на данни за автентикация в услуга и генерация на парола</a:t>
            </a:r>
            <a:r>
              <a:rPr lang="en-US" sz="1400" dirty="0"/>
              <a:t>, </a:t>
            </a:r>
            <a:r>
              <a:rPr lang="bg-BG" sz="1400" dirty="0"/>
              <a:t>примитив </a:t>
            </a:r>
            <a:r>
              <a:rPr lang="en-US" sz="1400" dirty="0"/>
              <a:t>“</a:t>
            </a:r>
            <a:r>
              <a:rPr lang="en-US" sz="1400" dirty="0" err="1"/>
              <a:t>GeneratePassword</a:t>
            </a:r>
            <a:r>
              <a:rPr lang="en-US" sz="1400" dirty="0"/>
              <a:t>”</a:t>
            </a:r>
            <a:endParaRPr lang="bg-BG" sz="1400" dirty="0"/>
          </a:p>
          <a:p>
            <a:pPr lvl="0"/>
            <a:r>
              <a:rPr lang="bg-BG" sz="1400" dirty="0"/>
              <a:t>Проверка сигурността на данни за автентикация</a:t>
            </a:r>
            <a:r>
              <a:rPr lang="en-US" sz="1400" dirty="0"/>
              <a:t>, </a:t>
            </a:r>
            <a:r>
              <a:rPr lang="bg-BG" sz="1400" dirty="0"/>
              <a:t>примитив </a:t>
            </a:r>
            <a:r>
              <a:rPr lang="en-US" sz="1400" dirty="0"/>
              <a:t>“</a:t>
            </a:r>
            <a:r>
              <a:rPr lang="en-US" sz="1400" dirty="0" err="1"/>
              <a:t>CheckPassword</a:t>
            </a:r>
            <a:r>
              <a:rPr lang="en-US" sz="1400" dirty="0"/>
              <a:t>”</a:t>
            </a:r>
            <a:endParaRPr lang="bg-BG" sz="1400" dirty="0"/>
          </a:p>
          <a:p>
            <a:pPr lvl="0"/>
            <a:r>
              <a:rPr lang="bg-BG" sz="1400" dirty="0"/>
              <a:t>Извличане на парола, примитив </a:t>
            </a:r>
            <a:r>
              <a:rPr lang="en-US" sz="1400" dirty="0" err="1"/>
              <a:t>RetrievePassword</a:t>
            </a:r>
            <a:endParaRPr lang="bg-BG" sz="1400" dirty="0"/>
          </a:p>
          <a:p>
            <a:pPr lvl="0"/>
            <a:r>
              <a:rPr lang="bg-BG" sz="1400" dirty="0"/>
              <a:t>Премахване на парола</a:t>
            </a:r>
            <a:r>
              <a:rPr lang="en-US" sz="1400" dirty="0"/>
              <a:t>, </a:t>
            </a:r>
            <a:r>
              <a:rPr lang="en-US" sz="1400" dirty="0" err="1"/>
              <a:t>примитив</a:t>
            </a:r>
            <a:r>
              <a:rPr lang="en-US" sz="1400" dirty="0"/>
              <a:t> </a:t>
            </a:r>
            <a:r>
              <a:rPr lang="en-US" sz="1400" dirty="0" err="1"/>
              <a:t>RemovePassword</a:t>
            </a:r>
            <a:endParaRPr lang="bg-BG" sz="1400" dirty="0"/>
          </a:p>
          <a:p>
            <a:pPr lvl="0"/>
            <a:r>
              <a:rPr lang="bg-BG" sz="1400" dirty="0"/>
              <a:t>Изход от системата</a:t>
            </a:r>
            <a:r>
              <a:rPr lang="en-US" sz="1400" dirty="0"/>
              <a:t>, </a:t>
            </a:r>
            <a:r>
              <a:rPr lang="bg-BG" sz="1400" dirty="0"/>
              <a:t>примитив </a:t>
            </a:r>
            <a:r>
              <a:rPr lang="en-US" sz="1400" dirty="0"/>
              <a:t>“Quit”</a:t>
            </a:r>
            <a:endParaRPr lang="bg-BG" sz="1400" dirty="0"/>
          </a:p>
          <a:p>
            <a:endParaRPr lang="bg-BG" sz="1400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11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Процедура по добавяне на данни за </a:t>
            </a:r>
            <a:r>
              <a:rPr lang="bg-BG" dirty="0" smtClean="0"/>
              <a:t>автентикация – представяне с краен автомат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89560" y="1831157"/>
            <a:ext cx="6207034" cy="3312433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bg-BG" sz="1800" dirty="0" smtClean="0"/>
              <a:t>Основните </a:t>
            </a:r>
            <a:r>
              <a:rPr lang="bg-BG" sz="1800" dirty="0"/>
              <a:t>състояния на заявка по добавяне на парола са:</a:t>
            </a:r>
          </a:p>
          <a:p>
            <a:pPr lvl="0"/>
            <a:r>
              <a:rPr lang="en-US" sz="1800" dirty="0"/>
              <a:t>s</a:t>
            </a:r>
            <a:r>
              <a:rPr lang="bg-BG" sz="1800" baseline="-25000" dirty="0"/>
              <a:t>1</a:t>
            </a:r>
            <a:r>
              <a:rPr lang="en-US" sz="1800" dirty="0"/>
              <a:t>: </a:t>
            </a:r>
            <a:r>
              <a:rPr lang="bg-BG" sz="1800" dirty="0"/>
              <a:t>постъпва нова заявка</a:t>
            </a:r>
          </a:p>
          <a:p>
            <a:pPr lvl="0"/>
            <a:r>
              <a:rPr lang="en-US" sz="1800" dirty="0"/>
              <a:t>s</a:t>
            </a:r>
            <a:r>
              <a:rPr lang="en-US" sz="1800" baseline="-25000" dirty="0"/>
              <a:t>2</a:t>
            </a:r>
            <a:r>
              <a:rPr lang="en-US" sz="1800" dirty="0"/>
              <a:t>: </a:t>
            </a:r>
            <a:r>
              <a:rPr lang="bg-BG" sz="1800" dirty="0"/>
              <a:t>заявката е за добавяне на данни за автентикация</a:t>
            </a:r>
          </a:p>
          <a:p>
            <a:pPr lvl="0"/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en-US" sz="1800" dirty="0"/>
              <a:t>: </a:t>
            </a:r>
            <a:r>
              <a:rPr lang="bg-BG" sz="1800" dirty="0"/>
              <a:t>заявката е невалидна</a:t>
            </a:r>
          </a:p>
          <a:p>
            <a:pPr lvl="0"/>
            <a:r>
              <a:rPr lang="en-US" sz="1800" dirty="0"/>
              <a:t>s</a:t>
            </a:r>
            <a:r>
              <a:rPr lang="en-US" sz="1800" baseline="-25000" dirty="0"/>
              <a:t>4</a:t>
            </a:r>
            <a:r>
              <a:rPr lang="en-US" sz="1800" dirty="0"/>
              <a:t>: </a:t>
            </a:r>
            <a:r>
              <a:rPr lang="bg-BG" sz="1800" dirty="0"/>
              <a:t>подготовка за криптиране на въведената парола</a:t>
            </a:r>
          </a:p>
          <a:p>
            <a:pPr lvl="0"/>
            <a:r>
              <a:rPr lang="en-US" sz="1800" dirty="0"/>
              <a:t>s</a:t>
            </a:r>
            <a:r>
              <a:rPr lang="en-US" sz="1800" baseline="-25000" dirty="0"/>
              <a:t>5</a:t>
            </a:r>
            <a:r>
              <a:rPr lang="bg-BG" sz="1800" dirty="0"/>
              <a:t>: криптирането на въведената парола е успешно</a:t>
            </a:r>
          </a:p>
          <a:p>
            <a:pPr lvl="0"/>
            <a:r>
              <a:rPr lang="en-US" sz="1800" dirty="0"/>
              <a:t>s</a:t>
            </a:r>
            <a:r>
              <a:rPr lang="en-US" sz="1800" baseline="-25000" dirty="0"/>
              <a:t>6</a:t>
            </a:r>
            <a:r>
              <a:rPr lang="en-US" sz="1800" dirty="0"/>
              <a:t>: </a:t>
            </a:r>
            <a:r>
              <a:rPr lang="bg-BG" sz="1800" dirty="0"/>
              <a:t>успешно добавяне на новите данни в базата данни</a:t>
            </a:r>
          </a:p>
          <a:p>
            <a:pPr lvl="0"/>
            <a:r>
              <a:rPr lang="en-US" sz="1800" dirty="0"/>
              <a:t>s</a:t>
            </a:r>
            <a:r>
              <a:rPr lang="en-US" sz="1800" baseline="-25000" dirty="0"/>
              <a:t>7</a:t>
            </a:r>
            <a:r>
              <a:rPr lang="en-US" sz="1800" dirty="0"/>
              <a:t>: </a:t>
            </a:r>
            <a:r>
              <a:rPr lang="bg-BG" sz="1800" dirty="0"/>
              <a:t>заявката е </a:t>
            </a:r>
            <a:r>
              <a:rPr lang="bg-BG" sz="1800" dirty="0" smtClean="0"/>
              <a:t>обработена</a:t>
            </a: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6496594" y="1690688"/>
            <a:ext cx="5495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Основните събития, извършващи преходи и промяна състоянието на заявка по добавяне на парола са: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bg-BG" baseline="-25000" dirty="0"/>
              <a:t>1</a:t>
            </a:r>
            <a:r>
              <a:rPr lang="en-US" dirty="0"/>
              <a:t>: </a:t>
            </a:r>
            <a:r>
              <a:rPr lang="bg-BG" dirty="0"/>
              <a:t>определяне на заявката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bg-BG" dirty="0"/>
              <a:t>сесията на потребителя е изтекла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: </a:t>
            </a:r>
            <a:r>
              <a:rPr lang="bg-BG" dirty="0"/>
              <a:t>параметрите на заявката са невалидни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: </a:t>
            </a:r>
            <a:r>
              <a:rPr lang="bg-BG" dirty="0"/>
              <a:t>извличане на записаната </a:t>
            </a:r>
            <a:r>
              <a:rPr lang="en-US" dirty="0"/>
              <a:t>master </a:t>
            </a:r>
            <a:r>
              <a:rPr lang="bg-BG" dirty="0"/>
              <a:t>парола с подадената от потребителя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baseline="-25000" dirty="0"/>
              <a:t>5</a:t>
            </a:r>
            <a:r>
              <a:rPr lang="en-US" dirty="0"/>
              <a:t>:</a:t>
            </a:r>
            <a:r>
              <a:rPr lang="bg-BG" dirty="0"/>
              <a:t> извършване на операциите по криптиране на въведената парола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baseline="-25000" dirty="0"/>
              <a:t>6</a:t>
            </a:r>
            <a:r>
              <a:rPr lang="en-US" dirty="0"/>
              <a:t>: </a:t>
            </a:r>
            <a:r>
              <a:rPr lang="bg-BG" dirty="0"/>
              <a:t>добавяне на новите данни за автентикация в базата данни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baseline="-25000" dirty="0"/>
              <a:t>7</a:t>
            </a:r>
            <a:r>
              <a:rPr lang="en-US" dirty="0"/>
              <a:t>: </a:t>
            </a:r>
            <a:r>
              <a:rPr lang="bg-BG" dirty="0"/>
              <a:t>записване на потребителското действие в системния дневник и връщане на отговор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/>
              <a:t>a</a:t>
            </a:r>
            <a:r>
              <a:rPr lang="bg-BG" baseline="-25000" dirty="0"/>
              <a:t>8</a:t>
            </a:r>
            <a:r>
              <a:rPr lang="en-US" dirty="0"/>
              <a:t>: </a:t>
            </a:r>
            <a:r>
              <a:rPr lang="bg-BG" dirty="0"/>
              <a:t>съобщение за грешка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75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Процедура по добавяне на данни за автентикация – </a:t>
            </a:r>
            <a:r>
              <a:rPr lang="bg-BG" dirty="0" smtClean="0"/>
              <a:t>представяне с </a:t>
            </a:r>
            <a:r>
              <a:rPr lang="bg-BG" dirty="0"/>
              <a:t>краен автомат</a:t>
            </a:r>
            <a:br>
              <a:rPr lang="bg-BG" dirty="0"/>
            </a:br>
            <a:endParaRPr lang="bg-BG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</p:nvPr>
        </p:nvGraphicFramePr>
        <p:xfrm>
          <a:off x="838200" y="2705842"/>
          <a:ext cx="4935539" cy="2590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250"/>
                <a:gridCol w="530213"/>
                <a:gridCol w="530776"/>
                <a:gridCol w="530776"/>
                <a:gridCol w="530776"/>
                <a:gridCol w="530776"/>
                <a:gridCol w="530776"/>
                <a:gridCol w="506598"/>
                <a:gridCol w="506598"/>
              </a:tblGrid>
              <a:tr h="323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bg-B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a</a:t>
                      </a:r>
                      <a:r>
                        <a:rPr lang="bg-BG" sz="1400" baseline="-25000" dirty="0">
                          <a:effectLst/>
                        </a:rPr>
                        <a:t>4</a:t>
                      </a:r>
                      <a:endParaRPr lang="bg-B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5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6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7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8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</a:tr>
              <a:tr h="323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</a:tr>
              <a:tr h="323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4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</a:tr>
              <a:tr h="323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s</a:t>
                      </a:r>
                      <a:r>
                        <a:rPr lang="bg-BG" sz="1400" baseline="-25000">
                          <a:effectLst/>
                        </a:rPr>
                        <a:t>7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</a:tr>
              <a:tr h="323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4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5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</a:tr>
              <a:tr h="323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5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6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</a:tr>
              <a:tr h="323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6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7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</a:tr>
              <a:tr h="323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7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bg-B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</a:tr>
            </a:tbl>
          </a:graphicData>
        </a:graphic>
      </p:graphicFrame>
      <p:pic>
        <p:nvPicPr>
          <p:cNvPr id="2049" name="Picture 1" descr="01-add-password-automa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46" y="2563019"/>
            <a:ext cx="34480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Текстово поле 4"/>
          <p:cNvSpPr txBox="1"/>
          <p:nvPr/>
        </p:nvSpPr>
        <p:spPr>
          <a:xfrm>
            <a:off x="838200" y="1820091"/>
            <a:ext cx="504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Таблица на преходите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6502174" y="1820091"/>
            <a:ext cx="504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Краен автомат</a:t>
            </a:r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6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0630" y="156120"/>
            <a:ext cx="12061370" cy="1325563"/>
          </a:xfrm>
        </p:spPr>
        <p:txBody>
          <a:bodyPr>
            <a:noAutofit/>
          </a:bodyPr>
          <a:lstStyle/>
          <a:p>
            <a:r>
              <a:rPr lang="bg-BG" sz="2800" dirty="0"/>
              <a:t>Процедура по добавяне на данни за автентикация – </a:t>
            </a:r>
            <a:r>
              <a:rPr lang="bg-BG" sz="2800" dirty="0" smtClean="0"/>
              <a:t>представяне с граф-схема</a:t>
            </a:r>
            <a:r>
              <a:rPr lang="bg-BG" sz="2800" dirty="0"/>
              <a:t/>
            </a:r>
            <a:br>
              <a:rPr lang="bg-BG" sz="2800" dirty="0"/>
            </a:br>
            <a:endParaRPr lang="bg-BG" sz="2800" dirty="0"/>
          </a:p>
        </p:txBody>
      </p:sp>
      <p:pic>
        <p:nvPicPr>
          <p:cNvPr id="3074" name="Picture 2" descr="02-add-password-graph-sch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618" y="1162186"/>
            <a:ext cx="2714462" cy="563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3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Контейнер за съдържани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357666"/>
              </p:ext>
            </p:extLst>
          </p:nvPr>
        </p:nvGraphicFramePr>
        <p:xfrm>
          <a:off x="6139543" y="2383043"/>
          <a:ext cx="573659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915"/>
                <a:gridCol w="715645"/>
                <a:gridCol w="635000"/>
                <a:gridCol w="635635"/>
                <a:gridCol w="599440"/>
                <a:gridCol w="599440"/>
                <a:gridCol w="865505"/>
                <a:gridCol w="540385"/>
                <a:gridCol w="42862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bg-BG" sz="1400" baseline="-25000" dirty="0">
                          <a:effectLst/>
                        </a:rPr>
                        <a:t>4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bg-BG" sz="1400" baseline="-250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7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k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0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en-US" sz="1400" baseline="-25000" dirty="0">
                          <a:effectLst/>
                        </a:rPr>
                        <a:t>1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^p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­­!p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 V !p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­^p</a:t>
                      </a:r>
                      <a:r>
                        <a:rPr lang="en-US" sz="1200" baseline="-250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!</a:t>
                      </a: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 V !p</a:t>
                      </a:r>
                      <a:r>
                        <a:rPr lang="en-US" sz="1200" baseline="-250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!p</a:t>
                      </a:r>
                      <a:r>
                        <a:rPr lang="en-US" sz="1200" baseline="-25000" dirty="0">
                          <a:effectLst/>
                        </a:rPr>
                        <a:t>5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!</a:t>
                      </a: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en-US" sz="1200" baseline="-250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5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6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7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89560" y="135886"/>
            <a:ext cx="11353800" cy="1126857"/>
          </a:xfrm>
        </p:spPr>
        <p:txBody>
          <a:bodyPr>
            <a:noAutofit/>
          </a:bodyPr>
          <a:lstStyle/>
          <a:p>
            <a:r>
              <a:rPr lang="bg-BG" sz="3200" dirty="0"/>
              <a:t>Процедура по добавяне на данни за автентикация – </a:t>
            </a:r>
            <a:r>
              <a:rPr lang="bg-BG" sz="3200" dirty="0" smtClean="0"/>
              <a:t>представяне с матрична граф-схема</a:t>
            </a:r>
            <a:r>
              <a:rPr lang="bg-BG" sz="3200" dirty="0"/>
              <a:t/>
            </a:r>
            <a:br>
              <a:rPr lang="bg-BG" sz="3200" dirty="0"/>
            </a:br>
            <a:endParaRPr lang="bg-BG" sz="3200" dirty="0"/>
          </a:p>
        </p:txBody>
      </p:sp>
      <p:sp>
        <p:nvSpPr>
          <p:cNvPr id="7" name="Контейнер за съдържание 2"/>
          <p:cNvSpPr txBox="1">
            <a:spLocks/>
          </p:cNvSpPr>
          <p:nvPr/>
        </p:nvSpPr>
        <p:spPr>
          <a:xfrm>
            <a:off x="289560" y="1356611"/>
            <a:ext cx="5849983" cy="251442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1400" dirty="0" smtClean="0"/>
              <a:t>Логически условия:</a:t>
            </a:r>
          </a:p>
          <a:p>
            <a:r>
              <a:rPr lang="en-US" sz="1400" dirty="0" smtClean="0"/>
              <a:t>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–</a:t>
            </a:r>
            <a:r>
              <a:rPr lang="bg-BG" sz="1400" dirty="0" smtClean="0"/>
              <a:t>валидност на сесията (ДА)</a:t>
            </a:r>
          </a:p>
          <a:p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–</a:t>
            </a:r>
            <a:r>
              <a:rPr lang="bg-BG" sz="1400" dirty="0" smtClean="0"/>
              <a:t>валидност на въведените данни за услугата (ДА)</a:t>
            </a:r>
          </a:p>
          <a:p>
            <a:r>
              <a:rPr lang="en-US" sz="1400" dirty="0" smtClean="0"/>
              <a:t>p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 – </a:t>
            </a:r>
            <a:r>
              <a:rPr lang="bg-BG" sz="1400" dirty="0" smtClean="0"/>
              <a:t>дали подадената </a:t>
            </a:r>
            <a:r>
              <a:rPr lang="en-US" sz="1400" dirty="0" smtClean="0"/>
              <a:t>master </a:t>
            </a:r>
            <a:r>
              <a:rPr lang="bg-BG" sz="1400" dirty="0" smtClean="0"/>
              <a:t>парола съвпада със записаната в БД (ДА)</a:t>
            </a:r>
          </a:p>
          <a:p>
            <a:r>
              <a:rPr lang="en-US" sz="1400" dirty="0" smtClean="0"/>
              <a:t>p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 –</a:t>
            </a:r>
            <a:r>
              <a:rPr lang="bg-BG" sz="1400" dirty="0" smtClean="0"/>
              <a:t>дали не съществува такъв идентификатор на услуга в БД (ДА)</a:t>
            </a:r>
          </a:p>
          <a:p>
            <a:r>
              <a:rPr lang="en-US" sz="1400" dirty="0" smtClean="0"/>
              <a:t>p</a:t>
            </a:r>
            <a:r>
              <a:rPr lang="en-US" sz="1400" baseline="-25000" dirty="0" smtClean="0"/>
              <a:t>5 </a:t>
            </a:r>
            <a:r>
              <a:rPr lang="en-US" sz="1400" dirty="0" smtClean="0"/>
              <a:t>– </a:t>
            </a:r>
            <a:r>
              <a:rPr lang="bg-BG" sz="1400" dirty="0" smtClean="0"/>
              <a:t>дали паролата за добавяне не е намерена сред списък от несигурни пароли (ДА)</a:t>
            </a:r>
          </a:p>
          <a:p>
            <a:r>
              <a:rPr lang="en-US" sz="1400" dirty="0" smtClean="0"/>
              <a:t>p</a:t>
            </a:r>
            <a:r>
              <a:rPr lang="en-US" sz="1400" baseline="-25000" dirty="0" smtClean="0"/>
              <a:t>6</a:t>
            </a:r>
            <a:r>
              <a:rPr lang="en-US" sz="1400" dirty="0" smtClean="0"/>
              <a:t> – </a:t>
            </a:r>
            <a:r>
              <a:rPr lang="bg-BG" sz="1400" dirty="0" smtClean="0"/>
              <a:t>дали криптирането е успешно (ДА)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 sz="1400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289560" y="3871031"/>
            <a:ext cx="54951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Оператори: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0</a:t>
            </a:r>
            <a:r>
              <a:rPr lang="en-US" sz="1400" dirty="0"/>
              <a:t> – </a:t>
            </a:r>
            <a:r>
              <a:rPr lang="bg-BG" sz="1400" dirty="0"/>
              <a:t>начало на алгоритъма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1 </a:t>
            </a:r>
            <a:r>
              <a:rPr lang="en-US" sz="1400" dirty="0"/>
              <a:t>– </a:t>
            </a:r>
            <a:r>
              <a:rPr lang="bg-BG" sz="1400" dirty="0"/>
              <a:t>изпълнение на </a:t>
            </a:r>
            <a:r>
              <a:rPr lang="en-US" sz="1400" dirty="0" err="1"/>
              <a:t>AddPassword</a:t>
            </a:r>
            <a:r>
              <a:rPr lang="en-US" sz="1400" dirty="0"/>
              <a:t>, </a:t>
            </a:r>
            <a:r>
              <a:rPr lang="bg-BG" sz="1400" dirty="0"/>
              <a:t>изпълнение на </a:t>
            </a:r>
            <a:r>
              <a:rPr lang="en-US" sz="1400" dirty="0" err="1"/>
              <a:t>EnterCredentials</a:t>
            </a:r>
            <a:endParaRPr lang="bg-BG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2 </a:t>
            </a:r>
            <a:r>
              <a:rPr lang="en-US" sz="1400" dirty="0"/>
              <a:t>– </a:t>
            </a:r>
            <a:r>
              <a:rPr lang="bg-BG" sz="1400" dirty="0"/>
              <a:t>извличане на </a:t>
            </a:r>
            <a:r>
              <a:rPr lang="en-US" sz="1400" dirty="0"/>
              <a:t>master </a:t>
            </a:r>
            <a:r>
              <a:rPr lang="bg-BG" sz="1400" dirty="0"/>
              <a:t>паролата от БД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3</a:t>
            </a:r>
            <a:r>
              <a:rPr lang="en-US" sz="1400" dirty="0"/>
              <a:t> –</a:t>
            </a:r>
            <a:r>
              <a:rPr lang="bg-BG" sz="1400" dirty="0"/>
              <a:t> проверка сигурността на паролата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4 </a:t>
            </a:r>
            <a:r>
              <a:rPr lang="en-US" sz="1400" dirty="0"/>
              <a:t>– </a:t>
            </a:r>
            <a:r>
              <a:rPr lang="bg-BG" sz="1400" dirty="0"/>
              <a:t>криптографски операции по криптиране на подадената парола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5 </a:t>
            </a:r>
            <a:r>
              <a:rPr lang="bg-BG" sz="1400" dirty="0"/>
              <a:t>– записване на резултата в БД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6 </a:t>
            </a:r>
            <a:r>
              <a:rPr lang="bg-BG" sz="1400" dirty="0"/>
              <a:t>– изпълнение на </a:t>
            </a:r>
            <a:r>
              <a:rPr lang="en-US" sz="1400" dirty="0" err="1"/>
              <a:t>LogUserAction</a:t>
            </a:r>
            <a:endParaRPr lang="bg-BG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baseline="-25000" dirty="0"/>
              <a:t>7 </a:t>
            </a:r>
            <a:r>
              <a:rPr lang="bg-BG" sz="1400" dirty="0"/>
              <a:t>– изпълнение на </a:t>
            </a:r>
            <a:r>
              <a:rPr lang="en-US" sz="1400" dirty="0"/>
              <a:t>SendResponse</a:t>
            </a:r>
            <a:r>
              <a:rPr lang="bg-BG" sz="1400" dirty="0"/>
              <a:t>, изпълнение на </a:t>
            </a:r>
            <a:r>
              <a:rPr lang="en-US" sz="1400" dirty="0" err="1"/>
              <a:t>ViewResponse</a:t>
            </a:r>
            <a:r>
              <a:rPr lang="bg-BG" sz="1400" dirty="0"/>
              <a:t>, изпълнение на </a:t>
            </a:r>
            <a:r>
              <a:rPr lang="en-US" sz="1400" dirty="0"/>
              <a:t>Quit</a:t>
            </a:r>
            <a:endParaRPr lang="bg-BG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</a:t>
            </a:r>
            <a:r>
              <a:rPr lang="en-US" sz="1400" baseline="-25000" dirty="0" err="1"/>
              <a:t>k</a:t>
            </a:r>
            <a:r>
              <a:rPr lang="en-US" sz="1400" baseline="-25000" dirty="0"/>
              <a:t>  </a:t>
            </a:r>
            <a:r>
              <a:rPr lang="bg-BG" sz="1400" dirty="0"/>
              <a:t>- край на алгоритъма</a:t>
            </a:r>
          </a:p>
          <a:p>
            <a:endParaRPr lang="bg-BG" sz="1400" dirty="0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летен семестър, 2021/2022г.,  Иван Ивов Чучулски, 4MI3400043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05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2321</Words>
  <Application>Microsoft Office PowerPoint</Application>
  <PresentationFormat>Широк екран</PresentationFormat>
  <Paragraphs>569</Paragraphs>
  <Slides>19</Slides>
  <Notes>7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тема</vt:lpstr>
      <vt:lpstr>Picture</vt:lpstr>
      <vt:lpstr>Софийски университет „Св. Кл. Охридски” Факултет по математика и информатика специалност : „Защита на информацията в компютърните системи и мрежи“   Дисциплина: Моделиране на защитени взаимодействия в компютърните системи   Курсова работа на тема “Описание на система за съхранение, проверка и генериране на сигурни пароли”</vt:lpstr>
      <vt:lpstr>Съдържание</vt:lpstr>
      <vt:lpstr>Описание на системата</vt:lpstr>
      <vt:lpstr>Описание на системата</vt:lpstr>
      <vt:lpstr>Основни функционални възможности на потребителите </vt:lpstr>
      <vt:lpstr>Процедура по добавяне на данни за автентикация – представяне с краен автомат </vt:lpstr>
      <vt:lpstr>Процедура по добавяне на данни за автентикация – представяне с краен автомат </vt:lpstr>
      <vt:lpstr>Процедура по добавяне на данни за автентикация – представяне с граф-схема </vt:lpstr>
      <vt:lpstr>Процедура по добавяне на данни за автентикация – представяне с матрична граф-схема </vt:lpstr>
      <vt:lpstr>Извеждане на пресмятанията за проверка на условията за пълнота и непротиворечивост </vt:lpstr>
      <vt:lpstr>Извеждане на пресмятанията за проверка на условията за пълнота и непротиворечивост </vt:lpstr>
      <vt:lpstr>Процедура по генериране данни за автентикация–представяне с граф-схема </vt:lpstr>
      <vt:lpstr>Процедура по генериране данни за автентикация–представяне с матрична граф-схема </vt:lpstr>
      <vt:lpstr>Процедура по извличане на данни за автентикация–представяне с граф-схема </vt:lpstr>
      <vt:lpstr>Процедура по извличане на данни за автентикация–представяне с матрична граф-схема </vt:lpstr>
      <vt:lpstr>Процедура по премахване на данни за автентикация–представяне с граф-схема </vt:lpstr>
      <vt:lpstr>Процедура по премахване на данни за автентикация–представяне с матрична граф-схема </vt:lpstr>
      <vt:lpstr>Описание на системата с е-мрежа</vt:lpstr>
      <vt:lpstr>Използвани източници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Софийски университет „Св. Кл. Охридски” Факултет по математика и информатика специалност : „Защита на информацията в компютърните системи и мрежи“   Дисциплина: Моделиране на защитени взаимодействия в компютърните системи   Курсова работа на тема “Rootkit – характеристики, предпазване и отстраняване”</dc:title>
  <dc:creator>User</dc:creator>
  <cp:lastModifiedBy>User</cp:lastModifiedBy>
  <cp:revision>152</cp:revision>
  <dcterms:created xsi:type="dcterms:W3CDTF">2022-06-26T11:11:51Z</dcterms:created>
  <dcterms:modified xsi:type="dcterms:W3CDTF">2022-06-26T20:34:53Z</dcterms:modified>
</cp:coreProperties>
</file>