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2a09b2717_5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2a09b2717_5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2a243ba8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62a243ba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842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b="1" lang="es-419" sz="2855">
                <a:latin typeface="Arial"/>
                <a:ea typeface="Arial"/>
                <a:cs typeface="Arial"/>
                <a:sym typeface="Arial"/>
              </a:rPr>
              <a:t>"Sistematización de Óptica H.A.M"</a:t>
            </a:r>
            <a:endParaRPr b="1" sz="2855">
              <a:latin typeface="Arial"/>
              <a:ea typeface="Arial"/>
              <a:cs typeface="Arial"/>
              <a:sym typeface="Arial"/>
            </a:endParaRPr>
          </a:p>
          <a:p>
            <a:pPr indent="0" lvl="0" marL="0" rtl="0" algn="ctr">
              <a:spcBef>
                <a:spcPts val="1200"/>
              </a:spcBef>
              <a:spcAft>
                <a:spcPts val="0"/>
              </a:spcAft>
              <a:buClr>
                <a:schemeClr val="dk2"/>
              </a:buClr>
              <a:buSzPct val="30555"/>
              <a:buFont typeface="Arial"/>
              <a:buNone/>
            </a:pPr>
            <a:r>
              <a:t/>
            </a:r>
            <a:endParaRPr/>
          </a:p>
        </p:txBody>
      </p:sp>
      <p:sp>
        <p:nvSpPr>
          <p:cNvPr id="65" name="Google Shape;65;p13"/>
          <p:cNvSpPr txBox="1"/>
          <p:nvPr>
            <p:ph idx="1" type="subTitle"/>
          </p:nvPr>
        </p:nvSpPr>
        <p:spPr>
          <a:xfrm>
            <a:off x="183475" y="1551025"/>
            <a:ext cx="3325500" cy="71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2"/>
              </a:buClr>
              <a:buSzPts val="1100"/>
              <a:buFont typeface="Arial"/>
              <a:buNone/>
            </a:pPr>
            <a:r>
              <a:rPr lang="es-419" sz="2400">
                <a:solidFill>
                  <a:schemeClr val="accent4"/>
                </a:solidFill>
              </a:rPr>
              <a:t>D&amp;C. Soluciones</a:t>
            </a:r>
            <a:r>
              <a:rPr lang="es-419" sz="2400"/>
              <a:t>     </a:t>
            </a:r>
            <a:r>
              <a:rPr lang="es-419" sz="2400">
                <a:solidFill>
                  <a:schemeClr val="dk2"/>
                </a:solidFill>
              </a:rPr>
              <a:t>y</a:t>
            </a:r>
            <a:endParaRPr sz="2400">
              <a:solidFill>
                <a:schemeClr val="dk2"/>
              </a:solidFill>
            </a:endParaRPr>
          </a:p>
          <a:p>
            <a:pPr indent="0" lvl="0" marL="0" rtl="0" algn="l">
              <a:spcBef>
                <a:spcPts val="0"/>
              </a:spcBef>
              <a:spcAft>
                <a:spcPts val="0"/>
              </a:spcAft>
              <a:buClr>
                <a:schemeClr val="dk2"/>
              </a:buClr>
              <a:buSzPts val="1100"/>
              <a:buFont typeface="Arial"/>
              <a:buNone/>
            </a:pPr>
            <a:r>
              <a:rPr lang="es-419" sz="1558">
                <a:solidFill>
                  <a:schemeClr val="dk2"/>
                </a:solidFill>
              </a:rPr>
              <a:t>Ivan David Herazo</a:t>
            </a:r>
            <a:endParaRPr sz="1558">
              <a:solidFill>
                <a:schemeClr val="dk2"/>
              </a:solidFill>
            </a:endParaRPr>
          </a:p>
        </p:txBody>
      </p:sp>
      <p:pic>
        <p:nvPicPr>
          <p:cNvPr id="66" name="Google Shape;66;p13" title="IMG-20250627-WA0032.jpg"/>
          <p:cNvPicPr preferRelativeResize="0"/>
          <p:nvPr/>
        </p:nvPicPr>
        <p:blipFill rotWithShape="1">
          <a:blip r:embed="rId3">
            <a:alphaModFix/>
          </a:blip>
          <a:srcRect b="33382" l="0" r="0" t="20756"/>
          <a:stretch/>
        </p:blipFill>
        <p:spPr>
          <a:xfrm>
            <a:off x="3408925" y="1381950"/>
            <a:ext cx="4045626" cy="8833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675" y="79925"/>
            <a:ext cx="6247800" cy="83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800"/>
              <a:t>Interfaz de Usuario</a:t>
            </a:r>
            <a:endParaRPr sz="2800"/>
          </a:p>
        </p:txBody>
      </p:sp>
      <p:pic>
        <p:nvPicPr>
          <p:cNvPr id="132" name="Google Shape;132;p22" title="Captura de pantalla de 2025-06-27 19-39-38.png"/>
          <p:cNvPicPr preferRelativeResize="0"/>
          <p:nvPr/>
        </p:nvPicPr>
        <p:blipFill rotWithShape="1">
          <a:blip r:embed="rId3">
            <a:alphaModFix/>
          </a:blip>
          <a:srcRect b="32685" l="26623" r="37040" t="42869"/>
          <a:stretch/>
        </p:blipFill>
        <p:spPr>
          <a:xfrm>
            <a:off x="311675" y="916025"/>
            <a:ext cx="4366801" cy="2409625"/>
          </a:xfrm>
          <a:prstGeom prst="rect">
            <a:avLst/>
          </a:prstGeom>
          <a:noFill/>
          <a:ln>
            <a:noFill/>
          </a:ln>
        </p:spPr>
      </p:pic>
      <p:sp>
        <p:nvSpPr>
          <p:cNvPr id="133" name="Google Shape;133;p22"/>
          <p:cNvSpPr txBox="1"/>
          <p:nvPr/>
        </p:nvSpPr>
        <p:spPr>
          <a:xfrm>
            <a:off x="4807050" y="1042800"/>
            <a:ext cx="4084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800">
                <a:solidFill>
                  <a:schemeClr val="accent1"/>
                </a:solidFill>
                <a:latin typeface="Roboto"/>
                <a:ea typeface="Roboto"/>
                <a:cs typeface="Roboto"/>
                <a:sym typeface="Roboto"/>
              </a:rPr>
              <a:t>Siendo una </a:t>
            </a:r>
            <a:r>
              <a:rPr lang="es-419" sz="1800">
                <a:solidFill>
                  <a:schemeClr val="accent1"/>
                </a:solidFill>
                <a:latin typeface="Roboto"/>
                <a:ea typeface="Roboto"/>
                <a:cs typeface="Roboto"/>
                <a:sym typeface="Roboto"/>
              </a:rPr>
              <a:t>versión</a:t>
            </a:r>
            <a:r>
              <a:rPr lang="es-419" sz="1800">
                <a:solidFill>
                  <a:schemeClr val="accent1"/>
                </a:solidFill>
                <a:latin typeface="Roboto"/>
                <a:ea typeface="Roboto"/>
                <a:cs typeface="Roboto"/>
                <a:sym typeface="Roboto"/>
              </a:rPr>
              <a:t> beta de desarrollo de la interfaz, se muestra de la manera </a:t>
            </a:r>
            <a:r>
              <a:rPr lang="es-419" sz="1800">
                <a:solidFill>
                  <a:schemeClr val="accent1"/>
                </a:solidFill>
                <a:latin typeface="Roboto"/>
                <a:ea typeface="Roboto"/>
                <a:cs typeface="Roboto"/>
                <a:sym typeface="Roboto"/>
              </a:rPr>
              <a:t>más</a:t>
            </a:r>
            <a:r>
              <a:rPr lang="es-419" sz="1800">
                <a:solidFill>
                  <a:schemeClr val="accent1"/>
                </a:solidFill>
                <a:latin typeface="Roboto"/>
                <a:ea typeface="Roboto"/>
                <a:cs typeface="Roboto"/>
                <a:sym typeface="Roboto"/>
              </a:rPr>
              <a:t> sencilla para facilitar la </a:t>
            </a:r>
            <a:r>
              <a:rPr lang="es-419" sz="1800">
                <a:solidFill>
                  <a:schemeClr val="accent1"/>
                </a:solidFill>
                <a:latin typeface="Roboto"/>
                <a:ea typeface="Roboto"/>
                <a:cs typeface="Roboto"/>
                <a:sym typeface="Roboto"/>
              </a:rPr>
              <a:t>fase</a:t>
            </a:r>
            <a:r>
              <a:rPr lang="es-419" sz="1800">
                <a:solidFill>
                  <a:schemeClr val="accent1"/>
                </a:solidFill>
                <a:latin typeface="Roboto"/>
                <a:ea typeface="Roboto"/>
                <a:cs typeface="Roboto"/>
                <a:sym typeface="Roboto"/>
              </a:rPr>
              <a:t> de </a:t>
            </a:r>
            <a:r>
              <a:rPr lang="es-419" sz="1800">
                <a:solidFill>
                  <a:schemeClr val="accent1"/>
                </a:solidFill>
                <a:latin typeface="Roboto"/>
                <a:ea typeface="Roboto"/>
                <a:cs typeface="Roboto"/>
                <a:sym typeface="Roboto"/>
              </a:rPr>
              <a:t>adaptación</a:t>
            </a:r>
            <a:r>
              <a:rPr lang="es-419" sz="1800">
                <a:solidFill>
                  <a:schemeClr val="accent1"/>
                </a:solidFill>
                <a:latin typeface="Roboto"/>
                <a:ea typeface="Roboto"/>
                <a:cs typeface="Roboto"/>
                <a:sym typeface="Roboto"/>
              </a:rPr>
              <a:t> del personal de la ÓPtica al uso de la nueva </a:t>
            </a:r>
            <a:r>
              <a:rPr lang="es-419" sz="1800">
                <a:solidFill>
                  <a:schemeClr val="accent1"/>
                </a:solidFill>
                <a:latin typeface="Roboto"/>
                <a:ea typeface="Roboto"/>
                <a:cs typeface="Roboto"/>
                <a:sym typeface="Roboto"/>
              </a:rPr>
              <a:t>tecnología</a:t>
            </a:r>
            <a:endParaRPr sz="1800">
              <a:solidFill>
                <a:schemeClr val="accen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0" y="78175"/>
            <a:ext cx="4918025" cy="4818049"/>
          </a:xfrm>
          <a:prstGeom prst="rect">
            <a:avLst/>
          </a:prstGeom>
          <a:noFill/>
          <a:ln>
            <a:noFill/>
          </a:ln>
        </p:spPr>
      </p:pic>
      <p:sp>
        <p:nvSpPr>
          <p:cNvPr id="139" name="Google Shape;139;p23"/>
          <p:cNvSpPr txBox="1"/>
          <p:nvPr/>
        </p:nvSpPr>
        <p:spPr>
          <a:xfrm>
            <a:off x="0" y="276675"/>
            <a:ext cx="5289600" cy="76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s-419" sz="2800"/>
              <a:t>   </a:t>
            </a:r>
            <a:r>
              <a:rPr b="1" lang="es-419" sz="2800"/>
              <a:t>visualización</a:t>
            </a:r>
            <a:r>
              <a:rPr b="1" lang="es-419" sz="2800"/>
              <a:t> organizada</a:t>
            </a:r>
            <a:endParaRPr b="1" sz="4700">
              <a:solidFill>
                <a:schemeClr val="lt2"/>
              </a:solidFill>
              <a:latin typeface="Raleway"/>
              <a:ea typeface="Raleway"/>
              <a:cs typeface="Raleway"/>
              <a:sym typeface="Raleway"/>
            </a:endParaRPr>
          </a:p>
        </p:txBody>
      </p:sp>
      <p:sp>
        <p:nvSpPr>
          <p:cNvPr id="140" name="Google Shape;140;p23"/>
          <p:cNvSpPr txBox="1"/>
          <p:nvPr>
            <p:ph idx="4294967295" type="body"/>
          </p:nvPr>
        </p:nvSpPr>
        <p:spPr>
          <a:xfrm>
            <a:off x="0" y="1278825"/>
            <a:ext cx="3945600" cy="33279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1200"/>
              </a:spcAft>
              <a:buNone/>
            </a:pPr>
            <a:r>
              <a:rPr lang="es-419" sz="1800">
                <a:solidFill>
                  <a:srgbClr val="000000"/>
                </a:solidFill>
                <a:latin typeface="Arial"/>
                <a:ea typeface="Arial"/>
                <a:cs typeface="Arial"/>
                <a:sym typeface="Arial"/>
              </a:rPr>
              <a:t>Esperamos mejorar la eficiencia operativa, brindar una experiencia más profesional al paciente y facilitar la gestión de la información médica y comercial de manera integrada.</a:t>
            </a:r>
            <a:endParaRPr sz="19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0" y="78175"/>
            <a:ext cx="4918025" cy="894150"/>
          </a:xfrm>
          <a:prstGeom prst="rect">
            <a:avLst/>
          </a:prstGeom>
          <a:noFill/>
          <a:ln>
            <a:noFill/>
          </a:ln>
        </p:spPr>
      </p:pic>
      <p:sp>
        <p:nvSpPr>
          <p:cNvPr id="146" name="Google Shape;146;p24"/>
          <p:cNvSpPr txBox="1"/>
          <p:nvPr/>
        </p:nvSpPr>
        <p:spPr>
          <a:xfrm>
            <a:off x="0" y="265300"/>
            <a:ext cx="5289600" cy="76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s-419" sz="2800"/>
              <a:t>   visualización organizada</a:t>
            </a:r>
            <a:endParaRPr b="1" sz="4700">
              <a:solidFill>
                <a:schemeClr val="lt2"/>
              </a:solidFill>
              <a:latin typeface="Raleway"/>
              <a:ea typeface="Raleway"/>
              <a:cs typeface="Raleway"/>
              <a:sym typeface="Raleway"/>
            </a:endParaRPr>
          </a:p>
        </p:txBody>
      </p:sp>
      <p:pic>
        <p:nvPicPr>
          <p:cNvPr id="147" name="Google Shape;147;p24" title="Captura de pantalla de 2025-06-27 19-54-11.png"/>
          <p:cNvPicPr preferRelativeResize="0"/>
          <p:nvPr/>
        </p:nvPicPr>
        <p:blipFill rotWithShape="1">
          <a:blip r:embed="rId4">
            <a:alphaModFix/>
          </a:blip>
          <a:srcRect b="5498" l="14690" r="0" t="23830"/>
          <a:stretch/>
        </p:blipFill>
        <p:spPr>
          <a:xfrm>
            <a:off x="183175" y="1027900"/>
            <a:ext cx="8836637" cy="411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25" y="289550"/>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s-419" sz="1900">
                <a:latin typeface="Roboto"/>
                <a:ea typeface="Roboto"/>
                <a:cs typeface="Roboto"/>
                <a:sym typeface="Roboto"/>
              </a:rPr>
              <a:t>La sistematización de Óptica H.A.M es una apuesta por la transformación digital en el sector salud visual.</a:t>
            </a:r>
            <a:endParaRPr sz="3500"/>
          </a:p>
        </p:txBody>
      </p:sp>
      <p:pic>
        <p:nvPicPr>
          <p:cNvPr id="153" name="Google Shape;153;p25" title="IMG-20250627-WA0032.jpg"/>
          <p:cNvPicPr preferRelativeResize="0"/>
          <p:nvPr/>
        </p:nvPicPr>
        <p:blipFill>
          <a:blip r:embed="rId3">
            <a:alphaModFix/>
          </a:blip>
          <a:stretch>
            <a:fillRect/>
          </a:stretch>
        </p:blipFill>
        <p:spPr>
          <a:xfrm>
            <a:off x="1100438" y="1462100"/>
            <a:ext cx="6943174" cy="3469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4294967295" type="title"/>
          </p:nvPr>
        </p:nvSpPr>
        <p:spPr>
          <a:xfrm>
            <a:off x="197300" y="352300"/>
            <a:ext cx="5829600" cy="2198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s-419" sz="2000">
                <a:latin typeface="Lato"/>
                <a:ea typeface="Lato"/>
                <a:cs typeface="Lato"/>
                <a:sym typeface="Lato"/>
              </a:rPr>
              <a:t>Bienvenidos. </a:t>
            </a:r>
            <a:endParaRPr sz="2000">
              <a:latin typeface="Lato"/>
              <a:ea typeface="Lato"/>
              <a:cs typeface="Lato"/>
              <a:sym typeface="Lato"/>
            </a:endParaRPr>
          </a:p>
          <a:p>
            <a:pPr indent="0" lvl="0" marL="0" rtl="0" algn="l">
              <a:lnSpc>
                <a:spcPct val="115000"/>
              </a:lnSpc>
              <a:spcBef>
                <a:spcPts val="1200"/>
              </a:spcBef>
              <a:spcAft>
                <a:spcPts val="0"/>
              </a:spcAft>
              <a:buNone/>
            </a:pPr>
            <a:r>
              <a:t/>
            </a:r>
            <a:endParaRPr sz="2000">
              <a:latin typeface="Lato"/>
              <a:ea typeface="Lato"/>
              <a:cs typeface="Lato"/>
              <a:sym typeface="Lato"/>
            </a:endParaRPr>
          </a:p>
          <a:p>
            <a:pPr indent="0" lvl="0" marL="0" rtl="0" algn="l">
              <a:lnSpc>
                <a:spcPct val="115000"/>
              </a:lnSpc>
              <a:spcBef>
                <a:spcPts val="1200"/>
              </a:spcBef>
              <a:spcAft>
                <a:spcPts val="0"/>
              </a:spcAft>
              <a:buNone/>
            </a:pPr>
            <a:r>
              <a:rPr lang="es-419" sz="2000">
                <a:latin typeface="Lato"/>
                <a:ea typeface="Lato"/>
                <a:cs typeface="Lato"/>
                <a:sym typeface="Lato"/>
              </a:rPr>
              <a:t>Este proyecto busca digitalizar y optimizar los procesos de la Óptica H.A.M, mejorando la atención al cliente y la gestión administrativa, con una plataforma segura, ágil y adaptada a sus necesidades.</a:t>
            </a:r>
            <a:endParaRPr sz="2000">
              <a:latin typeface="Lato"/>
              <a:ea typeface="Lato"/>
              <a:cs typeface="Lato"/>
              <a:sym typeface="Lato"/>
            </a:endParaRPr>
          </a:p>
          <a:p>
            <a:pPr indent="0" lvl="0" marL="0" rtl="0" algn="l">
              <a:lnSpc>
                <a:spcPct val="115000"/>
              </a:lnSpc>
              <a:spcBef>
                <a:spcPts val="1200"/>
              </a:spcBef>
              <a:spcAft>
                <a:spcPts val="0"/>
              </a:spcAft>
              <a:buNone/>
            </a:pPr>
            <a:r>
              <a:t/>
            </a:r>
            <a:endParaRPr sz="1800">
              <a:latin typeface="Lato"/>
              <a:ea typeface="Lato"/>
              <a:cs typeface="Lato"/>
              <a:sym typeface="Lato"/>
            </a:endParaRPr>
          </a:p>
          <a:p>
            <a:pPr indent="0" lvl="0" marL="0" rtl="0" algn="l">
              <a:lnSpc>
                <a:spcPct val="115000"/>
              </a:lnSpc>
              <a:spcBef>
                <a:spcPts val="0"/>
              </a:spcBef>
              <a:spcAft>
                <a:spcPts val="1600"/>
              </a:spcAft>
              <a:buClr>
                <a:schemeClr val="dk2"/>
              </a:buClr>
              <a:buSzPct val="61111"/>
              <a:buFont typeface="Arial"/>
              <a:buNone/>
            </a:pPr>
            <a:r>
              <a:t/>
            </a:r>
            <a:endParaRPr sz="1800">
              <a:latin typeface="Lato"/>
              <a:ea typeface="Lato"/>
              <a:cs typeface="Lato"/>
              <a:sym typeface="Lato"/>
            </a:endParaRPr>
          </a:p>
        </p:txBody>
      </p:sp>
      <p:pic>
        <p:nvPicPr>
          <p:cNvPr descr="Cloud computing technology and online data storage for global data sharing. (proporcionada por Getty Images)" id="72" name="Google Shape;72;p14"/>
          <p:cNvPicPr preferRelativeResize="0"/>
          <p:nvPr/>
        </p:nvPicPr>
        <p:blipFill>
          <a:blip r:embed="rId3">
            <a:alphaModFix/>
          </a:blip>
          <a:stretch>
            <a:fillRect/>
          </a:stretch>
        </p:blipFill>
        <p:spPr>
          <a:xfrm>
            <a:off x="4270425" y="2849575"/>
            <a:ext cx="4697974" cy="229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0" y="0"/>
            <a:ext cx="4737476" cy="4980776"/>
          </a:xfrm>
          <a:prstGeom prst="rect">
            <a:avLst/>
          </a:prstGeom>
          <a:noFill/>
          <a:ln>
            <a:noFill/>
          </a:ln>
        </p:spPr>
      </p:pic>
      <p:sp>
        <p:nvSpPr>
          <p:cNvPr id="78" name="Google Shape;78;p15"/>
          <p:cNvSpPr txBox="1"/>
          <p:nvPr/>
        </p:nvSpPr>
        <p:spPr>
          <a:xfrm>
            <a:off x="299200" y="410150"/>
            <a:ext cx="4131900" cy="776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s-419" sz="2000"/>
              <a:t>Problemática Identificada</a:t>
            </a:r>
            <a:endParaRPr b="1" sz="2800">
              <a:solidFill>
                <a:schemeClr val="lt2"/>
              </a:solidFill>
              <a:latin typeface="Raleway"/>
              <a:ea typeface="Raleway"/>
              <a:cs typeface="Raleway"/>
              <a:sym typeface="Raleway"/>
            </a:endParaRPr>
          </a:p>
        </p:txBody>
      </p:sp>
      <p:sp>
        <p:nvSpPr>
          <p:cNvPr id="79" name="Google Shape;79;p15"/>
          <p:cNvSpPr txBox="1"/>
          <p:nvPr>
            <p:ph idx="4294967295" type="body"/>
          </p:nvPr>
        </p:nvSpPr>
        <p:spPr>
          <a:xfrm>
            <a:off x="299200" y="1112977"/>
            <a:ext cx="4131900" cy="3389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419" sz="1600">
                <a:latin typeface="Raleway"/>
                <a:ea typeface="Raleway"/>
                <a:cs typeface="Raleway"/>
                <a:sym typeface="Raleway"/>
              </a:rPr>
              <a:t>En muchas ópticas, los procesos manuales generan errores, demoras y pérdida de información. </a:t>
            </a:r>
            <a:endParaRPr b="1" sz="1600">
              <a:latin typeface="Raleway"/>
              <a:ea typeface="Raleway"/>
              <a:cs typeface="Raleway"/>
              <a:sym typeface="Raleway"/>
            </a:endParaRPr>
          </a:p>
          <a:p>
            <a:pPr indent="0" lvl="0" marL="0" rtl="0" algn="l">
              <a:spcBef>
                <a:spcPts val="1200"/>
              </a:spcBef>
              <a:spcAft>
                <a:spcPts val="0"/>
              </a:spcAft>
              <a:buNone/>
            </a:pPr>
            <a:r>
              <a:t/>
            </a:r>
            <a:endParaRPr b="1" sz="1600">
              <a:latin typeface="Raleway"/>
              <a:ea typeface="Raleway"/>
              <a:cs typeface="Raleway"/>
              <a:sym typeface="Raleway"/>
            </a:endParaRPr>
          </a:p>
          <a:p>
            <a:pPr indent="0" lvl="0" marL="0" rtl="0" algn="l">
              <a:spcBef>
                <a:spcPts val="1200"/>
              </a:spcBef>
              <a:spcAft>
                <a:spcPts val="1200"/>
              </a:spcAft>
              <a:buNone/>
            </a:pPr>
            <a:r>
              <a:rPr b="1" lang="es-419" sz="1600">
                <a:latin typeface="Raleway"/>
                <a:ea typeface="Raleway"/>
                <a:cs typeface="Raleway"/>
                <a:sym typeface="Raleway"/>
              </a:rPr>
              <a:t>La historia clínica en papel y el control de inventario en hojas sueltas no garantizan trazabilidad ni eficiencia.</a:t>
            </a:r>
            <a:endParaRPr sz="1600">
              <a:solidFill>
                <a:schemeClr val="dk2"/>
              </a:solidFill>
              <a:latin typeface="Raleway"/>
              <a:ea typeface="Raleway"/>
              <a:cs typeface="Raleway"/>
              <a:sym typeface="Raleway"/>
            </a:endParaRPr>
          </a:p>
        </p:txBody>
      </p:sp>
      <p:pic>
        <p:nvPicPr>
          <p:cNvPr id="80" name="Google Shape;80;p15" title="IMG-20250627-WA0034.jpg"/>
          <p:cNvPicPr preferRelativeResize="0"/>
          <p:nvPr/>
        </p:nvPicPr>
        <p:blipFill>
          <a:blip r:embed="rId4">
            <a:alphaModFix/>
          </a:blip>
          <a:stretch>
            <a:fillRect/>
          </a:stretch>
        </p:blipFill>
        <p:spPr>
          <a:xfrm>
            <a:off x="5058000" y="680898"/>
            <a:ext cx="3618975" cy="3618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283100" y="712150"/>
            <a:ext cx="5273700" cy="3835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s-419" sz="2800">
                <a:solidFill>
                  <a:srgbClr val="000000"/>
                </a:solidFill>
                <a:latin typeface="Arial"/>
                <a:ea typeface="Arial"/>
                <a:cs typeface="Arial"/>
                <a:sym typeface="Arial"/>
              </a:rPr>
              <a:t>Objetivo General</a:t>
            </a:r>
            <a:endParaRPr b="1" sz="2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1900"/>
              <a:t>Desarrollar un sistema de información integral que sistematice los procesos clínicos y administrativos de Óptica H.A.M, garantizando seguridad, rapidez y cumplimiento normativo en el manejo de datos.</a:t>
            </a:r>
            <a:endParaRPr sz="1900"/>
          </a:p>
          <a:p>
            <a:pPr indent="0" lvl="0" marL="0" rtl="0" algn="l">
              <a:spcBef>
                <a:spcPts val="1200"/>
              </a:spcBef>
              <a:spcAft>
                <a:spcPts val="0"/>
              </a:spcAft>
              <a:buNone/>
            </a:pPr>
            <a:r>
              <a:t/>
            </a:r>
            <a:endParaRPr/>
          </a:p>
        </p:txBody>
      </p:sp>
      <p:pic>
        <p:nvPicPr>
          <p:cNvPr descr="Businessperson shaking hand with digital partner over futuristic background. (proporcionada por Getty Images)" id="86" name="Google Shape;86;p16"/>
          <p:cNvPicPr preferRelativeResize="0"/>
          <p:nvPr/>
        </p:nvPicPr>
        <p:blipFill>
          <a:blip r:embed="rId3">
            <a:alphaModFix/>
          </a:blip>
          <a:stretch>
            <a:fillRect/>
          </a:stretch>
        </p:blipFill>
        <p:spPr>
          <a:xfrm>
            <a:off x="5556800" y="1434425"/>
            <a:ext cx="3587302" cy="2390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83100" y="712150"/>
            <a:ext cx="8620500" cy="1019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s-419" sz="2800">
                <a:solidFill>
                  <a:srgbClr val="000000"/>
                </a:solidFill>
                <a:latin typeface="Arial"/>
                <a:ea typeface="Arial"/>
                <a:cs typeface="Arial"/>
                <a:sym typeface="Arial"/>
              </a:rPr>
              <a:t>Objetivos Específicos</a:t>
            </a:r>
            <a:endParaRPr sz="5300"/>
          </a:p>
        </p:txBody>
      </p:sp>
      <p:sp>
        <p:nvSpPr>
          <p:cNvPr id="92" name="Google Shape;92;p17"/>
          <p:cNvSpPr/>
          <p:nvPr/>
        </p:nvSpPr>
        <p:spPr>
          <a:xfrm>
            <a:off x="371775" y="1988900"/>
            <a:ext cx="2629500" cy="2244900"/>
          </a:xfrm>
          <a:prstGeom prst="wedgeRectCallout">
            <a:avLst>
              <a:gd fmla="val -20833" name="adj1"/>
              <a:gd fmla="val 62500" name="adj2"/>
            </a:avLst>
          </a:prstGeom>
          <a:solidFill>
            <a:srgbClr val="6D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049089" y="1988900"/>
            <a:ext cx="2629500" cy="2244900"/>
          </a:xfrm>
          <a:prstGeom prst="wedgeRectCallout">
            <a:avLst>
              <a:gd fmla="val -20833" name="adj1"/>
              <a:gd fmla="val 62500" name="adj2"/>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ph type="title"/>
          </p:nvPr>
        </p:nvSpPr>
        <p:spPr>
          <a:xfrm>
            <a:off x="6125275" y="2061900"/>
            <a:ext cx="2481600" cy="2005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s-419" sz="1800">
                <a:solidFill>
                  <a:srgbClr val="000000"/>
                </a:solidFill>
                <a:latin typeface="Arial"/>
                <a:ea typeface="Arial"/>
                <a:cs typeface="Arial"/>
                <a:sym typeface="Arial"/>
              </a:rPr>
              <a:t>Todo ello enfocado en mejorar la calidad del servicio.</a:t>
            </a:r>
            <a:endParaRPr sz="1800">
              <a:solidFill>
                <a:srgbClr val="000000"/>
              </a:solidFill>
              <a:latin typeface="Arial"/>
              <a:ea typeface="Arial"/>
              <a:cs typeface="Arial"/>
              <a:sym typeface="Arial"/>
            </a:endParaRPr>
          </a:p>
          <a:p>
            <a:pPr indent="0" lvl="0" marL="0" rtl="0" algn="l">
              <a:spcBef>
                <a:spcPts val="1200"/>
              </a:spcBef>
              <a:spcAft>
                <a:spcPts val="1200"/>
              </a:spcAft>
              <a:buClr>
                <a:schemeClr val="dk2"/>
              </a:buClr>
              <a:buSzPts val="1100"/>
              <a:buFont typeface="Arial"/>
              <a:buNone/>
            </a:pPr>
            <a:r>
              <a:t/>
            </a:r>
            <a:endParaRPr sz="1200">
              <a:solidFill>
                <a:schemeClr val="lt1"/>
              </a:solidFill>
            </a:endParaRPr>
          </a:p>
        </p:txBody>
      </p:sp>
      <p:sp>
        <p:nvSpPr>
          <p:cNvPr id="96" name="Google Shape;96;p17"/>
          <p:cNvSpPr txBox="1"/>
          <p:nvPr>
            <p:ph type="title"/>
          </p:nvPr>
        </p:nvSpPr>
        <p:spPr>
          <a:xfrm>
            <a:off x="447975" y="2061900"/>
            <a:ext cx="2481600" cy="20058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rPr lang="es-419" sz="1800">
                <a:solidFill>
                  <a:srgbClr val="000000"/>
                </a:solidFill>
                <a:latin typeface="Arial"/>
                <a:ea typeface="Arial"/>
                <a:cs typeface="Arial"/>
                <a:sym typeface="Arial"/>
              </a:rPr>
              <a:t>Digitalizar las historias clínicas.</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700"/>
          </a:p>
        </p:txBody>
      </p:sp>
      <p:sp>
        <p:nvSpPr>
          <p:cNvPr id="97" name="Google Shape;97;p17"/>
          <p:cNvSpPr txBox="1"/>
          <p:nvPr>
            <p:ph type="title"/>
          </p:nvPr>
        </p:nvSpPr>
        <p:spPr>
          <a:xfrm>
            <a:off x="3286625" y="2061900"/>
            <a:ext cx="2481600" cy="2005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t/>
            </a:r>
            <a:endParaRPr sz="1800">
              <a:solidFill>
                <a:srgbClr val="000000"/>
              </a:solidFill>
              <a:latin typeface="Arial"/>
              <a:ea typeface="Arial"/>
              <a:cs typeface="Arial"/>
              <a:sym typeface="Arial"/>
            </a:endParaRPr>
          </a:p>
          <a:p>
            <a:pPr indent="0" lvl="0" marL="0" rtl="0" algn="ctr">
              <a:lnSpc>
                <a:spcPct val="115000"/>
              </a:lnSpc>
              <a:spcBef>
                <a:spcPts val="1200"/>
              </a:spcBef>
              <a:spcAft>
                <a:spcPts val="1200"/>
              </a:spcAft>
              <a:buNone/>
            </a:pPr>
            <a:r>
              <a:rPr lang="es-419" sz="2022">
                <a:solidFill>
                  <a:srgbClr val="000000"/>
                </a:solidFill>
                <a:latin typeface="Arial"/>
                <a:ea typeface="Arial"/>
                <a:cs typeface="Arial"/>
                <a:sym typeface="Arial"/>
              </a:rPr>
              <a:t>Controlar accesos y proteger los datos al automatizar los servicios.</a:t>
            </a:r>
            <a:br>
              <a:rPr lang="es-419" sz="1800">
                <a:solidFill>
                  <a:srgbClr val="000000"/>
                </a:solidFill>
                <a:latin typeface="Arial"/>
                <a:ea typeface="Arial"/>
                <a:cs typeface="Arial"/>
                <a:sym typeface="Arial"/>
              </a:rPr>
            </a:br>
            <a:endParaRPr b="0" sz="1900">
              <a:solidFill>
                <a:schemeClr val="lt1"/>
              </a:solidFill>
            </a:endParaRPr>
          </a:p>
        </p:txBody>
      </p:sp>
      <p:sp>
        <p:nvSpPr>
          <p:cNvPr id="98" name="Google Shape;98;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i="1" lang="es-419" sz="1200">
                <a:solidFill>
                  <a:schemeClr val="lt1"/>
                </a:solidFill>
                <a:latin typeface="Lato"/>
                <a:ea typeface="Lato"/>
                <a:cs typeface="Lato"/>
                <a:sym typeface="Lato"/>
              </a:rPr>
              <a:t>Las citas solo tienen fines ilustrativos</a:t>
            </a:r>
            <a:endParaRPr i="1" sz="1200">
              <a:solidFill>
                <a:schemeClr val="accent5"/>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8"/>
          <p:cNvSpPr txBox="1"/>
          <p:nvPr>
            <p:ph idx="1" type="body"/>
          </p:nvPr>
        </p:nvSpPr>
        <p:spPr>
          <a:xfrm>
            <a:off x="4533900" y="980400"/>
            <a:ext cx="4332600" cy="3182700"/>
          </a:xfrm>
          <a:prstGeom prst="rect">
            <a:avLst/>
          </a:prstGeom>
        </p:spPr>
        <p:txBody>
          <a:bodyPr anchorCtr="0" anchor="ctr" bIns="91425" lIns="91425" spcFirstLastPara="1" rIns="91425" wrap="square" tIns="91425">
            <a:normAutofit/>
          </a:bodyPr>
          <a:lstStyle/>
          <a:p>
            <a:pPr indent="0" lvl="0" marL="0" rtl="0" algn="l">
              <a:spcBef>
                <a:spcPts val="1200"/>
              </a:spcBef>
              <a:spcAft>
                <a:spcPts val="0"/>
              </a:spcAft>
              <a:buNone/>
            </a:pPr>
            <a:r>
              <a:rPr b="1" lang="es-419" sz="2800">
                <a:solidFill>
                  <a:srgbClr val="000000"/>
                </a:solidFill>
                <a:latin typeface="Arial"/>
                <a:ea typeface="Arial"/>
                <a:cs typeface="Arial"/>
                <a:sym typeface="Arial"/>
              </a:rPr>
              <a:t>Tecnologías Utilizadas</a:t>
            </a:r>
            <a:endParaRPr b="1" sz="2800">
              <a:solidFill>
                <a:srgbClr val="000000"/>
              </a:solidFill>
              <a:latin typeface="Arial"/>
              <a:ea typeface="Arial"/>
              <a:cs typeface="Arial"/>
              <a:sym typeface="Arial"/>
            </a:endParaRPr>
          </a:p>
          <a:p>
            <a:pPr indent="0" lvl="0" marL="0" rtl="0" algn="l">
              <a:spcBef>
                <a:spcPts val="1200"/>
              </a:spcBef>
              <a:spcAft>
                <a:spcPts val="0"/>
              </a:spcAft>
              <a:buNone/>
            </a:pPr>
            <a:r>
              <a:rPr lang="es-419" sz="1800">
                <a:solidFill>
                  <a:schemeClr val="accent1"/>
                </a:solidFill>
              </a:rPr>
              <a:t>Usamos MySQL para la base de datos, Python para la lógica del sistema, y HTML/CSS para la interfaz. Tecnologías estables, seguras y adaptables a las necesidades de una óptica en crecimiento.</a:t>
            </a:r>
            <a:endParaRPr sz="1800">
              <a:solidFill>
                <a:schemeClr val="accent1"/>
              </a:solidFill>
            </a:endParaRPr>
          </a:p>
          <a:p>
            <a:pPr indent="0" lvl="0" marL="0" rtl="0" algn="l">
              <a:spcBef>
                <a:spcPts val="1200"/>
              </a:spcBef>
              <a:spcAft>
                <a:spcPts val="1200"/>
              </a:spcAft>
              <a:buClr>
                <a:schemeClr val="dk2"/>
              </a:buClr>
              <a:buSzPts val="1100"/>
              <a:buFont typeface="Arial"/>
              <a:buNone/>
            </a:pPr>
            <a:r>
              <a:t/>
            </a:r>
            <a:endParaRPr sz="1800"/>
          </a:p>
        </p:txBody>
      </p:sp>
      <p:pic>
        <p:nvPicPr>
          <p:cNvPr descr="SEO optimization, meta data description. Script coding and programming on language, hypertext code. Search engine optimization and analytics tags on web. Search screen with magnifier. Vector (proporcionada por Getty Images)" id="104" name="Google Shape;104;p18"/>
          <p:cNvPicPr preferRelativeResize="0"/>
          <p:nvPr/>
        </p:nvPicPr>
        <p:blipFill rotWithShape="1">
          <a:blip r:embed="rId3">
            <a:alphaModFix/>
          </a:blip>
          <a:srcRect b="10370" l="8876" r="7623" t="12349"/>
          <a:stretch/>
        </p:blipFill>
        <p:spPr>
          <a:xfrm>
            <a:off x="0" y="1321987"/>
            <a:ext cx="3780700" cy="249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pic>
        <p:nvPicPr>
          <p:cNvPr id="109" name="Google Shape;109;p19"/>
          <p:cNvPicPr preferRelativeResize="0"/>
          <p:nvPr/>
        </p:nvPicPr>
        <p:blipFill>
          <a:blip r:embed="rId3">
            <a:alphaModFix/>
          </a:blip>
          <a:stretch>
            <a:fillRect/>
          </a:stretch>
        </p:blipFill>
        <p:spPr>
          <a:xfrm>
            <a:off x="0" y="64075"/>
            <a:ext cx="6280224" cy="4818049"/>
          </a:xfrm>
          <a:prstGeom prst="rect">
            <a:avLst/>
          </a:prstGeom>
          <a:noFill/>
          <a:ln>
            <a:noFill/>
          </a:ln>
        </p:spPr>
      </p:pic>
      <p:sp>
        <p:nvSpPr>
          <p:cNvPr id="110" name="Google Shape;110;p19"/>
          <p:cNvSpPr txBox="1"/>
          <p:nvPr/>
        </p:nvSpPr>
        <p:spPr>
          <a:xfrm>
            <a:off x="354963" y="450375"/>
            <a:ext cx="5275500" cy="762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s-419" sz="2600"/>
              <a:t>Cumplimiento Normativo</a:t>
            </a:r>
            <a:endParaRPr b="1" sz="4500">
              <a:solidFill>
                <a:schemeClr val="lt2"/>
              </a:solidFill>
              <a:latin typeface="Raleway"/>
              <a:ea typeface="Raleway"/>
              <a:cs typeface="Raleway"/>
              <a:sym typeface="Raleway"/>
            </a:endParaRPr>
          </a:p>
        </p:txBody>
      </p:sp>
      <p:sp>
        <p:nvSpPr>
          <p:cNvPr id="111" name="Google Shape;111;p19"/>
          <p:cNvSpPr txBox="1"/>
          <p:nvPr>
            <p:ph idx="4294967295" type="body"/>
          </p:nvPr>
        </p:nvSpPr>
        <p:spPr>
          <a:xfrm>
            <a:off x="354975" y="1212975"/>
            <a:ext cx="5004900" cy="3327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800">
                <a:solidFill>
                  <a:schemeClr val="dk1"/>
                </a:solidFill>
                <a:latin typeface="Raleway"/>
                <a:ea typeface="Raleway"/>
                <a:cs typeface="Raleway"/>
                <a:sym typeface="Raleway"/>
              </a:rPr>
              <a:t>Rigiendonos</a:t>
            </a:r>
            <a:r>
              <a:rPr lang="es-419" sz="1800">
                <a:solidFill>
                  <a:schemeClr val="dk1"/>
                </a:solidFill>
                <a:latin typeface="Raleway"/>
                <a:ea typeface="Raleway"/>
                <a:cs typeface="Raleway"/>
                <a:sym typeface="Raleway"/>
              </a:rPr>
              <a:t> por la Ley 1581 de 2012,</a:t>
            </a:r>
            <a:endParaRPr sz="1800">
              <a:solidFill>
                <a:schemeClr val="dk1"/>
              </a:solidFill>
              <a:latin typeface="Raleway"/>
              <a:ea typeface="Raleway"/>
              <a:cs typeface="Raleway"/>
              <a:sym typeface="Raleway"/>
            </a:endParaRPr>
          </a:p>
          <a:p>
            <a:pPr indent="0" lvl="0" marL="0" rtl="0" algn="l">
              <a:spcBef>
                <a:spcPts val="1200"/>
              </a:spcBef>
              <a:spcAft>
                <a:spcPts val="0"/>
              </a:spcAft>
              <a:buNone/>
            </a:pPr>
            <a:r>
              <a:rPr lang="es-419" sz="1800">
                <a:solidFill>
                  <a:schemeClr val="dk1"/>
                </a:solidFill>
                <a:latin typeface="Raleway"/>
                <a:ea typeface="Raleway"/>
                <a:cs typeface="Raleway"/>
                <a:sym typeface="Raleway"/>
              </a:rPr>
              <a:t>Decreto 1377 y la Ley 1266,</a:t>
            </a:r>
            <a:endParaRPr sz="1800">
              <a:solidFill>
                <a:schemeClr val="dk1"/>
              </a:solidFill>
              <a:latin typeface="Raleway"/>
              <a:ea typeface="Raleway"/>
              <a:cs typeface="Raleway"/>
              <a:sym typeface="Raleway"/>
            </a:endParaRPr>
          </a:p>
          <a:p>
            <a:pPr indent="0" lvl="0" marL="0" rtl="0" algn="l">
              <a:spcBef>
                <a:spcPts val="1200"/>
              </a:spcBef>
              <a:spcAft>
                <a:spcPts val="0"/>
              </a:spcAft>
              <a:buNone/>
            </a:pPr>
            <a:r>
              <a:rPr lang="es-419" sz="1800">
                <a:solidFill>
                  <a:schemeClr val="dk1"/>
                </a:solidFill>
                <a:latin typeface="Raleway"/>
                <a:ea typeface="Raleway"/>
                <a:cs typeface="Raleway"/>
                <a:sym typeface="Raleway"/>
              </a:rPr>
              <a:t>Entre otras normas legislativas de colombia e internacionales para </a:t>
            </a:r>
            <a:r>
              <a:rPr lang="es-419" sz="1800">
                <a:solidFill>
                  <a:schemeClr val="dk1"/>
                </a:solidFill>
                <a:latin typeface="Raleway"/>
                <a:ea typeface="Raleway"/>
                <a:cs typeface="Raleway"/>
                <a:sym typeface="Raleway"/>
              </a:rPr>
              <a:t>garantizar</a:t>
            </a:r>
            <a:r>
              <a:rPr lang="es-419" sz="1800">
                <a:solidFill>
                  <a:schemeClr val="dk1"/>
                </a:solidFill>
                <a:latin typeface="Raleway"/>
                <a:ea typeface="Raleway"/>
                <a:cs typeface="Raleway"/>
                <a:sym typeface="Raleway"/>
              </a:rPr>
              <a:t> el respeto a la privacidad, protección de datos personales y buen uso de información sensible de pacientes y de uso interno de Óptica H.A.M</a:t>
            </a:r>
            <a:endParaRPr sz="1800">
              <a:solidFill>
                <a:schemeClr val="dk1"/>
              </a:solidFill>
              <a:latin typeface="Raleway"/>
              <a:ea typeface="Raleway"/>
              <a:cs typeface="Raleway"/>
              <a:sym typeface="Raleway"/>
            </a:endParaRPr>
          </a:p>
          <a:p>
            <a:pPr indent="0" lvl="0" marL="457200" rtl="0" algn="l">
              <a:spcBef>
                <a:spcPts val="1200"/>
              </a:spcBef>
              <a:spcAft>
                <a:spcPts val="1000"/>
              </a:spcAft>
              <a:buNone/>
            </a:pPr>
            <a:r>
              <a:t/>
            </a:r>
            <a:endParaRPr sz="1200">
              <a:latin typeface="Raleway"/>
              <a:ea typeface="Raleway"/>
              <a:cs typeface="Raleway"/>
              <a:sym typeface="Raleway"/>
            </a:endParaRPr>
          </a:p>
        </p:txBody>
      </p:sp>
      <p:pic>
        <p:nvPicPr>
          <p:cNvPr descr="Big Data Technology for Business Finance Concept. (proporcionada por Getty Images)" id="112" name="Google Shape;112;p19"/>
          <p:cNvPicPr preferRelativeResize="0"/>
          <p:nvPr/>
        </p:nvPicPr>
        <p:blipFill>
          <a:blip r:embed="rId4">
            <a:alphaModFix/>
          </a:blip>
          <a:stretch>
            <a:fillRect/>
          </a:stretch>
        </p:blipFill>
        <p:spPr>
          <a:xfrm>
            <a:off x="6073550" y="1775575"/>
            <a:ext cx="3070449" cy="190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265500" y="754200"/>
            <a:ext cx="4045200" cy="3635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s-419">
                <a:latin typeface="Arial"/>
                <a:ea typeface="Arial"/>
                <a:cs typeface="Arial"/>
                <a:sym typeface="Arial"/>
              </a:rPr>
              <a:t>Riesgos Identificados</a:t>
            </a:r>
            <a:endParaRPr b="1">
              <a:latin typeface="Arial"/>
              <a:ea typeface="Arial"/>
              <a:cs typeface="Arial"/>
              <a:sym typeface="Arial"/>
            </a:endParaRPr>
          </a:p>
          <a:p>
            <a:pPr indent="0" lvl="0" marL="0" rtl="0" algn="l">
              <a:spcBef>
                <a:spcPts val="1200"/>
              </a:spcBef>
              <a:spcAft>
                <a:spcPts val="0"/>
              </a:spcAft>
              <a:buNone/>
            </a:pPr>
            <a:r>
              <a:t/>
            </a:r>
            <a:endParaRPr sz="1800">
              <a:solidFill>
                <a:schemeClr val="lt2"/>
              </a:solidFill>
            </a:endParaRPr>
          </a:p>
        </p:txBody>
      </p:sp>
      <p:pic>
        <p:nvPicPr>
          <p:cNvPr id="118" name="Google Shape;118;p20"/>
          <p:cNvPicPr preferRelativeResize="0"/>
          <p:nvPr/>
        </p:nvPicPr>
        <p:blipFill>
          <a:blip r:embed="rId3">
            <a:alphaModFix amt="42000"/>
          </a:blip>
          <a:stretch>
            <a:fillRect/>
          </a:stretch>
        </p:blipFill>
        <p:spPr>
          <a:xfrm>
            <a:off x="4651375" y="1297750"/>
            <a:ext cx="3031200" cy="3031200"/>
          </a:xfrm>
          <a:prstGeom prst="rect">
            <a:avLst/>
          </a:prstGeom>
          <a:noFill/>
          <a:ln>
            <a:noFill/>
          </a:ln>
        </p:spPr>
      </p:pic>
      <p:sp>
        <p:nvSpPr>
          <p:cNvPr id="119" name="Google Shape;119;p20"/>
          <p:cNvSpPr txBox="1"/>
          <p:nvPr/>
        </p:nvSpPr>
        <p:spPr>
          <a:xfrm>
            <a:off x="4651375" y="1186500"/>
            <a:ext cx="4564200" cy="277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419" sz="2000"/>
              <a:t>Durante el análisis del proyecto se reconocieron desafíos clave como:</a:t>
            </a:r>
            <a:endParaRPr sz="2000"/>
          </a:p>
          <a:p>
            <a:pPr indent="-355600" lvl="0" marL="457200" rtl="0" algn="l">
              <a:lnSpc>
                <a:spcPct val="115000"/>
              </a:lnSpc>
              <a:spcBef>
                <a:spcPts val="1200"/>
              </a:spcBef>
              <a:spcAft>
                <a:spcPts val="0"/>
              </a:spcAft>
              <a:buSzPts val="2000"/>
              <a:buAutoNum type="arabicPeriod"/>
            </a:pPr>
            <a:r>
              <a:rPr lang="es-419" sz="2000"/>
              <a:t>La integración con plataformas externas,</a:t>
            </a:r>
            <a:endParaRPr sz="2000"/>
          </a:p>
          <a:p>
            <a:pPr indent="-355600" lvl="0" marL="457200" rtl="0" algn="l">
              <a:lnSpc>
                <a:spcPct val="115000"/>
              </a:lnSpc>
              <a:spcBef>
                <a:spcPts val="0"/>
              </a:spcBef>
              <a:spcAft>
                <a:spcPts val="0"/>
              </a:spcAft>
              <a:buSzPts val="2000"/>
              <a:buAutoNum type="arabicPeriod"/>
            </a:pPr>
            <a:r>
              <a:rPr lang="es-419" sz="2000"/>
              <a:t>Resistencia al cambio por parte de los usuarios y la planificación ajustada.</a:t>
            </a:r>
            <a:endParaRPr sz="2000"/>
          </a:p>
        </p:txBody>
      </p:sp>
      <p:pic>
        <p:nvPicPr>
          <p:cNvPr id="120" name="Google Shape;120;p20" title="IMG-20250627-WA0034.jpg"/>
          <p:cNvPicPr preferRelativeResize="0"/>
          <p:nvPr/>
        </p:nvPicPr>
        <p:blipFill>
          <a:blip r:embed="rId4">
            <a:alphaModFix/>
          </a:blip>
          <a:stretch>
            <a:fillRect/>
          </a:stretch>
        </p:blipFill>
        <p:spPr>
          <a:xfrm>
            <a:off x="614838" y="1465525"/>
            <a:ext cx="3346525" cy="334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283100" y="712150"/>
            <a:ext cx="5790600" cy="3835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s-419" sz="2800">
                <a:solidFill>
                  <a:srgbClr val="000000"/>
                </a:solidFill>
                <a:latin typeface="Arial"/>
                <a:ea typeface="Arial"/>
                <a:cs typeface="Arial"/>
                <a:sym typeface="Arial"/>
              </a:rPr>
              <a:t>Ventajas del Sistema</a:t>
            </a:r>
            <a:endParaRPr b="1" sz="2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1900">
                <a:solidFill>
                  <a:srgbClr val="000000"/>
                </a:solidFill>
                <a:latin typeface="Arial"/>
                <a:ea typeface="Arial"/>
                <a:cs typeface="Arial"/>
                <a:sym typeface="Arial"/>
              </a:rPr>
              <a:t>Acceso rápido a datos, eliminación de papel, trazabilidad, mejora en toma de decisiones y cumplimiento legal. </a:t>
            </a:r>
            <a:endParaRPr sz="19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1900">
                <a:solidFill>
                  <a:srgbClr val="000000"/>
                </a:solidFill>
                <a:latin typeface="Arial"/>
                <a:ea typeface="Arial"/>
                <a:cs typeface="Arial"/>
                <a:sym typeface="Arial"/>
              </a:rPr>
              <a:t>También permite escalar a futuro con módulos nuevos como </a:t>
            </a:r>
            <a:r>
              <a:rPr lang="es-419" sz="1900">
                <a:solidFill>
                  <a:srgbClr val="000000"/>
                </a:solidFill>
                <a:latin typeface="Arial"/>
                <a:ea typeface="Arial"/>
                <a:cs typeface="Arial"/>
                <a:sym typeface="Arial"/>
              </a:rPr>
              <a:t>expansión</a:t>
            </a:r>
            <a:r>
              <a:rPr lang="es-419" sz="1900">
                <a:solidFill>
                  <a:srgbClr val="000000"/>
                </a:solidFill>
                <a:latin typeface="Arial"/>
                <a:ea typeface="Arial"/>
                <a:cs typeface="Arial"/>
                <a:sym typeface="Arial"/>
              </a:rPr>
              <a:t> para otras sedes.</a:t>
            </a:r>
            <a:endParaRPr sz="1900">
              <a:solidFill>
                <a:srgbClr val="000000"/>
              </a:solidFill>
              <a:latin typeface="Arial"/>
              <a:ea typeface="Arial"/>
              <a:cs typeface="Arial"/>
              <a:sym typeface="Arial"/>
            </a:endParaRPr>
          </a:p>
          <a:p>
            <a:pPr indent="0" lvl="0" marL="0" rtl="0" algn="l">
              <a:spcBef>
                <a:spcPts val="1200"/>
              </a:spcBef>
              <a:spcAft>
                <a:spcPts val="1000"/>
              </a:spcAft>
              <a:buNone/>
            </a:pPr>
            <a:r>
              <a:t/>
            </a:r>
            <a:endParaRPr sz="2300"/>
          </a:p>
        </p:txBody>
      </p:sp>
      <p:pic>
        <p:nvPicPr>
          <p:cNvPr id="126" name="Google Shape;126;p21" title="Foto de Ivan David Herazo Caicedo"/>
          <p:cNvPicPr preferRelativeResize="0"/>
          <p:nvPr/>
        </p:nvPicPr>
        <p:blipFill>
          <a:blip r:embed="rId3">
            <a:alphaModFix/>
          </a:blip>
          <a:stretch>
            <a:fillRect/>
          </a:stretch>
        </p:blipFill>
        <p:spPr>
          <a:xfrm>
            <a:off x="6254300" y="1312663"/>
            <a:ext cx="2765499" cy="26344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