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62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57692" y="2009503"/>
            <a:ext cx="8915399" cy="1151709"/>
          </a:xfrm>
        </p:spPr>
        <p:txBody>
          <a:bodyPr/>
          <a:lstStyle/>
          <a:p>
            <a:pPr algn="ctr"/>
            <a:r>
              <a:rPr lang="es-ES" dirty="0" smtClean="0"/>
              <a:t>Preparativos Boda</a:t>
            </a:r>
            <a:endParaRPr lang="es-E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5077098" y="3770813"/>
            <a:ext cx="2203267" cy="505097"/>
          </a:xfrm>
        </p:spPr>
        <p:txBody>
          <a:bodyPr>
            <a:noAutofit/>
          </a:bodyPr>
          <a:lstStyle/>
          <a:p>
            <a:r>
              <a:rPr lang="es-ES" sz="2000" b="1" i="1" dirty="0" smtClean="0">
                <a:effectLst>
                  <a:reflection blurRad="6350" stA="55000" endA="300" endPos="45500" dir="5400000" sy="-100000" algn="bl" rotWithShape="0"/>
                </a:effectLst>
                <a:latin typeface="Algerian" panose="04020705040A02060702" pitchFamily="82" charset="0"/>
                <a:cs typeface="Arial" panose="020B0604020202020204" pitchFamily="34" charset="0"/>
              </a:rPr>
              <a:t>Fede &amp; Óscar</a:t>
            </a:r>
          </a:p>
        </p:txBody>
      </p:sp>
    </p:spTree>
    <p:extLst>
      <p:ext uri="{BB962C8B-B14F-4D97-AF65-F5344CB8AC3E}">
        <p14:creationId xmlns:p14="http://schemas.microsoft.com/office/powerpoint/2010/main" val="201887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892528" y="1529082"/>
            <a:ext cx="8915399" cy="4323078"/>
          </a:xfrm>
        </p:spPr>
        <p:txBody>
          <a:bodyPr anchor="ctr"/>
          <a:lstStyle/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Fede y Óscar, dado que ya tenéis decidido el lugar donde se realizara vuestro encuentro matrimonial, nos hemos puesto en contacto con San Lorenzo del Escorial, y tienen disponibilidad el día de vuestro encuentro. </a:t>
            </a:r>
          </a:p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Pero dado que el presupuesto que nos han ofrecido es algo elevado, nos hemos tomado la libertad de buscar algunos presupuestos en distintos ayuntamientos de Madrid.</a:t>
            </a:r>
          </a:p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Quedamos a la espera de vuestra elección.</a:t>
            </a:r>
          </a:p>
        </p:txBody>
      </p:sp>
      <p:sp>
        <p:nvSpPr>
          <p:cNvPr id="4" name="Subtítulo 4"/>
          <p:cNvSpPr txBox="1">
            <a:spLocks/>
          </p:cNvSpPr>
          <p:nvPr/>
        </p:nvSpPr>
        <p:spPr>
          <a:xfrm>
            <a:off x="9528560" y="6275355"/>
            <a:ext cx="2532812" cy="4767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i="1" dirty="0" smtClean="0">
                <a:effectLst>
                  <a:reflection blurRad="6350" stA="55000" endA="300" endPos="45500" dir="5400000" sy="-100000" algn="bl" rotWithShape="0"/>
                </a:effectLst>
                <a:latin typeface="Algerian" panose="04020705040A02060702" pitchFamily="82" charset="0"/>
                <a:cs typeface="Arial" panose="020B0604020202020204" pitchFamily="34" charset="0"/>
              </a:rPr>
              <a:t>Fede &amp; Óscar</a:t>
            </a:r>
          </a:p>
        </p:txBody>
      </p:sp>
    </p:spTree>
    <p:extLst>
      <p:ext uri="{BB962C8B-B14F-4D97-AF65-F5344CB8AC3E}">
        <p14:creationId xmlns:p14="http://schemas.microsoft.com/office/powerpoint/2010/main" val="197100506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39786" y="1137916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s-E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Ayuntamientos</a:t>
            </a:r>
            <a:endParaRPr lang="es-ES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4441079"/>
              </p:ext>
            </p:extLst>
          </p:nvPr>
        </p:nvGraphicFramePr>
        <p:xfrm>
          <a:off x="1944778" y="2838994"/>
          <a:ext cx="9306695" cy="2429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339">
                  <a:extLst>
                    <a:ext uri="{9D8B030D-6E8A-4147-A177-3AD203B41FA5}">
                      <a16:colId xmlns:a16="http://schemas.microsoft.com/office/drawing/2014/main" val="1603617945"/>
                    </a:ext>
                  </a:extLst>
                </a:gridCol>
                <a:gridCol w="1861339">
                  <a:extLst>
                    <a:ext uri="{9D8B030D-6E8A-4147-A177-3AD203B41FA5}">
                      <a16:colId xmlns:a16="http://schemas.microsoft.com/office/drawing/2014/main" val="4224285427"/>
                    </a:ext>
                  </a:extLst>
                </a:gridCol>
                <a:gridCol w="1861339">
                  <a:extLst>
                    <a:ext uri="{9D8B030D-6E8A-4147-A177-3AD203B41FA5}">
                      <a16:colId xmlns:a16="http://schemas.microsoft.com/office/drawing/2014/main" val="880292253"/>
                    </a:ext>
                  </a:extLst>
                </a:gridCol>
                <a:gridCol w="1861339">
                  <a:extLst>
                    <a:ext uri="{9D8B030D-6E8A-4147-A177-3AD203B41FA5}">
                      <a16:colId xmlns:a16="http://schemas.microsoft.com/office/drawing/2014/main" val="3018654482"/>
                    </a:ext>
                  </a:extLst>
                </a:gridCol>
                <a:gridCol w="1861339">
                  <a:extLst>
                    <a:ext uri="{9D8B030D-6E8A-4147-A177-3AD203B41FA5}">
                      <a16:colId xmlns:a16="http://schemas.microsoft.com/office/drawing/2014/main" val="3275504586"/>
                    </a:ext>
                  </a:extLst>
                </a:gridCol>
              </a:tblGrid>
              <a:tr h="596537"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 Lorenzo del Escorial</a:t>
                      </a:r>
                      <a:endParaRPr lang="es-E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Getafe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Alcorcón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Madrid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443976"/>
                  </a:ext>
                </a:extLst>
              </a:tr>
              <a:tr h="596537">
                <a:tc>
                  <a:txBody>
                    <a:bodyPr/>
                    <a:lstStyle/>
                    <a:p>
                      <a:r>
                        <a:rPr lang="es-ES" dirty="0" smtClean="0"/>
                        <a:t>Disponibilidad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>
                          <a:latin typeface="Bodoni MT" panose="02070603080606020203" pitchFamily="18" charset="0"/>
                        </a:rPr>
                        <a:t>Si</a:t>
                      </a:r>
                      <a:endParaRPr lang="es-ES" b="0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Si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No 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Si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9822014"/>
                  </a:ext>
                </a:extLst>
              </a:tr>
              <a:tr h="596537">
                <a:tc>
                  <a:txBody>
                    <a:bodyPr/>
                    <a:lstStyle/>
                    <a:p>
                      <a:r>
                        <a:rPr lang="es-ES" dirty="0" smtClean="0"/>
                        <a:t>Precio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Bodoni MT" panose="02070603080606020203" pitchFamily="18" charset="0"/>
                        </a:rPr>
                        <a:t>230€</a:t>
                      </a:r>
                      <a:endParaRPr lang="es-ES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85€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95€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110€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854630"/>
                  </a:ext>
                </a:extLst>
              </a:tr>
              <a:tr h="596537">
                <a:tc>
                  <a:txBody>
                    <a:bodyPr/>
                    <a:lstStyle/>
                    <a:p>
                      <a:r>
                        <a:rPr lang="es-ES" dirty="0" smtClean="0"/>
                        <a:t>Aforo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Bodoni MT" panose="02070603080606020203" pitchFamily="18" charset="0"/>
                        </a:rPr>
                        <a:t>280</a:t>
                      </a:r>
                      <a:endParaRPr lang="es-ES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70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90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115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533682"/>
                  </a:ext>
                </a:extLst>
              </a:tr>
            </a:tbl>
          </a:graphicData>
        </a:graphic>
      </p:graphicFrame>
      <p:sp>
        <p:nvSpPr>
          <p:cNvPr id="8" name="Subtítulo 4"/>
          <p:cNvSpPr txBox="1">
            <a:spLocks/>
          </p:cNvSpPr>
          <p:nvPr/>
        </p:nvSpPr>
        <p:spPr>
          <a:xfrm>
            <a:off x="9528560" y="6275355"/>
            <a:ext cx="2532812" cy="4767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i="1" dirty="0" smtClean="0">
                <a:effectLst>
                  <a:reflection blurRad="6350" stA="55000" endA="300" endPos="45500" dir="5400000" sy="-100000" algn="bl" rotWithShape="0"/>
                </a:effectLst>
                <a:latin typeface="Algerian" panose="04020705040A02060702" pitchFamily="82" charset="0"/>
                <a:cs typeface="Arial" panose="020B0604020202020204" pitchFamily="34" charset="0"/>
              </a:rPr>
              <a:t>Fede &amp; Óscar</a:t>
            </a:r>
          </a:p>
        </p:txBody>
      </p:sp>
    </p:spTree>
    <p:extLst>
      <p:ext uri="{BB962C8B-B14F-4D97-AF65-F5344CB8AC3E}">
        <p14:creationId xmlns:p14="http://schemas.microsoft.com/office/powerpoint/2010/main" val="299200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8891" y="223515"/>
            <a:ext cx="8911687" cy="1280890"/>
          </a:xfrm>
        </p:spPr>
        <p:txBody>
          <a:bodyPr anchor="ctr"/>
          <a:lstStyle/>
          <a:p>
            <a:pPr algn="ctr"/>
            <a:r>
              <a:rPr lang="es-E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San Lorenzo del Escorial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526" y="1663337"/>
            <a:ext cx="5950337" cy="4459203"/>
          </a:xfrm>
        </p:spPr>
      </p:pic>
      <p:graphicFrame>
        <p:nvGraphicFramePr>
          <p:cNvPr id="5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637914"/>
              </p:ext>
            </p:extLst>
          </p:nvPr>
        </p:nvGraphicFramePr>
        <p:xfrm>
          <a:off x="1338891" y="3257008"/>
          <a:ext cx="3855130" cy="176053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13415">
                  <a:extLst>
                    <a:ext uri="{9D8B030D-6E8A-4147-A177-3AD203B41FA5}">
                      <a16:colId xmlns:a16="http://schemas.microsoft.com/office/drawing/2014/main" val="1603617945"/>
                    </a:ext>
                  </a:extLst>
                </a:gridCol>
                <a:gridCol w="1741715">
                  <a:extLst>
                    <a:ext uri="{9D8B030D-6E8A-4147-A177-3AD203B41FA5}">
                      <a16:colId xmlns:a16="http://schemas.microsoft.com/office/drawing/2014/main" val="4224285427"/>
                    </a:ext>
                  </a:extLst>
                </a:gridCol>
              </a:tblGrid>
              <a:tr h="592183">
                <a:tc>
                  <a:txBody>
                    <a:bodyPr/>
                    <a:lstStyle/>
                    <a:p>
                      <a:r>
                        <a:rPr lang="es-ES" b="0" dirty="0" smtClean="0">
                          <a:latin typeface="Bodoni MT" panose="02070603080606020203" pitchFamily="18" charset="0"/>
                        </a:rPr>
                        <a:t>Disponibilidad</a:t>
                      </a:r>
                      <a:endParaRPr lang="es-ES" b="0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>
                          <a:latin typeface="Bodoni MT" panose="02070603080606020203" pitchFamily="18" charset="0"/>
                        </a:rPr>
                        <a:t>Si</a:t>
                      </a:r>
                      <a:endParaRPr lang="es-ES" b="0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9822014"/>
                  </a:ext>
                </a:extLst>
              </a:tr>
              <a:tr h="584177">
                <a:tc>
                  <a:txBody>
                    <a:bodyPr/>
                    <a:lstStyle/>
                    <a:p>
                      <a:r>
                        <a:rPr lang="es-ES" smtClean="0">
                          <a:latin typeface="Bodoni MT" panose="02070603080606020203" pitchFamily="18" charset="0"/>
                        </a:rPr>
                        <a:t>Precio</a:t>
                      </a:r>
                      <a:endParaRPr lang="es-ES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Bodoni MT" panose="02070603080606020203" pitchFamily="18" charset="0"/>
                        </a:rPr>
                        <a:t>230€</a:t>
                      </a:r>
                      <a:endParaRPr lang="es-ES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854630"/>
                  </a:ext>
                </a:extLst>
              </a:tr>
              <a:tr h="584177">
                <a:tc>
                  <a:txBody>
                    <a:bodyPr/>
                    <a:lstStyle/>
                    <a:p>
                      <a:r>
                        <a:rPr lang="es-ES" smtClean="0">
                          <a:latin typeface="Bodoni MT" panose="02070603080606020203" pitchFamily="18" charset="0"/>
                        </a:rPr>
                        <a:t>Aforo</a:t>
                      </a:r>
                      <a:endParaRPr lang="es-ES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Bodoni MT" panose="02070603080606020203" pitchFamily="18" charset="0"/>
                        </a:rPr>
                        <a:t>280</a:t>
                      </a:r>
                      <a:endParaRPr lang="es-ES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533682"/>
                  </a:ext>
                </a:extLst>
              </a:tr>
            </a:tbl>
          </a:graphicData>
        </a:graphic>
      </p:graphicFrame>
      <p:sp>
        <p:nvSpPr>
          <p:cNvPr id="7" name="Subtítulo 4"/>
          <p:cNvSpPr txBox="1">
            <a:spLocks/>
          </p:cNvSpPr>
          <p:nvPr/>
        </p:nvSpPr>
        <p:spPr>
          <a:xfrm>
            <a:off x="9528560" y="6275355"/>
            <a:ext cx="2532812" cy="4767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i="1" dirty="0" smtClean="0">
                <a:effectLst>
                  <a:reflection blurRad="6350" stA="55000" endA="300" endPos="45500" dir="5400000" sy="-100000" algn="bl" rotWithShape="0"/>
                </a:effectLst>
                <a:latin typeface="Algerian" panose="04020705040A02060702" pitchFamily="82" charset="0"/>
                <a:cs typeface="Arial" panose="020B0604020202020204" pitchFamily="34" charset="0"/>
              </a:rPr>
              <a:t>Fede &amp; Óscar</a:t>
            </a:r>
          </a:p>
        </p:txBody>
      </p:sp>
    </p:spTree>
    <p:extLst>
      <p:ext uri="{BB962C8B-B14F-4D97-AF65-F5344CB8AC3E}">
        <p14:creationId xmlns:p14="http://schemas.microsoft.com/office/powerpoint/2010/main" val="161073278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8891" y="223515"/>
            <a:ext cx="8911687" cy="1280890"/>
          </a:xfrm>
        </p:spPr>
        <p:txBody>
          <a:bodyPr anchor="ctr"/>
          <a:lstStyle/>
          <a:p>
            <a:pPr algn="ctr"/>
            <a:r>
              <a:rPr lang="es-ES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Alcorcón</a:t>
            </a:r>
            <a:endParaRPr lang="es-ES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526" y="1663337"/>
            <a:ext cx="5950337" cy="4459203"/>
          </a:xfrm>
        </p:spPr>
      </p:pic>
      <p:graphicFrame>
        <p:nvGraphicFramePr>
          <p:cNvPr id="5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8612158"/>
              </p:ext>
            </p:extLst>
          </p:nvPr>
        </p:nvGraphicFramePr>
        <p:xfrm>
          <a:off x="1338891" y="3257008"/>
          <a:ext cx="3855130" cy="176053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13415">
                  <a:extLst>
                    <a:ext uri="{9D8B030D-6E8A-4147-A177-3AD203B41FA5}">
                      <a16:colId xmlns:a16="http://schemas.microsoft.com/office/drawing/2014/main" val="1603617945"/>
                    </a:ext>
                  </a:extLst>
                </a:gridCol>
                <a:gridCol w="1741715">
                  <a:extLst>
                    <a:ext uri="{9D8B030D-6E8A-4147-A177-3AD203B41FA5}">
                      <a16:colId xmlns:a16="http://schemas.microsoft.com/office/drawing/2014/main" val="4224285427"/>
                    </a:ext>
                  </a:extLst>
                </a:gridCol>
              </a:tblGrid>
              <a:tr h="592183">
                <a:tc>
                  <a:txBody>
                    <a:bodyPr/>
                    <a:lstStyle/>
                    <a:p>
                      <a:r>
                        <a:rPr lang="es-ES" b="0" dirty="0" smtClean="0">
                          <a:latin typeface="Bodoni MT" panose="02070603080606020203" pitchFamily="18" charset="0"/>
                        </a:rPr>
                        <a:t>Disponibilidad</a:t>
                      </a:r>
                      <a:endParaRPr lang="es-ES" b="0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>
                          <a:latin typeface="Bodoni MT" panose="02070603080606020203" pitchFamily="18" charset="0"/>
                        </a:rPr>
                        <a:t>Si</a:t>
                      </a:r>
                      <a:endParaRPr lang="es-ES" b="0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9822014"/>
                  </a:ext>
                </a:extLst>
              </a:tr>
              <a:tr h="584177">
                <a:tc>
                  <a:txBody>
                    <a:bodyPr/>
                    <a:lstStyle/>
                    <a:p>
                      <a:r>
                        <a:rPr lang="es-ES" smtClean="0">
                          <a:latin typeface="Bodoni MT" panose="02070603080606020203" pitchFamily="18" charset="0"/>
                        </a:rPr>
                        <a:t>Precio</a:t>
                      </a:r>
                      <a:endParaRPr lang="es-ES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mtClean="0">
                          <a:latin typeface="Bodoni MT" panose="02070603080606020203" pitchFamily="18" charset="0"/>
                        </a:rPr>
                        <a:t>94€</a:t>
                      </a:r>
                      <a:endParaRPr lang="es-ES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854630"/>
                  </a:ext>
                </a:extLst>
              </a:tr>
              <a:tr h="584177">
                <a:tc>
                  <a:txBody>
                    <a:bodyPr/>
                    <a:lstStyle/>
                    <a:p>
                      <a:r>
                        <a:rPr lang="es-ES" smtClean="0">
                          <a:latin typeface="Bodoni MT" panose="02070603080606020203" pitchFamily="18" charset="0"/>
                        </a:rPr>
                        <a:t>Aforo</a:t>
                      </a:r>
                      <a:endParaRPr lang="es-ES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Bodoni MT" panose="02070603080606020203" pitchFamily="18" charset="0"/>
                        </a:rPr>
                        <a:t>75</a:t>
                      </a:r>
                      <a:endParaRPr lang="es-ES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533682"/>
                  </a:ext>
                </a:extLst>
              </a:tr>
            </a:tbl>
          </a:graphicData>
        </a:graphic>
      </p:graphicFrame>
      <p:sp>
        <p:nvSpPr>
          <p:cNvPr id="7" name="Subtítulo 4"/>
          <p:cNvSpPr txBox="1">
            <a:spLocks/>
          </p:cNvSpPr>
          <p:nvPr/>
        </p:nvSpPr>
        <p:spPr>
          <a:xfrm>
            <a:off x="9528560" y="6275355"/>
            <a:ext cx="2532812" cy="4767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i="1" dirty="0" smtClean="0">
                <a:effectLst>
                  <a:reflection blurRad="6350" stA="55000" endA="300" endPos="45500" dir="5400000" sy="-100000" algn="bl" rotWithShape="0"/>
                </a:effectLst>
                <a:latin typeface="Algerian" panose="04020705040A02060702" pitchFamily="82" charset="0"/>
                <a:cs typeface="Arial" panose="020B0604020202020204" pitchFamily="34" charset="0"/>
              </a:rPr>
              <a:t>Fede &amp; Óscar</a:t>
            </a:r>
          </a:p>
        </p:txBody>
      </p:sp>
    </p:spTree>
    <p:extLst>
      <p:ext uri="{BB962C8B-B14F-4D97-AF65-F5344CB8AC3E}">
        <p14:creationId xmlns:p14="http://schemas.microsoft.com/office/powerpoint/2010/main" val="96889294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8891" y="223515"/>
            <a:ext cx="8911687" cy="1280890"/>
          </a:xfrm>
        </p:spPr>
        <p:txBody>
          <a:bodyPr anchor="ctr"/>
          <a:lstStyle/>
          <a:p>
            <a:pPr algn="ctr"/>
            <a:r>
              <a:rPr lang="es-ES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Getafe</a:t>
            </a:r>
            <a:endParaRPr lang="es-ES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5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5262401"/>
              </p:ext>
            </p:extLst>
          </p:nvPr>
        </p:nvGraphicFramePr>
        <p:xfrm>
          <a:off x="1338891" y="3257008"/>
          <a:ext cx="3855130" cy="176053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13415">
                  <a:extLst>
                    <a:ext uri="{9D8B030D-6E8A-4147-A177-3AD203B41FA5}">
                      <a16:colId xmlns:a16="http://schemas.microsoft.com/office/drawing/2014/main" val="1603617945"/>
                    </a:ext>
                  </a:extLst>
                </a:gridCol>
                <a:gridCol w="1741715">
                  <a:extLst>
                    <a:ext uri="{9D8B030D-6E8A-4147-A177-3AD203B41FA5}">
                      <a16:colId xmlns:a16="http://schemas.microsoft.com/office/drawing/2014/main" val="4224285427"/>
                    </a:ext>
                  </a:extLst>
                </a:gridCol>
              </a:tblGrid>
              <a:tr h="592183">
                <a:tc>
                  <a:txBody>
                    <a:bodyPr/>
                    <a:lstStyle/>
                    <a:p>
                      <a:r>
                        <a:rPr lang="es-ES" b="0" dirty="0" smtClean="0">
                          <a:latin typeface="Bodoni MT" panose="02070603080606020203" pitchFamily="18" charset="0"/>
                        </a:rPr>
                        <a:t>Disponibilidad</a:t>
                      </a:r>
                      <a:endParaRPr lang="es-ES" b="0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>
                          <a:latin typeface="Bodoni MT" panose="02070603080606020203" pitchFamily="18" charset="0"/>
                        </a:rPr>
                        <a:t>Si</a:t>
                      </a:r>
                      <a:endParaRPr lang="es-ES" b="0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9822014"/>
                  </a:ext>
                </a:extLst>
              </a:tr>
              <a:tr h="584177">
                <a:tc>
                  <a:txBody>
                    <a:bodyPr/>
                    <a:lstStyle/>
                    <a:p>
                      <a:r>
                        <a:rPr lang="es-ES" smtClean="0">
                          <a:latin typeface="Bodoni MT" panose="02070603080606020203" pitchFamily="18" charset="0"/>
                        </a:rPr>
                        <a:t>Precio</a:t>
                      </a:r>
                      <a:endParaRPr lang="es-ES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Bodoni MT" panose="02070603080606020203" pitchFamily="18" charset="0"/>
                        </a:rPr>
                        <a:t>85€</a:t>
                      </a:r>
                      <a:endParaRPr lang="es-ES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854630"/>
                  </a:ext>
                </a:extLst>
              </a:tr>
              <a:tr h="584177">
                <a:tc>
                  <a:txBody>
                    <a:bodyPr/>
                    <a:lstStyle/>
                    <a:p>
                      <a:r>
                        <a:rPr lang="es-ES" smtClean="0">
                          <a:latin typeface="Bodoni MT" panose="02070603080606020203" pitchFamily="18" charset="0"/>
                        </a:rPr>
                        <a:t>Aforo</a:t>
                      </a:r>
                      <a:endParaRPr lang="es-ES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Bodoni MT" panose="02070603080606020203" pitchFamily="18" charset="0"/>
                        </a:rPr>
                        <a:t>70</a:t>
                      </a:r>
                      <a:endParaRPr lang="es-ES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533682"/>
                  </a:ext>
                </a:extLst>
              </a:tr>
            </a:tbl>
          </a:graphicData>
        </a:graphic>
      </p:graphicFrame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230" y="1856265"/>
            <a:ext cx="6166011" cy="4100398"/>
          </a:xfrm>
        </p:spPr>
      </p:pic>
      <p:sp>
        <p:nvSpPr>
          <p:cNvPr id="7" name="Subtítulo 4"/>
          <p:cNvSpPr txBox="1">
            <a:spLocks/>
          </p:cNvSpPr>
          <p:nvPr/>
        </p:nvSpPr>
        <p:spPr>
          <a:xfrm>
            <a:off x="9528560" y="6275355"/>
            <a:ext cx="2532812" cy="4767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i="1" dirty="0" smtClean="0">
                <a:effectLst>
                  <a:reflection blurRad="6350" stA="55000" endA="300" endPos="45500" dir="5400000" sy="-100000" algn="bl" rotWithShape="0"/>
                </a:effectLst>
                <a:latin typeface="Algerian" panose="04020705040A02060702" pitchFamily="82" charset="0"/>
                <a:cs typeface="Arial" panose="020B0604020202020204" pitchFamily="34" charset="0"/>
              </a:rPr>
              <a:t>Fede &amp; Óscar</a:t>
            </a:r>
          </a:p>
        </p:txBody>
      </p:sp>
    </p:spTree>
    <p:extLst>
      <p:ext uri="{BB962C8B-B14F-4D97-AF65-F5344CB8AC3E}">
        <p14:creationId xmlns:p14="http://schemas.microsoft.com/office/powerpoint/2010/main" val="11411872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8891" y="223515"/>
            <a:ext cx="8911687" cy="1280890"/>
          </a:xfrm>
        </p:spPr>
        <p:txBody>
          <a:bodyPr anchor="ctr"/>
          <a:lstStyle/>
          <a:p>
            <a:pPr algn="ctr"/>
            <a:r>
              <a:rPr lang="es-ES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Madrid</a:t>
            </a:r>
            <a:endParaRPr lang="es-ES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5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6428131"/>
              </p:ext>
            </p:extLst>
          </p:nvPr>
        </p:nvGraphicFramePr>
        <p:xfrm>
          <a:off x="1338891" y="3257008"/>
          <a:ext cx="3855130" cy="176053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13415">
                  <a:extLst>
                    <a:ext uri="{9D8B030D-6E8A-4147-A177-3AD203B41FA5}">
                      <a16:colId xmlns:a16="http://schemas.microsoft.com/office/drawing/2014/main" val="1603617945"/>
                    </a:ext>
                  </a:extLst>
                </a:gridCol>
                <a:gridCol w="1741715">
                  <a:extLst>
                    <a:ext uri="{9D8B030D-6E8A-4147-A177-3AD203B41FA5}">
                      <a16:colId xmlns:a16="http://schemas.microsoft.com/office/drawing/2014/main" val="4224285427"/>
                    </a:ext>
                  </a:extLst>
                </a:gridCol>
              </a:tblGrid>
              <a:tr h="592183">
                <a:tc>
                  <a:txBody>
                    <a:bodyPr/>
                    <a:lstStyle/>
                    <a:p>
                      <a:r>
                        <a:rPr lang="es-ES" b="0" dirty="0" smtClean="0">
                          <a:latin typeface="Bodoni MT" panose="02070603080606020203" pitchFamily="18" charset="0"/>
                        </a:rPr>
                        <a:t>Disponibilidad</a:t>
                      </a:r>
                      <a:endParaRPr lang="es-ES" b="0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>
                          <a:latin typeface="Bodoni MT" panose="02070603080606020203" pitchFamily="18" charset="0"/>
                        </a:rPr>
                        <a:t>Si</a:t>
                      </a:r>
                      <a:endParaRPr lang="es-ES" b="0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9822014"/>
                  </a:ext>
                </a:extLst>
              </a:tr>
              <a:tr h="584177">
                <a:tc>
                  <a:txBody>
                    <a:bodyPr/>
                    <a:lstStyle/>
                    <a:p>
                      <a:r>
                        <a:rPr lang="es-ES" smtClean="0">
                          <a:latin typeface="Bodoni MT" panose="02070603080606020203" pitchFamily="18" charset="0"/>
                        </a:rPr>
                        <a:t>Precio</a:t>
                      </a:r>
                      <a:endParaRPr lang="es-ES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Bodoni MT" panose="02070603080606020203" pitchFamily="18" charset="0"/>
                        </a:rPr>
                        <a:t>110€</a:t>
                      </a:r>
                      <a:endParaRPr lang="es-ES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854630"/>
                  </a:ext>
                </a:extLst>
              </a:tr>
              <a:tr h="584177">
                <a:tc>
                  <a:txBody>
                    <a:bodyPr/>
                    <a:lstStyle/>
                    <a:p>
                      <a:r>
                        <a:rPr lang="es-ES" smtClean="0">
                          <a:latin typeface="Bodoni MT" panose="02070603080606020203" pitchFamily="18" charset="0"/>
                        </a:rPr>
                        <a:t>Aforo</a:t>
                      </a:r>
                      <a:endParaRPr lang="es-ES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Bodoni MT" panose="02070603080606020203" pitchFamily="18" charset="0"/>
                        </a:rPr>
                        <a:t>115</a:t>
                      </a:r>
                      <a:endParaRPr lang="es-ES" dirty="0">
                        <a:latin typeface="Bodoni MT" panose="020706030806060202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533682"/>
                  </a:ext>
                </a:extLst>
              </a:tr>
            </a:tbl>
          </a:graphicData>
        </a:graphic>
      </p:graphicFrame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688" y="1915885"/>
            <a:ext cx="6168025" cy="4101737"/>
          </a:xfrm>
        </p:spPr>
      </p:pic>
      <p:sp>
        <p:nvSpPr>
          <p:cNvPr id="7" name="Subtítulo 4"/>
          <p:cNvSpPr txBox="1">
            <a:spLocks/>
          </p:cNvSpPr>
          <p:nvPr/>
        </p:nvSpPr>
        <p:spPr>
          <a:xfrm>
            <a:off x="9528560" y="6275355"/>
            <a:ext cx="2532812" cy="4767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i="1" dirty="0" smtClean="0">
                <a:effectLst>
                  <a:reflection blurRad="6350" stA="55000" endA="300" endPos="45500" dir="5400000" sy="-100000" algn="bl" rotWithShape="0"/>
                </a:effectLst>
                <a:latin typeface="Algerian" panose="04020705040A02060702" pitchFamily="82" charset="0"/>
                <a:cs typeface="Arial" panose="020B0604020202020204" pitchFamily="34" charset="0"/>
              </a:rPr>
              <a:t>Fede &amp; Óscar</a:t>
            </a:r>
          </a:p>
        </p:txBody>
      </p:sp>
    </p:spTree>
    <p:extLst>
      <p:ext uri="{BB962C8B-B14F-4D97-AF65-F5344CB8AC3E}">
        <p14:creationId xmlns:p14="http://schemas.microsoft.com/office/powerpoint/2010/main" val="175807968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892528" y="1529082"/>
            <a:ext cx="8915399" cy="4323078"/>
          </a:xfrm>
        </p:spPr>
        <p:txBody>
          <a:bodyPr/>
          <a:lstStyle/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Estos serian los ayuntamientos mas cercanos a su vivienda.</a:t>
            </a:r>
          </a:p>
          <a:p>
            <a:endParaRPr lang="es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Nos gustaría saber con esta información que les hemos proporcionado, si les gusta alguno de estos ayuntamientos para vuestro enlace matrimonial.</a:t>
            </a: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Si alguno de ellos es de su agrado díganoslo y reservaremos al instante, en caso contrario díganos si tiene algún ayuntamiento en particular donde desee hacer la celebración o si prefiere le volveremos a enviar presupuestos de otros ayuntamientos.</a:t>
            </a: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Responder a este correo: </a:t>
            </a:r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ivandelatorre98@Gmail.com</a:t>
            </a:r>
          </a:p>
        </p:txBody>
      </p:sp>
      <p:sp>
        <p:nvSpPr>
          <p:cNvPr id="4" name="Subtítulo 4"/>
          <p:cNvSpPr txBox="1">
            <a:spLocks/>
          </p:cNvSpPr>
          <p:nvPr/>
        </p:nvSpPr>
        <p:spPr>
          <a:xfrm>
            <a:off x="9528560" y="6275355"/>
            <a:ext cx="2532812" cy="4767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i="1" dirty="0" smtClean="0">
                <a:effectLst>
                  <a:reflection blurRad="6350" stA="55000" endA="300" endPos="45500" dir="5400000" sy="-100000" algn="bl" rotWithShape="0"/>
                </a:effectLst>
                <a:latin typeface="Algerian" panose="04020705040A02060702" pitchFamily="82" charset="0"/>
                <a:cs typeface="Arial" panose="020B0604020202020204" pitchFamily="34" charset="0"/>
              </a:rPr>
              <a:t>Fede &amp; Óscar</a:t>
            </a:r>
          </a:p>
        </p:txBody>
      </p:sp>
    </p:spTree>
    <p:extLst>
      <p:ext uri="{BB962C8B-B14F-4D97-AF65-F5344CB8AC3E}">
        <p14:creationId xmlns:p14="http://schemas.microsoft.com/office/powerpoint/2010/main" val="365032645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67</TotalTime>
  <Words>242</Words>
  <Application>Microsoft Office PowerPoint</Application>
  <PresentationFormat>Panorámica</PresentationFormat>
  <Paragraphs>67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Algerian</vt:lpstr>
      <vt:lpstr>Arial</vt:lpstr>
      <vt:lpstr>Bodoni MT</vt:lpstr>
      <vt:lpstr>Century Gothic</vt:lpstr>
      <vt:lpstr>Wingdings 3</vt:lpstr>
      <vt:lpstr>Espiral</vt:lpstr>
      <vt:lpstr>Preparativos Boda</vt:lpstr>
      <vt:lpstr>Presentación de PowerPoint</vt:lpstr>
      <vt:lpstr>Ayuntamientos</vt:lpstr>
      <vt:lpstr>San Lorenzo del Escorial</vt:lpstr>
      <vt:lpstr>Alcorcón</vt:lpstr>
      <vt:lpstr>Getafe</vt:lpstr>
      <vt:lpstr>Madrid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Preparativos Boda</dc:title>
  <dc:creator>Ivan Jimenez Ortiz</dc:creator>
  <cp:lastModifiedBy>Ivan Jimenez Ortiz</cp:lastModifiedBy>
  <cp:revision>18</cp:revision>
  <dcterms:created xsi:type="dcterms:W3CDTF">2019-06-05T09:12:44Z</dcterms:created>
  <dcterms:modified xsi:type="dcterms:W3CDTF">2019-06-12T16:26:51Z</dcterms:modified>
</cp:coreProperties>
</file>