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8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Номоконов" userId="dc5a4b2599f959c5" providerId="LiveId" clId="{8AFE1CFB-ED70-48F3-ADE2-D9AEE0C69F54}"/>
    <pc:docChg chg="modSld sldOrd">
      <pc:chgData name="Иван Номоконов" userId="dc5a4b2599f959c5" providerId="LiveId" clId="{8AFE1CFB-ED70-48F3-ADE2-D9AEE0C69F54}" dt="2025-06-19T07:52:27.971" v="9" actId="20577"/>
      <pc:docMkLst>
        <pc:docMk/>
      </pc:docMkLst>
      <pc:sldChg chg="modSp mod">
        <pc:chgData name="Иван Номоконов" userId="dc5a4b2599f959c5" providerId="LiveId" clId="{8AFE1CFB-ED70-48F3-ADE2-D9AEE0C69F54}" dt="2025-06-19T07:52:27.971" v="9" actId="20577"/>
        <pc:sldMkLst>
          <pc:docMk/>
          <pc:sldMk cId="2933337147" sldId="257"/>
        </pc:sldMkLst>
        <pc:spChg chg="mod">
          <ac:chgData name="Иван Номоконов" userId="dc5a4b2599f959c5" providerId="LiveId" clId="{8AFE1CFB-ED70-48F3-ADE2-D9AEE0C69F54}" dt="2025-06-19T07:52:27.971" v="9" actId="20577"/>
          <ac:spMkLst>
            <pc:docMk/>
            <pc:sldMk cId="2933337147" sldId="257"/>
            <ac:spMk id="3" creationId="{1D12AFA8-A79C-C3F1-E974-5B96A3C4B172}"/>
          </ac:spMkLst>
        </pc:spChg>
      </pc:sldChg>
      <pc:sldChg chg="ord">
        <pc:chgData name="Иван Номоконов" userId="dc5a4b2599f959c5" providerId="LiveId" clId="{8AFE1CFB-ED70-48F3-ADE2-D9AEE0C69F54}" dt="2025-06-19T07:51:56.522" v="1"/>
        <pc:sldMkLst>
          <pc:docMk/>
          <pc:sldMk cId="3669835321" sldId="267"/>
        </pc:sldMkLst>
      </pc:sldChg>
    </pc:docChg>
  </pc:docChgLst>
  <pc:docChgLst>
    <pc:chgData name="Иван Номоконов" userId="dc5a4b2599f959c5" providerId="LiveId" clId="{F220AD38-5955-4BA5-A778-FD2E50C684BF}"/>
    <pc:docChg chg="undo custSel modSld">
      <pc:chgData name="Иван Номоконов" userId="dc5a4b2599f959c5" providerId="LiveId" clId="{F220AD38-5955-4BA5-A778-FD2E50C684BF}" dt="2025-06-18T05:33:58.647" v="191" actId="1076"/>
      <pc:docMkLst>
        <pc:docMk/>
      </pc:docMkLst>
      <pc:sldChg chg="modSp mod">
        <pc:chgData name="Иван Номоконов" userId="dc5a4b2599f959c5" providerId="LiveId" clId="{F220AD38-5955-4BA5-A778-FD2E50C684BF}" dt="2025-06-18T05:33:58.647" v="191" actId="1076"/>
        <pc:sldMkLst>
          <pc:docMk/>
          <pc:sldMk cId="2808010647" sldId="256"/>
        </pc:sldMkLst>
        <pc:spChg chg="mod">
          <ac:chgData name="Иван Номоконов" userId="dc5a4b2599f959c5" providerId="LiveId" clId="{F220AD38-5955-4BA5-A778-FD2E50C684BF}" dt="2025-06-18T05:33:05.781" v="128" actId="20577"/>
          <ac:spMkLst>
            <pc:docMk/>
            <pc:sldMk cId="2808010647" sldId="256"/>
            <ac:spMk id="2" creationId="{E0B2ECC5-726C-1E06-DBAE-08A9E9B002CB}"/>
          </ac:spMkLst>
        </pc:spChg>
        <pc:spChg chg="mod">
          <ac:chgData name="Иван Номоконов" userId="dc5a4b2599f959c5" providerId="LiveId" clId="{F220AD38-5955-4BA5-A778-FD2E50C684BF}" dt="2025-06-18T05:33:58.647" v="191" actId="1076"/>
          <ac:spMkLst>
            <pc:docMk/>
            <pc:sldMk cId="2808010647" sldId="256"/>
            <ac:spMk id="3" creationId="{15B2E161-1CBB-2B6A-5781-4B1786D3DB5B}"/>
          </ac:spMkLst>
        </pc:spChg>
      </pc:sldChg>
      <pc:sldChg chg="modSp">
        <pc:chgData name="Иван Номоконов" userId="dc5a4b2599f959c5" providerId="LiveId" clId="{F220AD38-5955-4BA5-A778-FD2E50C684BF}" dt="2025-06-18T05:32:48.047" v="109"/>
        <pc:sldMkLst>
          <pc:docMk/>
          <pc:sldMk cId="1776234897" sldId="258"/>
        </pc:sldMkLst>
        <pc:spChg chg="mod">
          <ac:chgData name="Иван Номоконов" userId="dc5a4b2599f959c5" providerId="LiveId" clId="{F220AD38-5955-4BA5-A778-FD2E50C684BF}" dt="2025-06-18T05:32:48.047" v="109"/>
          <ac:spMkLst>
            <pc:docMk/>
            <pc:sldMk cId="1776234897" sldId="258"/>
            <ac:spMk id="2" creationId="{E4036393-967E-A711-5359-7643FEEAE284}"/>
          </ac:spMkLst>
        </pc:spChg>
        <pc:graphicFrameChg chg="mod">
          <ac:chgData name="Иван Номоконов" userId="dc5a4b2599f959c5" providerId="LiveId" clId="{F220AD38-5955-4BA5-A778-FD2E50C684BF}" dt="2025-06-18T05:32:48.047" v="109"/>
          <ac:graphicFrameMkLst>
            <pc:docMk/>
            <pc:sldMk cId="1776234897" sldId="258"/>
            <ac:graphicFrameMk id="4" creationId="{2967505B-B0EA-34B4-796D-A9D5A708F569}"/>
          </ac:graphicFrameMkLst>
        </pc:graphicFrameChg>
      </pc:sldChg>
      <pc:sldChg chg="modSp">
        <pc:chgData name="Иван Номоконов" userId="dc5a4b2599f959c5" providerId="LiveId" clId="{F220AD38-5955-4BA5-A778-FD2E50C684BF}" dt="2025-06-18T05:32:48.047" v="109"/>
        <pc:sldMkLst>
          <pc:docMk/>
          <pc:sldMk cId="4184618636" sldId="259"/>
        </pc:sldMkLst>
        <pc:spChg chg="mod">
          <ac:chgData name="Иван Номоконов" userId="dc5a4b2599f959c5" providerId="LiveId" clId="{F220AD38-5955-4BA5-A778-FD2E50C684BF}" dt="2025-06-18T05:32:48.047" v="109"/>
          <ac:spMkLst>
            <pc:docMk/>
            <pc:sldMk cId="4184618636" sldId="259"/>
            <ac:spMk id="2" creationId="{32738A6F-6AF0-6013-E2F6-46696C01056B}"/>
          </ac:spMkLst>
        </pc:spChg>
        <pc:spChg chg="mod">
          <ac:chgData name="Иван Номоконов" userId="dc5a4b2599f959c5" providerId="LiveId" clId="{F220AD38-5955-4BA5-A778-FD2E50C684BF}" dt="2025-06-18T05:32:48.047" v="109"/>
          <ac:spMkLst>
            <pc:docMk/>
            <pc:sldMk cId="4184618636" sldId="259"/>
            <ac:spMk id="3" creationId="{798C18EF-6725-E680-5FBE-254B278D1438}"/>
          </ac:spMkLst>
        </pc:spChg>
      </pc:sldChg>
      <pc:sldChg chg="modSp">
        <pc:chgData name="Иван Номоконов" userId="dc5a4b2599f959c5" providerId="LiveId" clId="{F220AD38-5955-4BA5-A778-FD2E50C684BF}" dt="2025-06-18T05:32:48.047" v="109"/>
        <pc:sldMkLst>
          <pc:docMk/>
          <pc:sldMk cId="1174279343" sldId="260"/>
        </pc:sldMkLst>
        <pc:spChg chg="mod">
          <ac:chgData name="Иван Номоконов" userId="dc5a4b2599f959c5" providerId="LiveId" clId="{F220AD38-5955-4BA5-A778-FD2E50C684BF}" dt="2025-06-18T05:32:48.047" v="109"/>
          <ac:spMkLst>
            <pc:docMk/>
            <pc:sldMk cId="1174279343" sldId="260"/>
            <ac:spMk id="2" creationId="{C35ED103-D71C-C70C-F310-F4CFD5863D67}"/>
          </ac:spMkLst>
        </pc:spChg>
        <pc:spChg chg="mod">
          <ac:chgData name="Иван Номоконов" userId="dc5a4b2599f959c5" providerId="LiveId" clId="{F220AD38-5955-4BA5-A778-FD2E50C684BF}" dt="2025-06-18T05:32:48.047" v="109"/>
          <ac:spMkLst>
            <pc:docMk/>
            <pc:sldMk cId="1174279343" sldId="260"/>
            <ac:spMk id="3" creationId="{025E2233-91B0-E424-AC28-4F50142309A7}"/>
          </ac:spMkLst>
        </pc:spChg>
      </pc:sldChg>
      <pc:sldChg chg="modSp mod">
        <pc:chgData name="Иван Номоконов" userId="dc5a4b2599f959c5" providerId="LiveId" clId="{F220AD38-5955-4BA5-A778-FD2E50C684BF}" dt="2025-06-18T05:32:48.171" v="110" actId="27636"/>
        <pc:sldMkLst>
          <pc:docMk/>
          <pc:sldMk cId="609801408" sldId="261"/>
        </pc:sldMkLst>
        <pc:spChg chg="mod">
          <ac:chgData name="Иван Номоконов" userId="dc5a4b2599f959c5" providerId="LiveId" clId="{F220AD38-5955-4BA5-A778-FD2E50C684BF}" dt="2025-06-18T05:32:48.047" v="109"/>
          <ac:spMkLst>
            <pc:docMk/>
            <pc:sldMk cId="609801408" sldId="261"/>
            <ac:spMk id="2" creationId="{046B1874-7163-A626-F806-9F5C63382ED5}"/>
          </ac:spMkLst>
        </pc:spChg>
        <pc:spChg chg="mod">
          <ac:chgData name="Иван Номоконов" userId="dc5a4b2599f959c5" providerId="LiveId" clId="{F220AD38-5955-4BA5-A778-FD2E50C684BF}" dt="2025-06-18T05:32:48.171" v="110" actId="27636"/>
          <ac:spMkLst>
            <pc:docMk/>
            <pc:sldMk cId="609801408" sldId="261"/>
            <ac:spMk id="3" creationId="{90B9DDEF-30FF-C076-E020-FA01C209616A}"/>
          </ac:spMkLst>
        </pc:spChg>
      </pc:sldChg>
      <pc:sldChg chg="modSp mod">
        <pc:chgData name="Иван Номоконов" userId="dc5a4b2599f959c5" providerId="LiveId" clId="{F220AD38-5955-4BA5-A778-FD2E50C684BF}" dt="2025-06-18T05:32:48.178" v="111" actId="27636"/>
        <pc:sldMkLst>
          <pc:docMk/>
          <pc:sldMk cId="2159606188" sldId="262"/>
        </pc:sldMkLst>
        <pc:spChg chg="mod">
          <ac:chgData name="Иван Номоконов" userId="dc5a4b2599f959c5" providerId="LiveId" clId="{F220AD38-5955-4BA5-A778-FD2E50C684BF}" dt="2025-06-18T05:32:48.047" v="109"/>
          <ac:spMkLst>
            <pc:docMk/>
            <pc:sldMk cId="2159606188" sldId="262"/>
            <ac:spMk id="2" creationId="{83831A8C-0878-E2C7-76F8-94E241A39958}"/>
          </ac:spMkLst>
        </pc:spChg>
        <pc:spChg chg="mod">
          <ac:chgData name="Иван Номоконов" userId="dc5a4b2599f959c5" providerId="LiveId" clId="{F220AD38-5955-4BA5-A778-FD2E50C684BF}" dt="2025-06-18T05:32:48.178" v="111" actId="27636"/>
          <ac:spMkLst>
            <pc:docMk/>
            <pc:sldMk cId="2159606188" sldId="262"/>
            <ac:spMk id="3" creationId="{E2556575-3B3F-6F50-C8AE-B8551FC07ACD}"/>
          </ac:spMkLst>
        </pc:spChg>
      </pc:sldChg>
      <pc:sldChg chg="modSp mod">
        <pc:chgData name="Иван Номоконов" userId="dc5a4b2599f959c5" providerId="LiveId" clId="{F220AD38-5955-4BA5-A778-FD2E50C684BF}" dt="2025-06-18T05:32:48.181" v="112" actId="27636"/>
        <pc:sldMkLst>
          <pc:docMk/>
          <pc:sldMk cId="2469224561" sldId="263"/>
        </pc:sldMkLst>
        <pc:spChg chg="mod">
          <ac:chgData name="Иван Номоконов" userId="dc5a4b2599f959c5" providerId="LiveId" clId="{F220AD38-5955-4BA5-A778-FD2E50C684BF}" dt="2025-06-18T05:32:48.047" v="109"/>
          <ac:spMkLst>
            <pc:docMk/>
            <pc:sldMk cId="2469224561" sldId="263"/>
            <ac:spMk id="2" creationId="{AF9483EF-3342-E16D-D77B-0DAB903C3EB4}"/>
          </ac:spMkLst>
        </pc:spChg>
        <pc:spChg chg="mod">
          <ac:chgData name="Иван Номоконов" userId="dc5a4b2599f959c5" providerId="LiveId" clId="{F220AD38-5955-4BA5-A778-FD2E50C684BF}" dt="2025-06-18T05:32:48.181" v="112" actId="27636"/>
          <ac:spMkLst>
            <pc:docMk/>
            <pc:sldMk cId="2469224561" sldId="263"/>
            <ac:spMk id="3" creationId="{7EA5D9A6-0B5C-FB4A-B90C-863776AAAC08}"/>
          </ac:spMkLst>
        </pc:spChg>
      </pc:sldChg>
      <pc:sldChg chg="modSp mod">
        <pc:chgData name="Иван Номоконов" userId="dc5a4b2599f959c5" providerId="LiveId" clId="{F220AD38-5955-4BA5-A778-FD2E50C684BF}" dt="2025-06-18T05:32:48.186" v="113" actId="27636"/>
        <pc:sldMkLst>
          <pc:docMk/>
          <pc:sldMk cId="3110624052" sldId="265"/>
        </pc:sldMkLst>
        <pc:spChg chg="mod">
          <ac:chgData name="Иван Номоконов" userId="dc5a4b2599f959c5" providerId="LiveId" clId="{F220AD38-5955-4BA5-A778-FD2E50C684BF}" dt="2025-06-18T05:32:48.047" v="109"/>
          <ac:spMkLst>
            <pc:docMk/>
            <pc:sldMk cId="3110624052" sldId="265"/>
            <ac:spMk id="2" creationId="{F88C8362-50D4-8301-7EBB-55BFD3BE576C}"/>
          </ac:spMkLst>
        </pc:spChg>
        <pc:spChg chg="mod">
          <ac:chgData name="Иван Номоконов" userId="dc5a4b2599f959c5" providerId="LiveId" clId="{F220AD38-5955-4BA5-A778-FD2E50C684BF}" dt="2025-06-18T05:32:48.186" v="113" actId="27636"/>
          <ac:spMkLst>
            <pc:docMk/>
            <pc:sldMk cId="3110624052" sldId="265"/>
            <ac:spMk id="3" creationId="{5D3A9BA4-D8FE-139F-C8EE-B65918A2CD74}"/>
          </ac:spMkLst>
        </pc:spChg>
      </pc:sldChg>
      <pc:sldChg chg="modSp mod">
        <pc:chgData name="Иван Номоконов" userId="dc5a4b2599f959c5" providerId="LiveId" clId="{F220AD38-5955-4BA5-A778-FD2E50C684BF}" dt="2025-06-18T05:32:48.192" v="114" actId="27636"/>
        <pc:sldMkLst>
          <pc:docMk/>
          <pc:sldMk cId="3084496770" sldId="266"/>
        </pc:sldMkLst>
        <pc:spChg chg="mod">
          <ac:chgData name="Иван Номоконов" userId="dc5a4b2599f959c5" providerId="LiveId" clId="{F220AD38-5955-4BA5-A778-FD2E50C684BF}" dt="2025-06-18T05:32:48.192" v="114" actId="27636"/>
          <ac:spMkLst>
            <pc:docMk/>
            <pc:sldMk cId="3084496770" sldId="266"/>
            <ac:spMk id="5" creationId="{A9163770-9654-17F5-DB27-4B8DE530C59F}"/>
          </ac:spMkLst>
        </pc:spChg>
      </pc:sldChg>
      <pc:sldChg chg="modSp">
        <pc:chgData name="Иван Номоконов" userId="dc5a4b2599f959c5" providerId="LiveId" clId="{F220AD38-5955-4BA5-A778-FD2E50C684BF}" dt="2025-06-18T05:32:48.047" v="109"/>
        <pc:sldMkLst>
          <pc:docMk/>
          <pc:sldMk cId="3669835321" sldId="267"/>
        </pc:sldMkLst>
        <pc:spChg chg="mod">
          <ac:chgData name="Иван Номоконов" userId="dc5a4b2599f959c5" providerId="LiveId" clId="{F220AD38-5955-4BA5-A778-FD2E50C684BF}" dt="2025-06-18T05:32:48.047" v="109"/>
          <ac:spMkLst>
            <pc:docMk/>
            <pc:sldMk cId="3669835321" sldId="267"/>
            <ac:spMk id="2" creationId="{36944882-9D2E-23CD-CBAC-74E20F7133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972D2-A982-359D-FC10-26276FC63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1763F3-483A-8E7D-10FF-596826B39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DAEDFF-3435-76C4-0EAB-7011FFB5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D0A-39DA-42B1-95E9-1856FB083D5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FC2C98-81A3-E3DB-C6FB-6142F21A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7895E8-CE4C-BB64-5A1E-B24BD0D1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4748-50DA-4325-87C3-547AF7609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69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659B4-E7AC-0861-B33F-A8CFCDFD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14A44B3-5E7D-2E3D-4526-B0F3622D5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5BB975-A435-FE02-E1FF-65F6CC50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D0A-39DA-42B1-95E9-1856FB083D5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D23C6D-FD02-A547-E415-776219A3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9183AD-4673-39AF-3FE2-F2868B4D4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4748-50DA-4325-87C3-547AF7609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77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D172A44-1A4B-3E32-38AA-050C0B075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F94FE12-3CBE-0017-1293-8915A5A34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AF9C02-45ED-2F82-53E6-29547D94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D0A-39DA-42B1-95E9-1856FB083D5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D1A52C-2A77-25C8-809F-FD91BE618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539E20-7938-916C-0BE9-8E6D4E84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4748-50DA-4325-87C3-547AF7609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41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327CE-384C-2F24-9A8F-4AB094B4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145C16-17DE-E5C3-63DF-C6F626CB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B47B37-C115-1A63-6161-76C442F8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D0A-39DA-42B1-95E9-1856FB083D5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101DFB-8D0D-0281-4126-90CD784C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3F16C3-A9BF-A6EA-36B3-D18B5649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4748-50DA-4325-87C3-547AF7609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29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897E7-5F30-B2BE-5E57-50DEC284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212511-3164-5796-81CF-5DD215D7E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807C8-6609-84DB-7876-F5FF991B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D0A-39DA-42B1-95E9-1856FB083D5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E5B4CF-AAAF-9C29-6003-144BB447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679BD5-FC12-1952-1DF1-0E980C385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4748-50DA-4325-87C3-547AF7609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4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8AFC5-6DE4-793C-9279-2204E83C7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BF17F5-C6D6-E71C-9522-B58935CD2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FE67D1-6410-712B-F115-E5E757DCA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FA2C09-6A38-977E-422C-6CAD9C4F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D0A-39DA-42B1-95E9-1856FB083D5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957E39-FA15-5BE3-9BCA-A6F64328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38F733-400C-D902-2841-28EF236D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4748-50DA-4325-87C3-547AF7609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065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F70EE5-28FC-0CB2-5922-7E8C49F0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D83959-EAE6-2885-8B3D-D0B4189CB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E8DAAD-6B58-8E65-2C97-930B04D44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C42C9C-1BDF-F10D-2B19-72BB82CD2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907A7F4-25D1-1568-FAF4-CE903D64A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6BCA67-9064-2C0C-C515-01A003BA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D0A-39DA-42B1-95E9-1856FB083D5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1F51AF-CB1A-9315-42FA-1E347D32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C0789E2-065F-C12E-F1A1-34C73EB7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4748-50DA-4325-87C3-547AF7609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917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9CADD-D432-15C4-FB74-D690D93C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ABE1C1-701D-62CF-7FF0-CDBCA522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D0A-39DA-42B1-95E9-1856FB083D5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95E360-6320-C656-AA87-2B352A32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160FF1-3228-9B45-1DE2-09FD27E1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4748-50DA-4325-87C3-547AF7609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903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B073EA-A621-6B15-8F7E-554AE926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D0A-39DA-42B1-95E9-1856FB083D5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8E970C-1D94-C968-A49F-9F456B2C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E1F1F04-47B1-C304-2C71-E4130A72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4748-50DA-4325-87C3-547AF7609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36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89A8C-2F1E-AA96-D99E-F850E88B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2BAE36-D9DD-3796-83C0-AD8379D9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E2566C-AC47-586C-78A6-96452B9B8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BDB7F0-E524-9438-6CCF-09AF9382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D0A-39DA-42B1-95E9-1856FB083D5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A63CCA-63DC-8AB0-957C-32522C76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765034-1EF0-1F0C-8589-1E4C8D9E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4748-50DA-4325-87C3-547AF7609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1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4EB15D-9F35-F151-6BF9-6F3CA908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EA998B3-B273-5012-4767-29E70803B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9073DD-CF50-1079-9FCA-B034BB028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CFE2B2-33D3-0154-779D-3FF02DC4F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BD0A-39DA-42B1-95E9-1856FB083D5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251EE5-76F5-EBDF-D681-C05202CF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5D0D57-FA7C-767F-8169-B29539C0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4748-50DA-4325-87C3-547AF7609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77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2A552-8815-A09D-757B-66592EAB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D8BD49-2179-C18B-BA3F-D7BE698E4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1B3137-479B-3911-485D-689C5F0586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FBD0A-39DA-42B1-95E9-1856FB083D58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E154F6-9CE2-D002-4DBA-C11A9A3DD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9B0BA8-421A-72D6-18E5-E6C69B629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54748-50DA-4325-87C3-547AF76098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6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B2ECC5-726C-1E06-DBAE-08A9E9B00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540" y="1132390"/>
            <a:ext cx="11456709" cy="1825096"/>
          </a:xfrm>
        </p:spPr>
        <p:txBody>
          <a:bodyPr>
            <a:normAutofit/>
          </a:bodyPr>
          <a:lstStyle/>
          <a:p>
            <a:r>
              <a:rPr lang="ru-RU" sz="4000" dirty="0"/>
              <a:t>Сервис для покупки видеоигр </a:t>
            </a:r>
            <a:br>
              <a:rPr lang="ru-RU" sz="5400" dirty="0"/>
            </a:br>
            <a:r>
              <a:rPr lang="en-US" sz="5400" dirty="0" err="1"/>
              <a:t>SNGames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B2E161-1CBB-2B6A-5781-4B1786D3DB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791147"/>
            <a:ext cx="9820759" cy="1655762"/>
          </a:xfrm>
        </p:spPr>
        <p:txBody>
          <a:bodyPr>
            <a:normAutofit/>
          </a:bodyPr>
          <a:lstStyle/>
          <a:p>
            <a:pPr algn="r"/>
            <a:r>
              <a:rPr lang="ru-RU" sz="1600" i="1" dirty="0"/>
              <a:t>Номоконов Иван Андреевич</a:t>
            </a:r>
          </a:p>
          <a:p>
            <a:pPr algn="r"/>
            <a:r>
              <a:rPr lang="ru-RU" sz="1600" i="1" dirty="0"/>
              <a:t>Группа 229191</a:t>
            </a:r>
          </a:p>
        </p:txBody>
      </p:sp>
    </p:spTree>
    <p:extLst>
      <p:ext uri="{BB962C8B-B14F-4D97-AF65-F5344CB8AC3E}">
        <p14:creationId xmlns:p14="http://schemas.microsoft.com/office/powerpoint/2010/main" val="280801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6D5554E-6DE3-42B6-8270-3589B8416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031"/>
            <a:ext cx="10515600" cy="5754932"/>
          </a:xfrm>
        </p:spPr>
        <p:txBody>
          <a:bodyPr>
            <a:normAutofit/>
          </a:bodyPr>
          <a:lstStyle/>
          <a:p>
            <a:r>
              <a:rPr lang="ru-RU" sz="1800" dirty="0"/>
              <a:t>Повышение качества: Вся команда может сосредоточиться на улучшении и отладке каждой новой функции. Например, можно более тщательно тестировать функции, связанные с платежными системами или интерфейсом, что особенно важно для сервисов покупки, где безопасность и удобство использования играют критическую роль.</a:t>
            </a:r>
          </a:p>
          <a:p>
            <a:r>
              <a:rPr lang="ru-RU" sz="1800" dirty="0"/>
              <a:t> Упрощение управления проектом: Команда может организовать свою работу так, чтобы разные группы занимались несколькими инкрементами одновременно. Например, одна группа может работать над улучшением пользовательского интерфейса, а другая — над интеграцией новых игр. Это позволяет гибко управлять ресурсами и более эффективно достигать поставленных целей</a:t>
            </a:r>
          </a:p>
          <a:p>
            <a:r>
              <a:rPr lang="ru-RU" sz="1800" dirty="0"/>
              <a:t> Совместимость и интеграция: Возможность легко интегрировать новые игры и расширения в существующий сервис жизненно важна для его долгосрочного успеха. Инкрементная модель позволяет создавать архитектуру, которая будет легко расширяема, что упрощает процесс добавления нового контента и улучшений в будущем.</a:t>
            </a:r>
          </a:p>
          <a:p>
            <a:pPr marL="0" indent="0">
              <a:buNone/>
            </a:pPr>
            <a:r>
              <a:rPr lang="ru-RU" sz="2400" dirty="0"/>
              <a:t>Поэтому мы выбираем эту модель жизненного цикла.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212590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44882-9D2E-23CD-CBAC-74E20F71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Прототипирование с инкрементной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50FEF8F-4EDC-629E-5272-816FD002B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288" y="1570648"/>
            <a:ext cx="9771424" cy="4351338"/>
          </a:xfrm>
        </p:spPr>
      </p:pic>
    </p:spTree>
    <p:extLst>
      <p:ext uri="{BB962C8B-B14F-4D97-AF65-F5344CB8AC3E}">
        <p14:creationId xmlns:p14="http://schemas.microsoft.com/office/powerpoint/2010/main" val="3669835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C8362-50D4-8301-7EBB-55BFD3BE5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деятельности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3A9BA4-D8FE-139F-C8EE-B65918A2C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Инициация и подготовка приобретения (6.1.1)</a:t>
            </a:r>
          </a:p>
          <a:p>
            <a:r>
              <a:rPr lang="ru-RU" dirty="0"/>
              <a:t>Подготовка к заключению договора (6.1.2)</a:t>
            </a:r>
          </a:p>
          <a:p>
            <a:r>
              <a:rPr lang="ru-RU" dirty="0"/>
              <a:t>Завершение приобретения (6.1.5)</a:t>
            </a:r>
          </a:p>
          <a:p>
            <a:r>
              <a:rPr lang="ru-RU" dirty="0"/>
              <a:t>Анализ требований (6.4.2)</a:t>
            </a:r>
          </a:p>
          <a:p>
            <a:r>
              <a:rPr lang="ru-RU" dirty="0"/>
              <a:t>Требования к ПО (6.4.3)</a:t>
            </a:r>
          </a:p>
          <a:p>
            <a:r>
              <a:rPr lang="ru-RU" dirty="0"/>
              <a:t>Архитектурное проектирование ПО (6.4.4)</a:t>
            </a:r>
          </a:p>
          <a:p>
            <a:r>
              <a:rPr lang="ru-RU" dirty="0"/>
              <a:t>Подробное проектирование ПО (6.4.5)</a:t>
            </a:r>
          </a:p>
          <a:p>
            <a:r>
              <a:rPr lang="ru-RU" dirty="0"/>
              <a:t>Кодирование и тестирование компонентов (6.4.6)</a:t>
            </a:r>
          </a:p>
          <a:p>
            <a:r>
              <a:rPr lang="ru-RU" dirty="0"/>
              <a:t>Интеграция ПО (6.4.7)</a:t>
            </a:r>
          </a:p>
          <a:p>
            <a:r>
              <a:rPr lang="ru-RU" dirty="0"/>
              <a:t>Тестирование системы (6.4.8)</a:t>
            </a:r>
          </a:p>
          <a:p>
            <a:r>
              <a:rPr lang="ru-RU" dirty="0"/>
              <a:t>Подготовка программной документации (6.4.9)</a:t>
            </a:r>
          </a:p>
        </p:txBody>
      </p:sp>
    </p:spTree>
    <p:extLst>
      <p:ext uri="{BB962C8B-B14F-4D97-AF65-F5344CB8AC3E}">
        <p14:creationId xmlns:p14="http://schemas.microsoft.com/office/powerpoint/2010/main" val="3110624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163770-9654-17F5-DB27-4B8DE530C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3050"/>
            <a:ext cx="10515600" cy="5903913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Анализ и проектирование модификаций (6.5.3)</a:t>
            </a:r>
          </a:p>
          <a:p>
            <a:r>
              <a:rPr lang="ru-RU" dirty="0"/>
              <a:t>Управление модификациями (6.5.2)</a:t>
            </a:r>
          </a:p>
          <a:p>
            <a:r>
              <a:rPr lang="ru-RU" dirty="0"/>
              <a:t>Реализация модификаций (6.5.4)</a:t>
            </a:r>
          </a:p>
          <a:p>
            <a:r>
              <a:rPr lang="ru-RU" dirty="0"/>
              <a:t>Подготовка и обновление документации (6.5.5)</a:t>
            </a:r>
          </a:p>
          <a:p>
            <a:r>
              <a:rPr lang="ru-RU" dirty="0"/>
              <a:t>Интеграция ПО (6.4.7)</a:t>
            </a:r>
          </a:p>
          <a:p>
            <a:r>
              <a:rPr lang="ru-RU" dirty="0"/>
              <a:t>Тестирование системы (6.4.8)</a:t>
            </a:r>
          </a:p>
          <a:p>
            <a:r>
              <a:rPr lang="ru-RU" dirty="0"/>
              <a:t>Мониторинг и контроль работы системы (6.5.7)</a:t>
            </a:r>
          </a:p>
          <a:p>
            <a:r>
              <a:rPr lang="ru-RU" dirty="0"/>
              <a:t>Поддержка пользователей (6.5.8)</a:t>
            </a:r>
          </a:p>
          <a:p>
            <a:r>
              <a:rPr lang="ru-RU" dirty="0"/>
              <a:t>Управление инцидентами (6.5.9)</a:t>
            </a:r>
          </a:p>
          <a:p>
            <a:r>
              <a:rPr lang="ru-RU" dirty="0"/>
              <a:t>Проектирование модификаций (6.5.3)</a:t>
            </a:r>
          </a:p>
          <a:p>
            <a:r>
              <a:rPr lang="ru-RU" dirty="0"/>
              <a:t>Реализация модификаций (6.5.4)</a:t>
            </a:r>
          </a:p>
          <a:p>
            <a:r>
              <a:rPr lang="ru-RU" dirty="0"/>
              <a:t>Подготовка и реализация масштабируемых решений (6.4.4, 6.5.4)</a:t>
            </a:r>
          </a:p>
          <a:p>
            <a:r>
              <a:rPr lang="ru-RU" dirty="0"/>
              <a:t>Тестирование на высоких нагрузках (6.4.8)</a:t>
            </a:r>
          </a:p>
          <a:p>
            <a:r>
              <a:rPr lang="ru-RU" dirty="0"/>
              <a:t>Развертывание обновленной версии системы (6.5.6)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sz="2300" i="1" dirty="0"/>
              <a:t>Цифры это пункты из ГОСТ Р ИСО/МЭК 12207-2010 "ПРОЦЕССЫ ЖИЗНЕННОГО ЦИКЛА ПРОГРАММНЫХ СРЕДСТВ"</a:t>
            </a:r>
          </a:p>
        </p:txBody>
      </p:sp>
    </p:spTree>
    <p:extLst>
      <p:ext uri="{BB962C8B-B14F-4D97-AF65-F5344CB8AC3E}">
        <p14:creationId xmlns:p14="http://schemas.microsoft.com/office/powerpoint/2010/main" val="3084496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B80B86-3353-52A3-FF15-5EF0701D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16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Предметная область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AFA8-A79C-C3F1-E974-5B96A3C4B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179"/>
            <a:ext cx="10515600" cy="51115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/>
              <a:t>Заказчик заказал  разработать сервис для покупки видеоигр. Будет база данных, где хранятся данные об играх, включая название, описание, изображения, видео, цену, рейтинги и отзывы пользователей. Срок создания сервиса год.</a:t>
            </a:r>
          </a:p>
          <a:p>
            <a:pPr marL="0" indent="0">
              <a:buNone/>
            </a:pPr>
            <a:r>
              <a:rPr lang="ru-RU" sz="1600" dirty="0"/>
              <a:t>6  уровней доступа</a:t>
            </a:r>
          </a:p>
          <a:p>
            <a:pPr marL="0" indent="0">
              <a:buNone/>
            </a:pPr>
            <a:r>
              <a:rPr lang="ru-RU" sz="1600" dirty="0"/>
              <a:t>  - </a:t>
            </a:r>
            <a:r>
              <a:rPr lang="ru-RU" sz="1600" b="1" dirty="0"/>
              <a:t>Пользователь</a:t>
            </a:r>
            <a:r>
              <a:rPr lang="ru-RU" sz="1600" dirty="0"/>
              <a:t>: базовый уровень доступа для обычных покупателей, позволяющий просматривать каталог, делать покупки и управлять своим профилем.</a:t>
            </a:r>
          </a:p>
          <a:p>
            <a:pPr marL="0" indent="0">
              <a:buNone/>
            </a:pPr>
            <a:r>
              <a:rPr lang="ru-RU" sz="1600" dirty="0"/>
              <a:t>- </a:t>
            </a:r>
            <a:r>
              <a:rPr lang="ru-RU" sz="1600" b="1" dirty="0"/>
              <a:t>Разработчик</a:t>
            </a:r>
            <a:r>
              <a:rPr lang="ru-RU" sz="1600" dirty="0"/>
              <a:t>: уровень доступа для независимых разработчиков и студий, позволяющий загружать свои игры, управлять страницами, отслеживать продажи и отзывы.</a:t>
            </a:r>
          </a:p>
          <a:p>
            <a:pPr marL="0" indent="0">
              <a:buNone/>
            </a:pPr>
            <a:r>
              <a:rPr lang="ru-RU" sz="1600" dirty="0"/>
              <a:t>- </a:t>
            </a:r>
            <a:r>
              <a:rPr lang="ru-RU" sz="1600" b="1" dirty="0"/>
              <a:t>Администратор</a:t>
            </a:r>
            <a:r>
              <a:rPr lang="ru-RU" sz="1600" dirty="0"/>
              <a:t>: уровень доступа для администраторов сервиса, ответственных за управление пользователями, модерацию контента, а также за взаимодействие с партнерами и разработчиками.</a:t>
            </a:r>
          </a:p>
          <a:p>
            <a:pPr marL="0" indent="0">
              <a:buNone/>
            </a:pPr>
            <a:r>
              <a:rPr lang="ru-RU" sz="1600" dirty="0"/>
              <a:t>- </a:t>
            </a:r>
            <a:r>
              <a:rPr lang="ru-RU" sz="1600" b="1" dirty="0"/>
              <a:t>Аналитик</a:t>
            </a:r>
            <a:r>
              <a:rPr lang="ru-RU" sz="1600" dirty="0"/>
              <a:t>: доступ для аналитиков, позволяющий просматривать статистику о продажах и пользовательском поведении для оптимизации работы сервиса.</a:t>
            </a:r>
          </a:p>
          <a:p>
            <a:pPr marL="0" indent="0">
              <a:buNone/>
            </a:pPr>
            <a:r>
              <a:rPr lang="ru-RU" sz="1600" dirty="0"/>
              <a:t>-</a:t>
            </a:r>
            <a:r>
              <a:rPr lang="ru-RU" sz="1600" b="1" dirty="0"/>
              <a:t>Модератор</a:t>
            </a:r>
            <a:r>
              <a:rPr lang="ru-RU" sz="1600" dirty="0"/>
              <a:t>: уровень доступа для мониторинга форумов и поддержки, а также управления отзывами и комментариями пользователей.</a:t>
            </a:r>
          </a:p>
          <a:p>
            <a:pPr marL="0" indent="0">
              <a:buNone/>
            </a:pPr>
            <a:r>
              <a:rPr lang="ru-RU" sz="1600" b="1" dirty="0"/>
              <a:t> </a:t>
            </a:r>
            <a:r>
              <a:rPr lang="ru-RU" sz="1600" dirty="0"/>
              <a:t>-Не  незарегистрированные</a:t>
            </a:r>
            <a:r>
              <a:rPr lang="ru-RU" sz="1600" dirty="0">
                <a:latin typeface="YS Text"/>
              </a:rPr>
              <a:t> </a:t>
            </a:r>
            <a:r>
              <a:rPr lang="ru-RU" sz="1600" dirty="0"/>
              <a:t>пользователи.</a:t>
            </a:r>
          </a:p>
        </p:txBody>
      </p:sp>
    </p:spTree>
    <p:extLst>
      <p:ext uri="{BB962C8B-B14F-4D97-AF65-F5344CB8AC3E}">
        <p14:creationId xmlns:p14="http://schemas.microsoft.com/office/powerpoint/2010/main" val="293333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6EB5BCD-D944-3F00-86C8-D0B415F7B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39" y="378069"/>
            <a:ext cx="10515600" cy="5715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800" b="1" dirty="0"/>
              <a:t> Целостность:</a:t>
            </a:r>
          </a:p>
          <a:p>
            <a:pPr marL="0" indent="0">
              <a:buNone/>
            </a:pPr>
            <a:r>
              <a:rPr lang="ru-RU" sz="2800" dirty="0"/>
              <a:t>  - Защита от несанкционированного изменения данных (информация об играх, профили пользователей)</a:t>
            </a:r>
          </a:p>
          <a:p>
            <a:pPr marL="0" indent="0">
              <a:buNone/>
            </a:pPr>
            <a:r>
              <a:rPr lang="ru-RU" sz="2800" b="1" dirty="0"/>
              <a:t>Доступность</a:t>
            </a:r>
            <a:r>
              <a:rPr lang="ru-RU" sz="2800" dirty="0"/>
              <a:t>:</a:t>
            </a:r>
          </a:p>
          <a:p>
            <a:pPr marL="0" indent="0">
              <a:buNone/>
            </a:pPr>
            <a:r>
              <a:rPr lang="ru-RU" sz="2800" dirty="0"/>
              <a:t>  - Обеспечение доступности сервиса для пользователей в любое время. Система должна справляться с высоким объемом запросов, особенно во время акций или запусков новых игр.</a:t>
            </a:r>
          </a:p>
          <a:p>
            <a:pPr marL="0" indent="0">
              <a:buNone/>
            </a:pPr>
            <a:r>
              <a:rPr lang="ru-RU" sz="2800" dirty="0"/>
              <a:t>- </a:t>
            </a:r>
            <a:r>
              <a:rPr lang="ru-RU" sz="2800" b="1" dirty="0"/>
              <a:t>Конфиденциальность:</a:t>
            </a:r>
          </a:p>
          <a:p>
            <a:pPr marL="0" indent="0">
              <a:buNone/>
            </a:pPr>
            <a:r>
              <a:rPr lang="ru-RU" sz="2800" dirty="0"/>
              <a:t>  - Защита личных данных пользователей (имя, адрес электронной почты, платежная информация). Должны быть реализованы меры защиты от утечек и несанкционированного доступа.</a:t>
            </a:r>
          </a:p>
          <a:p>
            <a:pPr marL="0" indent="0">
              <a:buNone/>
            </a:pPr>
            <a:r>
              <a:rPr lang="ru-RU" sz="2800" b="1" dirty="0"/>
              <a:t>Предполагаемый объем нагрузки</a:t>
            </a:r>
          </a:p>
          <a:p>
            <a:pPr marL="0" indent="0">
              <a:buNone/>
            </a:pPr>
            <a:r>
              <a:rPr lang="ru-RU" sz="2800" dirty="0"/>
              <a:t>- Пользователи: 50,000 - 1,000,000 активных пользователей в зависимости от популярности и маркетинговых акций. Будем использовать 8 серверов.</a:t>
            </a:r>
          </a:p>
          <a:p>
            <a:pPr marL="0" indent="0">
              <a:buNone/>
            </a:pPr>
            <a:r>
              <a:rPr lang="ru-RU" sz="2800" b="1" dirty="0"/>
              <a:t>Существующие аналоги</a:t>
            </a:r>
            <a:endParaRPr lang="ru-RU" sz="2800" dirty="0"/>
          </a:p>
          <a:p>
            <a:pPr marL="0" indent="0">
              <a:buNone/>
            </a:pPr>
            <a:r>
              <a:rPr lang="ru-RU" sz="2800" dirty="0"/>
              <a:t>  - </a:t>
            </a:r>
            <a:r>
              <a:rPr lang="ru-RU" sz="2800" dirty="0" err="1"/>
              <a:t>Steam</a:t>
            </a:r>
            <a:r>
              <a:rPr lang="ru-RU" sz="2800" dirty="0"/>
              <a:t>: наиболее известный и используемый сервис для покупки игр, предлагает большой каталог и активное комьюнити.</a:t>
            </a:r>
          </a:p>
          <a:p>
            <a:pPr marL="0" indent="0">
              <a:buNone/>
            </a:pPr>
            <a:r>
              <a:rPr lang="ru-RU" sz="2800" dirty="0"/>
              <a:t>  - </a:t>
            </a:r>
            <a:r>
              <a:rPr lang="ru-RU" sz="2800" dirty="0" err="1"/>
              <a:t>Epic</a:t>
            </a:r>
            <a:r>
              <a:rPr lang="ru-RU" sz="2800" dirty="0"/>
              <a:t> Games Store: новая платформа, предлагающая эксклюзивные игры и периодические бесплатные предложения.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13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38A6F-6AF0-6013-E2F6-46696C01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Команда разработки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8C18EF-6725-E680-5FBE-254B278D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Разработчики: </a:t>
            </a:r>
            <a:r>
              <a:rPr lang="ru-RU" dirty="0" err="1"/>
              <a:t>Фронтенд</a:t>
            </a:r>
            <a:r>
              <a:rPr lang="ru-RU" dirty="0"/>
              <a:t> </a:t>
            </a:r>
            <a:r>
              <a:rPr lang="en-US" dirty="0"/>
              <a:t>, </a:t>
            </a:r>
            <a:r>
              <a:rPr lang="ru-RU" dirty="0"/>
              <a:t>Бэкенд</a:t>
            </a:r>
            <a:r>
              <a:rPr lang="en-US" dirty="0"/>
              <a:t>, </a:t>
            </a:r>
            <a:r>
              <a:rPr lang="ru-RU" dirty="0" err="1"/>
              <a:t>разраб</a:t>
            </a:r>
            <a:r>
              <a:rPr lang="ru-RU" dirty="0"/>
              <a:t> баз данных</a:t>
            </a:r>
          </a:p>
          <a:p>
            <a:r>
              <a:rPr lang="ru-RU" dirty="0"/>
              <a:t>Тестировщики: Функциональный тестировщик, UI/UX тестировщик</a:t>
            </a:r>
          </a:p>
          <a:p>
            <a:r>
              <a:rPr lang="ru-RU" dirty="0"/>
              <a:t>Сисадмины: Сетевой администратор, Администратор серверов </a:t>
            </a:r>
          </a:p>
          <a:p>
            <a:r>
              <a:rPr lang="ru-RU" dirty="0"/>
              <a:t>Архитекторы: Корпоративный архитектор, Технический архитектор</a:t>
            </a:r>
          </a:p>
          <a:p>
            <a:r>
              <a:rPr lang="ru-RU" dirty="0"/>
              <a:t>Бизнес-Аналитик </a:t>
            </a:r>
          </a:p>
          <a:p>
            <a:r>
              <a:rPr lang="ru-RU" dirty="0"/>
              <a:t>Менеджер проекта </a:t>
            </a:r>
          </a:p>
        </p:txBody>
      </p:sp>
    </p:spTree>
    <p:extLst>
      <p:ext uri="{BB962C8B-B14F-4D97-AF65-F5344CB8AC3E}">
        <p14:creationId xmlns:p14="http://schemas.microsoft.com/office/powerpoint/2010/main" val="418461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36393-967E-A711-5359-7643FEEAE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Слабые и сильные стороны предметной области 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967505B-B0EA-34B4-796D-A9D5A708F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554479"/>
              </p:ext>
            </p:extLst>
          </p:nvPr>
        </p:nvGraphicFramePr>
        <p:xfrm>
          <a:off x="838200" y="1825625"/>
          <a:ext cx="10515600" cy="2659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696692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00193985"/>
                    </a:ext>
                  </a:extLst>
                </a:gridCol>
              </a:tblGrid>
              <a:tr h="369788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073614"/>
                  </a:ext>
                </a:extLst>
              </a:tr>
              <a:tr h="369788">
                <a:tc>
                  <a:txBody>
                    <a:bodyPr/>
                    <a:lstStyle/>
                    <a:p>
                      <a:r>
                        <a:rPr lang="ru-RU" dirty="0"/>
                        <a:t>Достаточно времени на разработку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Большие и мощные сервера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10878"/>
                  </a:ext>
                </a:extLst>
              </a:tr>
              <a:tr h="638264">
                <a:tc>
                  <a:txBody>
                    <a:bodyPr/>
                    <a:lstStyle/>
                    <a:p>
                      <a:r>
                        <a:rPr lang="ru-RU" dirty="0"/>
                        <a:t>Скорость исправления ошибок из-за короткого и упрощенного кода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Сложность в обеспечении качественной защиты личных данных пользователей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79046"/>
                  </a:ext>
                </a:extLst>
              </a:tr>
              <a:tr h="638264">
                <a:tc>
                  <a:txBody>
                    <a:bodyPr/>
                    <a:lstStyle/>
                    <a:p>
                      <a:r>
                        <a:rPr lang="ru-RU" dirty="0"/>
                        <a:t>Использование технологий на чем специализируется наша команда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Постоянная потребность в обновлении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062126"/>
                  </a:ext>
                </a:extLst>
              </a:tr>
              <a:tr h="36978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Вся команда разработки без опты в создании сайтов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961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23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ED103-D71C-C70C-F310-F4CFD586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модели жизненного цикла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E2233-91B0-E424-AC28-4F501423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1) спиральная</a:t>
            </a:r>
          </a:p>
          <a:p>
            <a:r>
              <a:rPr lang="ru-RU" dirty="0"/>
              <a:t>Основное преимущество это учитывание рисков на каждом этапе, и высокую адаптивность. Так как заказчиком является такая же студия разработки то проблем с высоким требованиям к заказчику не будет(в понимании тех. вопросов).</a:t>
            </a:r>
          </a:p>
          <a:p>
            <a:r>
              <a:rPr lang="ru-RU" dirty="0"/>
              <a:t>Недостатки для нашего проекта: </a:t>
            </a:r>
          </a:p>
          <a:p>
            <a:r>
              <a:rPr lang="ru-RU" dirty="0"/>
              <a:t>Так как проект имеет дедлайны, то есть  сроки то недееспособность контроля времени этой модели ЖЦ делает его самым недееспособным для нашего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117427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6B1874-7163-A626-F806-9F5C63382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Прототипирование классический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B9DDEF-30FF-C076-E020-FA01C2096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- </a:t>
            </a:r>
            <a:r>
              <a:rPr lang="ru-RU" dirty="0" err="1"/>
              <a:t>Приемущества</a:t>
            </a:r>
            <a:r>
              <a:rPr lang="ru-RU" dirty="0"/>
              <a:t> прототипирование это определения полных требований к ПО, а его недостаток это то что Прототипирование не является полной моделью  ЖЦ, но после неё используя другую модель(классическую) мы можем это исправить.</a:t>
            </a:r>
          </a:p>
          <a:p>
            <a:r>
              <a:rPr lang="ru-RU" dirty="0"/>
              <a:t>- Используя Классическую модель мы сможем дать заказчику сразу готовый проект, он будет хорошо спланирован и расписан, </a:t>
            </a:r>
            <a:r>
              <a:rPr lang="ru-RU" dirty="0" err="1"/>
              <a:t>блоагадаря</a:t>
            </a:r>
            <a:r>
              <a:rPr lang="ru-RU" dirty="0"/>
              <a:t> тому что мы уже имеем полные "требования к ПО" еще на начальном этапе.</a:t>
            </a:r>
          </a:p>
          <a:p>
            <a:r>
              <a:rPr lang="ru-RU" dirty="0"/>
              <a:t>Единственный минус:</a:t>
            </a:r>
          </a:p>
          <a:p>
            <a:r>
              <a:rPr lang="ru-RU" dirty="0"/>
              <a:t>- это отсутствие промежуточный результатов и программ, из-за чего возможно могут возникнуть напряжённые отношения с заказчиком так как не будет материалов к демонстрации проделанной работы.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80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31A8C-0878-E2C7-76F8-94E241A39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Прототипирование с инкрементной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556575-3B3F-6F50-C8AE-B8551FC07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- Функцию прототипирования уже было перечислено выше*</a:t>
            </a:r>
          </a:p>
          <a:p>
            <a:r>
              <a:rPr lang="ru-RU" dirty="0"/>
              <a:t>- Один из самых больших недостатков в </a:t>
            </a:r>
            <a:r>
              <a:rPr lang="ru-RU" dirty="0" err="1"/>
              <a:t>инкрементой</a:t>
            </a:r>
            <a:r>
              <a:rPr lang="ru-RU" dirty="0"/>
              <a:t> модели ЖЦ это " отсутствие Полных требований к ПО на начальных этапов", а ведь дальше его изменять нельзя, потому что это привлечет к увлечениям расходов, отложению даты релиза, и возможно моральное выгорание команды. </a:t>
            </a:r>
          </a:p>
          <a:p>
            <a:r>
              <a:rPr lang="ru-RU" dirty="0"/>
              <a:t>А вот уже имея полные требования к ПО можно правильно разделить на итерации и иметь стабильный ход развития.</a:t>
            </a:r>
          </a:p>
          <a:p>
            <a:r>
              <a:rPr lang="ru-RU" dirty="0"/>
              <a:t>Недостаток:</a:t>
            </a:r>
          </a:p>
          <a:p>
            <a:r>
              <a:rPr lang="ru-RU" dirty="0"/>
              <a:t>- Оставшийся недостаток это возможный исход при котором сложные элементы останутся на последние операции.</a:t>
            </a:r>
          </a:p>
        </p:txBody>
      </p:sp>
    </p:spTree>
    <p:extLst>
      <p:ext uri="{BB962C8B-B14F-4D97-AF65-F5344CB8AC3E}">
        <p14:creationId xmlns:p14="http://schemas.microsoft.com/office/powerpoint/2010/main" val="2159606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483EF-3342-E16D-D77B-0DAB903C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Плюсы прототипирование с инкрементной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5D9A6-0B5C-FB4A-B90C-863776AAA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/>
              <a:t>Постепенное развертывание: Запуск сервиса может начаться с минимального функционала, например, с простого каталога игр и возможности их покупки. Затем, на основе полученных отзывов, можно добавлять востребованные функции, такие как система рекомендаций, отзывы пользователей, возможность возврата игр и интеграция с социальными сетями. Это позволяет не только быстро выйти на рынок, но и создать более целеустремленный проект, основанный на реальных потребностях пользователей.</a:t>
            </a:r>
          </a:p>
          <a:p>
            <a:r>
              <a:rPr lang="ru-RU" sz="1800" dirty="0"/>
              <a:t>Меньшие риски: Проект может столкнуться с неопределенностью, особенно в процессе выбора функционала и архитектуры. Инкрементная модель помогает снизить риски за счет проверки жизнеспособности различных аспектов сервиса на каждой итерации. Например, </a:t>
            </a:r>
            <a:r>
              <a:rPr lang="ru-RU" sz="1800" dirty="0" err="1"/>
              <a:t>командa</a:t>
            </a:r>
            <a:r>
              <a:rPr lang="ru-RU" sz="1800" dirty="0"/>
              <a:t> может выпустить первую версию с базовым набором игр и целевой аудиторией, а затем оценить, какие функции необходимо развивать дальше.</a:t>
            </a:r>
          </a:p>
          <a:p>
            <a:r>
              <a:rPr lang="ru-RU" sz="1800" dirty="0"/>
              <a:t>Пользовательский опыт: Проводя релизы с новыми функциями, команда может включать улучшения, исходя из обратной связи от пользователей, например, улучшения интерфейса и навигации или внедрение системы лояльности. Это позволяет пользователю чувствовать свою важность и способствует высокой степени удовлетворенности.</a:t>
            </a:r>
          </a:p>
        </p:txBody>
      </p:sp>
    </p:spTree>
    <p:extLst>
      <p:ext uri="{BB962C8B-B14F-4D97-AF65-F5344CB8AC3E}">
        <p14:creationId xmlns:p14="http://schemas.microsoft.com/office/powerpoint/2010/main" val="24692245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1172</Words>
  <Application>Microsoft Office PowerPoint</Application>
  <PresentationFormat>Широкоэкранный</PresentationFormat>
  <Paragraphs>92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YS Text</vt:lpstr>
      <vt:lpstr>Тема Office</vt:lpstr>
      <vt:lpstr>Сервис для покупки видеоигр  SNGames</vt:lpstr>
      <vt:lpstr>Предметная область </vt:lpstr>
      <vt:lpstr>Презентация PowerPoint</vt:lpstr>
      <vt:lpstr>Команда разработки  </vt:lpstr>
      <vt:lpstr>Слабые и сильные стороны предметной области </vt:lpstr>
      <vt:lpstr>Выбор модели жизненного цикла </vt:lpstr>
      <vt:lpstr>Прототипирование классический </vt:lpstr>
      <vt:lpstr>Прототипирование с инкрементной</vt:lpstr>
      <vt:lpstr>Плюсы прототипирование с инкрементной</vt:lpstr>
      <vt:lpstr>Презентация PowerPoint</vt:lpstr>
      <vt:lpstr>Прототипирование с инкрементной</vt:lpstr>
      <vt:lpstr>Виды деятельности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Сервис для покупки видеоигр</dc:title>
  <dc:creator>Иван Номоконов</dc:creator>
  <cp:lastModifiedBy>Иван Номоконов</cp:lastModifiedBy>
  <cp:revision>3</cp:revision>
  <dcterms:created xsi:type="dcterms:W3CDTF">2024-09-18T19:38:48Z</dcterms:created>
  <dcterms:modified xsi:type="dcterms:W3CDTF">2025-06-19T07:52:32Z</dcterms:modified>
</cp:coreProperties>
</file>