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271" r:id="rId5"/>
    <p:sldId id="272" r:id="rId6"/>
    <p:sldId id="274" r:id="rId7"/>
    <p:sldId id="259" r:id="rId8"/>
    <p:sldId id="286" r:id="rId9"/>
    <p:sldId id="269" r:id="rId10"/>
    <p:sldId id="261" r:id="rId11"/>
    <p:sldId id="292" r:id="rId12"/>
    <p:sldId id="289" r:id="rId13"/>
    <p:sldId id="291" r:id="rId14"/>
    <p:sldId id="293" r:id="rId15"/>
    <p:sldId id="294" r:id="rId16"/>
    <p:sldId id="290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98"/>
    <a:srgbClr val="727272"/>
    <a:srgbClr val="0BA95F"/>
    <a:srgbClr val="287F90"/>
    <a:srgbClr val="247F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55"/>
      </p:guideLst>
    </p:cSldViewPr>
  </p:notesViewPr>
  <p:gridSpacing cx="78151038" cy="781510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techcenter.mic.com/confluence_dev/display/PLATFORM/Hydra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增加开发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复杂度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导致超时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服务发布确认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增加开发复杂度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10"/>
          <p:cNvSpPr/>
          <p:nvPr/>
        </p:nvSpPr>
        <p:spPr>
          <a:xfrm>
            <a:off x="5838698" y="54322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7" name="Rounded Rectangle 11"/>
          <p:cNvSpPr/>
          <p:nvPr/>
        </p:nvSpPr>
        <p:spPr>
          <a:xfrm>
            <a:off x="2447798" y="54195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8" name="Rounded Rectangle 12"/>
          <p:cNvSpPr/>
          <p:nvPr/>
        </p:nvSpPr>
        <p:spPr>
          <a:xfrm>
            <a:off x="2244598" y="21937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9" name="Rounded Rectangle 13"/>
          <p:cNvSpPr/>
          <p:nvPr/>
        </p:nvSpPr>
        <p:spPr>
          <a:xfrm>
            <a:off x="5940298" y="21937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6347968" y="4251198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</a:p>
        </p:txBody>
      </p:sp>
      <p:sp>
        <p:nvSpPr>
          <p:cNvPr id="11" name="Rounded Rectangle 15"/>
          <p:cNvSpPr/>
          <p:nvPr/>
        </p:nvSpPr>
        <p:spPr>
          <a:xfrm>
            <a:off x="3795268" y="3438398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</a:p>
        </p:txBody>
      </p:sp>
      <p:cxnSp>
        <p:nvCxnSpPr>
          <p:cNvPr id="12" name="Straight Arrow Connector 16"/>
          <p:cNvCxnSpPr>
            <a:stCxn id="9" idx="1"/>
            <a:endCxn id="8" idx="3"/>
          </p:cNvCxnSpPr>
          <p:nvPr/>
        </p:nvCxnSpPr>
        <p:spPr>
          <a:xfrm flipH="1">
            <a:off x="4642993" y="2425573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>
            <a:stCxn id="9" idx="2"/>
            <a:endCxn id="11" idx="0"/>
          </p:cNvCxnSpPr>
          <p:nvPr/>
        </p:nvCxnSpPr>
        <p:spPr>
          <a:xfrm flipH="1">
            <a:off x="5305933" y="2657348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8"/>
          <p:cNvCxnSpPr>
            <a:stCxn id="9" idx="2"/>
            <a:endCxn id="10" idx="0"/>
          </p:cNvCxnSpPr>
          <p:nvPr/>
        </p:nvCxnSpPr>
        <p:spPr>
          <a:xfrm>
            <a:off x="7139813" y="2657348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>
            <a:stCxn id="8" idx="2"/>
            <a:endCxn id="11" idx="0"/>
          </p:cNvCxnSpPr>
          <p:nvPr/>
        </p:nvCxnSpPr>
        <p:spPr>
          <a:xfrm>
            <a:off x="3444113" y="2657348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8" idx="2"/>
            <a:endCxn id="7" idx="0"/>
          </p:cNvCxnSpPr>
          <p:nvPr/>
        </p:nvCxnSpPr>
        <p:spPr>
          <a:xfrm>
            <a:off x="3444113" y="2657348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1"/>
          <p:cNvCxnSpPr>
            <a:stCxn id="7" idx="0"/>
            <a:endCxn id="11" idx="2"/>
          </p:cNvCxnSpPr>
          <p:nvPr/>
        </p:nvCxnSpPr>
        <p:spPr>
          <a:xfrm flipV="1">
            <a:off x="3647313" y="3901948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/>
          <p:cNvCxnSpPr>
            <a:stCxn id="6" idx="1"/>
            <a:endCxn id="7" idx="3"/>
          </p:cNvCxnSpPr>
          <p:nvPr/>
        </p:nvCxnSpPr>
        <p:spPr>
          <a:xfrm flipH="1" flipV="1">
            <a:off x="4846193" y="5651373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/>
          <p:cNvCxnSpPr>
            <a:stCxn id="6" idx="0"/>
            <a:endCxn id="11" idx="2"/>
          </p:cNvCxnSpPr>
          <p:nvPr/>
        </p:nvCxnSpPr>
        <p:spPr>
          <a:xfrm flipH="1" flipV="1">
            <a:off x="5305933" y="3901948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/>
          <p:cNvCxnSpPr>
            <a:stCxn id="6" idx="0"/>
            <a:endCxn id="10" idx="2"/>
          </p:cNvCxnSpPr>
          <p:nvPr/>
        </p:nvCxnSpPr>
        <p:spPr>
          <a:xfrm flipV="1">
            <a:off x="7038213" y="4714748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5"/>
          <p:cNvCxnSpPr>
            <a:stCxn id="6" idx="0"/>
            <a:endCxn id="9" idx="2"/>
          </p:cNvCxnSpPr>
          <p:nvPr/>
        </p:nvCxnSpPr>
        <p:spPr>
          <a:xfrm flipV="1">
            <a:off x="7038213" y="2657348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10" grpId="0" animBg="1"/>
      <p:bldP spid="10" grpId="1" bldLvl="0" animBg="1"/>
      <p:bldP spid="11" grpId="0" animBg="1"/>
      <p:bldP spid="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替换</a:t>
            </a:r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543933" y="1938782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43933" y="2728722"/>
            <a:ext cx="2752725" cy="38938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rgbClr val="727272"/>
                </a:solidFill>
              </a:rPr>
              <a:t>ExtensionClassLoader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43933" y="3524250"/>
            <a:ext cx="2752725" cy="416814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rgbClr val="727272"/>
                </a:solidFill>
              </a:rPr>
              <a:t>ApplicationClassLoader</a:t>
            </a: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 rot="5400000">
            <a:off x="5749227" y="2557653"/>
            <a:ext cx="3421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 rot="5400000">
            <a:off x="5717223" y="3321177"/>
            <a:ext cx="4061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7"/>
          <p:cNvSpPr/>
          <p:nvPr/>
        </p:nvSpPr>
        <p:spPr>
          <a:xfrm>
            <a:off x="4540885" y="4380738"/>
            <a:ext cx="2752725" cy="416814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BaseContainer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41" name="直接连接符 40"/>
          <p:cNvCxnSpPr>
            <a:stCxn id="8" idx="2"/>
            <a:endCxn id="39" idx="0"/>
          </p:cNvCxnSpPr>
          <p:nvPr/>
        </p:nvCxnSpPr>
        <p:spPr>
          <a:xfrm rot="5400000">
            <a:off x="5698935" y="4159377"/>
            <a:ext cx="439674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7"/>
          <p:cNvSpPr/>
          <p:nvPr/>
        </p:nvSpPr>
        <p:spPr>
          <a:xfrm>
            <a:off x="1310005" y="5429250"/>
            <a:ext cx="2752725" cy="416814"/>
          </a:xfrm>
          <a:prstGeom prst="roundRect">
            <a:avLst/>
          </a:prstGeom>
          <a:noFill/>
          <a:ln>
            <a:solidFill>
              <a:srgbClr val="0BA95F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ServiceContainer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4546981" y="5429250"/>
            <a:ext cx="2752725" cy="416814"/>
          </a:xfrm>
          <a:prstGeom prst="roundRect">
            <a:avLst/>
          </a:prstGeom>
          <a:noFill/>
          <a:ln>
            <a:solidFill>
              <a:srgbClr val="0BA95F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ServiceContainer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44" name="Rounded Rectangle 7"/>
          <p:cNvSpPr/>
          <p:nvPr/>
        </p:nvSpPr>
        <p:spPr>
          <a:xfrm>
            <a:off x="7802245" y="5420106"/>
            <a:ext cx="2752725" cy="416814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SystemServiceContainer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48" name="肘形连接符 47"/>
          <p:cNvCxnSpPr>
            <a:stCxn id="39" idx="2"/>
            <a:endCxn id="42" idx="0"/>
          </p:cNvCxnSpPr>
          <p:nvPr/>
        </p:nvCxnSpPr>
        <p:spPr>
          <a:xfrm rot="5400000">
            <a:off x="3985959" y="3497961"/>
            <a:ext cx="631698" cy="32308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9" idx="2"/>
            <a:endCxn id="43" idx="0"/>
          </p:cNvCxnSpPr>
          <p:nvPr/>
        </p:nvCxnSpPr>
        <p:spPr>
          <a:xfrm rot="16200000" flipH="1">
            <a:off x="5604447" y="5110353"/>
            <a:ext cx="631698" cy="6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9" idx="2"/>
            <a:endCxn id="44" idx="0"/>
          </p:cNvCxnSpPr>
          <p:nvPr/>
        </p:nvCxnSpPr>
        <p:spPr>
          <a:xfrm rot="16200000" flipH="1">
            <a:off x="7236651" y="3478149"/>
            <a:ext cx="622554" cy="3261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标注 52"/>
          <p:cNvSpPr/>
          <p:nvPr/>
        </p:nvSpPr>
        <p:spPr>
          <a:xfrm>
            <a:off x="7653528" y="2935224"/>
            <a:ext cx="1481328" cy="429768"/>
          </a:xfrm>
          <a:prstGeom prst="wedgeRectCallout">
            <a:avLst>
              <a:gd name="adj1" fmla="val -73281"/>
              <a:gd name="adj2" fmla="val 134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</a:t>
            </a:r>
            <a:r>
              <a:rPr lang="en-US" altLang="zh-CN" sz="1200" dirty="0" err="1" smtClean="0">
                <a:solidFill>
                  <a:srgbClr val="727272"/>
                </a:solidFill>
              </a:rPr>
              <a:t>ServiceNode</a:t>
            </a:r>
            <a:r>
              <a:rPr lang="zh-CN" altLang="en-US" sz="1200" dirty="0" smtClean="0">
                <a:solidFill>
                  <a:srgbClr val="727272"/>
                </a:solidFill>
              </a:rPr>
              <a:t>应用，主要负责通信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7623048" y="3800856"/>
            <a:ext cx="1481328" cy="429768"/>
          </a:xfrm>
          <a:prstGeom prst="wedgeRectCallout">
            <a:avLst>
              <a:gd name="adj1" fmla="val -73281"/>
              <a:gd name="adj2" fmla="val 134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加载基础服务，例如：日志，数据源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1804416" y="6120384"/>
            <a:ext cx="1481328" cy="429768"/>
          </a:xfrm>
          <a:prstGeom prst="wedgeRectCallout">
            <a:avLst>
              <a:gd name="adj1" fmla="val 2027"/>
              <a:gd name="adj2" fmla="val -120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加载业务服务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8586216" y="6117336"/>
            <a:ext cx="1481328" cy="429768"/>
          </a:xfrm>
          <a:prstGeom prst="wedgeRectCallout">
            <a:avLst>
              <a:gd name="adj1" fmla="val 2027"/>
              <a:gd name="adj2" fmla="val -120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加载系统服务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39" grpId="0" animBg="1"/>
      <p:bldP spid="39" grpId="1" bldLvl="0" animBg="1"/>
      <p:bldP spid="42" grpId="0" animBg="1"/>
      <p:bldP spid="42" grpId="1" bldLvl="0" animBg="1"/>
      <p:bldP spid="43" grpId="0" animBg="1"/>
      <p:bldP spid="43" grpId="1" bldLvl="0" animBg="1"/>
      <p:bldP spid="44" grpId="0" animBg="1"/>
      <p:bldP spid="44" grpId="1" bldLvl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耗时服务导致超时</a:t>
            </a: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059301" y="2478278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22" name="直接箭头连接符 21"/>
          <p:cNvCxnSpPr>
            <a:endCxn id="5" idx="1"/>
          </p:cNvCxnSpPr>
          <p:nvPr/>
        </p:nvCxnSpPr>
        <p:spPr>
          <a:xfrm>
            <a:off x="3136392" y="2441448"/>
            <a:ext cx="922909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18104" y="2697480"/>
            <a:ext cx="941197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 flipV="1">
            <a:off x="3136392" y="2702179"/>
            <a:ext cx="922909" cy="214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3"/>
          </p:cNvCxnSpPr>
          <p:nvPr/>
        </p:nvCxnSpPr>
        <p:spPr>
          <a:xfrm flipV="1">
            <a:off x="6812026" y="2441448"/>
            <a:ext cx="850646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3"/>
          </p:cNvCxnSpPr>
          <p:nvPr/>
        </p:nvCxnSpPr>
        <p:spPr>
          <a:xfrm flipV="1">
            <a:off x="6812026" y="2697480"/>
            <a:ext cx="868934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</p:cNvCxnSpPr>
          <p:nvPr/>
        </p:nvCxnSpPr>
        <p:spPr>
          <a:xfrm>
            <a:off x="6812026" y="2702179"/>
            <a:ext cx="878078" cy="22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4"/>
          <p:cNvSpPr/>
          <p:nvPr/>
        </p:nvSpPr>
        <p:spPr>
          <a:xfrm>
            <a:off x="4056253" y="3801110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DefaultQueue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61" name="直接箭头连接符 60"/>
          <p:cNvCxnSpPr>
            <a:endCxn id="60" idx="1"/>
          </p:cNvCxnSpPr>
          <p:nvPr/>
        </p:nvCxnSpPr>
        <p:spPr>
          <a:xfrm>
            <a:off x="3133344" y="3764280"/>
            <a:ext cx="922909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60" idx="1"/>
          </p:cNvCxnSpPr>
          <p:nvPr/>
        </p:nvCxnSpPr>
        <p:spPr>
          <a:xfrm flipV="1">
            <a:off x="3133344" y="4025011"/>
            <a:ext cx="922909" cy="214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3"/>
          </p:cNvCxnSpPr>
          <p:nvPr/>
        </p:nvCxnSpPr>
        <p:spPr>
          <a:xfrm flipV="1">
            <a:off x="6808978" y="3764280"/>
            <a:ext cx="850646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3"/>
          </p:cNvCxnSpPr>
          <p:nvPr/>
        </p:nvCxnSpPr>
        <p:spPr>
          <a:xfrm>
            <a:off x="6808978" y="4025011"/>
            <a:ext cx="878078" cy="22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"/>
          <p:cNvSpPr/>
          <p:nvPr/>
        </p:nvSpPr>
        <p:spPr>
          <a:xfrm>
            <a:off x="4056253" y="4998974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>
            <a:off x="3145536" y="5221224"/>
            <a:ext cx="910717" cy="1651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6808978" y="5218176"/>
            <a:ext cx="868934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0" grpId="0" animBg="1"/>
      <p:bldP spid="60" grpId="1" animBg="1"/>
      <p:bldP spid="67" grpId="0" animBg="1"/>
      <p:bldP spid="6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服务发布分散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527429" y="417195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4524" y="417068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98764" y="417068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34843" y="2209673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管理中心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rot="5400000">
            <a:off x="2756853" y="2960179"/>
            <a:ext cx="1016127" cy="1407414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7" idx="0"/>
          </p:cNvCxnSpPr>
          <p:nvPr/>
        </p:nvCxnSpPr>
        <p:spPr>
          <a:xfrm rot="16200000" flipH="1">
            <a:off x="4471035" y="2653410"/>
            <a:ext cx="1014857" cy="2019681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 rot="16200000" flipH="1">
            <a:off x="6193155" y="931290"/>
            <a:ext cx="1014857" cy="5463921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6625971" y="2224913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Maven</a:t>
            </a:r>
            <a:r>
              <a:rPr lang="zh-CN" altLang="en-US" dirty="0" smtClean="0">
                <a:solidFill>
                  <a:srgbClr val="727272"/>
                </a:solidFill>
              </a:rPr>
              <a:t>仓库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35" name="Straight Arrow Connector 11"/>
          <p:cNvCxnSpPr>
            <a:stCxn id="34" idx="2"/>
            <a:endCxn id="6" idx="0"/>
          </p:cNvCxnSpPr>
          <p:nvPr/>
        </p:nvCxnSpPr>
        <p:spPr>
          <a:xfrm rot="5400000">
            <a:off x="4610037" y="1122235"/>
            <a:ext cx="1000887" cy="5098542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2"/>
          <p:cNvCxnSpPr>
            <a:stCxn id="34" idx="2"/>
            <a:endCxn id="7" idx="0"/>
          </p:cNvCxnSpPr>
          <p:nvPr/>
        </p:nvCxnSpPr>
        <p:spPr>
          <a:xfrm rot="5400000">
            <a:off x="6324220" y="2835148"/>
            <a:ext cx="999617" cy="1671447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34" idx="2"/>
            <a:endCxn id="8" idx="0"/>
          </p:cNvCxnSpPr>
          <p:nvPr/>
        </p:nvCxnSpPr>
        <p:spPr>
          <a:xfrm rot="16200000" flipH="1">
            <a:off x="8046339" y="2784474"/>
            <a:ext cx="999617" cy="1772793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34" grpId="0" animBg="1"/>
      <p:bldP spid="3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服务发布确认</a:t>
            </a:r>
          </a:p>
        </p:txBody>
      </p:sp>
      <p:sp>
        <p:nvSpPr>
          <p:cNvPr id="22" name="Rounded Rectangle 12"/>
          <p:cNvSpPr/>
          <p:nvPr/>
        </p:nvSpPr>
        <p:spPr>
          <a:xfrm>
            <a:off x="6803644" y="3593593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3" name="Rounded Rectangle 13"/>
          <p:cNvSpPr/>
          <p:nvPr/>
        </p:nvSpPr>
        <p:spPr>
          <a:xfrm>
            <a:off x="1588897" y="4366514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24" name="Rounded Rectangle 14"/>
          <p:cNvSpPr/>
          <p:nvPr/>
        </p:nvSpPr>
        <p:spPr>
          <a:xfrm>
            <a:off x="4636135" y="2041652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注册中心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25" name="Straight Connector 15"/>
          <p:cNvCxnSpPr>
            <a:stCxn id="23" idx="3"/>
            <a:endCxn id="22" idx="1"/>
          </p:cNvCxnSpPr>
          <p:nvPr/>
        </p:nvCxnSpPr>
        <p:spPr>
          <a:xfrm>
            <a:off x="3656457" y="4839589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6"/>
          <p:cNvCxnSpPr>
            <a:stCxn id="23" idx="0"/>
            <a:endCxn id="24" idx="2"/>
          </p:cNvCxnSpPr>
          <p:nvPr/>
        </p:nvCxnSpPr>
        <p:spPr>
          <a:xfrm rot="5400000" flipH="1" flipV="1">
            <a:off x="3456940" y="2153539"/>
            <a:ext cx="1378712" cy="304723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7"/>
          <p:cNvCxnSpPr>
            <a:stCxn id="24" idx="2"/>
            <a:endCxn id="22" idx="0"/>
          </p:cNvCxnSpPr>
          <p:nvPr/>
        </p:nvCxnSpPr>
        <p:spPr>
          <a:xfrm rot="16200000" flipH="1">
            <a:off x="6861873" y="1795843"/>
            <a:ext cx="605791" cy="2989707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9"/>
          <p:cNvSpPr/>
          <p:nvPr/>
        </p:nvSpPr>
        <p:spPr>
          <a:xfrm>
            <a:off x="7047103" y="433425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3" name="Rectangle 9"/>
          <p:cNvSpPr/>
          <p:nvPr/>
        </p:nvSpPr>
        <p:spPr>
          <a:xfrm>
            <a:off x="8863711" y="432206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4" name="Rectangle 9"/>
          <p:cNvSpPr/>
          <p:nvPr/>
        </p:nvSpPr>
        <p:spPr>
          <a:xfrm>
            <a:off x="7062343" y="5291328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5" name="Rectangle 9"/>
          <p:cNvSpPr/>
          <p:nvPr/>
        </p:nvSpPr>
        <p:spPr>
          <a:xfrm>
            <a:off x="8863711" y="527304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bldLvl="0" animBg="1"/>
      <p:bldP spid="23" grpId="0" animBg="1"/>
      <p:bldP spid="23" grpId="1" bldLvl="0" animBg="1"/>
      <p:bldP spid="24" grpId="0" animBg="1"/>
      <p:bldP spid="24" grpId="1" bldLvl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版架构</a:t>
            </a:r>
          </a:p>
        </p:txBody>
      </p:sp>
      <p:sp>
        <p:nvSpPr>
          <p:cNvPr id="6" name="Rounded Rectangle 12"/>
          <p:cNvSpPr/>
          <p:nvPr/>
        </p:nvSpPr>
        <p:spPr>
          <a:xfrm>
            <a:off x="6803644" y="3904489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8" name="Rounded Rectangle 13"/>
          <p:cNvSpPr/>
          <p:nvPr/>
        </p:nvSpPr>
        <p:spPr>
          <a:xfrm>
            <a:off x="1588897" y="467741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3017520" y="1837944"/>
            <a:ext cx="5157216" cy="1460754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727272"/>
                </a:solidFill>
              </a:rPr>
              <a:t>管理</a:t>
            </a:r>
            <a:r>
              <a:rPr lang="x-none" altLang="en-US" dirty="0" smtClean="0">
                <a:solidFill>
                  <a:srgbClr val="727272"/>
                </a:solidFill>
              </a:rPr>
              <a:t>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5"/>
          <p:cNvCxnSpPr>
            <a:stCxn id="8" idx="3"/>
            <a:endCxn id="6" idx="1"/>
          </p:cNvCxnSpPr>
          <p:nvPr/>
        </p:nvCxnSpPr>
        <p:spPr>
          <a:xfrm>
            <a:off x="3656457" y="5150485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3420046" y="2501329"/>
            <a:ext cx="1378712" cy="2973451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>
            <a:stCxn id="10" idx="2"/>
            <a:endCxn id="6" idx="0"/>
          </p:cNvCxnSpPr>
          <p:nvPr/>
        </p:nvCxnSpPr>
        <p:spPr>
          <a:xfrm rot="16200000" flipH="1">
            <a:off x="6824980" y="2069846"/>
            <a:ext cx="605791" cy="3063494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/>
          <p:cNvSpPr/>
          <p:nvPr/>
        </p:nvSpPr>
        <p:spPr>
          <a:xfrm>
            <a:off x="7047103" y="4645152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基础</a:t>
            </a:r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7" name="Rectangle 9"/>
          <p:cNvSpPr/>
          <p:nvPr/>
        </p:nvSpPr>
        <p:spPr>
          <a:xfrm>
            <a:off x="8863711" y="463296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8" name="Rectangle 9"/>
          <p:cNvSpPr/>
          <p:nvPr/>
        </p:nvSpPr>
        <p:spPr>
          <a:xfrm>
            <a:off x="7062343" y="560222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系统</a:t>
            </a:r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9" name="Rectangle 9"/>
          <p:cNvSpPr/>
          <p:nvPr/>
        </p:nvSpPr>
        <p:spPr>
          <a:xfrm>
            <a:off x="8863711" y="558393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0" name="Rectangle 9"/>
          <p:cNvSpPr/>
          <p:nvPr/>
        </p:nvSpPr>
        <p:spPr>
          <a:xfrm>
            <a:off x="3295015" y="234696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注册中心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4992751" y="237134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WebApp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6617335" y="236829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本地客户端</a:t>
            </a:r>
            <a:endParaRPr lang="x-none" altLang="en-US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8" grpId="0" animBg="1"/>
      <p:bldP spid="8" grpId="1" bldLvl="0" animBg="1"/>
      <p:bldP spid="10" grpId="0" animBg="1"/>
      <p:bldP spid="10" grpId="1" bldLvl="0" animBg="1"/>
      <p:bldP spid="26" grpId="0" animBg="1"/>
      <p:bldP spid="27" grpId="0" animBg="1"/>
      <p:bldP spid="28" grpId="0" animBg="1"/>
      <p:bldP spid="29" grpId="0" animBg="1"/>
      <p:bldP spid="20" grpId="0" animBg="1"/>
      <p:bldP spid="25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广告时间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135445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13595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135826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94500" y="5220335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服务端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58745" y="522605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27575" y="3385820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注册中心</a:t>
            </a:r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4693920" y="5693410"/>
            <a:ext cx="2100580" cy="381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15" idx="2"/>
          </p:cNvCxnSpPr>
          <p:nvPr/>
        </p:nvCxnSpPr>
        <p:spPr>
          <a:xfrm flipV="1">
            <a:off x="3692525" y="4331970"/>
            <a:ext cx="2068830" cy="89408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5761355" y="4331970"/>
            <a:ext cx="2066925" cy="888365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，相对的负载增加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79525" y="27343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79525" y="41186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ExtensionClassLoader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525" y="54902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ApplicationClassLoader</a:t>
            </a: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>
            <a:off x="2656205" y="3426460"/>
            <a:ext cx="0" cy="6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2656205" y="4810760"/>
            <a:ext cx="0" cy="6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09330" y="56426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8430" y="56299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52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7109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18600" y="4461510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65900" y="3648710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</a:p>
        </p:txBody>
      </p:sp>
      <p:cxnSp>
        <p:nvCxnSpPr>
          <p:cNvPr id="17" name="Straight Arrow Connector 16"/>
          <p:cNvCxnSpPr>
            <a:stCxn id="14" idx="1"/>
            <a:endCxn id="13" idx="3"/>
          </p:cNvCxnSpPr>
          <p:nvPr/>
        </p:nvCxnSpPr>
        <p:spPr>
          <a:xfrm flipH="1">
            <a:off x="7413625" y="2635885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 flipH="1">
            <a:off x="8076565" y="2867660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9910445" y="2867660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6" idx="0"/>
          </p:cNvCxnSpPr>
          <p:nvPr/>
        </p:nvCxnSpPr>
        <p:spPr>
          <a:xfrm>
            <a:off x="6214745" y="2867660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6214745" y="2867660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6" idx="2"/>
          </p:cNvCxnSpPr>
          <p:nvPr/>
        </p:nvCxnSpPr>
        <p:spPr>
          <a:xfrm flipV="1">
            <a:off x="6417945" y="4112260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3"/>
          </p:cNvCxnSpPr>
          <p:nvPr/>
        </p:nvCxnSpPr>
        <p:spPr>
          <a:xfrm flipH="1" flipV="1">
            <a:off x="7616825" y="5861685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6" idx="2"/>
          </p:cNvCxnSpPr>
          <p:nvPr/>
        </p:nvCxnSpPr>
        <p:spPr>
          <a:xfrm flipH="1" flipV="1">
            <a:off x="8076565" y="4112260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5" idx="2"/>
          </p:cNvCxnSpPr>
          <p:nvPr/>
        </p:nvCxnSpPr>
        <p:spPr>
          <a:xfrm flipV="1">
            <a:off x="9808845" y="4925060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4" idx="2"/>
          </p:cNvCxnSpPr>
          <p:nvPr/>
        </p:nvCxnSpPr>
        <p:spPr>
          <a:xfrm flipV="1">
            <a:off x="9808845" y="2867660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11" grpId="0" animBg="1"/>
      <p:bldP spid="11" grpId="1" bldLvl="0" animBg="1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  <p:bldP spid="16" grpId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10" grpId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Hydra初版架构</a:t>
            </a:r>
          </a:p>
        </p:txBody>
      </p:sp>
      <p:sp>
        <p:nvSpPr>
          <p:cNvPr id="6" name="Rounded Rectangle 12"/>
          <p:cNvSpPr/>
          <p:nvPr/>
        </p:nvSpPr>
        <p:spPr>
          <a:xfrm>
            <a:off x="6803644" y="3593593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r>
              <a:rPr lang="en-US" altLang="en-US" dirty="0" smtClean="0">
                <a:solidFill>
                  <a:srgbClr val="727272"/>
                </a:solidFill>
              </a:rPr>
              <a:t>(</a:t>
            </a:r>
            <a:r>
              <a:rPr lang="en-US" altLang="en-US" dirty="0" err="1" smtClean="0">
                <a:solidFill>
                  <a:srgbClr val="727272"/>
                </a:solidFill>
              </a:rPr>
              <a:t>OSGi</a:t>
            </a:r>
            <a:r>
              <a:rPr lang="en-US" altLang="en-US" dirty="0" smtClean="0">
                <a:solidFill>
                  <a:srgbClr val="727272"/>
                </a:solidFill>
              </a:rPr>
              <a:t>)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8" name="Rounded Rectangle 13"/>
          <p:cNvSpPr/>
          <p:nvPr/>
        </p:nvSpPr>
        <p:spPr>
          <a:xfrm>
            <a:off x="1588897" y="4366514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4636135" y="2041652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注册中心</a:t>
            </a:r>
            <a:r>
              <a:rPr lang="en-US" altLang="en-US" dirty="0" smtClean="0">
                <a:solidFill>
                  <a:srgbClr val="727272"/>
                </a:solidFill>
              </a:rPr>
              <a:t>(</a:t>
            </a:r>
            <a:r>
              <a:rPr lang="en-US" altLang="en-US" dirty="0" err="1" smtClean="0">
                <a:solidFill>
                  <a:srgbClr val="727272"/>
                </a:solidFill>
              </a:rPr>
              <a:t>OSGi</a:t>
            </a:r>
            <a:r>
              <a:rPr lang="en-US" altLang="en-US" dirty="0" smtClean="0">
                <a:solidFill>
                  <a:srgbClr val="727272"/>
                </a:solidFill>
              </a:rPr>
              <a:t>)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5"/>
          <p:cNvCxnSpPr>
            <a:stCxn id="8" idx="3"/>
            <a:endCxn id="6" idx="1"/>
          </p:cNvCxnSpPr>
          <p:nvPr/>
        </p:nvCxnSpPr>
        <p:spPr>
          <a:xfrm>
            <a:off x="3656457" y="4839589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3456940" y="2153539"/>
            <a:ext cx="1378712" cy="304723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>
            <a:stCxn id="10" idx="2"/>
            <a:endCxn id="6" idx="0"/>
          </p:cNvCxnSpPr>
          <p:nvPr/>
        </p:nvCxnSpPr>
        <p:spPr>
          <a:xfrm rot="16200000" flipH="1">
            <a:off x="6861873" y="1795843"/>
            <a:ext cx="605791" cy="2989707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/>
          <p:cNvSpPr/>
          <p:nvPr/>
        </p:nvSpPr>
        <p:spPr>
          <a:xfrm>
            <a:off x="7047103" y="433425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7" name="Rectangle 9"/>
          <p:cNvSpPr/>
          <p:nvPr/>
        </p:nvSpPr>
        <p:spPr>
          <a:xfrm>
            <a:off x="8863711" y="432206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8" name="Rectangle 9"/>
          <p:cNvSpPr/>
          <p:nvPr/>
        </p:nvSpPr>
        <p:spPr>
          <a:xfrm>
            <a:off x="7062343" y="5291328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9" name="Rectangle 9"/>
          <p:cNvSpPr/>
          <p:nvPr/>
        </p:nvSpPr>
        <p:spPr>
          <a:xfrm>
            <a:off x="8863711" y="527304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8" grpId="0" animBg="1"/>
      <p:bldP spid="8" grpId="1" bldLvl="0" animBg="1"/>
      <p:bldP spid="10" grpId="0" animBg="1"/>
      <p:bldP spid="10" grpId="1" bldLvl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639</Words>
  <Application>Microsoft Office PowerPoint</Application>
  <PresentationFormat>自定义</PresentationFormat>
  <Paragraphs>175</Paragraphs>
  <Slides>18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焦点服务化框架Hydra的演变</vt:lpstr>
      <vt:lpstr>幻灯片 2</vt:lpstr>
      <vt:lpstr>为什么又造轮子？</vt:lpstr>
      <vt:lpstr>服务升级</vt:lpstr>
      <vt:lpstr>问题</vt:lpstr>
      <vt:lpstr>解决方案</vt:lpstr>
      <vt:lpstr>Hydra的实现</vt:lpstr>
      <vt:lpstr>服务升级(Hydra)</vt:lpstr>
      <vt:lpstr>幻灯片 9</vt:lpstr>
      <vt:lpstr>新问题</vt:lpstr>
      <vt:lpstr>OSGi增加开发复杂度</vt:lpstr>
      <vt:lpstr>替换OSGi</vt:lpstr>
      <vt:lpstr>耗时服务导致超时</vt:lpstr>
      <vt:lpstr>服务发布分散</vt:lpstr>
      <vt:lpstr>幻灯片 15</vt:lpstr>
      <vt:lpstr>幻灯片 16</vt:lpstr>
      <vt:lpstr>广告时间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mode</cp:lastModifiedBy>
  <cp:revision>334</cp:revision>
  <dcterms:created xsi:type="dcterms:W3CDTF">2016-09-25T13:18:26Z</dcterms:created>
  <dcterms:modified xsi:type="dcterms:W3CDTF">2016-09-26T08:31:46Z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