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85" r:id="rId4"/>
    <p:sldId id="271" r:id="rId5"/>
    <p:sldId id="272" r:id="rId6"/>
    <p:sldId id="274" r:id="rId7"/>
    <p:sldId id="259" r:id="rId8"/>
    <p:sldId id="286" r:id="rId9"/>
    <p:sldId id="269" r:id="rId10"/>
    <p:sldId id="261" r:id="rId11"/>
    <p:sldId id="292" r:id="rId12"/>
    <p:sldId id="289" r:id="rId13"/>
    <p:sldId id="291" r:id="rId14"/>
    <p:sldId id="293" r:id="rId15"/>
    <p:sldId id="294" r:id="rId16"/>
    <p:sldId id="290" r:id="rId17"/>
    <p:sldId id="267" r:id="rId18"/>
    <p:sldId id="264" r:id="rId19"/>
    <p:sldId id="288" r:id="rId20"/>
    <p:sldId id="275" r:id="rId21"/>
    <p:sldId id="2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398"/>
    <a:srgbClr val="727272"/>
    <a:srgbClr val="0BA95F"/>
    <a:srgbClr val="287F90"/>
    <a:srgbClr val="247FA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1657" autoAdjust="0"/>
  </p:normalViewPr>
  <p:slideViewPr>
    <p:cSldViewPr snapToGrid="0">
      <p:cViewPr varScale="1">
        <p:scale>
          <a:sx n="104" d="100"/>
          <a:sy n="104" d="100"/>
        </p:scale>
        <p:origin x="-222" y="-90"/>
      </p:cViewPr>
      <p:guideLst>
        <p:guide orient="horz" pos="2116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78"/>
      </p:cViewPr>
      <p:guideLst>
        <p:guide orient="horz" pos="2821"/>
        <p:guide pos="2155"/>
      </p:guideLst>
    </p:cSldViewPr>
  </p:notesViewPr>
  <p:gridSpacing cx="78151038" cy="781510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13E72-FA39-44AD-8477-6847715536D6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EA05F-7BDC-44FB-92A3-B4FCE23D39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x-none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有各种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服务化框架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dubbo,motan,rpcx,thrift</a:t>
            </a:r>
            <a:r>
              <a:rPr lang="x-none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，架构都类似，都是注册中心，客户端，服务端，为什么又造轮子？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dirty="0" smtClean="0"/>
              <a:t>手动</a:t>
            </a:r>
            <a:r>
              <a:rPr lang="en-US" altLang="zh-CN" i="1" dirty="0" smtClean="0"/>
              <a:t>import/export,</a:t>
            </a:r>
            <a:r>
              <a:rPr lang="zh-CN" altLang="en-US" i="1" dirty="0" smtClean="0"/>
              <a:t>且只能在运行时验证</a:t>
            </a:r>
            <a:r>
              <a:rPr lang="en-US" altLang="zh-CN" i="1" dirty="0" smtClean="0"/>
              <a:t>.</a:t>
            </a:r>
            <a:r>
              <a:rPr lang="zh-CN" altLang="en-US" i="1" smtClean="0"/>
              <a:t>只能远程</a:t>
            </a:r>
            <a:r>
              <a:rPr lang="en-US" altLang="zh-CN" i="1" smtClean="0"/>
              <a:t>debug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使用的</a:t>
            </a:r>
            <a:r>
              <a:rPr lang="en-US" altLang="zh-CN" i="1" dirty="0" smtClean="0"/>
              <a:t>Reactor</a:t>
            </a:r>
            <a:r>
              <a:rPr lang="zh-CN" altLang="en-US" i="1" dirty="0" smtClean="0"/>
              <a:t>主从模型，可能存在耗时的服务堵塞队列，导致其他服务超时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发布服务需要分别操作每台需要发布服务的机器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服务更新后，无法方便的确认相应的服务是更新后人为删除的还是发布失败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服务修改保持兼容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直接发布新版本服务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服务修改不兼容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所有机器升级服务至新版本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(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例如：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1.0.1)</a:t>
            </a:r>
            <a:endParaRPr lang="en-US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批量升级客户端至新版本，如出现问题可直接回退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(Hydra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自动根据版本号匹配服务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)</a:t>
            </a:r>
            <a:endParaRPr lang="en-US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卸载老版本服务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(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非必须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百卓，</a:t>
            </a:r>
            <a:r>
              <a:rPr lang="en-US" altLang="zh-CN" dirty="0" smtClean="0"/>
              <a:t>bi,3d</a:t>
            </a:r>
            <a:r>
              <a:rPr lang="zh-CN" altLang="en-US" dirty="0" smtClean="0"/>
              <a:t>等项目组使用。</a:t>
            </a:r>
            <a:endParaRPr lang="en-US" altLang="zh-CN" dirty="0" smtClean="0"/>
          </a:p>
          <a:p>
            <a:r>
              <a:rPr lang="zh-CN" altLang="en-US" dirty="0" smtClean="0"/>
              <a:t>使用过程中的新问题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百卓，</a:t>
            </a:r>
            <a:r>
              <a:rPr lang="en-US" altLang="zh-CN" dirty="0" smtClean="0"/>
              <a:t>bi,3d</a:t>
            </a:r>
            <a:r>
              <a:rPr lang="zh-CN" altLang="en-US" dirty="0" smtClean="0"/>
              <a:t>等项目组使用。</a:t>
            </a:r>
            <a:endParaRPr lang="en-US" altLang="zh-CN" dirty="0" smtClean="0"/>
          </a:p>
          <a:p>
            <a:r>
              <a:rPr lang="zh-CN" altLang="en-US" dirty="0" smtClean="0"/>
              <a:t>使用过程中的新问题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自定义</a:t>
            </a:r>
            <a:r>
              <a:rPr lang="en-US" altLang="zh-CN" dirty="0" err="1" smtClean="0"/>
              <a:t>WorkThreadPool</a:t>
            </a:r>
            <a:r>
              <a:rPr lang="en-US" altLang="zh-CN" dirty="0" smtClean="0"/>
              <a:t>,</a:t>
            </a:r>
            <a:r>
              <a:rPr lang="zh-CN" altLang="en-US" dirty="0" smtClean="0"/>
              <a:t>解决第三个问题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x-none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有各种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服务化框架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dubbo,motan,rpcx,thrift</a:t>
            </a:r>
            <a:r>
              <a:rPr lang="x-none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，架构都类似，都是注册中心，客户端，服务端，为什么又造轮子？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服务修改保持兼容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停止容器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升级服务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启动容器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升级客户端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服务修改不兼容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先一半机器升级服务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升级客户端使用新版本服务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升级另一半服务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问题一，二</a:t>
            </a:r>
            <a:r>
              <a:rPr lang="zh-CN" altLang="en-US" baseline="0" dirty="0" smtClean="0"/>
              <a:t>   热部署</a:t>
            </a:r>
            <a:endParaRPr lang="en-US" altLang="zh-CN" baseline="0" dirty="0" smtClean="0"/>
          </a:p>
          <a:p>
            <a:r>
              <a:rPr lang="zh-CN" altLang="en-US" baseline="0" dirty="0" smtClean="0"/>
              <a:t>问题三  版本管理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版本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管理：多版本所解决的问题和带来的优势，dubbo多版本处理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热部署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：加快启动速度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版本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管理：多版本所解决的问题和带来的优势，dubbo多版本处理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热部署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：加快启动速度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服务修改保持兼容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直接发布新版本服务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服务修改不兼容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所有机器升级服务至新版本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(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例如：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1.0.1)</a:t>
            </a:r>
            <a:endParaRPr lang="en-US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批量升级客户端至新版本，如出现问题可直接回退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(Hydra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自动根据版本号匹配服务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)</a:t>
            </a:r>
            <a:endParaRPr lang="en-US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卸载老版本服务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(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非必须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百卓，</a:t>
            </a:r>
            <a:r>
              <a:rPr lang="en-US" altLang="zh-CN" dirty="0" smtClean="0"/>
              <a:t>bi,3d</a:t>
            </a:r>
            <a:r>
              <a:rPr lang="zh-CN" altLang="en-US" dirty="0" smtClean="0"/>
              <a:t>等项目组使用。</a:t>
            </a:r>
            <a:endParaRPr lang="en-US" altLang="zh-CN" dirty="0" smtClean="0"/>
          </a:p>
          <a:p>
            <a:r>
              <a:rPr lang="zh-CN" altLang="en-US" dirty="0" smtClean="0"/>
              <a:t>使用过程中的新问题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dirty="0" smtClean="0"/>
              <a:t>手动</a:t>
            </a:r>
            <a:r>
              <a:rPr lang="en-US" altLang="zh-CN" i="1" dirty="0" smtClean="0"/>
              <a:t>import/export,</a:t>
            </a:r>
            <a:r>
              <a:rPr lang="zh-CN" altLang="en-US" i="1" dirty="0" smtClean="0"/>
              <a:t>且只能在运行时验证</a:t>
            </a:r>
            <a:r>
              <a:rPr lang="en-US" altLang="zh-CN" i="1" dirty="0" smtClean="0"/>
              <a:t>.</a:t>
            </a:r>
            <a:r>
              <a:rPr lang="zh-CN" altLang="en-US" i="1" smtClean="0"/>
              <a:t>只能远程</a:t>
            </a:r>
            <a:r>
              <a:rPr lang="en-US" altLang="zh-CN" i="1" smtClean="0"/>
              <a:t>debug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使用的</a:t>
            </a:r>
            <a:r>
              <a:rPr lang="en-US" altLang="zh-CN" i="1" dirty="0" smtClean="0"/>
              <a:t>Reactor</a:t>
            </a:r>
            <a:r>
              <a:rPr lang="zh-CN" altLang="en-US" i="1" dirty="0" smtClean="0"/>
              <a:t>主从模型，可能存在耗时的服务堵塞队列，导致其他服务超时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发布服务需要分别操作每台需要发布服务的机器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服务更新后，无法方便的确认相应的服务是更新后人为删除的还是发布失败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techcenter.mic.com/confluence_dev/display/PLATFORM/Hydra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080" y="1122680"/>
            <a:ext cx="10485755" cy="2387600"/>
          </a:xfrm>
        </p:spPr>
        <p:txBody>
          <a:bodyPr/>
          <a:lstStyle/>
          <a:p>
            <a:r>
              <a:rPr lang="x-none" altLang="en-US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焦点服务化框架Hydra的演变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x-none" altLang="en-US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平台架构部---王一帆</a:t>
            </a:r>
          </a:p>
        </p:txBody>
      </p:sp>
      <p:pic>
        <p:nvPicPr>
          <p:cNvPr id="2050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新问题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OSGi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增加了开发复杂度</a:t>
            </a: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耗时服务导致的超时</a:t>
            </a: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分散的服务发布</a:t>
            </a: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无法方便的确认服务是否发布成功</a:t>
            </a: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OSGi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增加了开发复杂度</a:t>
            </a: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6" name="Rounded Rectangle 10"/>
          <p:cNvSpPr/>
          <p:nvPr/>
        </p:nvSpPr>
        <p:spPr>
          <a:xfrm>
            <a:off x="5838698" y="5432298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</a:p>
        </p:txBody>
      </p:sp>
      <p:sp>
        <p:nvSpPr>
          <p:cNvPr id="7" name="Rounded Rectangle 11"/>
          <p:cNvSpPr/>
          <p:nvPr/>
        </p:nvSpPr>
        <p:spPr>
          <a:xfrm>
            <a:off x="2447798" y="5419598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</a:p>
        </p:txBody>
      </p:sp>
      <p:sp>
        <p:nvSpPr>
          <p:cNvPr id="8" name="Rounded Rectangle 12"/>
          <p:cNvSpPr/>
          <p:nvPr/>
        </p:nvSpPr>
        <p:spPr>
          <a:xfrm>
            <a:off x="2244598" y="2193798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</a:p>
        </p:txBody>
      </p:sp>
      <p:sp>
        <p:nvSpPr>
          <p:cNvPr id="9" name="Rounded Rectangle 13"/>
          <p:cNvSpPr/>
          <p:nvPr/>
        </p:nvSpPr>
        <p:spPr>
          <a:xfrm>
            <a:off x="5940298" y="2193798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</a:p>
        </p:txBody>
      </p:sp>
      <p:sp>
        <p:nvSpPr>
          <p:cNvPr id="10" name="Rounded Rectangle 14"/>
          <p:cNvSpPr/>
          <p:nvPr/>
        </p:nvSpPr>
        <p:spPr>
          <a:xfrm>
            <a:off x="6347968" y="4251198"/>
            <a:ext cx="3070860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System Bundle ClassLoader</a:t>
            </a:r>
          </a:p>
        </p:txBody>
      </p:sp>
      <p:sp>
        <p:nvSpPr>
          <p:cNvPr id="11" name="Rounded Rectangle 15"/>
          <p:cNvSpPr/>
          <p:nvPr/>
        </p:nvSpPr>
        <p:spPr>
          <a:xfrm>
            <a:off x="3795268" y="3438398"/>
            <a:ext cx="3021330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Parent System ClassLoader</a:t>
            </a:r>
          </a:p>
        </p:txBody>
      </p:sp>
      <p:cxnSp>
        <p:nvCxnSpPr>
          <p:cNvPr id="12" name="Straight Arrow Connector 16"/>
          <p:cNvCxnSpPr>
            <a:stCxn id="9" idx="1"/>
            <a:endCxn id="8" idx="3"/>
          </p:cNvCxnSpPr>
          <p:nvPr/>
        </p:nvCxnSpPr>
        <p:spPr>
          <a:xfrm flipH="1">
            <a:off x="4642993" y="2425573"/>
            <a:ext cx="1297305" cy="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7"/>
          <p:cNvCxnSpPr>
            <a:stCxn id="9" idx="2"/>
            <a:endCxn id="11" idx="0"/>
          </p:cNvCxnSpPr>
          <p:nvPr/>
        </p:nvCxnSpPr>
        <p:spPr>
          <a:xfrm flipH="1">
            <a:off x="5305933" y="2657348"/>
            <a:ext cx="1833880" cy="7810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8"/>
          <p:cNvCxnSpPr>
            <a:stCxn id="9" idx="2"/>
            <a:endCxn id="10" idx="0"/>
          </p:cNvCxnSpPr>
          <p:nvPr/>
        </p:nvCxnSpPr>
        <p:spPr>
          <a:xfrm>
            <a:off x="7139813" y="2657348"/>
            <a:ext cx="743585" cy="15938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9"/>
          <p:cNvCxnSpPr>
            <a:stCxn id="8" idx="2"/>
            <a:endCxn id="11" idx="0"/>
          </p:cNvCxnSpPr>
          <p:nvPr/>
        </p:nvCxnSpPr>
        <p:spPr>
          <a:xfrm>
            <a:off x="3444113" y="2657348"/>
            <a:ext cx="1861820" cy="7810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0"/>
          <p:cNvCxnSpPr>
            <a:stCxn id="8" idx="2"/>
            <a:endCxn id="7" idx="0"/>
          </p:cNvCxnSpPr>
          <p:nvPr/>
        </p:nvCxnSpPr>
        <p:spPr>
          <a:xfrm>
            <a:off x="3444113" y="2657348"/>
            <a:ext cx="203200" cy="27622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1"/>
          <p:cNvCxnSpPr>
            <a:stCxn id="7" idx="0"/>
            <a:endCxn id="11" idx="2"/>
          </p:cNvCxnSpPr>
          <p:nvPr/>
        </p:nvCxnSpPr>
        <p:spPr>
          <a:xfrm flipV="1">
            <a:off x="3647313" y="3901948"/>
            <a:ext cx="1658620" cy="15176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2"/>
          <p:cNvCxnSpPr>
            <a:stCxn id="6" idx="1"/>
            <a:endCxn id="7" idx="3"/>
          </p:cNvCxnSpPr>
          <p:nvPr/>
        </p:nvCxnSpPr>
        <p:spPr>
          <a:xfrm flipH="1" flipV="1">
            <a:off x="4846193" y="5651373"/>
            <a:ext cx="992505" cy="1270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3"/>
          <p:cNvCxnSpPr>
            <a:stCxn id="6" idx="0"/>
            <a:endCxn id="11" idx="2"/>
          </p:cNvCxnSpPr>
          <p:nvPr/>
        </p:nvCxnSpPr>
        <p:spPr>
          <a:xfrm flipH="1" flipV="1">
            <a:off x="5305933" y="3901948"/>
            <a:ext cx="1732280" cy="15303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4"/>
          <p:cNvCxnSpPr>
            <a:stCxn id="6" idx="0"/>
            <a:endCxn id="10" idx="2"/>
          </p:cNvCxnSpPr>
          <p:nvPr/>
        </p:nvCxnSpPr>
        <p:spPr>
          <a:xfrm flipV="1">
            <a:off x="7038213" y="4714748"/>
            <a:ext cx="845185" cy="7175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5"/>
          <p:cNvCxnSpPr>
            <a:stCxn id="6" idx="0"/>
            <a:endCxn id="9" idx="2"/>
          </p:cNvCxnSpPr>
          <p:nvPr/>
        </p:nvCxnSpPr>
        <p:spPr>
          <a:xfrm flipV="1">
            <a:off x="7038213" y="2657348"/>
            <a:ext cx="101600" cy="27749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  <p:bldP spid="7" grpId="0" animBg="1"/>
      <p:bldP spid="7" grpId="1" bldLvl="0" animBg="1"/>
      <p:bldP spid="8" grpId="0" animBg="1"/>
      <p:bldP spid="8" grpId="1" bldLvl="0" animBg="1"/>
      <p:bldP spid="9" grpId="0" animBg="1"/>
      <p:bldP spid="9" grpId="1" bldLvl="0" animBg="1"/>
      <p:bldP spid="10" grpId="0" animBg="1"/>
      <p:bldP spid="10" grpId="1" bldLvl="0" animBg="1"/>
      <p:bldP spid="11" grpId="0" animBg="1"/>
      <p:bldP spid="11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替换</a:t>
            </a:r>
            <a:r>
              <a:rPr lang="en-US" altLang="zh-CN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OSGi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6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4543933" y="1938782"/>
            <a:ext cx="2752725" cy="447802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BootstrapClassLoader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43933" y="2728722"/>
            <a:ext cx="2752725" cy="389382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dirty="0">
                <a:solidFill>
                  <a:srgbClr val="727272"/>
                </a:solidFill>
              </a:rPr>
              <a:t>ExtensionClassLoader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43933" y="3524250"/>
            <a:ext cx="2752725" cy="416814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dirty="0">
                <a:solidFill>
                  <a:srgbClr val="727272"/>
                </a:solidFill>
              </a:rPr>
              <a:t>ApplicationClassLoader</a:t>
            </a:r>
          </a:p>
        </p:txBody>
      </p:sp>
      <p:cxnSp>
        <p:nvCxnSpPr>
          <p:cNvPr id="9" name="Straight Connector 8"/>
          <p:cNvCxnSpPr>
            <a:stCxn id="5" idx="2"/>
            <a:endCxn id="7" idx="0"/>
          </p:cNvCxnSpPr>
          <p:nvPr/>
        </p:nvCxnSpPr>
        <p:spPr>
          <a:xfrm rot="5400000">
            <a:off x="5749227" y="2557653"/>
            <a:ext cx="3421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8" idx="0"/>
          </p:cNvCxnSpPr>
          <p:nvPr/>
        </p:nvCxnSpPr>
        <p:spPr>
          <a:xfrm rot="5400000">
            <a:off x="5717223" y="3321177"/>
            <a:ext cx="4061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7"/>
          <p:cNvSpPr/>
          <p:nvPr/>
        </p:nvSpPr>
        <p:spPr>
          <a:xfrm>
            <a:off x="4540885" y="4380738"/>
            <a:ext cx="2752725" cy="416814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err="1" smtClean="0">
                <a:solidFill>
                  <a:srgbClr val="727272"/>
                </a:solidFill>
              </a:rPr>
              <a:t>BaseContainer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cxnSp>
        <p:nvCxnSpPr>
          <p:cNvPr id="41" name="直接连接符 40"/>
          <p:cNvCxnSpPr>
            <a:stCxn id="8" idx="2"/>
            <a:endCxn id="39" idx="0"/>
          </p:cNvCxnSpPr>
          <p:nvPr/>
        </p:nvCxnSpPr>
        <p:spPr>
          <a:xfrm rot="5400000">
            <a:off x="5698935" y="4159377"/>
            <a:ext cx="439674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7"/>
          <p:cNvSpPr/>
          <p:nvPr/>
        </p:nvSpPr>
        <p:spPr>
          <a:xfrm>
            <a:off x="1310005" y="5429250"/>
            <a:ext cx="2752725" cy="416814"/>
          </a:xfrm>
          <a:prstGeom prst="roundRect">
            <a:avLst/>
          </a:prstGeom>
          <a:noFill/>
          <a:ln>
            <a:solidFill>
              <a:srgbClr val="0BA95F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err="1" smtClean="0">
                <a:solidFill>
                  <a:srgbClr val="727272"/>
                </a:solidFill>
              </a:rPr>
              <a:t>Service</a:t>
            </a:r>
            <a:r>
              <a:rPr lang="en-US" altLang="en-US" dirty="0" err="1" smtClean="0">
                <a:solidFill>
                  <a:srgbClr val="727272"/>
                </a:solidFill>
              </a:rPr>
              <a:t>Container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4546981" y="5429250"/>
            <a:ext cx="2752725" cy="416814"/>
          </a:xfrm>
          <a:prstGeom prst="roundRect">
            <a:avLst/>
          </a:prstGeom>
          <a:noFill/>
          <a:ln>
            <a:solidFill>
              <a:srgbClr val="0BA95F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err="1" smtClean="0">
                <a:solidFill>
                  <a:srgbClr val="727272"/>
                </a:solidFill>
              </a:rPr>
              <a:t>Service</a:t>
            </a:r>
            <a:r>
              <a:rPr lang="en-US" altLang="en-US" dirty="0" err="1" smtClean="0">
                <a:solidFill>
                  <a:srgbClr val="727272"/>
                </a:solidFill>
              </a:rPr>
              <a:t>Container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sp>
        <p:nvSpPr>
          <p:cNvPr id="44" name="Rounded Rectangle 7"/>
          <p:cNvSpPr/>
          <p:nvPr/>
        </p:nvSpPr>
        <p:spPr>
          <a:xfrm>
            <a:off x="7802245" y="5420106"/>
            <a:ext cx="2752725" cy="416814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err="1" smtClean="0">
                <a:solidFill>
                  <a:srgbClr val="727272"/>
                </a:solidFill>
              </a:rPr>
              <a:t>SystemService</a:t>
            </a:r>
            <a:r>
              <a:rPr lang="en-US" altLang="en-US" dirty="0" err="1" smtClean="0">
                <a:solidFill>
                  <a:srgbClr val="727272"/>
                </a:solidFill>
              </a:rPr>
              <a:t>Container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cxnSp>
        <p:nvCxnSpPr>
          <p:cNvPr id="48" name="肘形连接符 47"/>
          <p:cNvCxnSpPr>
            <a:stCxn id="39" idx="2"/>
            <a:endCxn id="42" idx="0"/>
          </p:cNvCxnSpPr>
          <p:nvPr/>
        </p:nvCxnSpPr>
        <p:spPr>
          <a:xfrm rot="5400000">
            <a:off x="3985959" y="3497961"/>
            <a:ext cx="631698" cy="32308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39" idx="2"/>
            <a:endCxn id="43" idx="0"/>
          </p:cNvCxnSpPr>
          <p:nvPr/>
        </p:nvCxnSpPr>
        <p:spPr>
          <a:xfrm rot="16200000" flipH="1">
            <a:off x="5604447" y="5110353"/>
            <a:ext cx="631698" cy="6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39" idx="2"/>
            <a:endCxn id="44" idx="0"/>
          </p:cNvCxnSpPr>
          <p:nvPr/>
        </p:nvCxnSpPr>
        <p:spPr>
          <a:xfrm rot="16200000" flipH="1">
            <a:off x="7236651" y="3478149"/>
            <a:ext cx="622554" cy="32613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标注 52"/>
          <p:cNvSpPr/>
          <p:nvPr/>
        </p:nvSpPr>
        <p:spPr>
          <a:xfrm>
            <a:off x="7653528" y="2935224"/>
            <a:ext cx="1481328" cy="429768"/>
          </a:xfrm>
          <a:prstGeom prst="wedgeRectCallout">
            <a:avLst>
              <a:gd name="adj1" fmla="val -73281"/>
              <a:gd name="adj2" fmla="val 1348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727272"/>
                </a:solidFill>
              </a:rPr>
              <a:t>加载</a:t>
            </a:r>
            <a:r>
              <a:rPr lang="en-US" altLang="zh-CN" sz="1200" dirty="0" err="1" smtClean="0">
                <a:solidFill>
                  <a:srgbClr val="727272"/>
                </a:solidFill>
              </a:rPr>
              <a:t>ServiceNode</a:t>
            </a:r>
            <a:r>
              <a:rPr lang="zh-CN" altLang="en-US" sz="1200" dirty="0" smtClean="0">
                <a:solidFill>
                  <a:srgbClr val="727272"/>
                </a:solidFill>
              </a:rPr>
              <a:t>应用，主要负责通信</a:t>
            </a:r>
            <a:endParaRPr lang="zh-CN" altLang="en-US" sz="1200" dirty="0">
              <a:solidFill>
                <a:srgbClr val="727272"/>
              </a:solidFill>
            </a:endParaRPr>
          </a:p>
        </p:txBody>
      </p:sp>
      <p:sp>
        <p:nvSpPr>
          <p:cNvPr id="54" name="矩形标注 53"/>
          <p:cNvSpPr/>
          <p:nvPr/>
        </p:nvSpPr>
        <p:spPr>
          <a:xfrm>
            <a:off x="7623048" y="3800856"/>
            <a:ext cx="1481328" cy="429768"/>
          </a:xfrm>
          <a:prstGeom prst="wedgeRectCallout">
            <a:avLst>
              <a:gd name="adj1" fmla="val -73281"/>
              <a:gd name="adj2" fmla="val 1348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727272"/>
                </a:solidFill>
              </a:rPr>
              <a:t>加载基础服务，例如：日志，数据源</a:t>
            </a:r>
            <a:endParaRPr lang="zh-CN" altLang="en-US" sz="1200" dirty="0">
              <a:solidFill>
                <a:srgbClr val="727272"/>
              </a:solidFill>
            </a:endParaRPr>
          </a:p>
        </p:txBody>
      </p:sp>
      <p:sp>
        <p:nvSpPr>
          <p:cNvPr id="55" name="矩形标注 54"/>
          <p:cNvSpPr/>
          <p:nvPr/>
        </p:nvSpPr>
        <p:spPr>
          <a:xfrm>
            <a:off x="1804416" y="6120384"/>
            <a:ext cx="1481328" cy="429768"/>
          </a:xfrm>
          <a:prstGeom prst="wedgeRectCallout">
            <a:avLst>
              <a:gd name="adj1" fmla="val 2027"/>
              <a:gd name="adj2" fmla="val -1204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727272"/>
                </a:solidFill>
              </a:rPr>
              <a:t>加载业务服务</a:t>
            </a:r>
            <a:endParaRPr lang="zh-CN" altLang="en-US" sz="1200" dirty="0">
              <a:solidFill>
                <a:srgbClr val="727272"/>
              </a:solidFill>
            </a:endParaRPr>
          </a:p>
        </p:txBody>
      </p:sp>
      <p:sp>
        <p:nvSpPr>
          <p:cNvPr id="56" name="矩形标注 55"/>
          <p:cNvSpPr/>
          <p:nvPr/>
        </p:nvSpPr>
        <p:spPr>
          <a:xfrm>
            <a:off x="8586216" y="6117336"/>
            <a:ext cx="1481328" cy="429768"/>
          </a:xfrm>
          <a:prstGeom prst="wedgeRectCallout">
            <a:avLst>
              <a:gd name="adj1" fmla="val 2027"/>
              <a:gd name="adj2" fmla="val -1204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727272"/>
                </a:solidFill>
              </a:rPr>
              <a:t>加载系统服务</a:t>
            </a:r>
            <a:endParaRPr lang="zh-CN" altLang="en-US" sz="1200" dirty="0">
              <a:solidFill>
                <a:srgbClr val="72727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bldLvl="0" animBg="1"/>
      <p:bldP spid="7" grpId="0" animBg="1"/>
      <p:bldP spid="7" grpId="1" bldLvl="0" animBg="1"/>
      <p:bldP spid="8" grpId="0" animBg="1"/>
      <p:bldP spid="8" grpId="1" bldLvl="0" animBg="1"/>
      <p:bldP spid="39" grpId="0" animBg="1"/>
      <p:bldP spid="39" grpId="1" bldLvl="0" animBg="1"/>
      <p:bldP spid="42" grpId="0" animBg="1"/>
      <p:bldP spid="42" grpId="1" bldLvl="0" animBg="1"/>
      <p:bldP spid="43" grpId="0" animBg="1"/>
      <p:bldP spid="43" grpId="1" bldLvl="0" animBg="1"/>
      <p:bldP spid="44" grpId="0" animBg="1"/>
      <p:bldP spid="44" grpId="1" bldLvl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耗时服务导致的超时</a:t>
            </a:r>
          </a:p>
        </p:txBody>
      </p:sp>
      <p:pic>
        <p:nvPicPr>
          <p:cNvPr id="6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4059301" y="2185670"/>
            <a:ext cx="2752725" cy="447802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rgbClr val="727272"/>
                </a:solidFill>
              </a:rPr>
              <a:t>Queue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cxnSp>
        <p:nvCxnSpPr>
          <p:cNvPr id="22" name="直接箭头连接符 21"/>
          <p:cNvCxnSpPr>
            <a:endCxn id="5" idx="1"/>
          </p:cNvCxnSpPr>
          <p:nvPr/>
        </p:nvCxnSpPr>
        <p:spPr>
          <a:xfrm>
            <a:off x="3136392" y="2148840"/>
            <a:ext cx="922909" cy="260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118104" y="2404872"/>
            <a:ext cx="941197" cy="4699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5" idx="1"/>
          </p:cNvCxnSpPr>
          <p:nvPr/>
        </p:nvCxnSpPr>
        <p:spPr>
          <a:xfrm flipV="1">
            <a:off x="3136392" y="2409571"/>
            <a:ext cx="922909" cy="214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5" idx="3"/>
          </p:cNvCxnSpPr>
          <p:nvPr/>
        </p:nvCxnSpPr>
        <p:spPr>
          <a:xfrm flipV="1">
            <a:off x="6812026" y="2148840"/>
            <a:ext cx="850646" cy="260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5" idx="3"/>
          </p:cNvCxnSpPr>
          <p:nvPr/>
        </p:nvCxnSpPr>
        <p:spPr>
          <a:xfrm flipV="1">
            <a:off x="6812026" y="2404872"/>
            <a:ext cx="868934" cy="4699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5" idx="3"/>
          </p:cNvCxnSpPr>
          <p:nvPr/>
        </p:nvCxnSpPr>
        <p:spPr>
          <a:xfrm>
            <a:off x="6812026" y="2409571"/>
            <a:ext cx="878078" cy="223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4"/>
          <p:cNvSpPr/>
          <p:nvPr/>
        </p:nvSpPr>
        <p:spPr>
          <a:xfrm>
            <a:off x="4056253" y="3508502"/>
            <a:ext cx="2752725" cy="447802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err="1" smtClean="0">
                <a:solidFill>
                  <a:srgbClr val="727272"/>
                </a:solidFill>
              </a:rPr>
              <a:t>DefaultQueue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cxnSp>
        <p:nvCxnSpPr>
          <p:cNvPr id="61" name="直接箭头连接符 60"/>
          <p:cNvCxnSpPr>
            <a:endCxn id="60" idx="1"/>
          </p:cNvCxnSpPr>
          <p:nvPr/>
        </p:nvCxnSpPr>
        <p:spPr>
          <a:xfrm>
            <a:off x="3133344" y="3471672"/>
            <a:ext cx="922909" cy="260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60" idx="1"/>
          </p:cNvCxnSpPr>
          <p:nvPr/>
        </p:nvCxnSpPr>
        <p:spPr>
          <a:xfrm flipV="1">
            <a:off x="3133344" y="3732403"/>
            <a:ext cx="922909" cy="214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60" idx="3"/>
          </p:cNvCxnSpPr>
          <p:nvPr/>
        </p:nvCxnSpPr>
        <p:spPr>
          <a:xfrm flipV="1">
            <a:off x="6808978" y="3471672"/>
            <a:ext cx="850646" cy="260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0" idx="3"/>
          </p:cNvCxnSpPr>
          <p:nvPr/>
        </p:nvCxnSpPr>
        <p:spPr>
          <a:xfrm>
            <a:off x="6808978" y="3732403"/>
            <a:ext cx="878078" cy="223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4"/>
          <p:cNvSpPr/>
          <p:nvPr/>
        </p:nvSpPr>
        <p:spPr>
          <a:xfrm>
            <a:off x="4056253" y="4706366"/>
            <a:ext cx="2752725" cy="447802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rgbClr val="727272"/>
                </a:solidFill>
              </a:rPr>
              <a:t>Queue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cxnSp>
        <p:nvCxnSpPr>
          <p:cNvPr id="69" name="直接箭头连接符 68"/>
          <p:cNvCxnSpPr>
            <a:endCxn id="67" idx="1"/>
          </p:cNvCxnSpPr>
          <p:nvPr/>
        </p:nvCxnSpPr>
        <p:spPr>
          <a:xfrm>
            <a:off x="3145536" y="4928616"/>
            <a:ext cx="910717" cy="1651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7" idx="3"/>
          </p:cNvCxnSpPr>
          <p:nvPr/>
        </p:nvCxnSpPr>
        <p:spPr>
          <a:xfrm flipV="1">
            <a:off x="6808978" y="4925568"/>
            <a:ext cx="868934" cy="4699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0" grpId="0" animBg="1"/>
      <p:bldP spid="60" grpId="1" animBg="1"/>
      <p:bldP spid="67" grpId="0" animBg="1"/>
      <p:bldP spid="6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分散的服务发布</a:t>
            </a: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1527429" y="417195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54524" y="417068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398764" y="417068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34843" y="2209673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27272"/>
                </a:solidFill>
              </a:rPr>
              <a:t>管理中心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cxnSp>
        <p:nvCxnSpPr>
          <p:cNvPr id="12" name="Straight Arrow Connector 11"/>
          <p:cNvCxnSpPr>
            <a:stCxn id="9" idx="2"/>
            <a:endCxn id="6" idx="0"/>
          </p:cNvCxnSpPr>
          <p:nvPr/>
        </p:nvCxnSpPr>
        <p:spPr>
          <a:xfrm rot="5400000">
            <a:off x="2756853" y="2960179"/>
            <a:ext cx="1016127" cy="1407414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7" idx="0"/>
          </p:cNvCxnSpPr>
          <p:nvPr/>
        </p:nvCxnSpPr>
        <p:spPr>
          <a:xfrm rot="16200000" flipH="1">
            <a:off x="4471035" y="2653410"/>
            <a:ext cx="1014857" cy="2019681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8" idx="0"/>
          </p:cNvCxnSpPr>
          <p:nvPr/>
        </p:nvCxnSpPr>
        <p:spPr>
          <a:xfrm rot="16200000" flipH="1">
            <a:off x="6193155" y="931290"/>
            <a:ext cx="1014857" cy="5463921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8"/>
          <p:cNvSpPr/>
          <p:nvPr/>
        </p:nvSpPr>
        <p:spPr>
          <a:xfrm>
            <a:off x="6625971" y="2224913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rgbClr val="727272"/>
                </a:solidFill>
              </a:rPr>
              <a:t>Maven</a:t>
            </a:r>
            <a:r>
              <a:rPr lang="zh-CN" altLang="en-US" dirty="0" smtClean="0">
                <a:solidFill>
                  <a:srgbClr val="727272"/>
                </a:solidFill>
              </a:rPr>
              <a:t>仓库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cxnSp>
        <p:nvCxnSpPr>
          <p:cNvPr id="35" name="Straight Arrow Connector 11"/>
          <p:cNvCxnSpPr>
            <a:stCxn id="34" idx="2"/>
            <a:endCxn id="6" idx="0"/>
          </p:cNvCxnSpPr>
          <p:nvPr/>
        </p:nvCxnSpPr>
        <p:spPr>
          <a:xfrm rot="5400000">
            <a:off x="4610037" y="1122235"/>
            <a:ext cx="1000887" cy="5098542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2"/>
          <p:cNvCxnSpPr>
            <a:stCxn id="34" idx="2"/>
            <a:endCxn id="7" idx="0"/>
          </p:cNvCxnSpPr>
          <p:nvPr/>
        </p:nvCxnSpPr>
        <p:spPr>
          <a:xfrm rot="5400000">
            <a:off x="6324220" y="2835148"/>
            <a:ext cx="999617" cy="1671447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3"/>
          <p:cNvCxnSpPr>
            <a:stCxn id="34" idx="2"/>
            <a:endCxn id="8" idx="0"/>
          </p:cNvCxnSpPr>
          <p:nvPr/>
        </p:nvCxnSpPr>
        <p:spPr>
          <a:xfrm rot="16200000" flipH="1">
            <a:off x="8046339" y="2784474"/>
            <a:ext cx="999617" cy="1772793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  <p:bldP spid="7" grpId="0" animBg="1"/>
      <p:bldP spid="7" grpId="1" bldLvl="0" animBg="1"/>
      <p:bldP spid="8" grpId="0" animBg="1"/>
      <p:bldP spid="8" grpId="1" bldLvl="0" animBg="1"/>
      <p:bldP spid="9" grpId="0" animBg="1"/>
      <p:bldP spid="9" grpId="1" bldLvl="0" animBg="1"/>
      <p:bldP spid="34" grpId="0" animBg="1"/>
      <p:bldP spid="34" grpId="1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842645" y="281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服务发布问题</a:t>
            </a:r>
            <a:endParaRPr lang="x-none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22" name="Rounded Rectangle 12"/>
          <p:cNvSpPr/>
          <p:nvPr/>
        </p:nvSpPr>
        <p:spPr>
          <a:xfrm>
            <a:off x="6803644" y="3593593"/>
            <a:ext cx="3711956" cy="2532888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x-none" altLang="en-US" dirty="0" smtClean="0">
                <a:solidFill>
                  <a:srgbClr val="727272"/>
                </a:solidFill>
              </a:rPr>
              <a:t>服务端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sp>
        <p:nvSpPr>
          <p:cNvPr id="23" name="Rounded Rectangle 13"/>
          <p:cNvSpPr/>
          <p:nvPr/>
        </p:nvSpPr>
        <p:spPr>
          <a:xfrm>
            <a:off x="1588897" y="4366514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</a:p>
        </p:txBody>
      </p:sp>
      <p:sp>
        <p:nvSpPr>
          <p:cNvPr id="24" name="Rounded Rectangle 14"/>
          <p:cNvSpPr/>
          <p:nvPr/>
        </p:nvSpPr>
        <p:spPr>
          <a:xfrm>
            <a:off x="4636135" y="2041652"/>
            <a:ext cx="2067560" cy="946150"/>
          </a:xfrm>
          <a:prstGeom prst="roundRect">
            <a:avLst/>
          </a:prstGeom>
          <a:noFill/>
          <a:ln>
            <a:solidFill>
              <a:srgbClr val="287F9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dirty="0" smtClean="0">
                <a:solidFill>
                  <a:srgbClr val="727272"/>
                </a:solidFill>
              </a:rPr>
              <a:t>注册中心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cxnSp>
        <p:nvCxnSpPr>
          <p:cNvPr id="25" name="Straight Connector 15"/>
          <p:cNvCxnSpPr>
            <a:stCxn id="23" idx="3"/>
            <a:endCxn id="22" idx="1"/>
          </p:cNvCxnSpPr>
          <p:nvPr/>
        </p:nvCxnSpPr>
        <p:spPr>
          <a:xfrm>
            <a:off x="3656457" y="4839589"/>
            <a:ext cx="3147187" cy="20448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6"/>
          <p:cNvCxnSpPr>
            <a:stCxn id="23" idx="0"/>
            <a:endCxn id="24" idx="2"/>
          </p:cNvCxnSpPr>
          <p:nvPr/>
        </p:nvCxnSpPr>
        <p:spPr>
          <a:xfrm rot="5400000" flipH="1" flipV="1">
            <a:off x="3456940" y="2153539"/>
            <a:ext cx="1378712" cy="3047238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7"/>
          <p:cNvCxnSpPr>
            <a:stCxn id="24" idx="2"/>
            <a:endCxn id="22" idx="0"/>
          </p:cNvCxnSpPr>
          <p:nvPr/>
        </p:nvCxnSpPr>
        <p:spPr>
          <a:xfrm rot="16200000" flipH="1">
            <a:off x="6861873" y="1795843"/>
            <a:ext cx="605791" cy="2989707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9"/>
          <p:cNvSpPr/>
          <p:nvPr/>
        </p:nvSpPr>
        <p:spPr>
          <a:xfrm>
            <a:off x="7047103" y="4334256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33" name="Rectangle 9"/>
          <p:cNvSpPr/>
          <p:nvPr/>
        </p:nvSpPr>
        <p:spPr>
          <a:xfrm>
            <a:off x="8863711" y="4322064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34" name="Rectangle 9"/>
          <p:cNvSpPr/>
          <p:nvPr/>
        </p:nvSpPr>
        <p:spPr>
          <a:xfrm>
            <a:off x="7062343" y="5291328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35" name="Rectangle 9"/>
          <p:cNvSpPr/>
          <p:nvPr/>
        </p:nvSpPr>
        <p:spPr>
          <a:xfrm>
            <a:off x="8863711" y="5273040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 decel="100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bldLvl="0" animBg="1"/>
      <p:bldP spid="23" grpId="0" animBg="1"/>
      <p:bldP spid="23" grpId="1" bldLvl="0" animBg="1"/>
      <p:bldP spid="24" grpId="0" animBg="1"/>
      <p:bldP spid="24" grpId="1" bldLvl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842645" y="281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Hydra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新</a:t>
            </a:r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版架构</a:t>
            </a:r>
            <a:endParaRPr lang="x-none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6" name="Rounded Rectangle 12"/>
          <p:cNvSpPr/>
          <p:nvPr/>
        </p:nvSpPr>
        <p:spPr>
          <a:xfrm>
            <a:off x="6803644" y="3904489"/>
            <a:ext cx="3711956" cy="2532888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x-none" altLang="en-US" dirty="0" smtClean="0">
                <a:solidFill>
                  <a:srgbClr val="727272"/>
                </a:solidFill>
              </a:rPr>
              <a:t>服务端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sp>
        <p:nvSpPr>
          <p:cNvPr id="8" name="Rounded Rectangle 13"/>
          <p:cNvSpPr/>
          <p:nvPr/>
        </p:nvSpPr>
        <p:spPr>
          <a:xfrm>
            <a:off x="1588897" y="4677410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</a:p>
        </p:txBody>
      </p:sp>
      <p:sp>
        <p:nvSpPr>
          <p:cNvPr id="10" name="Rounded Rectangle 14"/>
          <p:cNvSpPr/>
          <p:nvPr/>
        </p:nvSpPr>
        <p:spPr>
          <a:xfrm>
            <a:off x="3017520" y="1837944"/>
            <a:ext cx="5157216" cy="1460754"/>
          </a:xfrm>
          <a:prstGeom prst="roundRect">
            <a:avLst/>
          </a:prstGeom>
          <a:noFill/>
          <a:ln>
            <a:solidFill>
              <a:srgbClr val="287F9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rgbClr val="727272"/>
                </a:solidFill>
              </a:rPr>
              <a:t>管理</a:t>
            </a:r>
            <a:r>
              <a:rPr lang="x-none" altLang="en-US" dirty="0" smtClean="0">
                <a:solidFill>
                  <a:srgbClr val="727272"/>
                </a:solidFill>
              </a:rPr>
              <a:t>中心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cxnSp>
        <p:nvCxnSpPr>
          <p:cNvPr id="11" name="Straight Connector 15"/>
          <p:cNvCxnSpPr>
            <a:stCxn id="8" idx="3"/>
            <a:endCxn id="6" idx="1"/>
          </p:cNvCxnSpPr>
          <p:nvPr/>
        </p:nvCxnSpPr>
        <p:spPr>
          <a:xfrm>
            <a:off x="3656457" y="5150485"/>
            <a:ext cx="3147187" cy="20448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6"/>
          <p:cNvCxnSpPr>
            <a:stCxn id="8" idx="0"/>
            <a:endCxn id="10" idx="2"/>
          </p:cNvCxnSpPr>
          <p:nvPr/>
        </p:nvCxnSpPr>
        <p:spPr>
          <a:xfrm rot="5400000" flipH="1" flipV="1">
            <a:off x="3420046" y="2501329"/>
            <a:ext cx="1378712" cy="2973451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7"/>
          <p:cNvCxnSpPr>
            <a:stCxn id="10" idx="2"/>
            <a:endCxn id="6" idx="0"/>
          </p:cNvCxnSpPr>
          <p:nvPr/>
        </p:nvCxnSpPr>
        <p:spPr>
          <a:xfrm rot="16200000" flipH="1">
            <a:off x="6824980" y="2069846"/>
            <a:ext cx="605791" cy="3063494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9"/>
          <p:cNvSpPr/>
          <p:nvPr/>
        </p:nvSpPr>
        <p:spPr>
          <a:xfrm>
            <a:off x="7047103" y="4645152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27272"/>
                </a:solidFill>
              </a:rPr>
              <a:t>系统</a:t>
            </a:r>
            <a:r>
              <a:rPr lang="x-none" altLang="en-US" dirty="0" smtClean="0">
                <a:solidFill>
                  <a:srgbClr val="727272"/>
                </a:solidFill>
              </a:rPr>
              <a:t>服务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sp>
        <p:nvSpPr>
          <p:cNvPr id="27" name="Rectangle 9"/>
          <p:cNvSpPr/>
          <p:nvPr/>
        </p:nvSpPr>
        <p:spPr>
          <a:xfrm>
            <a:off x="8863711" y="4632960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28" name="Rectangle 9"/>
          <p:cNvSpPr/>
          <p:nvPr/>
        </p:nvSpPr>
        <p:spPr>
          <a:xfrm>
            <a:off x="7062343" y="5602224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29" name="Rectangle 9"/>
          <p:cNvSpPr/>
          <p:nvPr/>
        </p:nvSpPr>
        <p:spPr>
          <a:xfrm>
            <a:off x="8863711" y="5583936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20" name="Rectangle 9"/>
          <p:cNvSpPr/>
          <p:nvPr/>
        </p:nvSpPr>
        <p:spPr>
          <a:xfrm>
            <a:off x="3295015" y="2346960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27272"/>
                </a:solidFill>
              </a:rPr>
              <a:t>注册中心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sp>
        <p:nvSpPr>
          <p:cNvPr id="25" name="Rectangle 9"/>
          <p:cNvSpPr/>
          <p:nvPr/>
        </p:nvSpPr>
        <p:spPr>
          <a:xfrm>
            <a:off x="4992751" y="2371344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err="1" smtClean="0">
                <a:solidFill>
                  <a:srgbClr val="727272"/>
                </a:solidFill>
              </a:rPr>
              <a:t>WebApp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sp>
        <p:nvSpPr>
          <p:cNvPr id="30" name="Rectangle 9"/>
          <p:cNvSpPr/>
          <p:nvPr/>
        </p:nvSpPr>
        <p:spPr>
          <a:xfrm>
            <a:off x="6617335" y="2368296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27272"/>
                </a:solidFill>
              </a:rPr>
              <a:t>本地客户端</a:t>
            </a:r>
            <a:endParaRPr lang="x-none" altLang="en-US" dirty="0">
              <a:solidFill>
                <a:srgbClr val="72727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800" decel="100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  <p:bldP spid="8" grpId="0" animBg="1"/>
      <p:bldP spid="8" grpId="1" bldLvl="0" animBg="1"/>
      <p:bldP spid="10" grpId="0" animBg="1"/>
      <p:bldP spid="10" grpId="1" bldLvl="0" animBg="1"/>
      <p:bldP spid="26" grpId="0" animBg="1"/>
      <p:bldP spid="27" grpId="0" animBg="1"/>
      <p:bldP spid="28" grpId="0" animBg="1"/>
      <p:bldP spid="29" grpId="0" animBg="1"/>
      <p:bldP spid="20" grpId="0" animBg="1"/>
      <p:bldP spid="25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广告时间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http://techcenter.mic.com/confluence_dev/display/PLATFORM/Hydra3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935" y="1167130"/>
            <a:ext cx="9491345" cy="2387600"/>
          </a:xfrm>
        </p:spPr>
        <p:txBody>
          <a:bodyPr/>
          <a:lstStyle/>
          <a:p>
            <a:pPr algn="l"/>
            <a:r>
              <a:rPr lang="x-none" altLang="en-US" sz="80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谢谢</a:t>
            </a:r>
          </a:p>
        </p:txBody>
      </p:sp>
      <p:pic>
        <p:nvPicPr>
          <p:cNvPr id="1026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2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8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8" decel="50000">
                                          <p:stCondLst>
                                            <p:cond delay="6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8">
                                          <p:stCondLst>
                                            <p:cond delay="13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8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8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8" decel="50000">
                                          <p:stCondLst>
                                            <p:cond delay="1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8">
                                          <p:stCondLst>
                                            <p:cond delay="18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8" decel="50000">
                                          <p:stCondLst>
                                            <p:cond delay="18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842645" y="281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Hydra初版架构</a:t>
            </a:r>
          </a:p>
        </p:txBody>
      </p:sp>
      <p:pic>
        <p:nvPicPr>
          <p:cNvPr id="9" name="Content Placeholder 8" descr="智能截图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2225" y="1214120"/>
            <a:ext cx="12221210" cy="56470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7896860" y="1354455"/>
            <a:ext cx="274002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x-none" altLang="en-US" sz="48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thrift</a:t>
            </a: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283970" y="1359535"/>
            <a:ext cx="274002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x-none" altLang="en-US" sz="48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dubbo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4711700" y="1358265"/>
            <a:ext cx="274002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x-none" altLang="en-US" sz="48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motan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794500" y="5220335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服务端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58745" y="5226050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727575" y="3385820"/>
            <a:ext cx="2067560" cy="946150"/>
          </a:xfrm>
          <a:prstGeom prst="roundRect">
            <a:avLst/>
          </a:prstGeom>
          <a:noFill/>
          <a:ln>
            <a:solidFill>
              <a:srgbClr val="287F9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注册中心</a:t>
            </a:r>
          </a:p>
        </p:txBody>
      </p:sp>
      <p:cxnSp>
        <p:nvCxnSpPr>
          <p:cNvPr id="16" name="Straight Connector 15"/>
          <p:cNvCxnSpPr>
            <a:endCxn id="13" idx="1"/>
          </p:cNvCxnSpPr>
          <p:nvPr/>
        </p:nvCxnSpPr>
        <p:spPr>
          <a:xfrm flipV="1">
            <a:off x="4693920" y="5693410"/>
            <a:ext cx="2100580" cy="3810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" idx="0"/>
            <a:endCxn id="15" idx="2"/>
          </p:cNvCxnSpPr>
          <p:nvPr/>
        </p:nvCxnSpPr>
        <p:spPr>
          <a:xfrm flipV="1">
            <a:off x="3692525" y="4331970"/>
            <a:ext cx="2068830" cy="894080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2"/>
            <a:endCxn id="13" idx="0"/>
          </p:cNvCxnSpPr>
          <p:nvPr/>
        </p:nvCxnSpPr>
        <p:spPr>
          <a:xfrm>
            <a:off x="5761355" y="4331970"/>
            <a:ext cx="2066925" cy="888365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 animBg="1"/>
      <p:bldP spid="13" grpId="1" bldLvl="0" animBg="1"/>
      <p:bldP spid="14" grpId="0" animBg="1"/>
      <p:bldP spid="14" grpId="1" bldLvl="0" animBg="1"/>
      <p:bldP spid="15" grpId="0" animBg="1"/>
      <p:bldP spid="15" grpId="1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x-none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自定义WorkThreadPool</a:t>
            </a:r>
            <a:endParaRPr lang="x-none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E:\mygit\ivaneye.github.com\source\ppt\share\iomodel\file\reactor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17320"/>
            <a:ext cx="12192000" cy="5440680"/>
          </a:xfrm>
          <a:prstGeom prst="rect">
            <a:avLst/>
          </a:prstGeom>
          <a:noFill/>
        </p:spPr>
      </p:pic>
      <p:pic>
        <p:nvPicPr>
          <p:cNvPr id="5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842645" y="4184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Hydra新版架构</a:t>
            </a:r>
          </a:p>
        </p:txBody>
      </p:sp>
      <p:pic>
        <p:nvPicPr>
          <p:cNvPr id="4" name="Content Placeholder 3" descr="智能截图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9050" y="1479550"/>
            <a:ext cx="12183745" cy="54019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195" y="2757170"/>
            <a:ext cx="10515600" cy="1325563"/>
          </a:xfrm>
        </p:spPr>
        <p:txBody>
          <a:bodyPr/>
          <a:lstStyle/>
          <a:p>
            <a:pPr algn="ctr"/>
            <a:r>
              <a:rPr lang="x-none" altLang="en-US" sz="48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为什么又造轮子？</a:t>
            </a:r>
          </a:p>
        </p:txBody>
      </p:sp>
      <p:pic>
        <p:nvPicPr>
          <p:cNvPr id="5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服务升级</a:t>
            </a:r>
            <a:endParaRPr lang="x-none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服务修改保持兼容</a:t>
            </a: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服务修改不兼容</a:t>
            </a: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1289685" y="522351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16780" y="522224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61020" y="522224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07995" y="3425825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35090" y="3424555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</a:p>
        </p:txBody>
      </p:sp>
      <p:cxnSp>
        <p:nvCxnSpPr>
          <p:cNvPr id="12" name="Straight Arrow Connector 11"/>
          <p:cNvCxnSpPr>
            <a:stCxn id="9" idx="2"/>
            <a:endCxn id="6" idx="0"/>
          </p:cNvCxnSpPr>
          <p:nvPr/>
        </p:nvCxnSpPr>
        <p:spPr>
          <a:xfrm flipH="1">
            <a:off x="2323465" y="4371975"/>
            <a:ext cx="1718310" cy="85153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3975735" y="4365625"/>
            <a:ext cx="1774825" cy="85661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4045585" y="4401185"/>
            <a:ext cx="5149215" cy="82105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6" idx="0"/>
          </p:cNvCxnSpPr>
          <p:nvPr/>
        </p:nvCxnSpPr>
        <p:spPr>
          <a:xfrm flipH="1">
            <a:off x="2323465" y="4370705"/>
            <a:ext cx="5145405" cy="85280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5709920" y="4370705"/>
            <a:ext cx="1758950" cy="853440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44105" y="4365625"/>
            <a:ext cx="1734185" cy="858520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问题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频繁重启容器，累积耗时很长</a:t>
            </a: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对同一</a:t>
            </a:r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服务节点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下的其他服务有影响</a:t>
            </a: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在进行升级的过程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中，会导致服务容量</a:t>
            </a:r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减少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，相对的负载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增加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解决方案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热部署</a:t>
            </a:r>
          </a:p>
          <a:p>
            <a:r>
              <a:rPr lang="en-US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版本</a:t>
            </a:r>
            <a:r>
              <a:rPr lang="x-none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管理</a:t>
            </a:r>
          </a:p>
          <a:p>
            <a:r>
              <a:rPr lang="x-none" altLang="en-US" dirty="0" smtClean="0">
                <a:solidFill>
                  <a:srgbClr val="247FAC"/>
                </a:solidFill>
                <a:latin typeface="Microsoft YaHei" charset="0"/>
                <a:ea typeface="Microsoft YaHei" charset="0"/>
              </a:rPr>
              <a:t>模块化开发服务---期望功能</a:t>
            </a:r>
            <a:endParaRPr lang="x-none" altLang="en-US" dirty="0" smtClean="0">
              <a:solidFill>
                <a:srgbClr val="247FAC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778625" y="5308600"/>
            <a:ext cx="4782820" cy="85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基础服务</a:t>
            </a:r>
          </a:p>
        </p:txBody>
      </p:sp>
      <p:sp>
        <p:nvSpPr>
          <p:cNvPr id="7" name="Rectangle 6"/>
          <p:cNvSpPr/>
          <p:nvPr/>
        </p:nvSpPr>
        <p:spPr>
          <a:xfrm>
            <a:off x="6767830" y="4105275"/>
            <a:ext cx="1366520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8" name="Rectangle 7"/>
          <p:cNvSpPr/>
          <p:nvPr/>
        </p:nvSpPr>
        <p:spPr>
          <a:xfrm>
            <a:off x="8612505" y="4109720"/>
            <a:ext cx="1279525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93350" y="4110355"/>
            <a:ext cx="1279525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54495" y="2899410"/>
            <a:ext cx="1366520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99170" y="2903855"/>
            <a:ext cx="1279525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280015" y="2904490"/>
            <a:ext cx="1279525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0" presetClass="entr" presetSubtype="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5" grpId="0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7" grpId="10" animBg="1"/>
      <p:bldP spid="7" grpId="11" animBg="1"/>
      <p:bldP spid="7" grpId="12" animBg="1"/>
      <p:bldP spid="7" grpId="13" animBg="1"/>
      <p:bldP spid="7" grpId="14" animBg="1"/>
      <p:bldP spid="7" grpId="15" animBg="1"/>
      <p:bldP spid="7" grpId="16" animBg="1"/>
      <p:bldP spid="7" grpId="17" animBg="1"/>
      <p:bldP spid="7" grpId="18" animBg="1"/>
      <p:bldP spid="7" grpId="19" animBg="1"/>
      <p:bldP spid="7" grpId="20" animBg="1"/>
      <p:bldP spid="7" grpId="21" animBg="1"/>
      <p:bldP spid="8" grpId="0" animBg="1"/>
      <p:bldP spid="8" grpId="1" animBg="1"/>
      <p:bldP spid="8" grpId="2" animBg="1"/>
      <p:bldP spid="8" grpId="3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Hydra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的实现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OSGi</a:t>
            </a:r>
          </a:p>
        </p:txBody>
      </p:sp>
      <p:pic>
        <p:nvPicPr>
          <p:cNvPr id="6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1279525" y="2734310"/>
            <a:ext cx="2752725" cy="692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BootstrapClassLoader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79525" y="4118610"/>
            <a:ext cx="2752725" cy="692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ExtensionClassLoader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79525" y="5490210"/>
            <a:ext cx="2752725" cy="692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ApplicationClassLoader</a:t>
            </a:r>
          </a:p>
        </p:txBody>
      </p:sp>
      <p:cxnSp>
        <p:nvCxnSpPr>
          <p:cNvPr id="9" name="Straight Connector 8"/>
          <p:cNvCxnSpPr>
            <a:stCxn id="5" idx="2"/>
            <a:endCxn id="7" idx="0"/>
          </p:cNvCxnSpPr>
          <p:nvPr/>
        </p:nvCxnSpPr>
        <p:spPr>
          <a:xfrm>
            <a:off x="2656205" y="3426460"/>
            <a:ext cx="0" cy="69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8" idx="0"/>
          </p:cNvCxnSpPr>
          <p:nvPr/>
        </p:nvCxnSpPr>
        <p:spPr>
          <a:xfrm>
            <a:off x="2656205" y="4810760"/>
            <a:ext cx="0" cy="679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609330" y="5642610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18430" y="5629910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15230" y="2404110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710930" y="2404110"/>
            <a:ext cx="2398395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Bundle ClassLoader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118600" y="4461510"/>
            <a:ext cx="3070860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System Bundle ClassLoader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565900" y="3648710"/>
            <a:ext cx="3021330" cy="4635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Parent System ClassLoader</a:t>
            </a:r>
          </a:p>
        </p:txBody>
      </p:sp>
      <p:cxnSp>
        <p:nvCxnSpPr>
          <p:cNvPr id="17" name="Straight Arrow Connector 16"/>
          <p:cNvCxnSpPr>
            <a:stCxn id="14" idx="1"/>
            <a:endCxn id="13" idx="3"/>
          </p:cNvCxnSpPr>
          <p:nvPr/>
        </p:nvCxnSpPr>
        <p:spPr>
          <a:xfrm flipH="1">
            <a:off x="7413625" y="2635885"/>
            <a:ext cx="1297305" cy="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6" idx="0"/>
          </p:cNvCxnSpPr>
          <p:nvPr/>
        </p:nvCxnSpPr>
        <p:spPr>
          <a:xfrm flipH="1">
            <a:off x="8076565" y="2867660"/>
            <a:ext cx="1833880" cy="7810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5" idx="0"/>
          </p:cNvCxnSpPr>
          <p:nvPr/>
        </p:nvCxnSpPr>
        <p:spPr>
          <a:xfrm>
            <a:off x="9910445" y="2867660"/>
            <a:ext cx="743585" cy="15938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2"/>
            <a:endCxn id="16" idx="0"/>
          </p:cNvCxnSpPr>
          <p:nvPr/>
        </p:nvCxnSpPr>
        <p:spPr>
          <a:xfrm>
            <a:off x="6214745" y="2867660"/>
            <a:ext cx="1861820" cy="7810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12" idx="0"/>
          </p:cNvCxnSpPr>
          <p:nvPr/>
        </p:nvCxnSpPr>
        <p:spPr>
          <a:xfrm>
            <a:off x="6214745" y="2867660"/>
            <a:ext cx="203200" cy="27622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  <a:endCxn id="16" idx="2"/>
          </p:cNvCxnSpPr>
          <p:nvPr/>
        </p:nvCxnSpPr>
        <p:spPr>
          <a:xfrm flipV="1">
            <a:off x="6417945" y="4112260"/>
            <a:ext cx="1658620" cy="15176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1"/>
            <a:endCxn id="12" idx="3"/>
          </p:cNvCxnSpPr>
          <p:nvPr/>
        </p:nvCxnSpPr>
        <p:spPr>
          <a:xfrm flipH="1" flipV="1">
            <a:off x="7616825" y="5861685"/>
            <a:ext cx="992505" cy="1270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0"/>
            <a:endCxn id="16" idx="2"/>
          </p:cNvCxnSpPr>
          <p:nvPr/>
        </p:nvCxnSpPr>
        <p:spPr>
          <a:xfrm flipH="1" flipV="1">
            <a:off x="8076565" y="4112260"/>
            <a:ext cx="1732280" cy="15303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0"/>
            <a:endCxn id="15" idx="2"/>
          </p:cNvCxnSpPr>
          <p:nvPr/>
        </p:nvCxnSpPr>
        <p:spPr>
          <a:xfrm flipV="1">
            <a:off x="9808845" y="4925060"/>
            <a:ext cx="845185" cy="7175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0"/>
            <a:endCxn id="14" idx="2"/>
          </p:cNvCxnSpPr>
          <p:nvPr/>
        </p:nvCxnSpPr>
        <p:spPr>
          <a:xfrm flipV="1">
            <a:off x="9808845" y="2867660"/>
            <a:ext cx="101600" cy="2774950"/>
          </a:xfrm>
          <a:prstGeom prst="straightConnector1">
            <a:avLst/>
          </a:prstGeom>
          <a:ln>
            <a:solidFill>
              <a:srgbClr val="4C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bldLvl="0" animBg="1"/>
      <p:bldP spid="7" grpId="0" animBg="1"/>
      <p:bldP spid="7" grpId="1" bldLvl="0" animBg="1"/>
      <p:bldP spid="8" grpId="0" animBg="1"/>
      <p:bldP spid="8" grpId="1" bldLvl="0" animBg="1"/>
      <p:bldP spid="11" grpId="0" animBg="1"/>
      <p:bldP spid="11" grpId="1" bldLvl="0" animBg="1"/>
      <p:bldP spid="12" grpId="0" animBg="1"/>
      <p:bldP spid="12" grpId="1" bldLvl="0" animBg="1"/>
      <p:bldP spid="13" grpId="0" animBg="1"/>
      <p:bldP spid="13" grpId="1" bldLvl="0" animBg="1"/>
      <p:bldP spid="14" grpId="0" animBg="1"/>
      <p:bldP spid="14" grpId="1" bldLvl="0" animBg="1"/>
      <p:bldP spid="15" grpId="0" animBg="1"/>
      <p:bldP spid="15" grpId="1" bldLvl="0" animBg="1"/>
      <p:bldP spid="16" grpId="0" animBg="1"/>
      <p:bldP spid="16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服务升级</a:t>
            </a:r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(Hydra)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服务修改保持兼容</a:t>
            </a: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服务修改不兼容</a:t>
            </a: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1289685" y="522351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16780" y="522224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61020" y="522224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07995" y="3425825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35090" y="3424555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</a:p>
        </p:txBody>
      </p:sp>
      <p:cxnSp>
        <p:nvCxnSpPr>
          <p:cNvPr id="12" name="Straight Arrow Connector 11"/>
          <p:cNvCxnSpPr>
            <a:stCxn id="9" idx="2"/>
            <a:endCxn id="6" idx="0"/>
          </p:cNvCxnSpPr>
          <p:nvPr/>
        </p:nvCxnSpPr>
        <p:spPr>
          <a:xfrm flipH="1">
            <a:off x="2323465" y="4371975"/>
            <a:ext cx="1718310" cy="85153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3975735" y="4365625"/>
            <a:ext cx="1774825" cy="85661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4045585" y="4401185"/>
            <a:ext cx="5149215" cy="82105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6" idx="0"/>
          </p:cNvCxnSpPr>
          <p:nvPr/>
        </p:nvCxnSpPr>
        <p:spPr>
          <a:xfrm flipH="1">
            <a:off x="2323465" y="4370705"/>
            <a:ext cx="5145405" cy="85280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5709920" y="4370705"/>
            <a:ext cx="1758950" cy="853440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44105" y="4365625"/>
            <a:ext cx="1734185" cy="858520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bldLvl="0" animBg="1"/>
      <p:bldP spid="7" grpId="0" animBg="1"/>
      <p:bldP spid="7" grpId="1" bldLvl="0" animBg="1"/>
      <p:bldP spid="8" grpId="0" animBg="1"/>
      <p:bldP spid="8" grpId="1" bldLvl="0" animBg="1"/>
      <p:bldP spid="9" grpId="0" animBg="1"/>
      <p:bldP spid="9" grpId="1" bldLvl="0" animBg="1"/>
      <p:bldP spid="10" grpId="0" animBg="1"/>
      <p:bldP spid="10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842645" y="281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Hydra初版架构</a:t>
            </a:r>
          </a:p>
        </p:txBody>
      </p:sp>
      <p:sp>
        <p:nvSpPr>
          <p:cNvPr id="6" name="Rounded Rectangle 12"/>
          <p:cNvSpPr/>
          <p:nvPr/>
        </p:nvSpPr>
        <p:spPr>
          <a:xfrm>
            <a:off x="6803644" y="3593593"/>
            <a:ext cx="3711956" cy="2532888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x-none" altLang="en-US" dirty="0" smtClean="0">
                <a:solidFill>
                  <a:srgbClr val="727272"/>
                </a:solidFill>
              </a:rPr>
              <a:t>服务端</a:t>
            </a:r>
            <a:r>
              <a:rPr lang="en-US" altLang="en-US" dirty="0" smtClean="0">
                <a:solidFill>
                  <a:srgbClr val="727272"/>
                </a:solidFill>
              </a:rPr>
              <a:t>(</a:t>
            </a:r>
            <a:r>
              <a:rPr lang="en-US" altLang="en-US" dirty="0" err="1" smtClean="0">
                <a:solidFill>
                  <a:srgbClr val="727272"/>
                </a:solidFill>
              </a:rPr>
              <a:t>OSGi</a:t>
            </a:r>
            <a:r>
              <a:rPr lang="en-US" altLang="en-US" dirty="0" smtClean="0">
                <a:solidFill>
                  <a:srgbClr val="727272"/>
                </a:solidFill>
              </a:rPr>
              <a:t>)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sp>
        <p:nvSpPr>
          <p:cNvPr id="8" name="Rounded Rectangle 13"/>
          <p:cNvSpPr/>
          <p:nvPr/>
        </p:nvSpPr>
        <p:spPr>
          <a:xfrm>
            <a:off x="1588897" y="4366514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</a:p>
        </p:txBody>
      </p:sp>
      <p:sp>
        <p:nvSpPr>
          <p:cNvPr id="10" name="Rounded Rectangle 14"/>
          <p:cNvSpPr/>
          <p:nvPr/>
        </p:nvSpPr>
        <p:spPr>
          <a:xfrm>
            <a:off x="4636135" y="2041652"/>
            <a:ext cx="2067560" cy="946150"/>
          </a:xfrm>
          <a:prstGeom prst="roundRect">
            <a:avLst/>
          </a:prstGeom>
          <a:noFill/>
          <a:ln>
            <a:solidFill>
              <a:srgbClr val="287F9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dirty="0" smtClean="0">
                <a:solidFill>
                  <a:srgbClr val="727272"/>
                </a:solidFill>
              </a:rPr>
              <a:t>注册中心</a:t>
            </a:r>
            <a:r>
              <a:rPr lang="en-US" altLang="en-US" dirty="0" smtClean="0">
                <a:solidFill>
                  <a:srgbClr val="727272"/>
                </a:solidFill>
              </a:rPr>
              <a:t>(</a:t>
            </a:r>
            <a:r>
              <a:rPr lang="en-US" altLang="en-US" dirty="0" err="1" smtClean="0">
                <a:solidFill>
                  <a:srgbClr val="727272"/>
                </a:solidFill>
              </a:rPr>
              <a:t>OSGi</a:t>
            </a:r>
            <a:r>
              <a:rPr lang="en-US" altLang="en-US" dirty="0" smtClean="0">
                <a:solidFill>
                  <a:srgbClr val="727272"/>
                </a:solidFill>
              </a:rPr>
              <a:t>)</a:t>
            </a:r>
            <a:endParaRPr lang="x-none" altLang="en-US" dirty="0">
              <a:solidFill>
                <a:srgbClr val="727272"/>
              </a:solidFill>
            </a:endParaRPr>
          </a:p>
        </p:txBody>
      </p:sp>
      <p:cxnSp>
        <p:nvCxnSpPr>
          <p:cNvPr id="11" name="Straight Connector 15"/>
          <p:cNvCxnSpPr>
            <a:stCxn id="8" idx="3"/>
            <a:endCxn id="6" idx="1"/>
          </p:cNvCxnSpPr>
          <p:nvPr/>
        </p:nvCxnSpPr>
        <p:spPr>
          <a:xfrm>
            <a:off x="3656457" y="4839589"/>
            <a:ext cx="3147187" cy="20448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6"/>
          <p:cNvCxnSpPr>
            <a:stCxn id="8" idx="0"/>
            <a:endCxn id="10" idx="2"/>
          </p:cNvCxnSpPr>
          <p:nvPr/>
        </p:nvCxnSpPr>
        <p:spPr>
          <a:xfrm rot="5400000" flipH="1" flipV="1">
            <a:off x="3456940" y="2153539"/>
            <a:ext cx="1378712" cy="3047238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7"/>
          <p:cNvCxnSpPr>
            <a:stCxn id="10" idx="2"/>
            <a:endCxn id="6" idx="0"/>
          </p:cNvCxnSpPr>
          <p:nvPr/>
        </p:nvCxnSpPr>
        <p:spPr>
          <a:xfrm rot="16200000" flipH="1">
            <a:off x="6861873" y="1795843"/>
            <a:ext cx="605791" cy="2989707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9"/>
          <p:cNvSpPr/>
          <p:nvPr/>
        </p:nvSpPr>
        <p:spPr>
          <a:xfrm>
            <a:off x="7047103" y="4334256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27" name="Rectangle 9"/>
          <p:cNvSpPr/>
          <p:nvPr/>
        </p:nvSpPr>
        <p:spPr>
          <a:xfrm>
            <a:off x="8863711" y="4322064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28" name="Rectangle 9"/>
          <p:cNvSpPr/>
          <p:nvPr/>
        </p:nvSpPr>
        <p:spPr>
          <a:xfrm>
            <a:off x="7062343" y="5291328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  <p:sp>
        <p:nvSpPr>
          <p:cNvPr id="29" name="Rectangle 9"/>
          <p:cNvSpPr/>
          <p:nvPr/>
        </p:nvSpPr>
        <p:spPr>
          <a:xfrm>
            <a:off x="8863711" y="5273040"/>
            <a:ext cx="1366520" cy="6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  <p:bldP spid="8" grpId="0" animBg="1"/>
      <p:bldP spid="8" grpId="1" bldLvl="0" animBg="1"/>
      <p:bldP spid="10" grpId="0" animBg="1"/>
      <p:bldP spid="10" grpId="1" bldLvl="0" animBg="1"/>
      <p:bldP spid="26" grpId="0" animBg="1"/>
      <p:bldP spid="27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663</Words>
  <Application>Microsoft Office PowerPoint</Application>
  <PresentationFormat>自定义</PresentationFormat>
  <Paragraphs>180</Paragraphs>
  <Slides>21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Theme</vt:lpstr>
      <vt:lpstr>焦点服务化框架Hydra的演变</vt:lpstr>
      <vt:lpstr>幻灯片 2</vt:lpstr>
      <vt:lpstr>为什么又造轮子？</vt:lpstr>
      <vt:lpstr>服务升级</vt:lpstr>
      <vt:lpstr>问题</vt:lpstr>
      <vt:lpstr>解决方案</vt:lpstr>
      <vt:lpstr>Hydra的实现</vt:lpstr>
      <vt:lpstr>服务升级(Hydra)</vt:lpstr>
      <vt:lpstr>幻灯片 9</vt:lpstr>
      <vt:lpstr>新问题</vt:lpstr>
      <vt:lpstr>OSGi增加了开发复杂度</vt:lpstr>
      <vt:lpstr>替换OSGi</vt:lpstr>
      <vt:lpstr>耗时服务导致的超时</vt:lpstr>
      <vt:lpstr>分散的服务发布</vt:lpstr>
      <vt:lpstr>幻灯片 15</vt:lpstr>
      <vt:lpstr>幻灯片 16</vt:lpstr>
      <vt:lpstr>广告时间</vt:lpstr>
      <vt:lpstr>谢谢</vt:lpstr>
      <vt:lpstr>幻灯片 19</vt:lpstr>
      <vt:lpstr>自定义WorkThreadPool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ivan</dc:creator>
  <cp:lastModifiedBy>mode</cp:lastModifiedBy>
  <cp:revision>318</cp:revision>
  <dcterms:created xsi:type="dcterms:W3CDTF">2016-09-25T13:18:26Z</dcterms:created>
  <dcterms:modified xsi:type="dcterms:W3CDTF">2016-09-26T07:41:00Z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