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19"/>
  </p:handoutMasterIdLst>
  <p:sldIdLst>
    <p:sldId id="256" r:id="rId3"/>
    <p:sldId id="257" r:id="rId4"/>
    <p:sldId id="285" r:id="rId6"/>
    <p:sldId id="271" r:id="rId7"/>
    <p:sldId id="272" r:id="rId8"/>
    <p:sldId id="274" r:id="rId9"/>
    <p:sldId id="259" r:id="rId10"/>
    <p:sldId id="286" r:id="rId11"/>
    <p:sldId id="269" r:id="rId12"/>
    <p:sldId id="261" r:id="rId13"/>
    <p:sldId id="263" r:id="rId14"/>
    <p:sldId id="275" r:id="rId15"/>
    <p:sldId id="287" r:id="rId16"/>
    <p:sldId id="267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A95F"/>
    <a:srgbClr val="287F90"/>
    <a:srgbClr val="4C4398"/>
    <a:srgbClr val="247FAC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1657" autoAdjust="0"/>
  </p:normalViewPr>
  <p:slideViewPr>
    <p:cSldViewPr snapToGrid="0">
      <p:cViewPr varScale="1">
        <p:scale>
          <a:sx n="104" d="100"/>
          <a:sy n="104" d="100"/>
        </p:scale>
        <p:origin x="-222" y="-90"/>
      </p:cViewPr>
      <p:guideLst>
        <p:guide orient="horz" pos="2116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2821"/>
        <p:guide pos="2155"/>
      </p:guideLst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13E72-FA39-44AD-8477-6847715536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EA05F-7BDC-44FB-92A3-B4FCE23D39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x-none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有各种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服务化框架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dubbo,motan,rpcx,thrift</a:t>
            </a:r>
            <a:r>
              <a:rPr lang="x-none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，架构都类似，都是注册中心，客户端，服务端</a:t>
            </a:r>
            <a:r>
              <a:rPr lang="x-none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，为什么又造轮子？</a:t>
            </a:r>
            <a:endParaRPr lang="x-none" altLang="en-US" dirty="0" err="1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err="1" smtClean="0"/>
              <a:t>WorkThreadPool</a:t>
            </a:r>
            <a:r>
              <a:rPr lang="en-US" altLang="zh-CN" dirty="0" smtClean="0"/>
              <a:t>,</a:t>
            </a:r>
            <a:r>
              <a:rPr lang="zh-CN" altLang="en-US" dirty="0" smtClean="0"/>
              <a:t>解决第三个问题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x-none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有各种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服务化框架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dubbo,motan,rpcx,thrift</a:t>
            </a:r>
            <a:r>
              <a:rPr lang="x-none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sym typeface="+mn-ea"/>
              </a:rPr>
              <a:t>，架构都类似，都是注册中心，客户端，服务端，为什么又造轮子？</a:t>
            </a:r>
            <a:endParaRPr lang="x-none" altLang="en-US" dirty="0" err="1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停止容器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启动容器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升级客户端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先一半机器升级服务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升级客户端使用新版本服务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升级另一半服务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问题一，二</a:t>
            </a:r>
            <a:r>
              <a:rPr lang="zh-CN" altLang="en-US" baseline="0" dirty="0" smtClean="0"/>
              <a:t>   热部署</a:t>
            </a:r>
            <a:endParaRPr lang="en-US" altLang="zh-CN" baseline="0" dirty="0" smtClean="0"/>
          </a:p>
          <a:p>
            <a:r>
              <a:rPr lang="zh-CN" altLang="en-US" baseline="0" dirty="0" smtClean="0"/>
              <a:t>问题三  版本管理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版本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管理：多版本所解决的问题和带来的优势，dubbo多版本处理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热部署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：加快启动速度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版本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管理：多版本所解决的问题和带来的优势，dubbo多版本处理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75000"/>
                  </a:schemeClr>
                </a:solidFill>
                <a:sym typeface="+mn-ea"/>
              </a:rPr>
              <a:t>热部署</a:t>
            </a:r>
            <a:r>
              <a:rPr lang="x-none" altLang="en-US">
                <a:solidFill>
                  <a:schemeClr val="bg2">
                    <a:lumMod val="75000"/>
                  </a:schemeClr>
                </a:solidFill>
                <a:sym typeface="+mn-ea"/>
              </a:rPr>
              <a:t>：加快启动速度</a:t>
            </a:r>
            <a:endParaRPr lang="x-none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直接发布新版本服务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所有机器升级服务至新版本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例如：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1.0.1)</a:t>
            </a:r>
            <a:endParaRPr lang="en-US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批量升级客户端至新版本，如出现问题可直接回退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(Hydra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自动根据版本号匹配服务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)</a:t>
            </a:r>
            <a:endParaRPr lang="en-US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pPr lvl="1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卸载老版本服务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(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非必须</a:t>
            </a:r>
            <a:r>
              <a:rPr lang="en-US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  <a:sym typeface="+mn-ea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手动</a:t>
            </a:r>
            <a:r>
              <a:rPr lang="en-US" altLang="zh-CN" i="1" dirty="0" smtClean="0"/>
              <a:t>import/export,</a:t>
            </a:r>
            <a:r>
              <a:rPr lang="zh-CN" altLang="en-US" i="1" dirty="0" smtClean="0"/>
              <a:t>且只能在运行时验证</a:t>
            </a:r>
            <a:r>
              <a:rPr lang="en-US" altLang="zh-CN" i="1" dirty="0" smtClean="0"/>
              <a:t>.</a:t>
            </a:r>
            <a:r>
              <a:rPr lang="zh-CN" altLang="en-US" i="1" smtClean="0"/>
              <a:t>只能远程</a:t>
            </a:r>
            <a:r>
              <a:rPr lang="en-US" altLang="zh-CN" i="1" smtClean="0"/>
              <a:t>debug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使用的</a:t>
            </a:r>
            <a:r>
              <a:rPr lang="en-US" altLang="zh-CN" i="1" dirty="0" smtClean="0"/>
              <a:t>Reactor</a:t>
            </a:r>
            <a:r>
              <a:rPr lang="zh-CN" altLang="en-US" i="1" dirty="0" smtClean="0"/>
              <a:t>主从模型，可能存在耗时的服务堵塞队列，导致其他服务超时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发布服务需要分别操作每台需要发布服务的机器</a:t>
            </a:r>
            <a:endParaRPr lang="en-US" altLang="zh-CN" i="1" dirty="0" smtClean="0"/>
          </a:p>
          <a:p>
            <a:pPr marL="228600" indent="-228600">
              <a:buAutoNum type="arabicPeriod"/>
            </a:pPr>
            <a:r>
              <a:rPr lang="zh-CN" altLang="en-US" i="1" dirty="0" smtClean="0"/>
              <a:t>服务更新后，无法方便的确认相应的服务是更新后人为删除的还是发布失败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解决第一，第二个问题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hyperlink" Target="http://techcenter.mic.com/confluence_dev/display/PLATFORM/Hydra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080" y="1122680"/>
            <a:ext cx="10485755" cy="2387600"/>
          </a:xfrm>
        </p:spPr>
        <p:txBody>
          <a:bodyPr/>
          <a:lstStyle/>
          <a:p>
            <a:r>
              <a:rPr lang="x-none" altLang="en-US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焦点服务化框架Hydra的演变</a:t>
            </a:r>
            <a:endParaRPr lang="x-none" altLang="en-US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x-none" altLang="en-US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平台架构部---王一帆</a:t>
            </a:r>
            <a:endParaRPr lang="x-none" altLang="en-US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2050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新问题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OSGi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增加了开发复杂度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耗时服务导致的超时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分散的服务发布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无法方便的确认服务是否发布成功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x-none" altLang="en-US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Hydra3</a:t>
            </a:r>
            <a:r>
              <a:rPr lang="x-none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的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版本控制与热部署实现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5" name="Content Placeholder 4" descr="servicenod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450975"/>
            <a:ext cx="12192000" cy="5405755"/>
          </a:xfrm>
          <a:prstGeom prst="rect">
            <a:avLst/>
          </a:prstGeom>
        </p:spPr>
      </p:pic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x-none" altLang="en-US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Hydra3</a:t>
            </a:r>
            <a:r>
              <a:rPr lang="x-none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的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耗时服务处理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E:\mygit\ivaneye.github.com\source\ppt\share\iomodel\file\reactor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417320"/>
            <a:ext cx="12192000" cy="5440680"/>
          </a:xfrm>
          <a:prstGeom prst="rect">
            <a:avLst/>
          </a:prstGeom>
          <a:noFill/>
        </p:spPr>
      </p:pic>
      <p:pic>
        <p:nvPicPr>
          <p:cNvPr id="5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842645" y="4184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Hydra新版架构</a:t>
            </a:r>
            <a:endParaRPr lang="x-none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Content Placeholder 3" descr="智能截图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050" y="1479550"/>
            <a:ext cx="12183745" cy="540194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广告时间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1"/>
              </a:rPr>
              <a:t>http://techcenter.mic.com/confluence_dev/display/PLATFORM/Hydra3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8935" y="1167130"/>
            <a:ext cx="9491345" cy="2387600"/>
          </a:xfrm>
        </p:spPr>
        <p:txBody>
          <a:bodyPr/>
          <a:lstStyle/>
          <a:p>
            <a:pPr algn="l"/>
            <a:r>
              <a:rPr lang="x-none" altLang="en-US" sz="80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谢谢</a:t>
            </a:r>
            <a:endParaRPr lang="x-none" altLang="en-US" sz="80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1026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2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8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8" decel="50000">
                                          <p:stCondLst>
                                            <p:cond delay="6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8">
                                          <p:stCondLst>
                                            <p:cond delay="13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8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8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8" decel="50000">
                                          <p:stCondLst>
                                            <p:cond delay="1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8">
                                          <p:stCondLst>
                                            <p:cond delay="18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8" decel="50000">
                                          <p:stCondLst>
                                            <p:cond delay="18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7896860" y="1354455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thrift</a:t>
            </a:r>
            <a:endParaRPr lang="x-none" altLang="en-US" sz="48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283970" y="1359535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dubbo</a:t>
            </a:r>
            <a:endParaRPr lang="x-none" altLang="en-US" sz="48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4711700" y="1358265"/>
            <a:ext cx="27400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motan</a:t>
            </a:r>
            <a:endParaRPr lang="x-none" altLang="en-US" sz="48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94500" y="5220335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服务端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58745" y="5226050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27575" y="3385820"/>
            <a:ext cx="2067560" cy="946150"/>
          </a:xfrm>
          <a:prstGeom prst="roundRect">
            <a:avLst/>
          </a:prstGeom>
          <a:noFill/>
          <a:ln>
            <a:solidFill>
              <a:srgbClr val="287F9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注册中心</a:t>
            </a:r>
            <a:endParaRPr lang="x-none" altLang="en-US">
              <a:solidFill>
                <a:srgbClr val="727272"/>
              </a:solidFill>
            </a:endParaRPr>
          </a:p>
        </p:txBody>
      </p:sp>
      <p:cxnSp>
        <p:nvCxnSpPr>
          <p:cNvPr id="16" name="Straight Connector 15"/>
          <p:cNvCxnSpPr>
            <a:endCxn id="13" idx="1"/>
          </p:cNvCxnSpPr>
          <p:nvPr/>
        </p:nvCxnSpPr>
        <p:spPr>
          <a:xfrm flipV="1">
            <a:off x="4693920" y="5693410"/>
            <a:ext cx="2100580" cy="3810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0"/>
            <a:endCxn id="15" idx="2"/>
          </p:cNvCxnSpPr>
          <p:nvPr/>
        </p:nvCxnSpPr>
        <p:spPr>
          <a:xfrm flipV="1">
            <a:off x="3692525" y="4331970"/>
            <a:ext cx="2068830" cy="894080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2"/>
            <a:endCxn id="13" idx="0"/>
          </p:cNvCxnSpPr>
          <p:nvPr/>
        </p:nvCxnSpPr>
        <p:spPr>
          <a:xfrm>
            <a:off x="5761355" y="4331970"/>
            <a:ext cx="2066925" cy="888365"/>
          </a:xfrm>
          <a:prstGeom prst="line">
            <a:avLst/>
          </a:prstGeom>
          <a:ln>
            <a:solidFill>
              <a:srgbClr val="0BA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 animBg="1"/>
      <p:bldP spid="14" grpId="0" animBg="1"/>
      <p:bldP spid="13" grpId="1" bldLvl="0" animBg="1"/>
      <p:bldP spid="14" grpId="1" bldLvl="0" animBg="1"/>
      <p:bldP spid="15" grpId="0" animBg="1"/>
      <p:bldP spid="15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195" y="2757170"/>
            <a:ext cx="10515600" cy="1325563"/>
          </a:xfrm>
        </p:spPr>
        <p:txBody>
          <a:bodyPr/>
          <a:lstStyle/>
          <a:p>
            <a:pPr algn="ctr"/>
            <a:r>
              <a:rPr lang="x-none" altLang="en-US" sz="4800" dirty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为什么又造轮子？</a:t>
            </a:r>
            <a:endParaRPr lang="x-none" altLang="en-US" sz="4800" dirty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5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服务升级</a:t>
            </a:r>
            <a:endParaRPr lang="x-none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1289685" y="522351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1678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6102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07995" y="342582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35090" y="342455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  <a:endParaRPr lang="x-none" altLang="en-US">
              <a:solidFill>
                <a:srgbClr val="727272"/>
              </a:solidFill>
            </a:endParaRPr>
          </a:p>
        </p:txBody>
      </p: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>
          <a:xfrm flipH="1">
            <a:off x="2323465" y="4371975"/>
            <a:ext cx="1718310" cy="85153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975735" y="4365625"/>
            <a:ext cx="1774825" cy="85661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4045585" y="4401185"/>
            <a:ext cx="5149215" cy="82105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6" idx="0"/>
          </p:cNvCxnSpPr>
          <p:nvPr/>
        </p:nvCxnSpPr>
        <p:spPr>
          <a:xfrm flipH="1">
            <a:off x="2323465" y="4370705"/>
            <a:ext cx="5145405" cy="85280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5709920" y="4370705"/>
            <a:ext cx="1758950" cy="85344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44105" y="4365625"/>
            <a:ext cx="1734185" cy="85852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6" grpId="1" animBg="1"/>
      <p:bldP spid="7" grpId="1" animBg="1"/>
      <p:bldP spid="8" grpId="1" animBg="1"/>
      <p:bldP spid="9" grpId="1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问题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频繁重启容器，累积耗时很长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对同一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服务节点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下的其他服务有影响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在进行升级的过程中，会导致服务容量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减少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，相对的负载增加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解决方案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热部署</a:t>
            </a:r>
            <a:endParaRPr lang="en-US" dirty="0" err="1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en-US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版本</a:t>
            </a:r>
            <a:r>
              <a:rPr lang="x-none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管理</a:t>
            </a:r>
            <a:endParaRPr lang="x-none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x-none" altLang="en-US" dirty="0" smtClean="0">
                <a:solidFill>
                  <a:srgbClr val="247FAC"/>
                </a:solidFill>
                <a:latin typeface="Microsoft YaHei" charset="0"/>
                <a:ea typeface="Microsoft YaHei" charset="0"/>
              </a:rPr>
              <a:t>模块化开发服务---期望功能</a:t>
            </a:r>
            <a:endParaRPr lang="x-none" altLang="en-US" dirty="0" smtClean="0">
              <a:solidFill>
                <a:srgbClr val="247FAC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778625" y="5308600"/>
            <a:ext cx="4782820" cy="85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基础服务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7830" y="4105275"/>
            <a:ext cx="136652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12505" y="4109720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93350" y="4110355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54495" y="2899410"/>
            <a:ext cx="136652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99170" y="2903855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80015" y="2904490"/>
            <a:ext cx="1279525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</a:t>
            </a:r>
            <a:endParaRPr lang="x-none" altLang="en-US">
              <a:solidFill>
                <a:srgbClr val="72727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0" presetClass="entr" presetSubtype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animBg="1"/>
      <p:bldP spid="7" grpId="13" animBg="1"/>
      <p:bldP spid="7" grpId="14" animBg="1"/>
      <p:bldP spid="7" grpId="15" animBg="1"/>
      <p:bldP spid="7" grpId="16" animBg="1"/>
      <p:bldP spid="7" grpId="17" animBg="1"/>
      <p:bldP spid="7" grpId="18" animBg="1"/>
      <p:bldP spid="7" grpId="19" animBg="1"/>
      <p:bldP spid="7" grpId="20" animBg="1"/>
      <p:bldP spid="7" grpId="21" animBg="1"/>
      <p:bldP spid="8" grpId="0" animBg="1"/>
      <p:bldP spid="8" grpId="1" animBg="1"/>
      <p:bldP spid="8" grpId="2" animBg="1"/>
      <p:bldP spid="8" grpId="3" animBg="1"/>
      <p:bldP spid="9" grpId="0" animBg="1"/>
      <p:bldP spid="10" grpId="0" animBg="1"/>
      <p:bldP spid="11" grpId="0" animBg="1"/>
      <p:bldP spid="12" grpId="0" animBg="1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</a:t>
            </a:r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的实现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OSGi</a:t>
            </a:r>
            <a:endParaRPr lang="en-US" altLang="zh-CN" dirty="0" err="1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Content Placeholder 4" descr="OSGi_ClassLoa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0408" y="1861693"/>
            <a:ext cx="5379212" cy="4478655"/>
          </a:xfrm>
          <a:prstGeom prst="rect">
            <a:avLst/>
          </a:prstGeom>
        </p:spPr>
      </p:pic>
      <p:pic>
        <p:nvPicPr>
          <p:cNvPr id="1026" name="Picture 2" descr="E:\mygit\ivaneye.github.com\source\ppt\share\hydra\hydra\classloa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724" y="2885694"/>
            <a:ext cx="2333625" cy="2933700"/>
          </a:xfrm>
          <a:prstGeom prst="rect">
            <a:avLst/>
          </a:prstGeom>
          <a:noFill/>
        </p:spPr>
      </p:pic>
      <p:pic>
        <p:nvPicPr>
          <p:cNvPr id="6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服务升级</a:t>
            </a:r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(Hydra)</a:t>
            </a:r>
            <a:endParaRPr lang="x-none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服务修改保持兼容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  <a:p>
            <a:r>
              <a:rPr lang="zh-CN" altLang="en-US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服务修改不兼容</a:t>
            </a:r>
            <a:endParaRPr lang="zh-CN" altLang="en-US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4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1289685" y="522351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1678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61020" y="5222240"/>
            <a:ext cx="2067560" cy="946150"/>
          </a:xfrm>
          <a:prstGeom prst="roundRect">
            <a:avLst/>
          </a:prstGeom>
          <a:noFill/>
          <a:ln>
            <a:solidFill>
              <a:srgbClr val="247FA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服务节点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07995" y="342582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  <a:endParaRPr lang="x-none" altLang="en-US">
              <a:solidFill>
                <a:srgbClr val="72727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35090" y="3424555"/>
            <a:ext cx="2067560" cy="946150"/>
          </a:xfrm>
          <a:prstGeom prst="roundRect">
            <a:avLst/>
          </a:prstGeom>
          <a:noFill/>
          <a:ln>
            <a:solidFill>
              <a:srgbClr val="4C43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rgbClr val="727272"/>
                </a:solidFill>
              </a:rPr>
              <a:t>客户端</a:t>
            </a:r>
            <a:endParaRPr lang="x-none" altLang="en-US">
              <a:solidFill>
                <a:srgbClr val="727272"/>
              </a:solidFill>
            </a:endParaRPr>
          </a:p>
        </p:txBody>
      </p: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>
          <a:xfrm flipH="1">
            <a:off x="2323465" y="4371975"/>
            <a:ext cx="1718310" cy="85153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3975735" y="4365625"/>
            <a:ext cx="1774825" cy="85661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4045585" y="4401185"/>
            <a:ext cx="5149215" cy="82105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6" idx="0"/>
          </p:cNvCxnSpPr>
          <p:nvPr/>
        </p:nvCxnSpPr>
        <p:spPr>
          <a:xfrm flipH="1">
            <a:off x="2323465" y="4370705"/>
            <a:ext cx="5145405" cy="852805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>
            <a:off x="5709920" y="4370705"/>
            <a:ext cx="1758950" cy="85344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44105" y="4365625"/>
            <a:ext cx="1734185" cy="858520"/>
          </a:xfrm>
          <a:prstGeom prst="straightConnector1">
            <a:avLst/>
          </a:prstGeom>
          <a:ln>
            <a:solidFill>
              <a:srgbClr val="287F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6" grpId="1" bldLvl="0" animBg="1"/>
      <p:bldP spid="7" grpId="1" bldLvl="0" animBg="1"/>
      <p:bldP spid="8" grpId="1" bldLvl="0" animBg="1"/>
      <p:bldP spid="9" grpId="1" bldLvl="0" animBg="1"/>
      <p:bldP spid="10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wangyifan\AppData\Roaming\Foxmail7\Temp-3628-20160922082721\logo2016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4525" y="0"/>
            <a:ext cx="2657475" cy="84772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842645" y="2813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zh-CN" dirty="0" smtClean="0">
                <a:solidFill>
                  <a:srgbClr val="727272"/>
                </a:solidFill>
                <a:latin typeface="Microsoft YaHei" charset="0"/>
                <a:ea typeface="Microsoft YaHei" charset="0"/>
              </a:rPr>
              <a:t>Hydra初始架构</a:t>
            </a:r>
            <a:endParaRPr lang="x-none" altLang="zh-CN" dirty="0" smtClean="0">
              <a:solidFill>
                <a:srgbClr val="727272"/>
              </a:solidFill>
              <a:latin typeface="Microsoft YaHei" charset="0"/>
              <a:ea typeface="Microsoft YaHei" charset="0"/>
            </a:endParaRPr>
          </a:p>
        </p:txBody>
      </p:sp>
      <p:pic>
        <p:nvPicPr>
          <p:cNvPr id="9" name="Content Placeholder 8" descr="智能截图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225" y="1214120"/>
            <a:ext cx="12221210" cy="56470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Kingsoft Office WPP</Application>
  <PresentationFormat>自定义</PresentationFormat>
  <Paragraphs>100</Paragraphs>
  <Slides>15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Theme</vt:lpstr>
      <vt:lpstr>焦点服务化框架Hydra的演变</vt:lpstr>
      <vt:lpstr>为什么又造轮子？</vt:lpstr>
      <vt:lpstr>为什么又造轮子？</vt:lpstr>
      <vt:lpstr>服务升级</vt:lpstr>
      <vt:lpstr>问题</vt:lpstr>
      <vt:lpstr>Hydra的解决方案</vt:lpstr>
      <vt:lpstr>Hydra2的实现</vt:lpstr>
      <vt:lpstr>服务升级</vt:lpstr>
      <vt:lpstr>服务升级(Hydra)</vt:lpstr>
      <vt:lpstr>新问题</vt:lpstr>
      <vt:lpstr>Hydra3的版本控制与热部署实现</vt:lpstr>
      <vt:lpstr>Hydra3的耗时服务处理</vt:lpstr>
      <vt:lpstr>PowerPoint 演示文稿</vt:lpstr>
      <vt:lpstr>广告时间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ivan</dc:creator>
  <cp:lastModifiedBy>ivan</cp:lastModifiedBy>
  <cp:revision>235</cp:revision>
  <dcterms:created xsi:type="dcterms:W3CDTF">2016-09-25T12:19:52Z</dcterms:created>
  <dcterms:modified xsi:type="dcterms:W3CDTF">2016-09-25T12:19:52Z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