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29"/>
  </p:notesMasterIdLst>
  <p:handoutMasterIdLst>
    <p:handoutMasterId r:id="rId30"/>
  </p:handoutMasterIdLst>
  <p:sldIdLst>
    <p:sldId id="6289" r:id="rId7"/>
    <p:sldId id="7148" r:id="rId8"/>
    <p:sldId id="7177" r:id="rId9"/>
    <p:sldId id="7175" r:id="rId10"/>
    <p:sldId id="7182" r:id="rId11"/>
    <p:sldId id="7183" r:id="rId12"/>
    <p:sldId id="7178" r:id="rId13"/>
    <p:sldId id="7179" r:id="rId14"/>
    <p:sldId id="7180" r:id="rId15"/>
    <p:sldId id="7181" r:id="rId16"/>
    <p:sldId id="7184" r:id="rId17"/>
    <p:sldId id="7185" r:id="rId18"/>
    <p:sldId id="7186" r:id="rId19"/>
    <p:sldId id="7196" r:id="rId20"/>
    <p:sldId id="7187" r:id="rId21"/>
    <p:sldId id="7188" r:id="rId22"/>
    <p:sldId id="7189" r:id="rId23"/>
    <p:sldId id="7191" r:id="rId24"/>
    <p:sldId id="7192" r:id="rId25"/>
    <p:sldId id="7193" r:id="rId26"/>
    <p:sldId id="7194" r:id="rId27"/>
    <p:sldId id="7195" r:id="rId28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E00"/>
    <a:srgbClr val="ECB000"/>
    <a:srgbClr val="143F6A"/>
    <a:srgbClr val="FFFFFF"/>
    <a:srgbClr val="276F29"/>
    <a:srgbClr val="0D253F"/>
    <a:srgbClr val="474747"/>
    <a:srgbClr val="00003F"/>
    <a:srgbClr val="00002D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hr-HR"/>
              <a:t>05.07.2021.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CC362-CA30-B04C-B73D-93C630C6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737" y="1493589"/>
            <a:ext cx="10321347" cy="2037945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Određivanje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poravnanja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parova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proteinskih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sljedova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korištenjem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dubokog</a:t>
            </a:r>
            <a:r>
              <a:rPr lang="en-US" sz="4000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učenja</a:t>
            </a:r>
            <a:endParaRPr lang="en-HR" sz="4000" dirty="0">
              <a:solidFill>
                <a:srgbClr val="0D25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731C7D2-3033-0A4A-9E7F-39B21A7D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382094"/>
            <a:ext cx="9144000" cy="514800"/>
          </a:xfrm>
        </p:spPr>
        <p:txBody>
          <a:bodyPr/>
          <a:lstStyle/>
          <a:p>
            <a:r>
              <a:rPr lang="en-US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Diplomski</a:t>
            </a:r>
            <a:r>
              <a:rPr lang="en-US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rad br. 153</a:t>
            </a:r>
            <a:endParaRPr lang="hr-HR" dirty="0">
              <a:solidFill>
                <a:srgbClr val="0D25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1017-3829-4909-ABFC-1797D43A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8562" y="6259399"/>
            <a:ext cx="1394872" cy="424370"/>
          </a:xfrm>
        </p:spPr>
        <p:txBody>
          <a:bodyPr/>
          <a:lstStyle/>
          <a:p>
            <a:pPr algn="ctr"/>
            <a:r>
              <a:rPr lang="hr-HR" sz="1800" dirty="0">
                <a:solidFill>
                  <a:schemeClr val="bg1"/>
                </a:solidFill>
              </a:rPr>
              <a:t>0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hr-HR" sz="1800" dirty="0">
                <a:solidFill>
                  <a:schemeClr val="bg1"/>
                </a:solidFill>
              </a:rPr>
              <a:t>.07.202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hr-HR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B4B698B-D5FB-4F69-A994-6BCA83982A0E}"/>
              </a:ext>
            </a:extLst>
          </p:cNvPr>
          <p:cNvSpPr txBox="1">
            <a:spLocks/>
          </p:cNvSpPr>
          <p:nvPr/>
        </p:nvSpPr>
        <p:spPr>
          <a:xfrm>
            <a:off x="1640411" y="4067986"/>
            <a:ext cx="9144000" cy="9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sz="2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8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Ivan Furač</a:t>
            </a:r>
          </a:p>
          <a:p>
            <a:r>
              <a:rPr lang="en-US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Mentor: </a:t>
            </a:r>
            <a:r>
              <a:rPr lang="en-US" dirty="0" err="1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</a:t>
            </a:r>
            <a:r>
              <a:rPr lang="en-US" dirty="0">
                <a:solidFill>
                  <a:srgbClr val="0D25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prof. dr. sc. Mirjana Domazet-Lošo</a:t>
            </a:r>
            <a:endParaRPr lang="hr-HR" dirty="0">
              <a:solidFill>
                <a:srgbClr val="0D25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4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D3B47-0B8D-2370-A37D-A8F94C4409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10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6C4EF02-5384-65A4-3BDD-52581EC4621D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10CD0CDC-7C54-4EA8-A701-E0E42A478963}"/>
              </a:ext>
            </a:extLst>
          </p:cNvPr>
          <p:cNvSpPr txBox="1">
            <a:spLocks/>
          </p:cNvSpPr>
          <p:nvPr/>
        </p:nvSpPr>
        <p:spPr>
          <a:xfrm>
            <a:off x="631908" y="346315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Načini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reprezentacije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ulaza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izlaza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1CC6F3-6558-F0AC-FBDB-4133943F803A}"/>
              </a:ext>
            </a:extLst>
          </p:cNvPr>
          <p:cNvSpPr/>
          <p:nvPr/>
        </p:nvSpPr>
        <p:spPr>
          <a:xfrm>
            <a:off x="2968725" y="1687070"/>
            <a:ext cx="941537" cy="878093"/>
          </a:xfrm>
          <a:prstGeom prst="rightArrow">
            <a:avLst>
              <a:gd name="adj1" fmla="val 50000"/>
              <a:gd name="adj2" fmla="val 51107"/>
            </a:avLst>
          </a:prstGeom>
          <a:noFill/>
          <a:ln w="41275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4E0CFFD3-7B4A-FB57-92B0-0F6A03B56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7" y="1357753"/>
            <a:ext cx="1887583" cy="15367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8E00"/>
                </a:solidFill>
                <a:ea typeface="Times New Roman" panose="02020603050405020304" pitchFamily="18" charset="0"/>
              </a:rPr>
              <a:t>M S L F E</a:t>
            </a:r>
            <a:endParaRPr lang="hr-HR" sz="2800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M N Q H T</a:t>
            </a:r>
            <a:endParaRPr lang="hr-HR" sz="2800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559E41E8-CC3E-4198-2F06-14943933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120" y="1687070"/>
            <a:ext cx="4851994" cy="6718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800" dirty="0">
                <a:solidFill>
                  <a:srgbClr val="C08E00"/>
                </a:solidFill>
                <a:effectLst/>
                <a:ea typeface="Times New Roman" panose="02020603050405020304" pitchFamily="18" charset="0"/>
              </a:rPr>
              <a:t>M  S  L  F  E 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|  </a:t>
            </a:r>
            <a:r>
              <a:rPr lang="en-US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M  N  Q  H  T</a:t>
            </a:r>
            <a:endParaRPr lang="hr-HR" sz="2800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08DB8F-220E-0DEE-F029-4D30DE93D23F}"/>
              </a:ext>
            </a:extLst>
          </p:cNvPr>
          <p:cNvGrpSpPr/>
          <p:nvPr/>
        </p:nvGrpSpPr>
        <p:grpSpPr>
          <a:xfrm>
            <a:off x="674017" y="3729076"/>
            <a:ext cx="10684647" cy="1771171"/>
            <a:chOff x="674017" y="3816854"/>
            <a:chExt cx="10684647" cy="1771171"/>
          </a:xfrm>
        </p:grpSpPr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F33D5D4F-7D6E-D35B-14D7-5400C3B5B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17" y="3942275"/>
              <a:ext cx="2023678" cy="142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rgbClr val="C08E00"/>
                  </a:solidFill>
                  <a:effectLst/>
                  <a:ea typeface="Times New Roman" panose="02020603050405020304" pitchFamily="18" charset="0"/>
                </a:rPr>
                <a:t>W K -  -  V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rgbClr val="7030A0"/>
                  </a:solidFill>
                  <a:effectLst/>
                  <a:ea typeface="Times New Roman" panose="02020603050405020304" pitchFamily="18" charset="0"/>
                </a:rPr>
                <a:t>W K S L V</a:t>
              </a:r>
              <a:endParaRPr lang="hr-HR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E5D7902-FE90-48ED-475E-94806CEB7801}"/>
                </a:ext>
              </a:extLst>
            </p:cNvPr>
            <p:cNvSpPr/>
            <p:nvPr/>
          </p:nvSpPr>
          <p:spPr>
            <a:xfrm>
              <a:off x="2561600" y="3816855"/>
              <a:ext cx="2023678" cy="671851"/>
            </a:xfrm>
            <a:prstGeom prst="rightArrow">
              <a:avLst>
                <a:gd name="adj1" fmla="val 50000"/>
                <a:gd name="adj2" fmla="val 51107"/>
              </a:avLst>
            </a:prstGeom>
            <a:noFill/>
            <a:ln w="41275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538F46C-6513-49A1-05C3-18D6F318C1D6}"/>
                </a:ext>
              </a:extLst>
            </p:cNvPr>
            <p:cNvSpPr/>
            <p:nvPr/>
          </p:nvSpPr>
          <p:spPr>
            <a:xfrm>
              <a:off x="2561600" y="4916174"/>
              <a:ext cx="2026266" cy="671851"/>
            </a:xfrm>
            <a:prstGeom prst="rightArrow">
              <a:avLst>
                <a:gd name="adj1" fmla="val 50000"/>
                <a:gd name="adj2" fmla="val 51107"/>
              </a:avLst>
            </a:prstGeom>
            <a:noFill/>
            <a:ln w="41275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ACB3567A-BBC5-2B3A-81F4-BE797872B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231" y="3816854"/>
              <a:ext cx="4851994" cy="6718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W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W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K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K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-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S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-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L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V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V</a:t>
              </a:r>
              <a:endParaRPr lang="hr-HR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3DEBE156-7EB0-6D3B-373D-2F25C12E0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231" y="4877621"/>
              <a:ext cx="4491692" cy="6718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W   </a:t>
              </a:r>
              <a:r>
                <a:rPr lang="en-US" sz="2800" dirty="0" err="1">
                  <a:solidFill>
                    <a:srgbClr val="7030A0"/>
                  </a:solidFill>
                  <a:ea typeface="Times New Roman" panose="02020603050405020304" pitchFamily="18" charset="0"/>
                </a:rPr>
                <a:t>W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K   </a:t>
              </a:r>
              <a:r>
                <a:rPr lang="en-US" sz="2800" dirty="0" err="1">
                  <a:solidFill>
                    <a:srgbClr val="7030A0"/>
                  </a:solidFill>
                  <a:ea typeface="Times New Roman" panose="02020603050405020304" pitchFamily="18" charset="0"/>
                </a:rPr>
                <a:t>K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-   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S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-   </a:t>
              </a:r>
              <a:r>
                <a:rPr lang="en-US" sz="2800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L</a:t>
              </a:r>
              <a:r>
                <a:rPr lang="en-US" sz="2800" dirty="0">
                  <a:solidFill>
                    <a:srgbClr val="C08E00"/>
                  </a:solidFill>
                  <a:ea typeface="Times New Roman" panose="02020603050405020304" pitchFamily="18" charset="0"/>
                </a:rPr>
                <a:t>   V   </a:t>
              </a:r>
              <a:r>
                <a:rPr lang="en-US" sz="2800" dirty="0" err="1">
                  <a:solidFill>
                    <a:srgbClr val="7030A0"/>
                  </a:solidFill>
                  <a:ea typeface="Times New Roman" panose="02020603050405020304" pitchFamily="18" charset="0"/>
                </a:rPr>
                <a:t>V</a:t>
              </a:r>
              <a:endParaRPr lang="hr-HR" sz="2800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B4A393-ED86-19B0-6A1A-4895871FCFDC}"/>
                </a:ext>
              </a:extLst>
            </p:cNvPr>
            <p:cNvSpPr txBox="1"/>
            <p:nvPr/>
          </p:nvSpPr>
          <p:spPr>
            <a:xfrm>
              <a:off x="9864225" y="3965485"/>
              <a:ext cx="122283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</a:rPr>
                <a:t>Parovi</a:t>
              </a:r>
              <a:endParaRPr lang="pt-BR" sz="2800" b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190FC0-79C9-9871-0839-5A5A2A167009}"/>
                </a:ext>
              </a:extLst>
            </p:cNvPr>
            <p:cNvSpPr txBox="1"/>
            <p:nvPr/>
          </p:nvSpPr>
          <p:spPr>
            <a:xfrm>
              <a:off x="9864225" y="5026252"/>
              <a:ext cx="14944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</a:rPr>
                <a:t>Razmaci</a:t>
              </a:r>
              <a:endParaRPr lang="pt-BR" sz="2800" b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11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5498A102-3D50-3990-7D0A-88A203F8EB6A}"/>
              </a:ext>
            </a:extLst>
          </p:cNvPr>
          <p:cNvSpPr txBox="1">
            <a:spLocks/>
          </p:cNvSpPr>
          <p:nvPr/>
        </p:nvSpPr>
        <p:spPr>
          <a:xfrm>
            <a:off x="573542" y="592882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Programska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implementacija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BF0CC-44EA-4399-92CA-57CA7074596C}"/>
              </a:ext>
            </a:extLst>
          </p:cNvPr>
          <p:cNvSpPr txBox="1"/>
          <p:nvPr/>
        </p:nvSpPr>
        <p:spPr>
          <a:xfrm>
            <a:off x="573542" y="1940318"/>
            <a:ext cx="100989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dirty="0">
                <a:solidFill>
                  <a:schemeClr val="bg1"/>
                </a:solidFill>
                <a:effectLst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dirty="0">
                <a:solidFill>
                  <a:schemeClr val="bg1"/>
                </a:solidFill>
                <a:effectLst/>
              </a:rPr>
              <a:t>TensorFlow, Keras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dirty="0">
                <a:solidFill>
                  <a:schemeClr val="bg1"/>
                </a:solidFill>
                <a:effectLst/>
              </a:rPr>
              <a:t>računalni klaster Isabella – grafički procesori</a:t>
            </a:r>
          </a:p>
        </p:txBody>
      </p:sp>
    </p:spTree>
    <p:extLst>
      <p:ext uri="{BB962C8B-B14F-4D97-AF65-F5344CB8AC3E}">
        <p14:creationId xmlns:p14="http://schemas.microsoft.com/office/powerpoint/2010/main" val="268940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12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5498A102-3D50-3990-7D0A-88A203F8EB6A}"/>
              </a:ext>
            </a:extLst>
          </p:cNvPr>
          <p:cNvSpPr txBox="1">
            <a:spLocks/>
          </p:cNvSpPr>
          <p:nvPr/>
        </p:nvSpPr>
        <p:spPr>
          <a:xfrm>
            <a:off x="573542" y="430387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podataka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Naslov 2">
            <a:extLst>
              <a:ext uri="{FF2B5EF4-FFF2-40B4-BE49-F238E27FC236}">
                <a16:creationId xmlns:a16="http://schemas.microsoft.com/office/drawing/2014/main" id="{976B8737-3836-B917-8CD5-DF6087FCE9AD}"/>
              </a:ext>
            </a:extLst>
          </p:cNvPr>
          <p:cNvSpPr txBox="1">
            <a:spLocks/>
          </p:cNvSpPr>
          <p:nvPr/>
        </p:nvSpPr>
        <p:spPr>
          <a:xfrm>
            <a:off x="1245007" y="2963176"/>
            <a:ext cx="4397581" cy="1152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100 000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parova</a:t>
            </a:r>
            <a:endParaRPr lang="en-US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 </a:t>
            </a:r>
            <a:r>
              <a:rPr lang="en-US" sz="2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2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treniranja</a:t>
            </a:r>
            <a:endParaRPr lang="en-US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hr-HR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EB004-0CD2-0199-AD38-7BF43E6F308A}"/>
              </a:ext>
            </a:extLst>
          </p:cNvPr>
          <p:cNvSpPr txBox="1"/>
          <p:nvPr/>
        </p:nvSpPr>
        <p:spPr>
          <a:xfrm>
            <a:off x="573542" y="1406770"/>
            <a:ext cx="10098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</a:t>
            </a:r>
            <a:r>
              <a:rPr lang="pt-BR" sz="2800" b="0" dirty="0">
                <a:solidFill>
                  <a:schemeClr val="bg1"/>
                </a:solidFill>
                <a:effectLst/>
              </a:rPr>
              <a:t>ljedovi hemoglobina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dirty="0">
                <a:solidFill>
                  <a:schemeClr val="bg1"/>
                </a:solidFill>
                <a:effectLst/>
              </a:rPr>
              <a:t>refere</a:t>
            </a:r>
            <a:r>
              <a:rPr lang="pt-BR" sz="2800" dirty="0">
                <a:solidFill>
                  <a:schemeClr val="bg1"/>
                </a:solidFill>
              </a:rPr>
              <a:t>ntna poravnanja dobivena algoritmom Needleman-Wunsch</a:t>
            </a:r>
            <a:endParaRPr lang="pt-BR" sz="2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Naslov 2">
            <a:extLst>
              <a:ext uri="{FF2B5EF4-FFF2-40B4-BE49-F238E27FC236}">
                <a16:creationId xmlns:a16="http://schemas.microsoft.com/office/drawing/2014/main" id="{C1ABE1C7-B6C8-E36C-A0D1-76CD6C35FA1B}"/>
              </a:ext>
            </a:extLst>
          </p:cNvPr>
          <p:cNvSpPr txBox="1">
            <a:spLocks/>
          </p:cNvSpPr>
          <p:nvPr/>
        </p:nvSpPr>
        <p:spPr>
          <a:xfrm>
            <a:off x="6617609" y="3060143"/>
            <a:ext cx="4624560" cy="1128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parova</a:t>
            </a:r>
            <a:endParaRPr lang="en-US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 </a:t>
            </a:r>
            <a:r>
              <a:rPr lang="en-US" sz="2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testiranje</a:t>
            </a:r>
            <a:endParaRPr lang="hr-HR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BC59D1-60F2-D5A5-7AF4-29ECC621B678}"/>
              </a:ext>
            </a:extLst>
          </p:cNvPr>
          <p:cNvCxnSpPr>
            <a:cxnSpLocks/>
          </p:cNvCxnSpPr>
          <p:nvPr/>
        </p:nvCxnSpPr>
        <p:spPr>
          <a:xfrm flipH="1">
            <a:off x="3463354" y="4193921"/>
            <a:ext cx="1" cy="5242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Naslov 2">
            <a:extLst>
              <a:ext uri="{FF2B5EF4-FFF2-40B4-BE49-F238E27FC236}">
                <a16:creationId xmlns:a16="http://schemas.microsoft.com/office/drawing/2014/main" id="{F49E58BE-DDDB-9225-F4B3-674486336FC7}"/>
              </a:ext>
            </a:extLst>
          </p:cNvPr>
          <p:cNvSpPr txBox="1">
            <a:spLocks/>
          </p:cNvSpPr>
          <p:nvPr/>
        </p:nvSpPr>
        <p:spPr>
          <a:xfrm>
            <a:off x="2201452" y="4761612"/>
            <a:ext cx="2523805" cy="1152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10% se </a:t>
            </a:r>
            <a:r>
              <a:rPr lang="en-US" sz="2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izdvaja</a:t>
            </a:r>
            <a:r>
              <a:rPr lang="en-US" sz="2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2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validaciju</a:t>
            </a:r>
            <a:endParaRPr lang="en-US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hr-HR" sz="2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13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5498A102-3D50-3990-7D0A-88A203F8EB6A}"/>
              </a:ext>
            </a:extLst>
          </p:cNvPr>
          <p:cNvSpPr txBox="1">
            <a:spLocks/>
          </p:cNvSpPr>
          <p:nvPr/>
        </p:nvSpPr>
        <p:spPr>
          <a:xfrm>
            <a:off x="573542" y="660047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Usporedba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referentnim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poravnanjem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735F7-2279-1F70-FD2B-60DD62E1DD1F}"/>
              </a:ext>
            </a:extLst>
          </p:cNvPr>
          <p:cNvSpPr txBox="1"/>
          <p:nvPr/>
        </p:nvSpPr>
        <p:spPr>
          <a:xfrm>
            <a:off x="573542" y="2165029"/>
            <a:ext cx="10584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dirty="0">
                <a:solidFill>
                  <a:schemeClr val="bg1"/>
                </a:solidFill>
                <a:effectLst/>
              </a:rPr>
              <a:t>točnost / ocjena podudaranja stupaca (</a:t>
            </a:r>
            <a:r>
              <a:rPr lang="pt-BR" sz="2800" b="0" i="1" dirty="0">
                <a:solidFill>
                  <a:schemeClr val="bg1"/>
                </a:solidFill>
                <a:effectLst/>
              </a:rPr>
              <a:t>column score</a:t>
            </a:r>
            <a:r>
              <a:rPr lang="pt-BR" sz="2800" b="0" dirty="0">
                <a:solidFill>
                  <a:schemeClr val="bg1"/>
                </a:solidFill>
                <a:effectLst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i</a:t>
            </a:r>
            <a:r>
              <a:rPr lang="pt-BR" sz="2800" b="0" dirty="0">
                <a:solidFill>
                  <a:schemeClr val="bg1"/>
                </a:solidFill>
                <a:effectLst/>
              </a:rPr>
              <a:t>spravnost izlaza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ocjena poravnanja korištenjem supstitucijske matrice BLOSUM62</a:t>
            </a:r>
            <a:endParaRPr lang="pt-BR" sz="28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23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BC4B-8ABB-F386-7B52-ABFDF12A50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05.07.2021.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E4431-9A10-0E2E-D7CA-513666856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14</a:t>
            </a:fld>
            <a:endParaRPr lang="hr-HR"/>
          </a:p>
        </p:txBody>
      </p:sp>
      <p:sp>
        <p:nvSpPr>
          <p:cNvPr id="6" name="Naslov 2">
            <a:extLst>
              <a:ext uri="{FF2B5EF4-FFF2-40B4-BE49-F238E27FC236}">
                <a16:creationId xmlns:a16="http://schemas.microsoft.com/office/drawing/2014/main" id="{9B913265-AFDC-F95A-D481-3E8D3BF98A13}"/>
              </a:ext>
            </a:extLst>
          </p:cNvPr>
          <p:cNvSpPr txBox="1">
            <a:spLocks/>
          </p:cNvSpPr>
          <p:nvPr/>
        </p:nvSpPr>
        <p:spPr>
          <a:xfrm>
            <a:off x="4870120" y="2740974"/>
            <a:ext cx="245176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Rezultati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6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15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AAF6937-E2C8-946C-8BE6-309D5FB1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8" y="136525"/>
            <a:ext cx="11174164" cy="59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16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C672B-CD59-D768-430D-E044473E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3" y="136525"/>
            <a:ext cx="11507030" cy="59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17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C6A75-3E90-1DCA-BC3C-E63F030C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" y="0"/>
            <a:ext cx="11058598" cy="60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18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F6AD1-521A-6549-1216-AED7EA03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3" y="136525"/>
            <a:ext cx="11348645" cy="60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19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76C34-38EA-2453-4779-2D2E2A55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0" y="174231"/>
            <a:ext cx="10832340" cy="58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159" y="1955642"/>
            <a:ext cx="10861467" cy="34082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Arhitektura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sljedova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arhitekture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sljedova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Programska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implementacija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Rezultati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Zaključak</a:t>
            </a:r>
            <a:endParaRPr lang="hr-H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666756"/>
            <a:ext cx="9244693" cy="1288886"/>
          </a:xfrm>
        </p:spPr>
        <p:txBody>
          <a:bodyPr/>
          <a:lstStyle/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Sadržaj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rgbClr val="0D253F"/>
                </a:solidFill>
              </a:rPr>
              <a:t>2</a:t>
            </a:fld>
            <a:endParaRPr lang="hr-HR" sz="1800" dirty="0">
              <a:solidFill>
                <a:srgbClr val="0D253F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4D20CAD-B631-B494-FA16-CCCF2A427C82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20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A286CDD6-59D9-7CCA-119B-538F693D604F}"/>
              </a:ext>
            </a:extLst>
          </p:cNvPr>
          <p:cNvSpPr txBox="1">
            <a:spLocks/>
          </p:cNvSpPr>
          <p:nvPr/>
        </p:nvSpPr>
        <p:spPr>
          <a:xfrm>
            <a:off x="602725" y="683306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Rezultati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skupu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testiranje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84DF33-DABB-69F4-206D-8E14A025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16" y="1942489"/>
            <a:ext cx="8753167" cy="32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6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21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Naslov 2">
            <a:extLst>
              <a:ext uri="{FF2B5EF4-FFF2-40B4-BE49-F238E27FC236}">
                <a16:creationId xmlns:a16="http://schemas.microsoft.com/office/drawing/2014/main" id="{3159D721-4D10-735C-551B-B555356CE7C5}"/>
              </a:ext>
            </a:extLst>
          </p:cNvPr>
          <p:cNvSpPr txBox="1">
            <a:spLocks/>
          </p:cNvSpPr>
          <p:nvPr/>
        </p:nvSpPr>
        <p:spPr>
          <a:xfrm>
            <a:off x="573542" y="693033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Zaključak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E972C-790E-578C-1FFB-37BF26E03F51}"/>
              </a:ext>
            </a:extLst>
          </p:cNvPr>
          <p:cNvSpPr txBox="1"/>
          <p:nvPr/>
        </p:nvSpPr>
        <p:spPr>
          <a:xfrm>
            <a:off x="573542" y="1833104"/>
            <a:ext cx="105840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moguće je koristiti </a:t>
            </a:r>
            <a:r>
              <a:rPr lang="pt-BR" sz="2800" i="1" dirty="0">
                <a:solidFill>
                  <a:schemeClr val="bg1"/>
                </a:solidFill>
              </a:rPr>
              <a:t>transformer </a:t>
            </a:r>
            <a:r>
              <a:rPr lang="pt-BR" sz="2800" dirty="0">
                <a:solidFill>
                  <a:schemeClr val="bg1"/>
                </a:solidFill>
              </a:rPr>
              <a:t>za dobivanje ispravnih poravnanja, ali zbog nedostataka nije primjenjivo u praksi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glavni nedostatci – vrijeme potrebno za generiranje poravnanja, upitna mogućnost korištena za širi skup sljedova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konceptualno zanimljivo i otvara nove mogućnosti u bioinformatici – </a:t>
            </a:r>
            <a:r>
              <a:rPr lang="pt-BR" sz="2800" i="1" dirty="0">
                <a:solidFill>
                  <a:schemeClr val="bg1"/>
                </a:solidFill>
              </a:rPr>
              <a:t>transfer learning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8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D7F3-1CC3-FA8E-5C75-3FD727C8E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22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09968A-2622-6430-C92B-59A9C5386AFB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Naslov 2">
            <a:extLst>
              <a:ext uri="{FF2B5EF4-FFF2-40B4-BE49-F238E27FC236}">
                <a16:creationId xmlns:a16="http://schemas.microsoft.com/office/drawing/2014/main" id="{E6F8D022-3742-D402-11BA-22DFFD582E21}"/>
              </a:ext>
            </a:extLst>
          </p:cNvPr>
          <p:cNvSpPr txBox="1">
            <a:spLocks/>
          </p:cNvSpPr>
          <p:nvPr/>
        </p:nvSpPr>
        <p:spPr>
          <a:xfrm>
            <a:off x="2719593" y="2893978"/>
            <a:ext cx="6752810" cy="1070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Hvala</a:t>
            </a:r>
            <a:r>
              <a:rPr lang="en-US" sz="4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4800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pozornosti</a:t>
            </a:r>
            <a:endParaRPr lang="hr-HR" sz="4800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CD4-9627-00C6-4070-E95FD2AE1F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3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702716D-24CA-C7F0-FB78-9AFE3A848402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A4713C52-1AC0-6333-5C1E-D4012FAB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6" y="520841"/>
            <a:ext cx="9244693" cy="831304"/>
          </a:xfrm>
        </p:spPr>
        <p:txBody>
          <a:bodyPr/>
          <a:lstStyle/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Arhitektura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35D5F-5E55-24A7-B8C5-3AB74B90EA5F}"/>
              </a:ext>
            </a:extLst>
          </p:cNvPr>
          <p:cNvSpPr/>
          <p:nvPr/>
        </p:nvSpPr>
        <p:spPr>
          <a:xfrm>
            <a:off x="635836" y="1791476"/>
            <a:ext cx="2447831" cy="3784376"/>
          </a:xfrm>
          <a:prstGeom prst="rect">
            <a:avLst/>
          </a:prstGeom>
          <a:noFill/>
          <a:ln w="50800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OBRADA PRIRODNOG JEZIKA</a:t>
            </a:r>
          </a:p>
          <a:p>
            <a:pPr algn="ctr"/>
            <a:endParaRPr lang="en-US" sz="20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Klasifikacija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teksta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Prevođenje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Generiranje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sažetaka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Odgovaranje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pitanja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hr-HR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A5248-ECE1-14E6-96DE-F3D469679658}"/>
              </a:ext>
            </a:extLst>
          </p:cNvPr>
          <p:cNvSpPr/>
          <p:nvPr/>
        </p:nvSpPr>
        <p:spPr>
          <a:xfrm>
            <a:off x="3445425" y="1791476"/>
            <a:ext cx="2447831" cy="3784376"/>
          </a:xfrm>
          <a:prstGeom prst="rect">
            <a:avLst/>
          </a:prstGeom>
          <a:noFill/>
          <a:ln w="50800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RAČUNALNI VID</a:t>
            </a:r>
          </a:p>
          <a:p>
            <a:pPr algn="ctr"/>
            <a:endParaRPr lang="en-US" sz="20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Klasifikacija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slika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Detekcija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objekata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slici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Segmentacija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slika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Procjena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dubine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hr-HR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E33B4-8CF7-FDD1-69BD-719BEAEAA266}"/>
              </a:ext>
            </a:extLst>
          </p:cNvPr>
          <p:cNvSpPr/>
          <p:nvPr/>
        </p:nvSpPr>
        <p:spPr>
          <a:xfrm>
            <a:off x="6255014" y="1791476"/>
            <a:ext cx="2447831" cy="3784376"/>
          </a:xfrm>
          <a:prstGeom prst="rect">
            <a:avLst/>
          </a:prstGeom>
          <a:noFill/>
          <a:ln w="50800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ANALIZA ZVUKA</a:t>
            </a:r>
          </a:p>
          <a:p>
            <a:pPr algn="ctr"/>
            <a:endParaRPr lang="en-US" sz="20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Klasifikacija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zvukova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Prepoznavanje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govora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hr-HR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2A745-323E-D832-AAC1-0DD1E0841D24}"/>
              </a:ext>
            </a:extLst>
          </p:cNvPr>
          <p:cNvSpPr/>
          <p:nvPr/>
        </p:nvSpPr>
        <p:spPr>
          <a:xfrm>
            <a:off x="9066142" y="1791476"/>
            <a:ext cx="2610384" cy="3784376"/>
          </a:xfrm>
          <a:prstGeom prst="rect">
            <a:avLst/>
          </a:prstGeom>
          <a:noFill/>
          <a:ln w="50800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BIOINFORMATIKA</a:t>
            </a:r>
          </a:p>
          <a:p>
            <a:pPr algn="ctr"/>
            <a:endParaRPr lang="en-US" sz="20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Predviđanje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strukture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proteina</a:t>
            </a:r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Poravnanje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99000"/>
                  </a:schemeClr>
                </a:solidFill>
              </a:rPr>
              <a:t>sljedova</a:t>
            </a:r>
            <a:r>
              <a:rPr lang="en-US" sz="2400" dirty="0">
                <a:solidFill>
                  <a:schemeClr val="bg1">
                    <a:alpha val="99000"/>
                  </a:schemeClr>
                </a:solidFill>
              </a:rPr>
              <a:t>?</a:t>
            </a:r>
          </a:p>
          <a:p>
            <a:pPr algn="ctr"/>
            <a:endParaRPr lang="en-US" sz="2400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  <a:p>
            <a:pPr algn="ctr"/>
            <a:endParaRPr lang="hr-HR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A361-239E-9540-DDC1-D7EEFB3744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4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99FC73-98DC-CF6E-C012-C942AE6EE15B}"/>
              </a:ext>
            </a:extLst>
          </p:cNvPr>
          <p:cNvSpPr/>
          <p:nvPr/>
        </p:nvSpPr>
        <p:spPr>
          <a:xfrm>
            <a:off x="6729986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01E886-C7BE-7767-7DAC-870F1471BF42}"/>
              </a:ext>
            </a:extLst>
          </p:cNvPr>
          <p:cNvSpPr/>
          <p:nvPr/>
        </p:nvSpPr>
        <p:spPr>
          <a:xfrm>
            <a:off x="7582090" y="3624166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658600-E7DE-3923-44B0-B3E109D29DAA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8466915" y="4373317"/>
            <a:ext cx="1722" cy="3951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FE7D49E-BE97-B321-6F57-2A90A3B636A1}"/>
              </a:ext>
            </a:extLst>
          </p:cNvPr>
          <p:cNvSpPr/>
          <p:nvPr/>
        </p:nvSpPr>
        <p:spPr>
          <a:xfrm>
            <a:off x="7794453" y="863755"/>
            <a:ext cx="1379654" cy="684330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Linearni sloj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8B8BDA-0706-E4C9-7EFD-144E6ACC953E}"/>
              </a:ext>
            </a:extLst>
          </p:cNvPr>
          <p:cNvCxnSpPr>
            <a:cxnSpLocks/>
          </p:cNvCxnSpPr>
          <p:nvPr/>
        </p:nvCxnSpPr>
        <p:spPr>
          <a:xfrm flipV="1">
            <a:off x="8466914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C6D24A8-802F-3978-17A5-A8BD8D3AD07F}"/>
              </a:ext>
            </a:extLst>
          </p:cNvPr>
          <p:cNvSpPr txBox="1"/>
          <p:nvPr/>
        </p:nvSpPr>
        <p:spPr>
          <a:xfrm>
            <a:off x="7434309" y="5779744"/>
            <a:ext cx="206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D75086-2C28-26BC-193B-A9C588BB74D0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2B61A7B-9674-D2BF-C118-E064AD2E0C7D}"/>
              </a:ext>
            </a:extLst>
          </p:cNvPr>
          <p:cNvSpPr/>
          <p:nvPr/>
        </p:nvSpPr>
        <p:spPr>
          <a:xfrm>
            <a:off x="7597734" y="1872910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9F36F8A-1E23-45DD-FF33-795FEA73B471}"/>
              </a:ext>
            </a:extLst>
          </p:cNvPr>
          <p:cNvCxnSpPr>
            <a:cxnSpLocks/>
          </p:cNvCxnSpPr>
          <p:nvPr/>
        </p:nvCxnSpPr>
        <p:spPr>
          <a:xfrm flipH="1" flipV="1">
            <a:off x="8468637" y="2622061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11AA793-BE71-C197-A294-771E23EEB190}"/>
              </a:ext>
            </a:extLst>
          </p:cNvPr>
          <p:cNvSpPr txBox="1"/>
          <p:nvPr/>
        </p:nvSpPr>
        <p:spPr>
          <a:xfrm>
            <a:off x="7692064" y="2947546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9F0CB-9BB5-71F7-CD0D-A118855BCD64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1548746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B738B48-B387-096E-5C93-4E3082CCA941}"/>
              </a:ext>
            </a:extLst>
          </p:cNvPr>
          <p:cNvCxnSpPr>
            <a:cxnSpLocks/>
          </p:cNvCxnSpPr>
          <p:nvPr/>
        </p:nvCxnSpPr>
        <p:spPr>
          <a:xfrm flipV="1">
            <a:off x="8484280" y="635899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E46592F-DC0A-E978-D970-E681C65ACE81}"/>
              </a:ext>
            </a:extLst>
          </p:cNvPr>
          <p:cNvSpPr txBox="1"/>
          <p:nvPr/>
        </p:nvSpPr>
        <p:spPr>
          <a:xfrm>
            <a:off x="7338723" y="125053"/>
            <a:ext cx="22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Izlaz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76F53A0-360D-0C66-865E-FD1E4A96FC49}"/>
              </a:ext>
            </a:extLst>
          </p:cNvPr>
          <p:cNvSpPr/>
          <p:nvPr/>
        </p:nvSpPr>
        <p:spPr>
          <a:xfrm>
            <a:off x="2169891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8523339-753B-05B2-C5E9-82434A6E68EB}"/>
              </a:ext>
            </a:extLst>
          </p:cNvPr>
          <p:cNvCxnSpPr>
            <a:cxnSpLocks/>
          </p:cNvCxnSpPr>
          <p:nvPr/>
        </p:nvCxnSpPr>
        <p:spPr>
          <a:xfrm flipH="1" flipV="1">
            <a:off x="3906820" y="4438515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52FB7BD-B4C9-997C-0098-1F1880E73BAF}"/>
              </a:ext>
            </a:extLst>
          </p:cNvPr>
          <p:cNvSpPr/>
          <p:nvPr/>
        </p:nvSpPr>
        <p:spPr>
          <a:xfrm>
            <a:off x="3128266" y="3644532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kodera</a:t>
            </a:r>
            <a:endParaRPr kumimoji="0" lang="hr-HR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59B1CC-4A3C-2DDD-F066-08D93347DD0A}"/>
              </a:ext>
            </a:extLst>
          </p:cNvPr>
          <p:cNvCxnSpPr>
            <a:cxnSpLocks/>
          </p:cNvCxnSpPr>
          <p:nvPr/>
        </p:nvCxnSpPr>
        <p:spPr>
          <a:xfrm flipH="1" flipV="1">
            <a:off x="3925052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B52726A-4D82-29BD-31F6-1BCDEEDCC040}"/>
              </a:ext>
            </a:extLst>
          </p:cNvPr>
          <p:cNvSpPr txBox="1"/>
          <p:nvPr/>
        </p:nvSpPr>
        <p:spPr>
          <a:xfrm>
            <a:off x="3147543" y="2878342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A5529AA-12BE-81C2-67FF-0E2034FBF4CB}"/>
              </a:ext>
            </a:extLst>
          </p:cNvPr>
          <p:cNvCxnSpPr>
            <a:cxnSpLocks/>
          </p:cNvCxnSpPr>
          <p:nvPr/>
        </p:nvCxnSpPr>
        <p:spPr>
          <a:xfrm flipH="1" flipV="1">
            <a:off x="3924116" y="2605594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F1BAE9F-FC02-F049-C1A4-4736D0181B32}"/>
              </a:ext>
            </a:extLst>
          </p:cNvPr>
          <p:cNvSpPr/>
          <p:nvPr/>
        </p:nvSpPr>
        <p:spPr>
          <a:xfrm>
            <a:off x="3107538" y="1848338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kumimoji="0" lang="en-US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F3E6D2E-0A67-17E8-9775-EED9F1F69B96}"/>
              </a:ext>
            </a:extLst>
          </p:cNvPr>
          <p:cNvCxnSpPr>
            <a:cxnSpLocks/>
          </p:cNvCxnSpPr>
          <p:nvPr/>
        </p:nvCxnSpPr>
        <p:spPr>
          <a:xfrm flipV="1">
            <a:off x="3905710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B50DFA6-4932-DE4E-8CFA-61B1A4C8AF75}"/>
              </a:ext>
            </a:extLst>
          </p:cNvPr>
          <p:cNvSpPr txBox="1"/>
          <p:nvPr/>
        </p:nvSpPr>
        <p:spPr>
          <a:xfrm>
            <a:off x="2894220" y="5690055"/>
            <a:ext cx="20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C0DD7D-3577-0787-17E5-29146F66834C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906820" y="1374594"/>
            <a:ext cx="3675270" cy="26241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8B38BB-F615-CF7A-1B9B-96914063CFCE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38724" y="2240803"/>
            <a:ext cx="1859010" cy="66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412A42-2018-7E1E-F0FA-55C144FA1CDC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3906822" y="1374594"/>
            <a:ext cx="0" cy="4737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45" name="Date Placeholder 3">
            <a:extLst>
              <a:ext uri="{FF2B5EF4-FFF2-40B4-BE49-F238E27FC236}">
                <a16:creationId xmlns:a16="http://schemas.microsoft.com/office/drawing/2014/main" id="{DB76BFC7-AC8F-03B0-B5D4-70FCC77351C3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9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A361-239E-9540-DDC1-D7EEFB3744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5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99FC73-98DC-CF6E-C012-C942AE6EE15B}"/>
              </a:ext>
            </a:extLst>
          </p:cNvPr>
          <p:cNvSpPr/>
          <p:nvPr/>
        </p:nvSpPr>
        <p:spPr>
          <a:xfrm>
            <a:off x="6729986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01E886-C7BE-7767-7DAC-870F1471BF42}"/>
              </a:ext>
            </a:extLst>
          </p:cNvPr>
          <p:cNvSpPr/>
          <p:nvPr/>
        </p:nvSpPr>
        <p:spPr>
          <a:xfrm>
            <a:off x="7582090" y="3624166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658600-E7DE-3923-44B0-B3E109D29DAA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8466915" y="4373317"/>
            <a:ext cx="1722" cy="3951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FE7D49E-BE97-B321-6F57-2A90A3B636A1}"/>
              </a:ext>
            </a:extLst>
          </p:cNvPr>
          <p:cNvSpPr/>
          <p:nvPr/>
        </p:nvSpPr>
        <p:spPr>
          <a:xfrm>
            <a:off x="7794453" y="863755"/>
            <a:ext cx="1379654" cy="684330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Linearni sloj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8B8BDA-0706-E4C9-7EFD-144E6ACC953E}"/>
              </a:ext>
            </a:extLst>
          </p:cNvPr>
          <p:cNvCxnSpPr>
            <a:cxnSpLocks/>
          </p:cNvCxnSpPr>
          <p:nvPr/>
        </p:nvCxnSpPr>
        <p:spPr>
          <a:xfrm flipV="1">
            <a:off x="8466914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C6D24A8-802F-3978-17A5-A8BD8D3AD07F}"/>
              </a:ext>
            </a:extLst>
          </p:cNvPr>
          <p:cNvSpPr txBox="1"/>
          <p:nvPr/>
        </p:nvSpPr>
        <p:spPr>
          <a:xfrm>
            <a:off x="7434309" y="5779744"/>
            <a:ext cx="206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D75086-2C28-26BC-193B-A9C588BB74D0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2B61A7B-9674-D2BF-C118-E064AD2E0C7D}"/>
              </a:ext>
            </a:extLst>
          </p:cNvPr>
          <p:cNvSpPr/>
          <p:nvPr/>
        </p:nvSpPr>
        <p:spPr>
          <a:xfrm>
            <a:off x="7597734" y="1872910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9F36F8A-1E23-45DD-FF33-795FEA73B471}"/>
              </a:ext>
            </a:extLst>
          </p:cNvPr>
          <p:cNvCxnSpPr>
            <a:cxnSpLocks/>
          </p:cNvCxnSpPr>
          <p:nvPr/>
        </p:nvCxnSpPr>
        <p:spPr>
          <a:xfrm flipH="1" flipV="1">
            <a:off x="8468637" y="2622061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11AA793-BE71-C197-A294-771E23EEB190}"/>
              </a:ext>
            </a:extLst>
          </p:cNvPr>
          <p:cNvSpPr txBox="1"/>
          <p:nvPr/>
        </p:nvSpPr>
        <p:spPr>
          <a:xfrm>
            <a:off x="7692064" y="2947546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9F0CB-9BB5-71F7-CD0D-A118855BCD64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1548746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B738B48-B387-096E-5C93-4E3082CCA941}"/>
              </a:ext>
            </a:extLst>
          </p:cNvPr>
          <p:cNvCxnSpPr>
            <a:cxnSpLocks/>
          </p:cNvCxnSpPr>
          <p:nvPr/>
        </p:nvCxnSpPr>
        <p:spPr>
          <a:xfrm flipV="1">
            <a:off x="8484280" y="635899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E46592F-DC0A-E978-D970-E681C65ACE81}"/>
              </a:ext>
            </a:extLst>
          </p:cNvPr>
          <p:cNvSpPr txBox="1"/>
          <p:nvPr/>
        </p:nvSpPr>
        <p:spPr>
          <a:xfrm>
            <a:off x="7338723" y="125053"/>
            <a:ext cx="22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Izlaz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76F53A0-360D-0C66-865E-FD1E4A96FC49}"/>
              </a:ext>
            </a:extLst>
          </p:cNvPr>
          <p:cNvSpPr/>
          <p:nvPr/>
        </p:nvSpPr>
        <p:spPr>
          <a:xfrm>
            <a:off x="2169891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8523339-753B-05B2-C5E9-82434A6E68EB}"/>
              </a:ext>
            </a:extLst>
          </p:cNvPr>
          <p:cNvCxnSpPr>
            <a:cxnSpLocks/>
          </p:cNvCxnSpPr>
          <p:nvPr/>
        </p:nvCxnSpPr>
        <p:spPr>
          <a:xfrm flipH="1" flipV="1">
            <a:off x="3906820" y="4438515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52FB7BD-B4C9-997C-0098-1F1880E73BAF}"/>
              </a:ext>
            </a:extLst>
          </p:cNvPr>
          <p:cNvSpPr/>
          <p:nvPr/>
        </p:nvSpPr>
        <p:spPr>
          <a:xfrm>
            <a:off x="3128266" y="3644532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kodera</a:t>
            </a:r>
            <a:endParaRPr kumimoji="0" lang="hr-HR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59B1CC-4A3C-2DDD-F066-08D93347DD0A}"/>
              </a:ext>
            </a:extLst>
          </p:cNvPr>
          <p:cNvCxnSpPr>
            <a:cxnSpLocks/>
          </p:cNvCxnSpPr>
          <p:nvPr/>
        </p:nvCxnSpPr>
        <p:spPr>
          <a:xfrm flipH="1" flipV="1">
            <a:off x="3925052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B52726A-4D82-29BD-31F6-1BCDEEDCC040}"/>
              </a:ext>
            </a:extLst>
          </p:cNvPr>
          <p:cNvSpPr txBox="1"/>
          <p:nvPr/>
        </p:nvSpPr>
        <p:spPr>
          <a:xfrm>
            <a:off x="3147543" y="2878342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A5529AA-12BE-81C2-67FF-0E2034FBF4CB}"/>
              </a:ext>
            </a:extLst>
          </p:cNvPr>
          <p:cNvCxnSpPr>
            <a:cxnSpLocks/>
          </p:cNvCxnSpPr>
          <p:nvPr/>
        </p:nvCxnSpPr>
        <p:spPr>
          <a:xfrm flipH="1" flipV="1">
            <a:off x="3924116" y="2605594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F1BAE9F-FC02-F049-C1A4-4736D0181B32}"/>
              </a:ext>
            </a:extLst>
          </p:cNvPr>
          <p:cNvSpPr/>
          <p:nvPr/>
        </p:nvSpPr>
        <p:spPr>
          <a:xfrm>
            <a:off x="3107538" y="1848338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kumimoji="0" lang="en-US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F3E6D2E-0A67-17E8-9775-EED9F1F69B96}"/>
              </a:ext>
            </a:extLst>
          </p:cNvPr>
          <p:cNvCxnSpPr>
            <a:cxnSpLocks/>
          </p:cNvCxnSpPr>
          <p:nvPr/>
        </p:nvCxnSpPr>
        <p:spPr>
          <a:xfrm flipV="1">
            <a:off x="3905710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B50DFA6-4932-DE4E-8CFA-61B1A4C8AF75}"/>
              </a:ext>
            </a:extLst>
          </p:cNvPr>
          <p:cNvSpPr txBox="1"/>
          <p:nvPr/>
        </p:nvSpPr>
        <p:spPr>
          <a:xfrm>
            <a:off x="2894220" y="5690055"/>
            <a:ext cx="20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C0DD7D-3577-0787-17E5-29146F66834C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906820" y="1374594"/>
            <a:ext cx="3675270" cy="26241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8B38BB-F615-CF7A-1B9B-96914063CFCE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38724" y="2240803"/>
            <a:ext cx="1859010" cy="66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412A42-2018-7E1E-F0FA-55C144FA1CDC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3906822" y="1374594"/>
            <a:ext cx="0" cy="4737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2FCC551-9278-8A33-842F-B916F9331896}"/>
              </a:ext>
            </a:extLst>
          </p:cNvPr>
          <p:cNvSpPr txBox="1"/>
          <p:nvPr/>
        </p:nvSpPr>
        <p:spPr>
          <a:xfrm rot="16200000">
            <a:off x="-1222499" y="2697738"/>
            <a:ext cx="455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latin typeface="Calibri" panose="020F0502020204030204"/>
              </a:rPr>
              <a:t>KODER</a:t>
            </a:r>
            <a:endParaRPr lang="hr-HR" sz="72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145" name="Date Placeholder 3">
            <a:extLst>
              <a:ext uri="{FF2B5EF4-FFF2-40B4-BE49-F238E27FC236}">
                <a16:creationId xmlns:a16="http://schemas.microsoft.com/office/drawing/2014/main" id="{DB76BFC7-AC8F-03B0-B5D4-70FCC77351C3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4014788-A25C-9861-AE89-8C1BCB48E6EA}"/>
              </a:ext>
            </a:extLst>
          </p:cNvPr>
          <p:cNvSpPr/>
          <p:nvPr/>
        </p:nvSpPr>
        <p:spPr>
          <a:xfrm>
            <a:off x="1901981" y="97278"/>
            <a:ext cx="4127299" cy="652725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05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A361-239E-9540-DDC1-D7EEFB3744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6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99FC73-98DC-CF6E-C012-C942AE6EE15B}"/>
              </a:ext>
            </a:extLst>
          </p:cNvPr>
          <p:cNvSpPr/>
          <p:nvPr/>
        </p:nvSpPr>
        <p:spPr>
          <a:xfrm>
            <a:off x="6729986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01E886-C7BE-7767-7DAC-870F1471BF42}"/>
              </a:ext>
            </a:extLst>
          </p:cNvPr>
          <p:cNvSpPr/>
          <p:nvPr/>
        </p:nvSpPr>
        <p:spPr>
          <a:xfrm>
            <a:off x="7582090" y="3624166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658600-E7DE-3923-44B0-B3E109D29DAA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8466915" y="4373317"/>
            <a:ext cx="1722" cy="3951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FE7D49E-BE97-B321-6F57-2A90A3B636A1}"/>
              </a:ext>
            </a:extLst>
          </p:cNvPr>
          <p:cNvSpPr/>
          <p:nvPr/>
        </p:nvSpPr>
        <p:spPr>
          <a:xfrm>
            <a:off x="7794453" y="863755"/>
            <a:ext cx="1379654" cy="684330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Linearni sloj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8B8BDA-0706-E4C9-7EFD-144E6ACC953E}"/>
              </a:ext>
            </a:extLst>
          </p:cNvPr>
          <p:cNvCxnSpPr>
            <a:cxnSpLocks/>
          </p:cNvCxnSpPr>
          <p:nvPr/>
        </p:nvCxnSpPr>
        <p:spPr>
          <a:xfrm flipV="1">
            <a:off x="8466914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C6D24A8-802F-3978-17A5-A8BD8D3AD07F}"/>
              </a:ext>
            </a:extLst>
          </p:cNvPr>
          <p:cNvSpPr txBox="1"/>
          <p:nvPr/>
        </p:nvSpPr>
        <p:spPr>
          <a:xfrm>
            <a:off x="7434309" y="5779744"/>
            <a:ext cx="206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D75086-2C28-26BC-193B-A9C588BB74D0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2B61A7B-9674-D2BF-C118-E064AD2E0C7D}"/>
              </a:ext>
            </a:extLst>
          </p:cNvPr>
          <p:cNvSpPr/>
          <p:nvPr/>
        </p:nvSpPr>
        <p:spPr>
          <a:xfrm>
            <a:off x="7597734" y="1872910"/>
            <a:ext cx="1773093" cy="74915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dekodera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9F36F8A-1E23-45DD-FF33-795FEA73B471}"/>
              </a:ext>
            </a:extLst>
          </p:cNvPr>
          <p:cNvCxnSpPr>
            <a:cxnSpLocks/>
          </p:cNvCxnSpPr>
          <p:nvPr/>
        </p:nvCxnSpPr>
        <p:spPr>
          <a:xfrm flipH="1" flipV="1">
            <a:off x="8468637" y="2622061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11AA793-BE71-C197-A294-771E23EEB190}"/>
              </a:ext>
            </a:extLst>
          </p:cNvPr>
          <p:cNvSpPr txBox="1"/>
          <p:nvPr/>
        </p:nvSpPr>
        <p:spPr>
          <a:xfrm>
            <a:off x="7692064" y="2947546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9F0CB-9BB5-71F7-CD0D-A118855BCD64}"/>
              </a:ext>
            </a:extLst>
          </p:cNvPr>
          <p:cNvCxnSpPr>
            <a:cxnSpLocks/>
          </p:cNvCxnSpPr>
          <p:nvPr/>
        </p:nvCxnSpPr>
        <p:spPr>
          <a:xfrm flipH="1" flipV="1">
            <a:off x="8484280" y="1548746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B738B48-B387-096E-5C93-4E3082CCA941}"/>
              </a:ext>
            </a:extLst>
          </p:cNvPr>
          <p:cNvCxnSpPr>
            <a:cxnSpLocks/>
          </p:cNvCxnSpPr>
          <p:nvPr/>
        </p:nvCxnSpPr>
        <p:spPr>
          <a:xfrm flipV="1">
            <a:off x="8484280" y="635899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E46592F-DC0A-E978-D970-E681C65ACE81}"/>
              </a:ext>
            </a:extLst>
          </p:cNvPr>
          <p:cNvSpPr txBox="1"/>
          <p:nvPr/>
        </p:nvSpPr>
        <p:spPr>
          <a:xfrm>
            <a:off x="7338723" y="125053"/>
            <a:ext cx="22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Izlaz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76F53A0-360D-0C66-865E-FD1E4A96FC49}"/>
              </a:ext>
            </a:extLst>
          </p:cNvPr>
          <p:cNvSpPr/>
          <p:nvPr/>
        </p:nvSpPr>
        <p:spPr>
          <a:xfrm>
            <a:off x="2169891" y="4768459"/>
            <a:ext cx="3473857" cy="749153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Ugrađivanje + pozicijsko kodiranje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8523339-753B-05B2-C5E9-82434A6E68EB}"/>
              </a:ext>
            </a:extLst>
          </p:cNvPr>
          <p:cNvCxnSpPr>
            <a:cxnSpLocks/>
          </p:cNvCxnSpPr>
          <p:nvPr/>
        </p:nvCxnSpPr>
        <p:spPr>
          <a:xfrm flipH="1" flipV="1">
            <a:off x="3906820" y="4438515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52FB7BD-B4C9-997C-0098-1F1880E73BAF}"/>
              </a:ext>
            </a:extLst>
          </p:cNvPr>
          <p:cNvSpPr/>
          <p:nvPr/>
        </p:nvSpPr>
        <p:spPr>
          <a:xfrm>
            <a:off x="3128266" y="3644532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kodera</a:t>
            </a:r>
            <a:endParaRPr kumimoji="0" lang="hr-HR" b="0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59B1CC-4A3C-2DDD-F066-08D93347DD0A}"/>
              </a:ext>
            </a:extLst>
          </p:cNvPr>
          <p:cNvCxnSpPr>
            <a:cxnSpLocks/>
          </p:cNvCxnSpPr>
          <p:nvPr/>
        </p:nvCxnSpPr>
        <p:spPr>
          <a:xfrm flipH="1" flipV="1">
            <a:off x="3925052" y="3294293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B52726A-4D82-29BD-31F6-1BCDEEDCC040}"/>
              </a:ext>
            </a:extLst>
          </p:cNvPr>
          <p:cNvSpPr txBox="1"/>
          <p:nvPr/>
        </p:nvSpPr>
        <p:spPr>
          <a:xfrm>
            <a:off x="3147543" y="2878342"/>
            <a:ext cx="1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hr-H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A5529AA-12BE-81C2-67FF-0E2034FBF4CB}"/>
              </a:ext>
            </a:extLst>
          </p:cNvPr>
          <p:cNvCxnSpPr>
            <a:cxnSpLocks/>
          </p:cNvCxnSpPr>
          <p:nvPr/>
        </p:nvCxnSpPr>
        <p:spPr>
          <a:xfrm flipH="1" flipV="1">
            <a:off x="3924116" y="2605594"/>
            <a:ext cx="1" cy="324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F1BAE9F-FC02-F049-C1A4-4736D0181B32}"/>
              </a:ext>
            </a:extLst>
          </p:cNvPr>
          <p:cNvSpPr/>
          <p:nvPr/>
        </p:nvSpPr>
        <p:spPr>
          <a:xfrm>
            <a:off x="3107538" y="1848338"/>
            <a:ext cx="1598567" cy="749153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kumimoji="0" lang="en-US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kodera</a:t>
            </a:r>
            <a:endParaRPr kumimoji="0" lang="hr-HR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F3E6D2E-0A67-17E8-9775-EED9F1F69B96}"/>
              </a:ext>
            </a:extLst>
          </p:cNvPr>
          <p:cNvCxnSpPr>
            <a:cxnSpLocks/>
          </p:cNvCxnSpPr>
          <p:nvPr/>
        </p:nvCxnSpPr>
        <p:spPr>
          <a:xfrm flipV="1">
            <a:off x="3905710" y="5517612"/>
            <a:ext cx="0" cy="19929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B50DFA6-4932-DE4E-8CFA-61B1A4C8AF75}"/>
              </a:ext>
            </a:extLst>
          </p:cNvPr>
          <p:cNvSpPr txBox="1"/>
          <p:nvPr/>
        </p:nvSpPr>
        <p:spPr>
          <a:xfrm>
            <a:off x="2894220" y="5690055"/>
            <a:ext cx="20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Ulaz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kodera</a:t>
            </a:r>
            <a:endParaRPr lang="hr-H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C0DD7D-3577-0787-17E5-29146F66834C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906820" y="1374594"/>
            <a:ext cx="3675270" cy="26241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8B38BB-F615-CF7A-1B9B-96914063CFCE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38724" y="2240803"/>
            <a:ext cx="1859010" cy="66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412A42-2018-7E1E-F0FA-55C144FA1CDC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3906822" y="1374594"/>
            <a:ext cx="0" cy="4737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CACA793-F767-6A3F-5FDC-D001CE2ACF7F}"/>
              </a:ext>
            </a:extLst>
          </p:cNvPr>
          <p:cNvSpPr txBox="1"/>
          <p:nvPr/>
        </p:nvSpPr>
        <p:spPr>
          <a:xfrm rot="5400000">
            <a:off x="9023934" y="2697739"/>
            <a:ext cx="455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latin typeface="Calibri" panose="020F0502020204030204"/>
              </a:rPr>
              <a:t>DEKODER</a:t>
            </a:r>
            <a:endParaRPr lang="hr-HR" sz="72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145" name="Date Placeholder 3">
            <a:extLst>
              <a:ext uri="{FF2B5EF4-FFF2-40B4-BE49-F238E27FC236}">
                <a16:creationId xmlns:a16="http://schemas.microsoft.com/office/drawing/2014/main" id="{DB76BFC7-AC8F-03B0-B5D4-70FCC77351C3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4014788-A25C-9861-AE89-8C1BCB48E6EA}"/>
              </a:ext>
            </a:extLst>
          </p:cNvPr>
          <p:cNvSpPr/>
          <p:nvPr/>
        </p:nvSpPr>
        <p:spPr>
          <a:xfrm>
            <a:off x="6396175" y="97278"/>
            <a:ext cx="4127299" cy="652725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19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C1B7D7-6173-7226-2F4F-967D4E926EA9}"/>
              </a:ext>
            </a:extLst>
          </p:cNvPr>
          <p:cNvGrpSpPr/>
          <p:nvPr/>
        </p:nvGrpSpPr>
        <p:grpSpPr>
          <a:xfrm>
            <a:off x="1108668" y="2471834"/>
            <a:ext cx="9838471" cy="1012513"/>
            <a:chOff x="1192695" y="2540595"/>
            <a:chExt cx="9838471" cy="10125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8A2B6E-3DE1-6356-9899-CF57CD52065C}"/>
                </a:ext>
              </a:extLst>
            </p:cNvPr>
            <p:cNvSpPr/>
            <p:nvPr/>
          </p:nvSpPr>
          <p:spPr>
            <a:xfrm>
              <a:off x="1192695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17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969AF2-F3B6-1DF8-1C35-28DA3B2B94CB}"/>
                </a:ext>
              </a:extLst>
            </p:cNvPr>
            <p:cNvSpPr/>
            <p:nvPr/>
          </p:nvSpPr>
          <p:spPr>
            <a:xfrm>
              <a:off x="3212453" y="2541432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5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1E3EB6-AAD6-3A56-CFAD-13776B1F9C9C}"/>
                </a:ext>
              </a:extLst>
            </p:cNvPr>
            <p:cNvSpPr/>
            <p:nvPr/>
          </p:nvSpPr>
          <p:spPr>
            <a:xfrm>
              <a:off x="5232211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57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0C31B2-4F33-9647-42BB-3647B141DE36}"/>
                </a:ext>
              </a:extLst>
            </p:cNvPr>
            <p:cNvSpPr/>
            <p:nvPr/>
          </p:nvSpPr>
          <p:spPr>
            <a:xfrm>
              <a:off x="9271727" y="2540595"/>
              <a:ext cx="1759439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31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44F341-75E1-8CAA-7351-981900F76013}"/>
                </a:ext>
              </a:extLst>
            </p:cNvPr>
            <p:cNvSpPr/>
            <p:nvPr/>
          </p:nvSpPr>
          <p:spPr>
            <a:xfrm>
              <a:off x="7251969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94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2F581-5966-7624-8D70-6DC2A5C36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7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F4CFF17-F0FB-DE5F-931D-BA4AE49BD8E1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Naslov 2">
            <a:extLst>
              <a:ext uri="{FF2B5EF4-FFF2-40B4-BE49-F238E27FC236}">
                <a16:creationId xmlns:a16="http://schemas.microsoft.com/office/drawing/2014/main" id="{1F3D7E71-39D8-E795-058F-49A548DE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6" y="520841"/>
            <a:ext cx="10395330" cy="831304"/>
          </a:xfrm>
        </p:spPr>
        <p:txBody>
          <a:bodyPr/>
          <a:lstStyle/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Arhitektura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–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ulaz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izlaz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430D46-176E-3FD2-0DE3-A62AA99523F1}"/>
              </a:ext>
            </a:extLst>
          </p:cNvPr>
          <p:cNvGrpSpPr/>
          <p:nvPr/>
        </p:nvGrpSpPr>
        <p:grpSpPr>
          <a:xfrm>
            <a:off x="1385906" y="1601207"/>
            <a:ext cx="9172760" cy="3004840"/>
            <a:chOff x="1454000" y="1922220"/>
            <a:chExt cx="9172760" cy="3004840"/>
          </a:xfrm>
        </p:grpSpPr>
        <p:sp>
          <p:nvSpPr>
            <p:cNvPr id="21" name="Double Bracket 20">
              <a:extLst>
                <a:ext uri="{FF2B5EF4-FFF2-40B4-BE49-F238E27FC236}">
                  <a16:creationId xmlns:a16="http://schemas.microsoft.com/office/drawing/2014/main" id="{9591DCDC-EC00-771E-176F-693821B55C8E}"/>
                </a:ext>
              </a:extLst>
            </p:cNvPr>
            <p:cNvSpPr/>
            <p:nvPr/>
          </p:nvSpPr>
          <p:spPr>
            <a:xfrm>
              <a:off x="1454000" y="1930940"/>
              <a:ext cx="982494" cy="2996120"/>
            </a:xfrm>
            <a:prstGeom prst="bracketPair">
              <a:avLst/>
            </a:prstGeom>
            <a:ln w="41275">
              <a:solidFill>
                <a:srgbClr val="143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  <a:endParaRPr lang="hr-HR" sz="3600" dirty="0">
                <a:solidFill>
                  <a:schemeClr val="bg1"/>
                </a:solidFill>
              </a:endParaRPr>
            </a:p>
          </p:txBody>
        </p:sp>
        <p:sp>
          <p:nvSpPr>
            <p:cNvPr id="22" name="Double Bracket 21">
              <a:extLst>
                <a:ext uri="{FF2B5EF4-FFF2-40B4-BE49-F238E27FC236}">
                  <a16:creationId xmlns:a16="http://schemas.microsoft.com/office/drawing/2014/main" id="{4E297E57-BF65-400D-B3E9-98A7CF5D330A}"/>
                </a:ext>
              </a:extLst>
            </p:cNvPr>
            <p:cNvSpPr/>
            <p:nvPr/>
          </p:nvSpPr>
          <p:spPr>
            <a:xfrm>
              <a:off x="3473758" y="1930940"/>
              <a:ext cx="982494" cy="2996120"/>
            </a:xfrm>
            <a:prstGeom prst="bracketPair">
              <a:avLst/>
            </a:prstGeom>
            <a:ln w="41275">
              <a:solidFill>
                <a:srgbClr val="143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  <a:endParaRPr lang="hr-HR" sz="3600" dirty="0">
                <a:solidFill>
                  <a:schemeClr val="bg1"/>
                </a:solidFill>
              </a:endParaRPr>
            </a:p>
          </p:txBody>
        </p:sp>
        <p:sp>
          <p:nvSpPr>
            <p:cNvPr id="23" name="Double Bracket 22">
              <a:extLst>
                <a:ext uri="{FF2B5EF4-FFF2-40B4-BE49-F238E27FC236}">
                  <a16:creationId xmlns:a16="http://schemas.microsoft.com/office/drawing/2014/main" id="{5C027914-7DAE-861E-4F7B-E33999F44A24}"/>
                </a:ext>
              </a:extLst>
            </p:cNvPr>
            <p:cNvSpPr/>
            <p:nvPr/>
          </p:nvSpPr>
          <p:spPr>
            <a:xfrm>
              <a:off x="5493516" y="1922220"/>
              <a:ext cx="982494" cy="2996120"/>
            </a:xfrm>
            <a:prstGeom prst="bracketPair">
              <a:avLst/>
            </a:prstGeom>
            <a:ln w="41275">
              <a:solidFill>
                <a:srgbClr val="143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  <a:endParaRPr lang="hr-HR" sz="3600" dirty="0">
                <a:solidFill>
                  <a:schemeClr val="bg1"/>
                </a:solidFill>
              </a:endParaRPr>
            </a:p>
          </p:txBody>
        </p:sp>
        <p:sp>
          <p:nvSpPr>
            <p:cNvPr id="24" name="Double Bracket 23">
              <a:extLst>
                <a:ext uri="{FF2B5EF4-FFF2-40B4-BE49-F238E27FC236}">
                  <a16:creationId xmlns:a16="http://schemas.microsoft.com/office/drawing/2014/main" id="{479E5777-C040-CF36-81FC-59862CF9B5BE}"/>
                </a:ext>
              </a:extLst>
            </p:cNvPr>
            <p:cNvSpPr/>
            <p:nvPr/>
          </p:nvSpPr>
          <p:spPr>
            <a:xfrm>
              <a:off x="7513274" y="1930940"/>
              <a:ext cx="982494" cy="2996120"/>
            </a:xfrm>
            <a:prstGeom prst="bracketPair">
              <a:avLst/>
            </a:prstGeom>
            <a:ln w="41275">
              <a:solidFill>
                <a:srgbClr val="143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  <a:endParaRPr lang="hr-HR" sz="3600" dirty="0">
                <a:solidFill>
                  <a:schemeClr val="bg1"/>
                </a:solidFill>
              </a:endParaRPr>
            </a:p>
          </p:txBody>
        </p:sp>
        <p:sp>
          <p:nvSpPr>
            <p:cNvPr id="25" name="Double Bracket 24">
              <a:extLst>
                <a:ext uri="{FF2B5EF4-FFF2-40B4-BE49-F238E27FC236}">
                  <a16:creationId xmlns:a16="http://schemas.microsoft.com/office/drawing/2014/main" id="{7D12D22E-2107-9C1B-8D34-1B7CA928CA7F}"/>
                </a:ext>
              </a:extLst>
            </p:cNvPr>
            <p:cNvSpPr/>
            <p:nvPr/>
          </p:nvSpPr>
          <p:spPr>
            <a:xfrm>
              <a:off x="9644266" y="1922220"/>
              <a:ext cx="982494" cy="2996120"/>
            </a:xfrm>
            <a:prstGeom prst="bracketPair">
              <a:avLst/>
            </a:prstGeom>
            <a:ln w="41275">
              <a:solidFill>
                <a:srgbClr val="143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  <a:endParaRPr lang="hr-HR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A0A373-00CD-570F-B36D-86934DB6EBD7}"/>
              </a:ext>
            </a:extLst>
          </p:cNvPr>
          <p:cNvGrpSpPr/>
          <p:nvPr/>
        </p:nvGrpSpPr>
        <p:grpSpPr>
          <a:xfrm>
            <a:off x="1108668" y="2472245"/>
            <a:ext cx="9838471" cy="1012513"/>
            <a:chOff x="1192695" y="2540595"/>
            <a:chExt cx="9838471" cy="10125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60F76A-DC6C-5E14-B172-799F21B56D66}"/>
                </a:ext>
              </a:extLst>
            </p:cNvPr>
            <p:cNvSpPr/>
            <p:nvPr/>
          </p:nvSpPr>
          <p:spPr>
            <a:xfrm>
              <a:off x="1192695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Ovo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7FF79-9AA8-BACD-F808-80CABE70C7F9}"/>
                </a:ext>
              </a:extLst>
            </p:cNvPr>
            <p:cNvSpPr/>
            <p:nvPr/>
          </p:nvSpPr>
          <p:spPr>
            <a:xfrm>
              <a:off x="3212453" y="2541432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43F6A"/>
                  </a:solidFill>
                </a:rPr>
                <a:t>je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5FDA08-5E07-F191-246F-86DDF9ECC115}"/>
                </a:ext>
              </a:extLst>
            </p:cNvPr>
            <p:cNvSpPr/>
            <p:nvPr/>
          </p:nvSpPr>
          <p:spPr>
            <a:xfrm>
              <a:off x="5232211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143F6A"/>
                  </a:solidFill>
                </a:rPr>
                <a:t>primjer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A83B4-2261-7CC5-B1C7-59165DB2D367}"/>
                </a:ext>
              </a:extLst>
            </p:cNvPr>
            <p:cNvSpPr/>
            <p:nvPr/>
          </p:nvSpPr>
          <p:spPr>
            <a:xfrm>
              <a:off x="9271727" y="2540595"/>
              <a:ext cx="1759439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143F6A"/>
                  </a:solidFill>
                </a:rPr>
                <a:t>modela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7DEF55-EC19-BCDA-300C-9F02CCADB3E0}"/>
                </a:ext>
              </a:extLst>
            </p:cNvPr>
            <p:cNvSpPr/>
            <p:nvPr/>
          </p:nvSpPr>
          <p:spPr>
            <a:xfrm>
              <a:off x="7251969" y="2540595"/>
              <a:ext cx="1536970" cy="1011676"/>
            </a:xfrm>
            <a:prstGeom prst="rect">
              <a:avLst/>
            </a:prstGeom>
            <a:noFill/>
            <a:ln w="38100">
              <a:solidFill>
                <a:srgbClr val="14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143F6A"/>
                  </a:solidFill>
                </a:rPr>
                <a:t>ulaza</a:t>
              </a:r>
              <a:endParaRPr lang="hr-HR" sz="2800" b="1" dirty="0">
                <a:solidFill>
                  <a:srgbClr val="143F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4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AA195-8566-BB6E-4519-FB9B4F37D8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8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Naslov 2">
            <a:extLst>
              <a:ext uri="{FF2B5EF4-FFF2-40B4-BE49-F238E27FC236}">
                <a16:creationId xmlns:a16="http://schemas.microsoft.com/office/drawing/2014/main" id="{6DE04698-5D6A-2945-3BDB-C95BE87B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8" y="452745"/>
            <a:ext cx="10395330" cy="831304"/>
          </a:xfrm>
        </p:spPr>
        <p:txBody>
          <a:bodyPr/>
          <a:lstStyle/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Poravnanje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parova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sljedova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proteina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A5E73-C6C3-8D55-04C6-55C8D1051ABC}"/>
              </a:ext>
            </a:extLst>
          </p:cNvPr>
          <p:cNvSpPr txBox="1"/>
          <p:nvPr/>
        </p:nvSpPr>
        <p:spPr>
          <a:xfrm>
            <a:off x="615698" y="1506084"/>
            <a:ext cx="98026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chemeClr val="bg1"/>
                </a:solidFill>
                <a:effectLst/>
              </a:rPr>
              <a:t>Primjer proteinskog slijeda:</a:t>
            </a:r>
          </a:p>
          <a:p>
            <a:r>
              <a:rPr lang="pt-BR" sz="2800" b="0" dirty="0">
                <a:solidFill>
                  <a:schemeClr val="bg1"/>
                </a:solidFill>
                <a:effectLst/>
              </a:rPr>
              <a:t>M N K I P R G T L E E Q T F Y E Q V G G E E T F R R L V H R F Y . . 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10CF2-35BF-6DA4-7BEA-AEA046F2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6" y="3821001"/>
            <a:ext cx="3316886" cy="17156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638C0A-71CF-B02B-82F8-1D5826DD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36" y="3970355"/>
            <a:ext cx="3316886" cy="14169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431EA5-C773-6B72-9770-1ED42C2DCF68}"/>
              </a:ext>
            </a:extLst>
          </p:cNvPr>
          <p:cNvSpPr txBox="1"/>
          <p:nvPr/>
        </p:nvSpPr>
        <p:spPr>
          <a:xfrm>
            <a:off x="615697" y="3222588"/>
            <a:ext cx="9802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chemeClr val="bg1"/>
                </a:solidFill>
                <a:effectLst/>
              </a:rPr>
              <a:t>Primjer poravnanja dva proteinska slijeda: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CC57A1-0F12-7D7C-06A4-C398480FBC9F}"/>
              </a:ext>
            </a:extLst>
          </p:cNvPr>
          <p:cNvSpPr/>
          <p:nvPr/>
        </p:nvSpPr>
        <p:spPr>
          <a:xfrm>
            <a:off x="4710522" y="4239769"/>
            <a:ext cx="1496243" cy="878093"/>
          </a:xfrm>
          <a:prstGeom prst="rightArrow">
            <a:avLst>
              <a:gd name="adj1" fmla="val 50000"/>
              <a:gd name="adj2" fmla="val 58862"/>
            </a:avLst>
          </a:prstGeom>
          <a:noFill/>
          <a:ln w="41275">
            <a:solidFill>
              <a:srgbClr val="143F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12A439-101D-E235-8B55-4EE4C1FD840E}"/>
              </a:ext>
            </a:extLst>
          </p:cNvPr>
          <p:cNvGrpSpPr/>
          <p:nvPr/>
        </p:nvGrpSpPr>
        <p:grpSpPr>
          <a:xfrm>
            <a:off x="7353376" y="2816969"/>
            <a:ext cx="3338792" cy="3681392"/>
            <a:chOff x="7353376" y="2816969"/>
            <a:chExt cx="3338792" cy="36813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35F4C-75C4-5B77-4F29-DB0386CA0DBB}"/>
                </a:ext>
              </a:extLst>
            </p:cNvPr>
            <p:cNvCxnSpPr>
              <a:cxnSpLocks/>
            </p:cNvCxnSpPr>
            <p:nvPr/>
          </p:nvCxnSpPr>
          <p:spPr>
            <a:xfrm>
              <a:off x="9659564" y="3346315"/>
              <a:ext cx="0" cy="62404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62F48C-C4A6-F921-3133-A866E61C2EEF}"/>
                </a:ext>
              </a:extLst>
            </p:cNvPr>
            <p:cNvSpPr txBox="1"/>
            <p:nvPr/>
          </p:nvSpPr>
          <p:spPr>
            <a:xfrm>
              <a:off x="8626961" y="2816969"/>
              <a:ext cx="2065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Procjep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(</a:t>
              </a:r>
              <a:r>
                <a:rPr lang="en-US" sz="2400" i="1" dirty="0">
                  <a:solidFill>
                    <a:prstClr val="black"/>
                  </a:solidFill>
                  <a:latin typeface="Calibri" panose="020F0502020204030204"/>
                </a:rPr>
                <a:t>gap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)</a:t>
              </a:r>
              <a:endParaRPr lang="hr-HR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6A336E-2AF4-3321-A128-C3E429558FA0}"/>
                </a:ext>
              </a:extLst>
            </p:cNvPr>
            <p:cNvSpPr/>
            <p:nvPr/>
          </p:nvSpPr>
          <p:spPr>
            <a:xfrm>
              <a:off x="7470843" y="4040528"/>
              <a:ext cx="603114" cy="1311388"/>
            </a:xfrm>
            <a:prstGeom prst="rect">
              <a:avLst/>
            </a:pr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E355CC-5C40-1E21-E068-6D6617336317}"/>
                </a:ext>
              </a:extLst>
            </p:cNvPr>
            <p:cNvSpPr/>
            <p:nvPr/>
          </p:nvSpPr>
          <p:spPr>
            <a:xfrm>
              <a:off x="8443364" y="4040528"/>
              <a:ext cx="369896" cy="1311388"/>
            </a:xfrm>
            <a:prstGeom prst="rect">
              <a:avLst/>
            </a:pr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57BE3-93BA-0F21-5467-42AC315A1F0C}"/>
                </a:ext>
              </a:extLst>
            </p:cNvPr>
            <p:cNvSpPr/>
            <p:nvPr/>
          </p:nvSpPr>
          <p:spPr>
            <a:xfrm>
              <a:off x="9182667" y="4023121"/>
              <a:ext cx="223980" cy="1311388"/>
            </a:xfrm>
            <a:prstGeom prst="rect">
              <a:avLst/>
            </a:pr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690E8E-CFCF-A55E-930E-511D8097BF4F}"/>
                </a:ext>
              </a:extLst>
            </p:cNvPr>
            <p:cNvSpPr/>
            <p:nvPr/>
          </p:nvSpPr>
          <p:spPr>
            <a:xfrm>
              <a:off x="9956110" y="4023121"/>
              <a:ext cx="345208" cy="1311388"/>
            </a:xfrm>
            <a:prstGeom prst="rect">
              <a:avLst/>
            </a:pr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01876-8F4A-814C-3230-370E9A5D084A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H="1" flipV="1">
              <a:off x="7772400" y="5351916"/>
              <a:ext cx="968022" cy="69241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65FF8BA-0E6F-5DDD-7DB1-511BAF44BDF0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 flipV="1">
              <a:off x="8628312" y="5351916"/>
              <a:ext cx="112110" cy="68478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DA31C2-3449-0B37-91B6-CC0F4559C62A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8720786" y="5334509"/>
              <a:ext cx="573871" cy="70982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5FE32E1-65BC-820A-3EC2-66FBC2464A0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8731884" y="5334509"/>
              <a:ext cx="1396830" cy="70218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9587C4-DA68-76EA-F870-7C51894846B9}"/>
                </a:ext>
              </a:extLst>
            </p:cNvPr>
            <p:cNvSpPr txBox="1"/>
            <p:nvPr/>
          </p:nvSpPr>
          <p:spPr>
            <a:xfrm>
              <a:off x="7353376" y="6036696"/>
              <a:ext cx="2919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Podudaranje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(</a:t>
              </a:r>
              <a:r>
                <a:rPr lang="en-US" sz="2400" i="1" dirty="0">
                  <a:solidFill>
                    <a:prstClr val="black"/>
                  </a:solidFill>
                  <a:latin typeface="Calibri" panose="020F0502020204030204"/>
                </a:rPr>
                <a:t>match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)</a:t>
              </a:r>
              <a:endParaRPr lang="hr-HR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05BD04D9-D1F9-E2FE-52AA-BC84532D36A7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6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CC9D3-12EE-FDD8-1C3A-9EFE264B54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z="1800" smtClean="0">
                <a:solidFill>
                  <a:schemeClr val="bg1"/>
                </a:solidFill>
              </a:rPr>
              <a:t>9</a:t>
            </a:fld>
            <a:endParaRPr lang="hr-HR" sz="1800">
              <a:solidFill>
                <a:schemeClr val="bg1"/>
              </a:solidFill>
            </a:endParaRPr>
          </a:p>
        </p:txBody>
      </p:sp>
      <p:sp>
        <p:nvSpPr>
          <p:cNvPr id="6" name="Naslov 2">
            <a:extLst>
              <a:ext uri="{FF2B5EF4-FFF2-40B4-BE49-F238E27FC236}">
                <a16:creationId xmlns:a16="http://schemas.microsoft.com/office/drawing/2014/main" id="{CDE4B2C2-60AD-287C-0535-6C463786803B}"/>
              </a:ext>
            </a:extLst>
          </p:cNvPr>
          <p:cNvSpPr txBox="1">
            <a:spLocks/>
          </p:cNvSpPr>
          <p:nvPr/>
        </p:nvSpPr>
        <p:spPr>
          <a:xfrm>
            <a:off x="586515" y="481928"/>
            <a:ext cx="10395330" cy="83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obert" panose="000005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Poravnanje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pomoću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arhitekture</a:t>
            </a:r>
            <a:r>
              <a:rPr lang="en-US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143F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endParaRPr lang="hr-HR" dirty="0">
              <a:solidFill>
                <a:srgbClr val="143F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9058CB-1B74-DE25-0109-EC54FBCDA34C}"/>
              </a:ext>
            </a:extLst>
          </p:cNvPr>
          <p:cNvSpPr txBox="1">
            <a:spLocks/>
          </p:cNvSpPr>
          <p:nvPr/>
        </p:nvSpPr>
        <p:spPr>
          <a:xfrm>
            <a:off x="5398562" y="6259399"/>
            <a:ext cx="1394872" cy="424370"/>
          </a:xfrm>
          <a:prstGeom prst="rect">
            <a:avLst/>
          </a:prstGeom>
        </p:spPr>
        <p:txBody>
          <a:bodyPr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.07.202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B5149-B5B6-1B6B-E4E9-B65A65A2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70" y="1681995"/>
            <a:ext cx="8211655" cy="1896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703AD-E095-FBEA-DD91-3E2A9B6FA185}"/>
              </a:ext>
            </a:extLst>
          </p:cNvPr>
          <p:cNvSpPr txBox="1"/>
          <p:nvPr/>
        </p:nvSpPr>
        <p:spPr>
          <a:xfrm>
            <a:off x="586515" y="4323594"/>
            <a:ext cx="10098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chemeClr val="bg1"/>
                </a:solidFill>
                <a:effectLst/>
              </a:rPr>
              <a:t>Kako različiti hiperparametri modela utječu na rezultate?</a:t>
            </a:r>
          </a:p>
          <a:p>
            <a:r>
              <a:rPr lang="pt-BR" sz="2800" dirty="0">
                <a:solidFill>
                  <a:schemeClr val="bg1"/>
                </a:solidFill>
              </a:rPr>
              <a:t>Kako različiti načini reprezentacije ulaza i izlaza utječu na rezultate?</a:t>
            </a:r>
            <a:endParaRPr lang="pt-BR" sz="28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244247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143F6A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558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Roobert</vt:lpstr>
      <vt:lpstr>Wingdings</vt:lpstr>
      <vt:lpstr>FER Dark</vt:lpstr>
      <vt:lpstr>FER_Light</vt:lpstr>
      <vt:lpstr>1_FER_Light</vt:lpstr>
      <vt:lpstr>Određivanje poravnanja parova proteinskih sljedova korištenjem modela dubokog učenja</vt:lpstr>
      <vt:lpstr>Sadržaj</vt:lpstr>
      <vt:lpstr>Arhitektura transformer</vt:lpstr>
      <vt:lpstr>PowerPoint Presentation</vt:lpstr>
      <vt:lpstr>PowerPoint Presentation</vt:lpstr>
      <vt:lpstr>PowerPoint Presentation</vt:lpstr>
      <vt:lpstr>Arhitektura transformer – ulaz i izlaz modela</vt:lpstr>
      <vt:lpstr>Poravnanje parova sljedova proteina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Proin gravida nibh vel velit auctor aliquet. Aenean sollicitudin,</dc:title>
  <dc:creator>mislav.ucovic@gmail.com</dc:creator>
  <cp:lastModifiedBy>Ivan Furač</cp:lastModifiedBy>
  <cp:revision>118</cp:revision>
  <cp:lastPrinted>2021-01-13T09:31:57Z</cp:lastPrinted>
  <dcterms:created xsi:type="dcterms:W3CDTF">2020-04-30T08:26:07Z</dcterms:created>
  <dcterms:modified xsi:type="dcterms:W3CDTF">2023-07-02T22:39:17Z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