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4"/>
  </p:notesMasterIdLst>
  <p:sldIdLst>
    <p:sldId id="256" r:id="rId2"/>
    <p:sldId id="257" r:id="rId3"/>
    <p:sldId id="314" r:id="rId4"/>
    <p:sldId id="315" r:id="rId5"/>
    <p:sldId id="316" r:id="rId6"/>
    <p:sldId id="317" r:id="rId7"/>
    <p:sldId id="318" r:id="rId8"/>
    <p:sldId id="319" r:id="rId9"/>
    <p:sldId id="320" r:id="rId10"/>
    <p:sldId id="321" r:id="rId11"/>
    <p:sldId id="322" r:id="rId12"/>
    <p:sldId id="323" r:id="rId13"/>
  </p:sldIdLst>
  <p:sldSz cx="9144000" cy="5143500" type="screen16x9"/>
  <p:notesSz cx="6858000" cy="9144000"/>
  <p:embeddedFontLst>
    <p:embeddedFont>
      <p:font typeface="Consolas" panose="020B0609020204030204" pitchFamily="49" charset="0"/>
      <p:regular r:id="rId15"/>
      <p:bold r:id="rId16"/>
      <p:italic r:id="rId17"/>
      <p:boldItalic r:id="rId18"/>
    </p:embeddedFont>
    <p:embeddedFont>
      <p:font typeface="Exo" panose="020B0604020202020204" charset="0"/>
      <p:regular r:id="rId19"/>
      <p:bold r:id="rId20"/>
      <p:italic r:id="rId21"/>
      <p:boldItalic r:id="rId22"/>
    </p:embeddedFont>
    <p:embeddedFont>
      <p:font typeface="PT Sans" panose="020B0503020203020204" pitchFamily="34" charset="0"/>
      <p:regular r:id="rId23"/>
      <p:bold r:id="rId24"/>
      <p:italic r:id="rId25"/>
      <p:boldItalic r:id="rId26"/>
    </p:embeddedFont>
    <p:embeddedFont>
      <p:font typeface="Roboto Condensed Light" panose="02000000000000000000" pitchFamily="2" charset="0"/>
      <p:regular r:id="rId27"/>
      <p:italic r:id="rId28"/>
    </p:embeddedFont>
    <p:embeddedFont>
      <p:font typeface="Segoe UI Semibold" panose="020B0702040204020203" pitchFamily="34" charset="0"/>
      <p:bold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A6BEAF-0168-403A-950D-46153A17DF3F}">
  <a:tblStyle styleId="{60A6BEAF-0168-403A-950D-46153A17DF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2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6092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8690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145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000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262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165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9223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445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958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5506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0" name="Google Shape;270;p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271" name="Google Shape;271;p4"/>
          <p:cNvGrpSpPr/>
          <p:nvPr/>
        </p:nvGrpSpPr>
        <p:grpSpPr>
          <a:xfrm rot="5400000" flipH="1">
            <a:off x="7845446" y="144030"/>
            <a:ext cx="1823016" cy="296643"/>
            <a:chOff x="7857346" y="3902355"/>
            <a:chExt cx="1823016" cy="296643"/>
          </a:xfrm>
        </p:grpSpPr>
        <p:sp>
          <p:nvSpPr>
            <p:cNvPr id="272" name="Google Shape;272;p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6" name="Google Shape;306;p4"/>
          <p:cNvSpPr/>
          <p:nvPr/>
        </p:nvSpPr>
        <p:spPr>
          <a:xfrm>
            <a:off x="-1568655" y="3363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4" r:id="rId4"/>
    <p:sldLayoutId id="214748367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59" name="Google Shape;2659;p33"/>
          <p:cNvSpPr/>
          <p:nvPr/>
        </p:nvSpPr>
        <p:spPr>
          <a:xfrm>
            <a:off x="2870439" y="3158304"/>
            <a:ext cx="3593958" cy="528593"/>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3"/>
          <p:cNvSpPr txBox="1">
            <a:spLocks noGrp="1"/>
          </p:cNvSpPr>
          <p:nvPr>
            <p:ph type="subTitle" idx="1"/>
          </p:nvPr>
        </p:nvSpPr>
        <p:spPr>
          <a:xfrm>
            <a:off x="3025948" y="3255667"/>
            <a:ext cx="3260672" cy="3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effectLst>
                  <a:outerShdw blurRad="50800" dist="38100" dir="2700000" algn="tl" rotWithShape="0">
                    <a:prstClr val="black">
                      <a:alpha val="77000"/>
                    </a:prstClr>
                  </a:outerShdw>
                </a:effectLst>
              </a:rPr>
              <a:t>Tipos de Models (Django)</a:t>
            </a:r>
            <a:endParaRPr sz="2200" dirty="0">
              <a:effectLst>
                <a:outerShdw blurRad="50800" dist="38100" dir="2700000" algn="tl" rotWithShape="0">
                  <a:prstClr val="black">
                    <a:alpha val="77000"/>
                  </a:prstClr>
                </a:outerShdw>
              </a:effectLst>
            </a:endParaRPr>
          </a:p>
        </p:txBody>
      </p:sp>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1317600" y="1193625"/>
            <a:ext cx="6508800" cy="17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800" dirty="0">
                <a:solidFill>
                  <a:schemeClr val="accent2"/>
                </a:solidFill>
              </a:rPr>
              <a:t>Banco de</a:t>
            </a:r>
            <a:br>
              <a:rPr lang="en" sz="5800" dirty="0">
                <a:solidFill>
                  <a:schemeClr val="accent2"/>
                </a:solidFill>
              </a:rPr>
            </a:br>
            <a:r>
              <a:rPr lang="en" sz="5000" dirty="0"/>
              <a:t>Dados</a:t>
            </a:r>
            <a:endParaRPr sz="5000" dirty="0"/>
          </a:p>
        </p:txBody>
      </p:sp>
      <p:sp>
        <p:nvSpPr>
          <p:cNvPr id="63" name="Google Shape;2660;p33">
            <a:extLst>
              <a:ext uri="{FF2B5EF4-FFF2-40B4-BE49-F238E27FC236}">
                <a16:creationId xmlns:a16="http://schemas.microsoft.com/office/drawing/2014/main" id="{8EB40FF9-115B-40E2-A45B-A7F4E60C2C1A}"/>
              </a:ext>
            </a:extLst>
          </p:cNvPr>
          <p:cNvSpPr txBox="1">
            <a:spLocks/>
          </p:cNvSpPr>
          <p:nvPr/>
        </p:nvSpPr>
        <p:spPr>
          <a:xfrm>
            <a:off x="6738871" y="4865530"/>
            <a:ext cx="2405129" cy="2420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800"/>
              <a:buFont typeface="PT Sans"/>
              <a:buNone/>
              <a:defRPr sz="18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2800"/>
              <a:buFont typeface="PT Sans"/>
              <a:buNone/>
              <a:defRPr sz="2800" b="0" i="0" u="none" strike="noStrike" cap="none">
                <a:solidFill>
                  <a:schemeClr val="lt1"/>
                </a:solidFill>
                <a:latin typeface="PT Sans"/>
                <a:ea typeface="PT Sans"/>
                <a:cs typeface="PT Sans"/>
                <a:sym typeface="PT Sans"/>
              </a:defRPr>
            </a:lvl9pPr>
          </a:lstStyle>
          <a:p>
            <a:pPr marL="0" indent="0"/>
            <a:r>
              <a:rPr lang="es-ES" sz="1400" dirty="0">
                <a:effectLst>
                  <a:outerShdw blurRad="50800" dist="38100" dir="2700000" algn="tl" rotWithShape="0">
                    <a:prstClr val="black">
                      <a:alpha val="77000"/>
                    </a:prstClr>
                  </a:outerShdw>
                </a:effectLst>
              </a:rPr>
              <a:t>Prof. Ramon Martins Ferreira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Model </a:t>
            </a:r>
            <a:r>
              <a:rPr lang="pt-BR" sz="2800" dirty="0">
                <a:solidFill>
                  <a:schemeClr val="accent2"/>
                </a:solidFill>
              </a:rPr>
              <a:t>DateTimeField</a:t>
            </a:r>
          </a:p>
        </p:txBody>
      </p:sp>
      <p:sp>
        <p:nvSpPr>
          <p:cNvPr id="2725" name="Google Shape;2725;p34"/>
          <p:cNvSpPr txBox="1">
            <a:spLocks noGrp="1"/>
          </p:cNvSpPr>
          <p:nvPr>
            <p:ph type="body" idx="1"/>
          </p:nvPr>
        </p:nvSpPr>
        <p:spPr>
          <a:xfrm>
            <a:off x="597954" y="1255433"/>
            <a:ext cx="6466633" cy="115587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Armazena datas e horas. Útil para representar </a:t>
            </a:r>
            <a:r>
              <a:rPr lang="pt-BR" sz="1400" dirty="0" err="1">
                <a:latin typeface="Segoe UI Semibold" panose="020B0702040204020203" pitchFamily="34" charset="0"/>
                <a:cs typeface="Segoe UI Semibold" panose="020B0702040204020203" pitchFamily="34" charset="0"/>
              </a:rPr>
              <a:t>timestamps</a:t>
            </a:r>
            <a:r>
              <a:rPr lang="pt-BR" sz="1400" dirty="0">
                <a:latin typeface="Segoe UI Semibold" panose="020B0702040204020203" pitchFamily="34" charset="0"/>
                <a:cs typeface="Segoe UI Semibold" panose="020B0702040204020203" pitchFamily="34" charset="0"/>
              </a:rPr>
              <a:t>, datas de criação/atualização de registros, etc.</a:t>
            </a:r>
          </a:p>
          <a:p>
            <a:pPr marL="285750" lvl="0" indent="-285750" algn="l" rtl="0">
              <a:spcBef>
                <a:spcPts val="0"/>
              </a:spcBef>
              <a:spcAft>
                <a:spcPts val="1200"/>
              </a:spcAft>
              <a:buBlip>
                <a:blip r:embed="rId3"/>
              </a:buBlip>
            </a:pPr>
            <a:r>
              <a:rPr lang="pt-BR" sz="1400" dirty="0">
                <a:latin typeface="Segoe UI Semibold" panose="020B0702040204020203" pitchFamily="34" charset="0"/>
                <a:cs typeface="Segoe UI Semibold" panose="020B0702040204020203" pitchFamily="34" charset="0"/>
              </a:rPr>
              <a:t>Não possui parâmetro obrigatório</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749;p54">
            <a:extLst>
              <a:ext uri="{FF2B5EF4-FFF2-40B4-BE49-F238E27FC236}">
                <a16:creationId xmlns:a16="http://schemas.microsoft.com/office/drawing/2014/main" id="{A229D246-9302-4FCF-B0AC-4DA163A927F4}"/>
              </a:ext>
            </a:extLst>
          </p:cNvPr>
          <p:cNvSpPr/>
          <p:nvPr/>
        </p:nvSpPr>
        <p:spPr>
          <a:xfrm>
            <a:off x="2557674" y="2910062"/>
            <a:ext cx="4222433" cy="503517"/>
          </a:xfrm>
          <a:prstGeom prst="roundRect">
            <a:avLst>
              <a:gd name="adj" fmla="val 18419"/>
            </a:avLst>
          </a:prstGeom>
          <a:solidFill>
            <a:schemeClr val="tx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ctr"/>
            <a:r>
              <a:rPr lang="pt-BR" b="0" dirty="0" err="1">
                <a:solidFill>
                  <a:srgbClr val="9CDCFE"/>
                </a:solidFill>
                <a:effectLst/>
                <a:latin typeface="Consolas" panose="020B0609020204030204" pitchFamily="49" charset="0"/>
              </a:rPr>
              <a:t>data_de_criacao</a:t>
            </a:r>
            <a:r>
              <a:rPr lang="pt-BR" b="0" dirty="0">
                <a:solidFill>
                  <a:srgbClr val="CCCCCC"/>
                </a:solidFill>
                <a:effectLst/>
                <a:latin typeface="Consolas" panose="020B0609020204030204" pitchFamily="49" charset="0"/>
              </a:rPr>
              <a:t> </a:t>
            </a:r>
            <a:r>
              <a:rPr lang="pt-BR" b="0" dirty="0">
                <a:solidFill>
                  <a:srgbClr val="D4D4D4"/>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err="1">
                <a:solidFill>
                  <a:srgbClr val="4EC9B0"/>
                </a:solidFill>
                <a:effectLst/>
                <a:latin typeface="Consolas" panose="020B0609020204030204" pitchFamily="49" charset="0"/>
              </a:rPr>
              <a:t>models</a:t>
            </a:r>
            <a:r>
              <a:rPr lang="pt-BR" b="0" dirty="0" err="1">
                <a:solidFill>
                  <a:srgbClr val="CCCCCC"/>
                </a:solidFill>
                <a:effectLst/>
                <a:latin typeface="Consolas" panose="020B0609020204030204" pitchFamily="49" charset="0"/>
              </a:rPr>
              <a:t>.</a:t>
            </a:r>
            <a:r>
              <a:rPr lang="pt-BR" b="0" dirty="0" err="1">
                <a:solidFill>
                  <a:srgbClr val="4EC9B0"/>
                </a:solidFill>
                <a:effectLst/>
                <a:latin typeface="Consolas" panose="020B0609020204030204" pitchFamily="49" charset="0"/>
              </a:rPr>
              <a:t>DateTimeField</a:t>
            </a:r>
            <a:r>
              <a:rPr lang="pt-BR" b="0" dirty="0">
                <a:solidFill>
                  <a:srgbClr val="CCCCCC"/>
                </a:solidFill>
                <a:effectLst/>
                <a:latin typeface="Consolas" panose="020B0609020204030204" pitchFamily="49" charset="0"/>
              </a:rPr>
              <a:t>()</a:t>
            </a:r>
          </a:p>
        </p:txBody>
      </p:sp>
      <p:sp>
        <p:nvSpPr>
          <p:cNvPr id="18" name="Google Shape;2742;p35">
            <a:extLst>
              <a:ext uri="{FF2B5EF4-FFF2-40B4-BE49-F238E27FC236}">
                <a16:creationId xmlns:a16="http://schemas.microsoft.com/office/drawing/2014/main" id="{C085EDD5-0E8E-41A2-92FF-BB3035010FE9}"/>
              </a:ext>
            </a:extLst>
          </p:cNvPr>
          <p:cNvSpPr/>
          <p:nvPr/>
        </p:nvSpPr>
        <p:spPr>
          <a:xfrm>
            <a:off x="3769358" y="255463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Código</a:t>
            </a:r>
            <a:endParaRPr dirty="0">
              <a:solidFill>
                <a:schemeClr val="bg1"/>
              </a:solidFill>
              <a:effectLst>
                <a:outerShdw blurRad="50800" dist="38100" dir="2700000" algn="tl" rotWithShape="0">
                  <a:prstClr val="black">
                    <a:alpha val="77000"/>
                  </a:prstClr>
                </a:outerShdw>
              </a:effectLst>
            </a:endParaRPr>
          </a:p>
        </p:txBody>
      </p:sp>
      <p:sp>
        <p:nvSpPr>
          <p:cNvPr id="21" name="Google Shape;2742;p35">
            <a:extLst>
              <a:ext uri="{FF2B5EF4-FFF2-40B4-BE49-F238E27FC236}">
                <a16:creationId xmlns:a16="http://schemas.microsoft.com/office/drawing/2014/main" id="{52098606-D269-4EA9-A760-857D5E409E46}"/>
              </a:ext>
            </a:extLst>
          </p:cNvPr>
          <p:cNvSpPr/>
          <p:nvPr/>
        </p:nvSpPr>
        <p:spPr>
          <a:xfrm>
            <a:off x="3769357" y="374060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Django Admin</a:t>
            </a:r>
            <a:endParaRPr dirty="0">
              <a:solidFill>
                <a:schemeClr val="bg1"/>
              </a:solidFill>
              <a:effectLst>
                <a:outerShdw blurRad="50800" dist="38100" dir="2700000" algn="tl" rotWithShape="0">
                  <a:prstClr val="black">
                    <a:alpha val="77000"/>
                  </a:prstClr>
                </a:outerShdw>
              </a:effectLst>
            </a:endParaRPr>
          </a:p>
        </p:txBody>
      </p:sp>
      <p:pic>
        <p:nvPicPr>
          <p:cNvPr id="4" name="Imagem 3">
            <a:extLst>
              <a:ext uri="{FF2B5EF4-FFF2-40B4-BE49-F238E27FC236}">
                <a16:creationId xmlns:a16="http://schemas.microsoft.com/office/drawing/2014/main" id="{956A7539-6BD2-4530-A743-07864D237536}"/>
              </a:ext>
            </a:extLst>
          </p:cNvPr>
          <p:cNvPicPr>
            <a:picLocks noChangeAspect="1"/>
          </p:cNvPicPr>
          <p:nvPr/>
        </p:nvPicPr>
        <p:blipFill>
          <a:blip r:embed="rId4"/>
          <a:stretch>
            <a:fillRect/>
          </a:stretch>
        </p:blipFill>
        <p:spPr>
          <a:xfrm>
            <a:off x="2695313" y="4105321"/>
            <a:ext cx="3753374" cy="84784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466838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Model </a:t>
            </a:r>
            <a:r>
              <a:rPr lang="pt-BR" sz="2800" dirty="0">
                <a:solidFill>
                  <a:schemeClr val="accent2"/>
                </a:solidFill>
              </a:rPr>
              <a:t>ForeignKey</a:t>
            </a:r>
          </a:p>
        </p:txBody>
      </p:sp>
      <p:sp>
        <p:nvSpPr>
          <p:cNvPr id="2725" name="Google Shape;2725;p34"/>
          <p:cNvSpPr txBox="1">
            <a:spLocks noGrp="1"/>
          </p:cNvSpPr>
          <p:nvPr>
            <p:ph type="body" idx="1"/>
          </p:nvPr>
        </p:nvSpPr>
        <p:spPr>
          <a:xfrm>
            <a:off x="597954" y="1041544"/>
            <a:ext cx="7260787" cy="1691882"/>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Usado para estabelecer uma relação muitos-para-um entre dois modelos. Útil para representar relacionamentos como autor de um livro, categoria de um produto, etc.</a:t>
            </a:r>
          </a:p>
          <a:p>
            <a:pPr marL="285750" lvl="0" indent="-285750" algn="l" rtl="0">
              <a:spcBef>
                <a:spcPts val="0"/>
              </a:spcBef>
              <a:spcAft>
                <a:spcPts val="1200"/>
              </a:spcAft>
              <a:buBlip>
                <a:blip r:embed="rId3"/>
              </a:buBlip>
            </a:pPr>
            <a:r>
              <a:rPr lang="pt-BR" sz="1400" dirty="0">
                <a:latin typeface="Segoe UI Semibold" panose="020B0702040204020203" pitchFamily="34" charset="0"/>
                <a:cs typeface="Segoe UI Semibold" panose="020B0702040204020203" pitchFamily="34" charset="0"/>
              </a:rPr>
              <a:t>Parâmetro obrigatório 1: </a:t>
            </a:r>
            <a:r>
              <a:rPr lang="pt-BR" sz="1400" dirty="0">
                <a:solidFill>
                  <a:schemeClr val="accent2"/>
                </a:solidFill>
                <a:latin typeface="Segoe UI Semibold" panose="020B0702040204020203" pitchFamily="34" charset="0"/>
                <a:cs typeface="Segoe UI Semibold" panose="020B0702040204020203" pitchFamily="34" charset="0"/>
              </a:rPr>
              <a:t>“</a:t>
            </a:r>
            <a:r>
              <a:rPr lang="pt-BR" sz="1400" dirty="0" err="1">
                <a:solidFill>
                  <a:schemeClr val="accent2"/>
                </a:solidFill>
                <a:latin typeface="Segoe UI Semibold" panose="020B0702040204020203" pitchFamily="34" charset="0"/>
                <a:cs typeface="Segoe UI Semibold" panose="020B0702040204020203" pitchFamily="34" charset="0"/>
              </a:rPr>
              <a:t>To</a:t>
            </a:r>
            <a:r>
              <a:rPr lang="pt-BR" sz="1400" dirty="0">
                <a:solidFill>
                  <a:schemeClr val="accent2"/>
                </a:solidFill>
                <a:latin typeface="Segoe UI Semibold" panose="020B0702040204020203" pitchFamily="34" charset="0"/>
                <a:cs typeface="Segoe UI Semibold" panose="020B0702040204020203" pitchFamily="34" charset="0"/>
              </a:rPr>
              <a:t>”</a:t>
            </a:r>
            <a:r>
              <a:rPr lang="pt-BR" sz="1400" dirty="0">
                <a:latin typeface="Segoe UI Semibold" panose="020B0702040204020203" pitchFamily="34" charset="0"/>
                <a:cs typeface="Segoe UI Semibold" panose="020B0702040204020203" pitchFamily="34" charset="0"/>
              </a:rPr>
              <a:t>, Indica o modelo ao qual a chave estrangeira se refere.</a:t>
            </a:r>
          </a:p>
          <a:p>
            <a:pPr marL="285750" lvl="0" indent="-285750" algn="l" rtl="0">
              <a:spcBef>
                <a:spcPts val="0"/>
              </a:spcBef>
              <a:spcAft>
                <a:spcPts val="1200"/>
              </a:spcAft>
              <a:buBlip>
                <a:blip r:embed="rId3"/>
              </a:buBlip>
            </a:pPr>
            <a:r>
              <a:rPr lang="pt-BR" sz="1400" dirty="0">
                <a:latin typeface="Segoe UI Semibold" panose="020B0702040204020203" pitchFamily="34" charset="0"/>
                <a:cs typeface="Segoe UI Semibold" panose="020B0702040204020203" pitchFamily="34" charset="0"/>
              </a:rPr>
              <a:t>Parâmetro obrigatório 2: </a:t>
            </a:r>
            <a:r>
              <a:rPr lang="pt-BR" sz="1400" dirty="0">
                <a:solidFill>
                  <a:schemeClr val="accent2"/>
                </a:solidFill>
                <a:latin typeface="Segoe UI Semibold" panose="020B0702040204020203" pitchFamily="34" charset="0"/>
                <a:cs typeface="Segoe UI Semibold" panose="020B0702040204020203" pitchFamily="34" charset="0"/>
              </a:rPr>
              <a:t>“</a:t>
            </a:r>
            <a:r>
              <a:rPr lang="pt-BR" sz="1400" dirty="0" err="1">
                <a:solidFill>
                  <a:schemeClr val="accent2"/>
                </a:solidFill>
                <a:latin typeface="Segoe UI Semibold" panose="020B0702040204020203" pitchFamily="34" charset="0"/>
                <a:cs typeface="Segoe UI Semibold" panose="020B0702040204020203" pitchFamily="34" charset="0"/>
              </a:rPr>
              <a:t>on_delete</a:t>
            </a:r>
            <a:r>
              <a:rPr lang="pt-BR" sz="1400" dirty="0">
                <a:solidFill>
                  <a:schemeClr val="accent2"/>
                </a:solidFill>
                <a:latin typeface="Segoe UI Semibold" panose="020B0702040204020203" pitchFamily="34" charset="0"/>
                <a:cs typeface="Segoe UI Semibold" panose="020B0702040204020203" pitchFamily="34" charset="0"/>
              </a:rPr>
              <a:t>”</a:t>
            </a:r>
            <a:r>
              <a:rPr lang="pt-BR" sz="1400" dirty="0">
                <a:latin typeface="Segoe UI Semibold" panose="020B0702040204020203" pitchFamily="34" charset="0"/>
                <a:cs typeface="Segoe UI Semibold" panose="020B0702040204020203" pitchFamily="34" charset="0"/>
              </a:rPr>
              <a:t>, Especifica o que acontece com os objetos relacionados quando o objeto referenciado é excluído. </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749;p54">
            <a:extLst>
              <a:ext uri="{FF2B5EF4-FFF2-40B4-BE49-F238E27FC236}">
                <a16:creationId xmlns:a16="http://schemas.microsoft.com/office/drawing/2014/main" id="{A229D246-9302-4FCF-B0AC-4DA163A927F4}"/>
              </a:ext>
            </a:extLst>
          </p:cNvPr>
          <p:cNvSpPr/>
          <p:nvPr/>
        </p:nvSpPr>
        <p:spPr>
          <a:xfrm>
            <a:off x="1487994" y="3109393"/>
            <a:ext cx="6078326" cy="437277"/>
          </a:xfrm>
          <a:prstGeom prst="roundRect">
            <a:avLst>
              <a:gd name="adj" fmla="val 18419"/>
            </a:avLst>
          </a:prstGeom>
          <a:solidFill>
            <a:schemeClr val="tx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r>
              <a:rPr lang="pt-BR" b="0" dirty="0">
                <a:solidFill>
                  <a:srgbClr val="9CDCFE"/>
                </a:solidFill>
                <a:effectLst/>
                <a:latin typeface="Consolas" panose="020B0609020204030204" pitchFamily="49" charset="0"/>
              </a:rPr>
              <a:t>autor</a:t>
            </a:r>
            <a:r>
              <a:rPr lang="pt-BR" b="0" dirty="0">
                <a:solidFill>
                  <a:srgbClr val="CCCCCC"/>
                </a:solidFill>
                <a:effectLst/>
                <a:latin typeface="Consolas" panose="020B0609020204030204" pitchFamily="49" charset="0"/>
              </a:rPr>
              <a:t> </a:t>
            </a:r>
            <a:r>
              <a:rPr lang="pt-BR" b="0" dirty="0">
                <a:solidFill>
                  <a:srgbClr val="D4D4D4"/>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err="1">
                <a:solidFill>
                  <a:srgbClr val="4EC9B0"/>
                </a:solidFill>
                <a:effectLst/>
                <a:latin typeface="Consolas" panose="020B0609020204030204" pitchFamily="49" charset="0"/>
              </a:rPr>
              <a:t>models</a:t>
            </a:r>
            <a:r>
              <a:rPr lang="pt-BR" b="0" dirty="0" err="1">
                <a:solidFill>
                  <a:srgbClr val="CCCCCC"/>
                </a:solidFill>
                <a:effectLst/>
                <a:latin typeface="Consolas" panose="020B0609020204030204" pitchFamily="49" charset="0"/>
              </a:rPr>
              <a:t>.</a:t>
            </a:r>
            <a:r>
              <a:rPr lang="pt-BR" b="0" dirty="0" err="1">
                <a:solidFill>
                  <a:srgbClr val="4EC9B0"/>
                </a:solidFill>
                <a:effectLst/>
                <a:latin typeface="Consolas" panose="020B0609020204030204" pitchFamily="49" charset="0"/>
              </a:rPr>
              <a:t>ForeignKey</a:t>
            </a:r>
            <a:r>
              <a:rPr lang="pt-BR" b="0" dirty="0">
                <a:solidFill>
                  <a:srgbClr val="CCCCCC"/>
                </a:solidFill>
                <a:effectLst/>
                <a:latin typeface="Consolas" panose="020B0609020204030204" pitchFamily="49" charset="0"/>
              </a:rPr>
              <a:t>(</a:t>
            </a:r>
            <a:r>
              <a:rPr lang="pt-BR" b="0" dirty="0">
                <a:solidFill>
                  <a:srgbClr val="4EC9B0"/>
                </a:solidFill>
                <a:effectLst/>
                <a:latin typeface="Consolas" panose="020B0609020204030204" pitchFamily="49" charset="0"/>
              </a:rPr>
              <a:t>Pessoa</a:t>
            </a:r>
            <a:r>
              <a:rPr lang="pt-BR" b="0" dirty="0">
                <a:solidFill>
                  <a:srgbClr val="CCCCCC"/>
                </a:solidFill>
                <a:effectLst/>
                <a:latin typeface="Consolas" panose="020B0609020204030204" pitchFamily="49" charset="0"/>
              </a:rPr>
              <a:t>, </a:t>
            </a:r>
            <a:r>
              <a:rPr lang="pt-BR" b="0" dirty="0">
                <a:solidFill>
                  <a:srgbClr val="9CDCFE"/>
                </a:solidFill>
                <a:effectLst/>
                <a:latin typeface="Consolas" panose="020B0609020204030204" pitchFamily="49" charset="0"/>
              </a:rPr>
              <a:t>on_delete</a:t>
            </a:r>
            <a:r>
              <a:rPr lang="pt-BR" b="0" dirty="0">
                <a:solidFill>
                  <a:srgbClr val="D4D4D4"/>
                </a:solidFill>
                <a:effectLst/>
                <a:latin typeface="Consolas" panose="020B0609020204030204" pitchFamily="49" charset="0"/>
              </a:rPr>
              <a:t>=</a:t>
            </a:r>
            <a:r>
              <a:rPr lang="pt-BR" b="0" dirty="0" err="1">
                <a:solidFill>
                  <a:srgbClr val="4EC9B0"/>
                </a:solidFill>
                <a:effectLst/>
                <a:latin typeface="Consolas" panose="020B0609020204030204" pitchFamily="49" charset="0"/>
              </a:rPr>
              <a:t>models</a:t>
            </a:r>
            <a:r>
              <a:rPr lang="pt-BR" b="0" dirty="0" err="1">
                <a:solidFill>
                  <a:srgbClr val="CCCCCC"/>
                </a:solidFill>
                <a:effectLst/>
                <a:latin typeface="Consolas" panose="020B0609020204030204" pitchFamily="49" charset="0"/>
              </a:rPr>
              <a:t>.</a:t>
            </a:r>
            <a:r>
              <a:rPr lang="pt-BR" b="0" dirty="0" err="1">
                <a:solidFill>
                  <a:srgbClr val="DCDCAA"/>
                </a:solidFill>
                <a:effectLst/>
                <a:latin typeface="Consolas" panose="020B0609020204030204" pitchFamily="49" charset="0"/>
              </a:rPr>
              <a:t>CASCADE</a:t>
            </a:r>
            <a:r>
              <a:rPr lang="pt-BR" b="0" dirty="0">
                <a:solidFill>
                  <a:srgbClr val="CCCCCC"/>
                </a:solidFill>
                <a:effectLst/>
                <a:latin typeface="Consolas" panose="020B0609020204030204" pitchFamily="49" charset="0"/>
              </a:rPr>
              <a:t>)</a:t>
            </a:r>
          </a:p>
        </p:txBody>
      </p:sp>
      <p:sp>
        <p:nvSpPr>
          <p:cNvPr id="18" name="Google Shape;2742;p35">
            <a:extLst>
              <a:ext uri="{FF2B5EF4-FFF2-40B4-BE49-F238E27FC236}">
                <a16:creationId xmlns:a16="http://schemas.microsoft.com/office/drawing/2014/main" id="{C085EDD5-0E8E-41A2-92FF-BB3035010FE9}"/>
              </a:ext>
            </a:extLst>
          </p:cNvPr>
          <p:cNvSpPr/>
          <p:nvPr/>
        </p:nvSpPr>
        <p:spPr>
          <a:xfrm>
            <a:off x="3769357" y="2767291"/>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Código</a:t>
            </a:r>
            <a:endParaRPr dirty="0">
              <a:solidFill>
                <a:schemeClr val="bg1"/>
              </a:solidFill>
              <a:effectLst>
                <a:outerShdw blurRad="50800" dist="38100" dir="2700000" algn="tl" rotWithShape="0">
                  <a:prstClr val="black">
                    <a:alpha val="77000"/>
                  </a:prstClr>
                </a:outerShdw>
              </a:effectLst>
            </a:endParaRPr>
          </a:p>
        </p:txBody>
      </p:sp>
      <p:sp>
        <p:nvSpPr>
          <p:cNvPr id="21" name="Google Shape;2742;p35">
            <a:extLst>
              <a:ext uri="{FF2B5EF4-FFF2-40B4-BE49-F238E27FC236}">
                <a16:creationId xmlns:a16="http://schemas.microsoft.com/office/drawing/2014/main" id="{52098606-D269-4EA9-A760-857D5E409E46}"/>
              </a:ext>
            </a:extLst>
          </p:cNvPr>
          <p:cNvSpPr/>
          <p:nvPr/>
        </p:nvSpPr>
        <p:spPr>
          <a:xfrm>
            <a:off x="3769357" y="3647573"/>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Django Admin</a:t>
            </a:r>
            <a:endParaRPr dirty="0">
              <a:solidFill>
                <a:schemeClr val="bg1"/>
              </a:solidFill>
              <a:effectLst>
                <a:outerShdw blurRad="50800" dist="38100" dir="2700000" algn="tl" rotWithShape="0">
                  <a:prstClr val="black">
                    <a:alpha val="77000"/>
                  </a:prstClr>
                </a:outerShdw>
              </a:effectLst>
            </a:endParaRPr>
          </a:p>
        </p:txBody>
      </p:sp>
      <p:pic>
        <p:nvPicPr>
          <p:cNvPr id="3" name="Imagem 2">
            <a:extLst>
              <a:ext uri="{FF2B5EF4-FFF2-40B4-BE49-F238E27FC236}">
                <a16:creationId xmlns:a16="http://schemas.microsoft.com/office/drawing/2014/main" id="{032AF8CA-AB43-4CB0-8A6A-E40939396433}"/>
              </a:ext>
            </a:extLst>
          </p:cNvPr>
          <p:cNvPicPr>
            <a:picLocks noChangeAspect="1"/>
          </p:cNvPicPr>
          <p:nvPr/>
        </p:nvPicPr>
        <p:blipFill>
          <a:blip r:embed="rId4"/>
          <a:stretch>
            <a:fillRect/>
          </a:stretch>
        </p:blipFill>
        <p:spPr>
          <a:xfrm>
            <a:off x="3175144" y="3989675"/>
            <a:ext cx="2793712" cy="104277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067687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Model </a:t>
            </a:r>
            <a:r>
              <a:rPr lang="pt-BR" sz="2800" dirty="0" err="1">
                <a:solidFill>
                  <a:schemeClr val="accent2"/>
                </a:solidFill>
              </a:rPr>
              <a:t>ManyToManyField</a:t>
            </a:r>
            <a:endParaRPr lang="pt-BR" sz="2800" dirty="0">
              <a:solidFill>
                <a:schemeClr val="accent2"/>
              </a:solidFill>
            </a:endParaRPr>
          </a:p>
        </p:txBody>
      </p:sp>
      <p:sp>
        <p:nvSpPr>
          <p:cNvPr id="2725" name="Google Shape;2725;p34"/>
          <p:cNvSpPr txBox="1">
            <a:spLocks noGrp="1"/>
          </p:cNvSpPr>
          <p:nvPr>
            <p:ph type="body" idx="1"/>
          </p:nvPr>
        </p:nvSpPr>
        <p:spPr>
          <a:xfrm>
            <a:off x="597954" y="1041544"/>
            <a:ext cx="7260787" cy="1334665"/>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Estabelece uma relação muitos-para-muitos entre dois modelos. Útil para representar relacionamentos complexos, onde um objeto pode estar associado a vários outros objetos e vice-versa.</a:t>
            </a:r>
          </a:p>
          <a:p>
            <a:pPr marL="285750" lvl="0" indent="-285750" algn="l" rtl="0">
              <a:spcBef>
                <a:spcPts val="0"/>
              </a:spcBef>
              <a:spcAft>
                <a:spcPts val="1200"/>
              </a:spcAft>
              <a:buBlip>
                <a:blip r:embed="rId3"/>
              </a:buBlip>
            </a:pPr>
            <a:r>
              <a:rPr lang="pt-BR" sz="1400" dirty="0">
                <a:latin typeface="Segoe UI Semibold" panose="020B0702040204020203" pitchFamily="34" charset="0"/>
                <a:cs typeface="Segoe UI Semibold" panose="020B0702040204020203" pitchFamily="34" charset="0"/>
              </a:rPr>
              <a:t>Parâmetro obrigatório: </a:t>
            </a:r>
            <a:r>
              <a:rPr lang="pt-BR" sz="1400" dirty="0">
                <a:solidFill>
                  <a:schemeClr val="accent2"/>
                </a:solidFill>
                <a:latin typeface="Segoe UI Semibold" panose="020B0702040204020203" pitchFamily="34" charset="0"/>
                <a:cs typeface="Segoe UI Semibold" panose="020B0702040204020203" pitchFamily="34" charset="0"/>
              </a:rPr>
              <a:t>“</a:t>
            </a:r>
            <a:r>
              <a:rPr lang="pt-BR" sz="1400" dirty="0" err="1">
                <a:solidFill>
                  <a:schemeClr val="accent2"/>
                </a:solidFill>
                <a:latin typeface="Segoe UI Semibold" panose="020B0702040204020203" pitchFamily="34" charset="0"/>
                <a:cs typeface="Segoe UI Semibold" panose="020B0702040204020203" pitchFamily="34" charset="0"/>
              </a:rPr>
              <a:t>To</a:t>
            </a:r>
            <a:r>
              <a:rPr lang="pt-BR" sz="1400" dirty="0">
                <a:solidFill>
                  <a:schemeClr val="accent2"/>
                </a:solidFill>
                <a:latin typeface="Segoe UI Semibold" panose="020B0702040204020203" pitchFamily="34" charset="0"/>
                <a:cs typeface="Segoe UI Semibold" panose="020B0702040204020203" pitchFamily="34" charset="0"/>
              </a:rPr>
              <a:t>”</a:t>
            </a:r>
            <a:r>
              <a:rPr lang="pt-BR" sz="1400" dirty="0">
                <a:latin typeface="Segoe UI Semibold" panose="020B0702040204020203" pitchFamily="34" charset="0"/>
                <a:cs typeface="Segoe UI Semibold" panose="020B0702040204020203" pitchFamily="34" charset="0"/>
              </a:rPr>
              <a:t>, Indica o modelo ao qual o campo </a:t>
            </a:r>
            <a:r>
              <a:rPr lang="pt-BR" sz="1400" dirty="0" err="1">
                <a:latin typeface="Segoe UI Semibold" panose="020B0702040204020203" pitchFamily="34" charset="0"/>
                <a:cs typeface="Segoe UI Semibold" panose="020B0702040204020203" pitchFamily="34" charset="0"/>
              </a:rPr>
              <a:t>many-to-many</a:t>
            </a:r>
            <a:r>
              <a:rPr lang="pt-BR" sz="1400" dirty="0">
                <a:latin typeface="Segoe UI Semibold" panose="020B0702040204020203" pitchFamily="34" charset="0"/>
                <a:cs typeface="Segoe UI Semibold" panose="020B0702040204020203" pitchFamily="34" charset="0"/>
              </a:rPr>
              <a:t> está associado.</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749;p54">
            <a:extLst>
              <a:ext uri="{FF2B5EF4-FFF2-40B4-BE49-F238E27FC236}">
                <a16:creationId xmlns:a16="http://schemas.microsoft.com/office/drawing/2014/main" id="{A229D246-9302-4FCF-B0AC-4DA163A927F4}"/>
              </a:ext>
            </a:extLst>
          </p:cNvPr>
          <p:cNvSpPr/>
          <p:nvPr/>
        </p:nvSpPr>
        <p:spPr>
          <a:xfrm>
            <a:off x="2088505" y="2713553"/>
            <a:ext cx="5088913" cy="437277"/>
          </a:xfrm>
          <a:prstGeom prst="roundRect">
            <a:avLst>
              <a:gd name="adj" fmla="val 18419"/>
            </a:avLst>
          </a:prstGeom>
          <a:solidFill>
            <a:schemeClr val="tx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ctr"/>
            <a:r>
              <a:rPr lang="pt-BR" b="0" dirty="0" err="1">
                <a:solidFill>
                  <a:srgbClr val="9CDCFE"/>
                </a:solidFill>
                <a:effectLst/>
                <a:latin typeface="Consolas" panose="020B0609020204030204" pitchFamily="49" charset="0"/>
              </a:rPr>
              <a:t>livros_produzidos</a:t>
            </a:r>
            <a:r>
              <a:rPr lang="pt-BR" b="0" dirty="0">
                <a:solidFill>
                  <a:srgbClr val="CCCCCC"/>
                </a:solidFill>
                <a:effectLst/>
                <a:latin typeface="Consolas" panose="020B0609020204030204" pitchFamily="49" charset="0"/>
              </a:rPr>
              <a:t> </a:t>
            </a:r>
            <a:r>
              <a:rPr lang="pt-BR" b="0" dirty="0">
                <a:solidFill>
                  <a:srgbClr val="D4D4D4"/>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err="1">
                <a:solidFill>
                  <a:srgbClr val="4EC9B0"/>
                </a:solidFill>
                <a:effectLst/>
                <a:latin typeface="Consolas" panose="020B0609020204030204" pitchFamily="49" charset="0"/>
              </a:rPr>
              <a:t>models</a:t>
            </a:r>
            <a:r>
              <a:rPr lang="pt-BR" b="0" dirty="0" err="1">
                <a:solidFill>
                  <a:srgbClr val="CCCCCC"/>
                </a:solidFill>
                <a:effectLst/>
                <a:latin typeface="Consolas" panose="020B0609020204030204" pitchFamily="49" charset="0"/>
              </a:rPr>
              <a:t>.</a:t>
            </a:r>
            <a:r>
              <a:rPr lang="pt-BR" b="0" dirty="0" err="1">
                <a:solidFill>
                  <a:srgbClr val="4EC9B0"/>
                </a:solidFill>
                <a:effectLst/>
                <a:latin typeface="Consolas" panose="020B0609020204030204" pitchFamily="49" charset="0"/>
              </a:rPr>
              <a:t>ManyToManyField</a:t>
            </a:r>
            <a:r>
              <a:rPr lang="pt-BR" b="0" dirty="0">
                <a:solidFill>
                  <a:srgbClr val="CCCCCC"/>
                </a:solidFill>
                <a:effectLst/>
                <a:latin typeface="Consolas" panose="020B0609020204030204" pitchFamily="49" charset="0"/>
              </a:rPr>
              <a:t>(</a:t>
            </a:r>
            <a:r>
              <a:rPr lang="pt-BR" b="0" dirty="0">
                <a:solidFill>
                  <a:srgbClr val="4EC9B0"/>
                </a:solidFill>
                <a:effectLst/>
                <a:latin typeface="Consolas" panose="020B0609020204030204" pitchFamily="49" charset="0"/>
              </a:rPr>
              <a:t>Livro</a:t>
            </a:r>
            <a:r>
              <a:rPr lang="pt-BR" b="0" dirty="0">
                <a:solidFill>
                  <a:srgbClr val="CCCCCC"/>
                </a:solidFill>
                <a:effectLst/>
                <a:latin typeface="Consolas" panose="020B0609020204030204" pitchFamily="49" charset="0"/>
              </a:rPr>
              <a:t>)</a:t>
            </a:r>
          </a:p>
        </p:txBody>
      </p:sp>
      <p:sp>
        <p:nvSpPr>
          <p:cNvPr id="18" name="Google Shape;2742;p35">
            <a:extLst>
              <a:ext uri="{FF2B5EF4-FFF2-40B4-BE49-F238E27FC236}">
                <a16:creationId xmlns:a16="http://schemas.microsoft.com/office/drawing/2014/main" id="{C085EDD5-0E8E-41A2-92FF-BB3035010FE9}"/>
              </a:ext>
            </a:extLst>
          </p:cNvPr>
          <p:cNvSpPr/>
          <p:nvPr/>
        </p:nvSpPr>
        <p:spPr>
          <a:xfrm>
            <a:off x="3830319" y="2371451"/>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Código</a:t>
            </a:r>
            <a:endParaRPr dirty="0">
              <a:solidFill>
                <a:schemeClr val="bg1"/>
              </a:solidFill>
              <a:effectLst>
                <a:outerShdw blurRad="50800" dist="38100" dir="2700000" algn="tl" rotWithShape="0">
                  <a:prstClr val="black">
                    <a:alpha val="77000"/>
                  </a:prstClr>
                </a:outerShdw>
              </a:effectLst>
            </a:endParaRPr>
          </a:p>
        </p:txBody>
      </p:sp>
      <p:sp>
        <p:nvSpPr>
          <p:cNvPr id="21" name="Google Shape;2742;p35">
            <a:extLst>
              <a:ext uri="{FF2B5EF4-FFF2-40B4-BE49-F238E27FC236}">
                <a16:creationId xmlns:a16="http://schemas.microsoft.com/office/drawing/2014/main" id="{52098606-D269-4EA9-A760-857D5E409E46}"/>
              </a:ext>
            </a:extLst>
          </p:cNvPr>
          <p:cNvSpPr/>
          <p:nvPr/>
        </p:nvSpPr>
        <p:spPr>
          <a:xfrm>
            <a:off x="3925144" y="3327243"/>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Django Admin</a:t>
            </a:r>
            <a:endParaRPr dirty="0">
              <a:solidFill>
                <a:schemeClr val="bg1"/>
              </a:solidFill>
              <a:effectLst>
                <a:outerShdw blurRad="50800" dist="38100" dir="2700000" algn="tl" rotWithShape="0">
                  <a:prstClr val="black">
                    <a:alpha val="77000"/>
                  </a:prstClr>
                </a:outerShdw>
              </a:effectLst>
            </a:endParaRPr>
          </a:p>
        </p:txBody>
      </p:sp>
      <p:pic>
        <p:nvPicPr>
          <p:cNvPr id="4" name="Imagem 3">
            <a:extLst>
              <a:ext uri="{FF2B5EF4-FFF2-40B4-BE49-F238E27FC236}">
                <a16:creationId xmlns:a16="http://schemas.microsoft.com/office/drawing/2014/main" id="{155AFF91-6409-4945-9479-10AB13F71818}"/>
              </a:ext>
            </a:extLst>
          </p:cNvPr>
          <p:cNvPicPr>
            <a:picLocks noChangeAspect="1"/>
          </p:cNvPicPr>
          <p:nvPr/>
        </p:nvPicPr>
        <p:blipFill>
          <a:blip r:embed="rId4"/>
          <a:stretch>
            <a:fillRect/>
          </a:stretch>
        </p:blipFill>
        <p:spPr>
          <a:xfrm>
            <a:off x="2655695" y="3692958"/>
            <a:ext cx="4022257" cy="137603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564819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O que são </a:t>
            </a:r>
            <a:r>
              <a:rPr lang="pt-BR" sz="2800" dirty="0">
                <a:solidFill>
                  <a:schemeClr val="accent2"/>
                </a:solidFill>
              </a:rPr>
              <a:t>Models?</a:t>
            </a:r>
            <a:endParaRPr sz="2800" dirty="0">
              <a:solidFill>
                <a:schemeClr val="accent2"/>
              </a:solidFill>
            </a:endParaRPr>
          </a:p>
        </p:txBody>
      </p:sp>
      <p:sp>
        <p:nvSpPr>
          <p:cNvPr id="2725" name="Google Shape;2725;p34"/>
          <p:cNvSpPr txBox="1">
            <a:spLocks noGrp="1"/>
          </p:cNvSpPr>
          <p:nvPr>
            <p:ph type="body" idx="1"/>
          </p:nvPr>
        </p:nvSpPr>
        <p:spPr>
          <a:xfrm>
            <a:off x="597954" y="1533140"/>
            <a:ext cx="6466633"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Os models são componentes fundamentais do Django, um framework de desenvolvimento web em Python. Eles são responsáveis por </a:t>
            </a:r>
            <a:r>
              <a:rPr lang="pt-BR" sz="1400" dirty="0">
                <a:solidFill>
                  <a:schemeClr val="accent2"/>
                </a:solidFill>
                <a:latin typeface="Segoe UI Semibold" panose="020B0702040204020203" pitchFamily="34" charset="0"/>
                <a:cs typeface="Segoe UI Semibold" panose="020B0702040204020203" pitchFamily="34" charset="0"/>
              </a:rPr>
              <a:t>definir a estrutura e o comportamento dos dados </a:t>
            </a:r>
            <a:r>
              <a:rPr lang="pt-BR" sz="1400" dirty="0">
                <a:latin typeface="Segoe UI Semibold" panose="020B0702040204020203" pitchFamily="34" charset="0"/>
                <a:cs typeface="Segoe UI Semibold" panose="020B0702040204020203" pitchFamily="34" charset="0"/>
              </a:rPr>
              <a:t>em um aplicativo Django.</a:t>
            </a:r>
          </a:p>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Em termos simples, os models são como esqueletos que especificam como os dados devem ser organizados e armazenados em um banco de dados.</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O que são </a:t>
            </a:r>
            <a:r>
              <a:rPr lang="pt-BR" sz="2800" dirty="0">
                <a:solidFill>
                  <a:schemeClr val="accent2"/>
                </a:solidFill>
              </a:rPr>
              <a:t>Models?</a:t>
            </a:r>
            <a:endParaRPr sz="2800" dirty="0">
              <a:solidFill>
                <a:schemeClr val="accent2"/>
              </a:solidFill>
            </a:endParaRPr>
          </a:p>
        </p:txBody>
      </p:sp>
      <p:sp>
        <p:nvSpPr>
          <p:cNvPr id="2725" name="Google Shape;2725;p34"/>
          <p:cNvSpPr txBox="1">
            <a:spLocks noGrp="1"/>
          </p:cNvSpPr>
          <p:nvPr>
            <p:ph type="body" idx="1"/>
          </p:nvPr>
        </p:nvSpPr>
        <p:spPr>
          <a:xfrm>
            <a:off x="597954" y="1533140"/>
            <a:ext cx="6466633"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u="sng" dirty="0">
                <a:latin typeface="Segoe UI Semibold" panose="020B0702040204020203" pitchFamily="34" charset="0"/>
                <a:cs typeface="Segoe UI Semibold" panose="020B0702040204020203" pitchFamily="34" charset="0"/>
              </a:rPr>
              <a:t>Assimilando a explicação:</a:t>
            </a:r>
          </a:p>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Imagine que você dobra suas camisas de uma maneira e essa </a:t>
            </a:r>
            <a:r>
              <a:rPr lang="pt-BR" sz="1400" dirty="0">
                <a:solidFill>
                  <a:schemeClr val="accent2"/>
                </a:solidFill>
                <a:latin typeface="Segoe UI Semibold" panose="020B0702040204020203" pitchFamily="34" charset="0"/>
                <a:cs typeface="Segoe UI Semibold" panose="020B0702040204020203" pitchFamily="34" charset="0"/>
              </a:rPr>
              <a:t>forma</a:t>
            </a:r>
            <a:r>
              <a:rPr lang="pt-BR" sz="1400" dirty="0">
                <a:latin typeface="Segoe UI Semibold" panose="020B0702040204020203" pitchFamily="34" charset="0"/>
                <a:cs typeface="Segoe UI Semibold" panose="020B0702040204020203" pitchFamily="34" charset="0"/>
              </a:rPr>
              <a:t> de dobrar suas camisas vale para todas elas. No entanto, você dobra suas calças de uma forma diferente da forma como dobra suas camisas. Sendo assim, podemos dizer que você dobra as camisas da </a:t>
            </a:r>
            <a:r>
              <a:rPr lang="pt-BR" sz="1400" dirty="0">
                <a:solidFill>
                  <a:schemeClr val="accent2"/>
                </a:solidFill>
                <a:latin typeface="Segoe UI Semibold" panose="020B0702040204020203" pitchFamily="34" charset="0"/>
                <a:cs typeface="Segoe UI Semibold" panose="020B0702040204020203" pitchFamily="34" charset="0"/>
              </a:rPr>
              <a:t>maneira 1</a:t>
            </a:r>
            <a:r>
              <a:rPr lang="pt-BR" sz="1400" dirty="0">
                <a:latin typeface="Segoe UI Semibold" panose="020B0702040204020203" pitchFamily="34" charset="0"/>
                <a:cs typeface="Segoe UI Semibold" panose="020B0702040204020203" pitchFamily="34" charset="0"/>
              </a:rPr>
              <a:t> e as calças da </a:t>
            </a:r>
            <a:r>
              <a:rPr lang="pt-BR" sz="1400" dirty="0">
                <a:solidFill>
                  <a:schemeClr val="accent2"/>
                </a:solidFill>
                <a:latin typeface="Segoe UI Semibold" panose="020B0702040204020203" pitchFamily="34" charset="0"/>
                <a:cs typeface="Segoe UI Semibold" panose="020B0702040204020203" pitchFamily="34" charset="0"/>
              </a:rPr>
              <a:t>maneira 2</a:t>
            </a:r>
            <a:r>
              <a:rPr lang="pt-BR" sz="1400" dirty="0">
                <a:latin typeface="Segoe UI Semibold" panose="020B0702040204020203" pitchFamily="34" charset="0"/>
                <a:cs typeface="Segoe UI Semibold" panose="020B0702040204020203" pitchFamily="34" charset="0"/>
              </a:rPr>
              <a:t>.</a:t>
            </a:r>
          </a:p>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Os Models seguem um funcionamento similar. Enquanto tratam os números inteiros de uma forma específica, tratam os números fracionais de outra forma e lidam com textos de uma terceira maneira diferente.</a:t>
            </a:r>
          </a:p>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Concluindo que o Model tem uma maneira pré-definida de cuidar de cada tipo de dado de uma forma diferente.</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57514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Model </a:t>
            </a:r>
            <a:r>
              <a:rPr lang="pt-BR" sz="2800" dirty="0">
                <a:solidFill>
                  <a:schemeClr val="accent2"/>
                </a:solidFill>
              </a:rPr>
              <a:t>CharField</a:t>
            </a:r>
          </a:p>
        </p:txBody>
      </p:sp>
      <p:sp>
        <p:nvSpPr>
          <p:cNvPr id="2725" name="Google Shape;2725;p34"/>
          <p:cNvSpPr txBox="1">
            <a:spLocks noGrp="1"/>
          </p:cNvSpPr>
          <p:nvPr>
            <p:ph type="body" idx="1"/>
          </p:nvPr>
        </p:nvSpPr>
        <p:spPr>
          <a:xfrm>
            <a:off x="597954" y="1255433"/>
            <a:ext cx="6466633" cy="115587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Este campo é usado para armazenar </a:t>
            </a:r>
            <a:r>
              <a:rPr lang="pt-BR" sz="1400" dirty="0" err="1">
                <a:latin typeface="Segoe UI Semibold" panose="020B0702040204020203" pitchFamily="34" charset="0"/>
                <a:cs typeface="Segoe UI Semibold" panose="020B0702040204020203" pitchFamily="34" charset="0"/>
              </a:rPr>
              <a:t>strings</a:t>
            </a:r>
            <a:r>
              <a:rPr lang="pt-BR" sz="1400" dirty="0">
                <a:latin typeface="Segoe UI Semibold" panose="020B0702040204020203" pitchFamily="34" charset="0"/>
                <a:cs typeface="Segoe UI Semibold" panose="020B0702040204020203" pitchFamily="34" charset="0"/>
              </a:rPr>
              <a:t> curtas, como nomes, títulos ou descrições curtas.</a:t>
            </a:r>
          </a:p>
          <a:p>
            <a:pPr marL="285750" lvl="0" indent="-285750" algn="l" rtl="0">
              <a:spcBef>
                <a:spcPts val="0"/>
              </a:spcBef>
              <a:spcAft>
                <a:spcPts val="1200"/>
              </a:spcAft>
              <a:buBlip>
                <a:blip r:embed="rId3"/>
              </a:buBlip>
            </a:pPr>
            <a:r>
              <a:rPr lang="pt-BR" sz="1400" dirty="0">
                <a:latin typeface="Segoe UI Semibold" panose="020B0702040204020203" pitchFamily="34" charset="0"/>
                <a:cs typeface="Segoe UI Semibold" panose="020B0702040204020203" pitchFamily="34" charset="0"/>
              </a:rPr>
              <a:t>Parâmetro obrigatório: Definir o comprimento máximo da </a:t>
            </a:r>
            <a:r>
              <a:rPr lang="pt-BR" sz="1400" dirty="0" err="1">
                <a:latin typeface="Segoe UI Semibold" panose="020B0702040204020203" pitchFamily="34" charset="0"/>
                <a:cs typeface="Segoe UI Semibold" panose="020B0702040204020203" pitchFamily="34" charset="0"/>
              </a:rPr>
              <a:t>string</a:t>
            </a:r>
            <a:r>
              <a:rPr lang="pt-BR" sz="1400" dirty="0">
                <a:latin typeface="Segoe UI Semibold" panose="020B0702040204020203" pitchFamily="34" charset="0"/>
                <a:cs typeface="Segoe UI Semibold" panose="020B0702040204020203" pitchFamily="34" charset="0"/>
              </a:rPr>
              <a:t> usando o argumento </a:t>
            </a:r>
            <a:r>
              <a:rPr lang="pt-BR" sz="1400" dirty="0" err="1">
                <a:solidFill>
                  <a:schemeClr val="accent2"/>
                </a:solidFill>
                <a:latin typeface="Segoe UI Semibold" panose="020B0702040204020203" pitchFamily="34" charset="0"/>
                <a:cs typeface="Segoe UI Semibold" panose="020B0702040204020203" pitchFamily="34" charset="0"/>
              </a:rPr>
              <a:t>max_length</a:t>
            </a:r>
            <a:r>
              <a:rPr lang="pt-BR" sz="1400" dirty="0">
                <a:solidFill>
                  <a:schemeClr val="bg1"/>
                </a:solidFill>
                <a:latin typeface="Segoe UI Semibold" panose="020B0702040204020203" pitchFamily="34" charset="0"/>
                <a:cs typeface="Segoe UI Semibold" panose="020B0702040204020203" pitchFamily="34" charset="0"/>
              </a:rPr>
              <a:t>(valor máximo é 254)</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749;p54">
            <a:extLst>
              <a:ext uri="{FF2B5EF4-FFF2-40B4-BE49-F238E27FC236}">
                <a16:creationId xmlns:a16="http://schemas.microsoft.com/office/drawing/2014/main" id="{A229D246-9302-4FCF-B0AC-4DA163A927F4}"/>
              </a:ext>
            </a:extLst>
          </p:cNvPr>
          <p:cNvSpPr/>
          <p:nvPr/>
        </p:nvSpPr>
        <p:spPr>
          <a:xfrm>
            <a:off x="2411306" y="2915075"/>
            <a:ext cx="4199467" cy="503517"/>
          </a:xfrm>
          <a:prstGeom prst="roundRect">
            <a:avLst>
              <a:gd name="adj" fmla="val 18419"/>
            </a:avLst>
          </a:prstGeom>
          <a:solidFill>
            <a:schemeClr val="tx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ctr"/>
            <a:r>
              <a:rPr lang="en-US" b="0" dirty="0">
                <a:solidFill>
                  <a:srgbClr val="9CDCFE"/>
                </a:solidFill>
                <a:effectLst/>
                <a:latin typeface="Consolas" panose="020B0609020204030204" pitchFamily="49" charset="0"/>
              </a:rPr>
              <a:t>nome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models</a:t>
            </a:r>
            <a:r>
              <a:rPr lang="en-US" b="0" dirty="0">
                <a:solidFill>
                  <a:srgbClr val="CCCCCC"/>
                </a:solidFill>
                <a:effectLst/>
                <a:latin typeface="Consolas" panose="020B0609020204030204" pitchFamily="49" charset="0"/>
              </a:rPr>
              <a:t>.</a:t>
            </a:r>
            <a:r>
              <a:rPr lang="en-US" b="0" dirty="0">
                <a:solidFill>
                  <a:srgbClr val="4EC9B0"/>
                </a:solidFill>
                <a:effectLst/>
                <a:latin typeface="Consolas" panose="020B0609020204030204" pitchFamily="49" charset="0"/>
              </a:rPr>
              <a:t>CharField</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max_length</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100</a:t>
            </a:r>
            <a:r>
              <a:rPr lang="en-US" b="0" dirty="0">
                <a:solidFill>
                  <a:srgbClr val="CCCCCC"/>
                </a:solidFill>
                <a:effectLst/>
                <a:latin typeface="Consolas" panose="020B0609020204030204" pitchFamily="49" charset="0"/>
              </a:rPr>
              <a:t>)</a:t>
            </a:r>
          </a:p>
        </p:txBody>
      </p:sp>
      <p:sp>
        <p:nvSpPr>
          <p:cNvPr id="18" name="Google Shape;2742;p35">
            <a:extLst>
              <a:ext uri="{FF2B5EF4-FFF2-40B4-BE49-F238E27FC236}">
                <a16:creationId xmlns:a16="http://schemas.microsoft.com/office/drawing/2014/main" id="{C085EDD5-0E8E-41A2-92FF-BB3035010FE9}"/>
              </a:ext>
            </a:extLst>
          </p:cNvPr>
          <p:cNvSpPr/>
          <p:nvPr/>
        </p:nvSpPr>
        <p:spPr>
          <a:xfrm>
            <a:off x="3769358" y="255463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Código</a:t>
            </a:r>
            <a:endParaRPr dirty="0">
              <a:solidFill>
                <a:schemeClr val="bg1"/>
              </a:solidFill>
              <a:effectLst>
                <a:outerShdw blurRad="50800" dist="38100" dir="2700000" algn="tl" rotWithShape="0">
                  <a:prstClr val="black">
                    <a:alpha val="77000"/>
                  </a:prstClr>
                </a:outerShdw>
              </a:effectLst>
            </a:endParaRPr>
          </a:p>
        </p:txBody>
      </p:sp>
      <p:sp>
        <p:nvSpPr>
          <p:cNvPr id="21" name="Google Shape;2742;p35">
            <a:extLst>
              <a:ext uri="{FF2B5EF4-FFF2-40B4-BE49-F238E27FC236}">
                <a16:creationId xmlns:a16="http://schemas.microsoft.com/office/drawing/2014/main" id="{52098606-D269-4EA9-A760-857D5E409E46}"/>
              </a:ext>
            </a:extLst>
          </p:cNvPr>
          <p:cNvSpPr/>
          <p:nvPr/>
        </p:nvSpPr>
        <p:spPr>
          <a:xfrm>
            <a:off x="3769357" y="3815116"/>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Django Admin</a:t>
            </a:r>
            <a:endParaRPr dirty="0">
              <a:solidFill>
                <a:schemeClr val="bg1"/>
              </a:solidFill>
              <a:effectLst>
                <a:outerShdw blurRad="50800" dist="38100" dir="2700000" algn="tl" rotWithShape="0">
                  <a:prstClr val="black">
                    <a:alpha val="77000"/>
                  </a:prstClr>
                </a:outerShdw>
              </a:effectLst>
            </a:endParaRPr>
          </a:p>
        </p:txBody>
      </p:sp>
      <p:pic>
        <p:nvPicPr>
          <p:cNvPr id="7" name="Imagem 6">
            <a:extLst>
              <a:ext uri="{FF2B5EF4-FFF2-40B4-BE49-F238E27FC236}">
                <a16:creationId xmlns:a16="http://schemas.microsoft.com/office/drawing/2014/main" id="{2334EDA9-6D22-4498-BD2D-FD9D2A884531}"/>
              </a:ext>
            </a:extLst>
          </p:cNvPr>
          <p:cNvPicPr>
            <a:picLocks noChangeAspect="1"/>
          </p:cNvPicPr>
          <p:nvPr/>
        </p:nvPicPr>
        <p:blipFill>
          <a:blip r:embed="rId4"/>
          <a:stretch>
            <a:fillRect/>
          </a:stretch>
        </p:blipFill>
        <p:spPr>
          <a:xfrm>
            <a:off x="2334270" y="4165889"/>
            <a:ext cx="4353533" cy="43821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747294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Model </a:t>
            </a:r>
            <a:r>
              <a:rPr lang="pt-BR" sz="2800" dirty="0" err="1">
                <a:solidFill>
                  <a:schemeClr val="accent2"/>
                </a:solidFill>
              </a:rPr>
              <a:t>TextField</a:t>
            </a:r>
            <a:endParaRPr lang="pt-BR" sz="2800" dirty="0">
              <a:solidFill>
                <a:schemeClr val="accent2"/>
              </a:solidFill>
            </a:endParaRPr>
          </a:p>
        </p:txBody>
      </p:sp>
      <p:sp>
        <p:nvSpPr>
          <p:cNvPr id="2725" name="Google Shape;2725;p34"/>
          <p:cNvSpPr txBox="1">
            <a:spLocks noGrp="1"/>
          </p:cNvSpPr>
          <p:nvPr>
            <p:ph type="body" idx="1"/>
          </p:nvPr>
        </p:nvSpPr>
        <p:spPr>
          <a:xfrm>
            <a:off x="597954" y="1255433"/>
            <a:ext cx="6466633" cy="115587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É usado para armazenar texto longo, como comentários, descrições detalhadas ou conteúdo de postagens de blog.</a:t>
            </a:r>
          </a:p>
          <a:p>
            <a:pPr marL="285750" lvl="0" indent="-285750" algn="l" rtl="0">
              <a:spcBef>
                <a:spcPts val="0"/>
              </a:spcBef>
              <a:spcAft>
                <a:spcPts val="1200"/>
              </a:spcAft>
              <a:buBlip>
                <a:blip r:embed="rId3"/>
              </a:buBlip>
            </a:pPr>
            <a:r>
              <a:rPr lang="pt-BR" sz="1400" dirty="0">
                <a:latin typeface="Segoe UI Semibold" panose="020B0702040204020203" pitchFamily="34" charset="0"/>
                <a:cs typeface="Segoe UI Semibold" panose="020B0702040204020203" pitchFamily="34" charset="0"/>
              </a:rPr>
              <a:t>Não possui parâmetro obrigatório</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749;p54">
            <a:extLst>
              <a:ext uri="{FF2B5EF4-FFF2-40B4-BE49-F238E27FC236}">
                <a16:creationId xmlns:a16="http://schemas.microsoft.com/office/drawing/2014/main" id="{A229D246-9302-4FCF-B0AC-4DA163A927F4}"/>
              </a:ext>
            </a:extLst>
          </p:cNvPr>
          <p:cNvSpPr/>
          <p:nvPr/>
        </p:nvSpPr>
        <p:spPr>
          <a:xfrm>
            <a:off x="2309706" y="2732195"/>
            <a:ext cx="4199467" cy="503517"/>
          </a:xfrm>
          <a:prstGeom prst="roundRect">
            <a:avLst>
              <a:gd name="adj" fmla="val 18419"/>
            </a:avLst>
          </a:prstGeom>
          <a:solidFill>
            <a:schemeClr val="tx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ctr"/>
            <a:r>
              <a:rPr lang="pt-BR" b="0" dirty="0">
                <a:solidFill>
                  <a:srgbClr val="9CDCFE"/>
                </a:solidFill>
                <a:effectLst/>
                <a:latin typeface="Consolas" panose="020B0609020204030204" pitchFamily="49" charset="0"/>
              </a:rPr>
              <a:t>sobre_voce</a:t>
            </a:r>
            <a:r>
              <a:rPr lang="pt-BR" b="0" dirty="0">
                <a:solidFill>
                  <a:srgbClr val="CCCCCC"/>
                </a:solidFill>
                <a:effectLst/>
                <a:latin typeface="Consolas" panose="020B0609020204030204" pitchFamily="49" charset="0"/>
              </a:rPr>
              <a:t> </a:t>
            </a:r>
            <a:r>
              <a:rPr lang="pt-BR" b="0" dirty="0">
                <a:solidFill>
                  <a:srgbClr val="D4D4D4"/>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a:solidFill>
                  <a:srgbClr val="4EC9B0"/>
                </a:solidFill>
                <a:effectLst/>
                <a:latin typeface="Consolas" panose="020B0609020204030204" pitchFamily="49" charset="0"/>
              </a:rPr>
              <a:t>models</a:t>
            </a:r>
            <a:r>
              <a:rPr lang="pt-BR" b="0" dirty="0">
                <a:solidFill>
                  <a:srgbClr val="CCCCCC"/>
                </a:solidFill>
                <a:effectLst/>
                <a:latin typeface="Consolas" panose="020B0609020204030204" pitchFamily="49" charset="0"/>
              </a:rPr>
              <a:t>.</a:t>
            </a:r>
            <a:r>
              <a:rPr lang="pt-BR" b="0" dirty="0">
                <a:solidFill>
                  <a:srgbClr val="4EC9B0"/>
                </a:solidFill>
                <a:effectLst/>
                <a:latin typeface="Consolas" panose="020B0609020204030204" pitchFamily="49" charset="0"/>
              </a:rPr>
              <a:t>TextField</a:t>
            </a:r>
            <a:r>
              <a:rPr lang="pt-BR" b="0" dirty="0">
                <a:solidFill>
                  <a:srgbClr val="CCCCCC"/>
                </a:solidFill>
                <a:effectLst/>
                <a:latin typeface="Consolas" panose="020B0609020204030204" pitchFamily="49" charset="0"/>
              </a:rPr>
              <a:t>()</a:t>
            </a:r>
          </a:p>
        </p:txBody>
      </p:sp>
      <p:sp>
        <p:nvSpPr>
          <p:cNvPr id="18" name="Google Shape;2742;p35">
            <a:extLst>
              <a:ext uri="{FF2B5EF4-FFF2-40B4-BE49-F238E27FC236}">
                <a16:creationId xmlns:a16="http://schemas.microsoft.com/office/drawing/2014/main" id="{C085EDD5-0E8E-41A2-92FF-BB3035010FE9}"/>
              </a:ext>
            </a:extLst>
          </p:cNvPr>
          <p:cNvSpPr/>
          <p:nvPr/>
        </p:nvSpPr>
        <p:spPr>
          <a:xfrm>
            <a:off x="3667758" y="237175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Código</a:t>
            </a:r>
            <a:endParaRPr dirty="0">
              <a:solidFill>
                <a:schemeClr val="bg1"/>
              </a:solidFill>
              <a:effectLst>
                <a:outerShdw blurRad="50800" dist="38100" dir="2700000" algn="tl" rotWithShape="0">
                  <a:prstClr val="black">
                    <a:alpha val="77000"/>
                  </a:prstClr>
                </a:outerShdw>
              </a:effectLst>
            </a:endParaRPr>
          </a:p>
        </p:txBody>
      </p:sp>
      <p:sp>
        <p:nvSpPr>
          <p:cNvPr id="21" name="Google Shape;2742;p35">
            <a:extLst>
              <a:ext uri="{FF2B5EF4-FFF2-40B4-BE49-F238E27FC236}">
                <a16:creationId xmlns:a16="http://schemas.microsoft.com/office/drawing/2014/main" id="{52098606-D269-4EA9-A760-857D5E409E46}"/>
              </a:ext>
            </a:extLst>
          </p:cNvPr>
          <p:cNvSpPr/>
          <p:nvPr/>
        </p:nvSpPr>
        <p:spPr>
          <a:xfrm>
            <a:off x="3761635" y="3520893"/>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Django Admin</a:t>
            </a:r>
            <a:endParaRPr dirty="0">
              <a:solidFill>
                <a:schemeClr val="bg1"/>
              </a:solidFill>
              <a:effectLst>
                <a:outerShdw blurRad="50800" dist="38100" dir="2700000" algn="tl" rotWithShape="0">
                  <a:prstClr val="black">
                    <a:alpha val="77000"/>
                  </a:prstClr>
                </a:outerShdw>
              </a:effectLst>
            </a:endParaRPr>
          </a:p>
        </p:txBody>
      </p:sp>
      <p:pic>
        <p:nvPicPr>
          <p:cNvPr id="8" name="Imagem 7">
            <a:extLst>
              <a:ext uri="{FF2B5EF4-FFF2-40B4-BE49-F238E27FC236}">
                <a16:creationId xmlns:a16="http://schemas.microsoft.com/office/drawing/2014/main" id="{EB3590C4-0AED-48D2-A93A-D5C9DE8F3E0F}"/>
              </a:ext>
            </a:extLst>
          </p:cNvPr>
          <p:cNvPicPr>
            <a:picLocks noChangeAspect="1"/>
          </p:cNvPicPr>
          <p:nvPr/>
        </p:nvPicPr>
        <p:blipFill>
          <a:blip r:embed="rId4"/>
          <a:stretch>
            <a:fillRect/>
          </a:stretch>
        </p:blipFill>
        <p:spPr>
          <a:xfrm>
            <a:off x="1984987" y="3888067"/>
            <a:ext cx="4848902" cy="11145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778830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Model </a:t>
            </a:r>
            <a:r>
              <a:rPr lang="pt-BR" sz="2800" dirty="0">
                <a:solidFill>
                  <a:schemeClr val="accent2"/>
                </a:solidFill>
              </a:rPr>
              <a:t>IntegerField</a:t>
            </a:r>
          </a:p>
        </p:txBody>
      </p:sp>
      <p:sp>
        <p:nvSpPr>
          <p:cNvPr id="2725" name="Google Shape;2725;p34"/>
          <p:cNvSpPr txBox="1">
            <a:spLocks noGrp="1"/>
          </p:cNvSpPr>
          <p:nvPr>
            <p:ph type="body" idx="1"/>
          </p:nvPr>
        </p:nvSpPr>
        <p:spPr>
          <a:xfrm>
            <a:off x="597954" y="1255433"/>
            <a:ext cx="6466633" cy="115587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Usado para armazenar números inteiros. Pode ser utilizado para representar quantidades, índices, IDs, etc.</a:t>
            </a:r>
          </a:p>
          <a:p>
            <a:pPr marL="285750" lvl="0" indent="-285750" algn="l" rtl="0">
              <a:spcBef>
                <a:spcPts val="0"/>
              </a:spcBef>
              <a:spcAft>
                <a:spcPts val="1200"/>
              </a:spcAft>
              <a:buBlip>
                <a:blip r:embed="rId3"/>
              </a:buBlip>
            </a:pPr>
            <a:r>
              <a:rPr lang="pt-BR" sz="1400" dirty="0">
                <a:latin typeface="Segoe UI Semibold" panose="020B0702040204020203" pitchFamily="34" charset="0"/>
                <a:cs typeface="Segoe UI Semibold" panose="020B0702040204020203" pitchFamily="34" charset="0"/>
              </a:rPr>
              <a:t>Não possui parâmetro obrigatório</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749;p54">
            <a:extLst>
              <a:ext uri="{FF2B5EF4-FFF2-40B4-BE49-F238E27FC236}">
                <a16:creationId xmlns:a16="http://schemas.microsoft.com/office/drawing/2014/main" id="{A229D246-9302-4FCF-B0AC-4DA163A927F4}"/>
              </a:ext>
            </a:extLst>
          </p:cNvPr>
          <p:cNvSpPr/>
          <p:nvPr/>
        </p:nvSpPr>
        <p:spPr>
          <a:xfrm>
            <a:off x="2411306" y="2915075"/>
            <a:ext cx="4199467" cy="503517"/>
          </a:xfrm>
          <a:prstGeom prst="roundRect">
            <a:avLst>
              <a:gd name="adj" fmla="val 18419"/>
            </a:avLst>
          </a:prstGeom>
          <a:solidFill>
            <a:schemeClr val="tx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ctr"/>
            <a:r>
              <a:rPr lang="pt-BR" b="0" dirty="0">
                <a:solidFill>
                  <a:srgbClr val="9CDCFE"/>
                </a:solidFill>
                <a:effectLst/>
                <a:latin typeface="Consolas" panose="020B0609020204030204" pitchFamily="49" charset="0"/>
              </a:rPr>
              <a:t>idade</a:t>
            </a:r>
            <a:r>
              <a:rPr lang="pt-BR" b="0" dirty="0">
                <a:solidFill>
                  <a:srgbClr val="CCCCCC"/>
                </a:solidFill>
                <a:effectLst/>
                <a:latin typeface="Consolas" panose="020B0609020204030204" pitchFamily="49" charset="0"/>
              </a:rPr>
              <a:t> </a:t>
            </a:r>
            <a:r>
              <a:rPr lang="pt-BR" b="0" dirty="0">
                <a:solidFill>
                  <a:srgbClr val="D4D4D4"/>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err="1">
                <a:solidFill>
                  <a:srgbClr val="4EC9B0"/>
                </a:solidFill>
                <a:effectLst/>
                <a:latin typeface="Consolas" panose="020B0609020204030204" pitchFamily="49" charset="0"/>
              </a:rPr>
              <a:t>models</a:t>
            </a:r>
            <a:r>
              <a:rPr lang="pt-BR" b="0" dirty="0" err="1">
                <a:solidFill>
                  <a:srgbClr val="CCCCCC"/>
                </a:solidFill>
                <a:effectLst/>
                <a:latin typeface="Consolas" panose="020B0609020204030204" pitchFamily="49" charset="0"/>
              </a:rPr>
              <a:t>.</a:t>
            </a:r>
            <a:r>
              <a:rPr lang="pt-BR" b="0" dirty="0" err="1">
                <a:solidFill>
                  <a:srgbClr val="4EC9B0"/>
                </a:solidFill>
                <a:effectLst/>
                <a:latin typeface="Consolas" panose="020B0609020204030204" pitchFamily="49" charset="0"/>
              </a:rPr>
              <a:t>IntegerField</a:t>
            </a:r>
            <a:r>
              <a:rPr lang="pt-BR" b="0" dirty="0">
                <a:solidFill>
                  <a:srgbClr val="CCCCCC"/>
                </a:solidFill>
                <a:effectLst/>
                <a:latin typeface="Consolas" panose="020B0609020204030204" pitchFamily="49" charset="0"/>
              </a:rPr>
              <a:t>()</a:t>
            </a:r>
          </a:p>
        </p:txBody>
      </p:sp>
      <p:sp>
        <p:nvSpPr>
          <p:cNvPr id="18" name="Google Shape;2742;p35">
            <a:extLst>
              <a:ext uri="{FF2B5EF4-FFF2-40B4-BE49-F238E27FC236}">
                <a16:creationId xmlns:a16="http://schemas.microsoft.com/office/drawing/2014/main" id="{C085EDD5-0E8E-41A2-92FF-BB3035010FE9}"/>
              </a:ext>
            </a:extLst>
          </p:cNvPr>
          <p:cNvSpPr/>
          <p:nvPr/>
        </p:nvSpPr>
        <p:spPr>
          <a:xfrm>
            <a:off x="3769358" y="255463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Código</a:t>
            </a:r>
            <a:endParaRPr dirty="0">
              <a:solidFill>
                <a:schemeClr val="bg1"/>
              </a:solidFill>
              <a:effectLst>
                <a:outerShdw blurRad="50800" dist="38100" dir="2700000" algn="tl" rotWithShape="0">
                  <a:prstClr val="black">
                    <a:alpha val="77000"/>
                  </a:prstClr>
                </a:outerShdw>
              </a:effectLst>
            </a:endParaRPr>
          </a:p>
        </p:txBody>
      </p:sp>
      <p:sp>
        <p:nvSpPr>
          <p:cNvPr id="21" name="Google Shape;2742;p35">
            <a:extLst>
              <a:ext uri="{FF2B5EF4-FFF2-40B4-BE49-F238E27FC236}">
                <a16:creationId xmlns:a16="http://schemas.microsoft.com/office/drawing/2014/main" id="{52098606-D269-4EA9-A760-857D5E409E46}"/>
              </a:ext>
            </a:extLst>
          </p:cNvPr>
          <p:cNvSpPr/>
          <p:nvPr/>
        </p:nvSpPr>
        <p:spPr>
          <a:xfrm>
            <a:off x="3769357" y="374060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Django Admin</a:t>
            </a:r>
            <a:endParaRPr dirty="0">
              <a:solidFill>
                <a:schemeClr val="bg1"/>
              </a:solidFill>
              <a:effectLst>
                <a:outerShdw blurRad="50800" dist="38100" dir="2700000" algn="tl" rotWithShape="0">
                  <a:prstClr val="black">
                    <a:alpha val="77000"/>
                  </a:prstClr>
                </a:outerShdw>
              </a:effectLst>
            </a:endParaRPr>
          </a:p>
        </p:txBody>
      </p:sp>
      <p:pic>
        <p:nvPicPr>
          <p:cNvPr id="4" name="Imagem 3">
            <a:extLst>
              <a:ext uri="{FF2B5EF4-FFF2-40B4-BE49-F238E27FC236}">
                <a16:creationId xmlns:a16="http://schemas.microsoft.com/office/drawing/2014/main" id="{50B6BBA5-7D1E-46F3-B809-440EDA550FDC}"/>
              </a:ext>
            </a:extLst>
          </p:cNvPr>
          <p:cNvPicPr>
            <a:picLocks noChangeAspect="1"/>
          </p:cNvPicPr>
          <p:nvPr/>
        </p:nvPicPr>
        <p:blipFill>
          <a:blip r:embed="rId4"/>
          <a:stretch>
            <a:fillRect/>
          </a:stretch>
        </p:blipFill>
        <p:spPr>
          <a:xfrm>
            <a:off x="3324051" y="4100908"/>
            <a:ext cx="2495898" cy="42868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815645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Model </a:t>
            </a:r>
            <a:r>
              <a:rPr lang="pt-BR" sz="2800" dirty="0">
                <a:solidFill>
                  <a:schemeClr val="accent2"/>
                </a:solidFill>
              </a:rPr>
              <a:t>FloatField</a:t>
            </a:r>
          </a:p>
        </p:txBody>
      </p:sp>
      <p:sp>
        <p:nvSpPr>
          <p:cNvPr id="2725" name="Google Shape;2725;p34"/>
          <p:cNvSpPr txBox="1">
            <a:spLocks noGrp="1"/>
          </p:cNvSpPr>
          <p:nvPr>
            <p:ph type="body" idx="1"/>
          </p:nvPr>
        </p:nvSpPr>
        <p:spPr>
          <a:xfrm>
            <a:off x="597954" y="1255433"/>
            <a:ext cx="6466633" cy="115587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Armazena números de ponto flutuante, ou seja, números decimais. Útil para representar valores monetários, medidas precisas, etc.</a:t>
            </a:r>
          </a:p>
          <a:p>
            <a:pPr marL="285750" lvl="0" indent="-285750" algn="l" rtl="0">
              <a:spcBef>
                <a:spcPts val="0"/>
              </a:spcBef>
              <a:spcAft>
                <a:spcPts val="1200"/>
              </a:spcAft>
              <a:buBlip>
                <a:blip r:embed="rId3"/>
              </a:buBlip>
            </a:pPr>
            <a:r>
              <a:rPr lang="pt-BR" sz="1400" dirty="0">
                <a:latin typeface="Segoe UI Semibold" panose="020B0702040204020203" pitchFamily="34" charset="0"/>
                <a:cs typeface="Segoe UI Semibold" panose="020B0702040204020203" pitchFamily="34" charset="0"/>
              </a:rPr>
              <a:t>Não possui parâmetro obrigatório</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749;p54">
            <a:extLst>
              <a:ext uri="{FF2B5EF4-FFF2-40B4-BE49-F238E27FC236}">
                <a16:creationId xmlns:a16="http://schemas.microsoft.com/office/drawing/2014/main" id="{A229D246-9302-4FCF-B0AC-4DA163A927F4}"/>
              </a:ext>
            </a:extLst>
          </p:cNvPr>
          <p:cNvSpPr/>
          <p:nvPr/>
        </p:nvSpPr>
        <p:spPr>
          <a:xfrm>
            <a:off x="2411306" y="2915075"/>
            <a:ext cx="4199467" cy="503517"/>
          </a:xfrm>
          <a:prstGeom prst="roundRect">
            <a:avLst>
              <a:gd name="adj" fmla="val 18419"/>
            </a:avLst>
          </a:prstGeom>
          <a:solidFill>
            <a:schemeClr val="tx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ctr"/>
            <a:r>
              <a:rPr lang="pt-BR" b="0" dirty="0">
                <a:solidFill>
                  <a:srgbClr val="9CDCFE"/>
                </a:solidFill>
                <a:effectLst/>
                <a:latin typeface="Consolas" panose="020B0609020204030204" pitchFamily="49" charset="0"/>
              </a:rPr>
              <a:t>altura</a:t>
            </a:r>
            <a:r>
              <a:rPr lang="pt-BR" b="0" dirty="0">
                <a:solidFill>
                  <a:srgbClr val="CCCCCC"/>
                </a:solidFill>
                <a:effectLst/>
                <a:latin typeface="Consolas" panose="020B0609020204030204" pitchFamily="49" charset="0"/>
              </a:rPr>
              <a:t> </a:t>
            </a:r>
            <a:r>
              <a:rPr lang="pt-BR" b="0" dirty="0">
                <a:solidFill>
                  <a:srgbClr val="D4D4D4"/>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err="1">
                <a:solidFill>
                  <a:srgbClr val="4EC9B0"/>
                </a:solidFill>
                <a:effectLst/>
                <a:latin typeface="Consolas" panose="020B0609020204030204" pitchFamily="49" charset="0"/>
              </a:rPr>
              <a:t>models</a:t>
            </a:r>
            <a:r>
              <a:rPr lang="pt-BR" b="0" dirty="0" err="1">
                <a:solidFill>
                  <a:srgbClr val="CCCCCC"/>
                </a:solidFill>
                <a:effectLst/>
                <a:latin typeface="Consolas" panose="020B0609020204030204" pitchFamily="49" charset="0"/>
              </a:rPr>
              <a:t>.</a:t>
            </a:r>
            <a:r>
              <a:rPr lang="pt-BR" b="0" dirty="0" err="1">
                <a:solidFill>
                  <a:srgbClr val="4EC9B0"/>
                </a:solidFill>
                <a:effectLst/>
                <a:latin typeface="Consolas" panose="020B0609020204030204" pitchFamily="49" charset="0"/>
              </a:rPr>
              <a:t>FloatField</a:t>
            </a:r>
            <a:r>
              <a:rPr lang="pt-BR" b="0" dirty="0">
                <a:solidFill>
                  <a:srgbClr val="CCCCCC"/>
                </a:solidFill>
                <a:effectLst/>
                <a:latin typeface="Consolas" panose="020B0609020204030204" pitchFamily="49" charset="0"/>
              </a:rPr>
              <a:t>()</a:t>
            </a:r>
          </a:p>
        </p:txBody>
      </p:sp>
      <p:sp>
        <p:nvSpPr>
          <p:cNvPr id="18" name="Google Shape;2742;p35">
            <a:extLst>
              <a:ext uri="{FF2B5EF4-FFF2-40B4-BE49-F238E27FC236}">
                <a16:creationId xmlns:a16="http://schemas.microsoft.com/office/drawing/2014/main" id="{C085EDD5-0E8E-41A2-92FF-BB3035010FE9}"/>
              </a:ext>
            </a:extLst>
          </p:cNvPr>
          <p:cNvSpPr/>
          <p:nvPr/>
        </p:nvSpPr>
        <p:spPr>
          <a:xfrm>
            <a:off x="3769358" y="255463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Código</a:t>
            </a:r>
            <a:endParaRPr dirty="0">
              <a:solidFill>
                <a:schemeClr val="bg1"/>
              </a:solidFill>
              <a:effectLst>
                <a:outerShdw blurRad="50800" dist="38100" dir="2700000" algn="tl" rotWithShape="0">
                  <a:prstClr val="black">
                    <a:alpha val="77000"/>
                  </a:prstClr>
                </a:outerShdw>
              </a:effectLst>
            </a:endParaRPr>
          </a:p>
        </p:txBody>
      </p:sp>
      <p:sp>
        <p:nvSpPr>
          <p:cNvPr id="21" name="Google Shape;2742;p35">
            <a:extLst>
              <a:ext uri="{FF2B5EF4-FFF2-40B4-BE49-F238E27FC236}">
                <a16:creationId xmlns:a16="http://schemas.microsoft.com/office/drawing/2014/main" id="{52098606-D269-4EA9-A760-857D5E409E46}"/>
              </a:ext>
            </a:extLst>
          </p:cNvPr>
          <p:cNvSpPr/>
          <p:nvPr/>
        </p:nvSpPr>
        <p:spPr>
          <a:xfrm>
            <a:off x="3769357" y="374060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Django Admin</a:t>
            </a:r>
            <a:endParaRPr dirty="0">
              <a:solidFill>
                <a:schemeClr val="bg1"/>
              </a:solidFill>
              <a:effectLst>
                <a:outerShdw blurRad="50800" dist="38100" dir="2700000" algn="tl" rotWithShape="0">
                  <a:prstClr val="black">
                    <a:alpha val="77000"/>
                  </a:prstClr>
                </a:outerShdw>
              </a:effectLst>
            </a:endParaRPr>
          </a:p>
        </p:txBody>
      </p:sp>
      <p:pic>
        <p:nvPicPr>
          <p:cNvPr id="3" name="Imagem 2">
            <a:extLst>
              <a:ext uri="{FF2B5EF4-FFF2-40B4-BE49-F238E27FC236}">
                <a16:creationId xmlns:a16="http://schemas.microsoft.com/office/drawing/2014/main" id="{D96A98C0-84D5-42A4-A6FC-C109C0148BCC}"/>
              </a:ext>
            </a:extLst>
          </p:cNvPr>
          <p:cNvPicPr>
            <a:picLocks noChangeAspect="1"/>
          </p:cNvPicPr>
          <p:nvPr/>
        </p:nvPicPr>
        <p:blipFill>
          <a:blip r:embed="rId4"/>
          <a:stretch>
            <a:fillRect/>
          </a:stretch>
        </p:blipFill>
        <p:spPr>
          <a:xfrm>
            <a:off x="2943095" y="4106195"/>
            <a:ext cx="3391373" cy="4572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609170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Model </a:t>
            </a:r>
            <a:r>
              <a:rPr lang="pt-BR" sz="2800" dirty="0">
                <a:solidFill>
                  <a:schemeClr val="accent2"/>
                </a:solidFill>
              </a:rPr>
              <a:t>BooleanField</a:t>
            </a:r>
          </a:p>
        </p:txBody>
      </p:sp>
      <p:sp>
        <p:nvSpPr>
          <p:cNvPr id="2725" name="Google Shape;2725;p34"/>
          <p:cNvSpPr txBox="1">
            <a:spLocks noGrp="1"/>
          </p:cNvSpPr>
          <p:nvPr>
            <p:ph type="body" idx="1"/>
          </p:nvPr>
        </p:nvSpPr>
        <p:spPr>
          <a:xfrm>
            <a:off x="597954" y="1255433"/>
            <a:ext cx="6466633" cy="115587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Armazena valores booleanos (Verdadeiro/Falso). Útil para representar estados binários, como ativo/inativo, sim/não, etc. Pode ter um valor padrão definido.</a:t>
            </a:r>
          </a:p>
          <a:p>
            <a:pPr marL="285750" lvl="0" indent="-285750" algn="l" rtl="0">
              <a:spcBef>
                <a:spcPts val="0"/>
              </a:spcBef>
              <a:spcAft>
                <a:spcPts val="1200"/>
              </a:spcAft>
              <a:buBlip>
                <a:blip r:embed="rId3"/>
              </a:buBlip>
            </a:pPr>
            <a:r>
              <a:rPr lang="pt-BR" sz="1400" dirty="0">
                <a:latin typeface="Segoe UI Semibold" panose="020B0702040204020203" pitchFamily="34" charset="0"/>
                <a:cs typeface="Segoe UI Semibold" panose="020B0702040204020203" pitchFamily="34" charset="0"/>
              </a:rPr>
              <a:t>Parâmetro OPCIONAL: Definir o valor padrão usando o argumento </a:t>
            </a:r>
            <a:r>
              <a:rPr lang="pt-BR" sz="1400" dirty="0">
                <a:solidFill>
                  <a:schemeClr val="accent2"/>
                </a:solidFill>
                <a:latin typeface="Segoe UI Semibold" panose="020B0702040204020203" pitchFamily="34" charset="0"/>
                <a:cs typeface="Segoe UI Semibold" panose="020B0702040204020203" pitchFamily="34" charset="0"/>
              </a:rPr>
              <a:t>default</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749;p54">
            <a:extLst>
              <a:ext uri="{FF2B5EF4-FFF2-40B4-BE49-F238E27FC236}">
                <a16:creationId xmlns:a16="http://schemas.microsoft.com/office/drawing/2014/main" id="{A229D246-9302-4FCF-B0AC-4DA163A927F4}"/>
              </a:ext>
            </a:extLst>
          </p:cNvPr>
          <p:cNvSpPr/>
          <p:nvPr/>
        </p:nvSpPr>
        <p:spPr>
          <a:xfrm>
            <a:off x="1960878" y="2910062"/>
            <a:ext cx="5222241" cy="503517"/>
          </a:xfrm>
          <a:prstGeom prst="roundRect">
            <a:avLst>
              <a:gd name="adj" fmla="val 18419"/>
            </a:avLst>
          </a:prstGeom>
          <a:solidFill>
            <a:schemeClr val="tx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ctr"/>
            <a:r>
              <a:rPr lang="pt-BR" b="0" dirty="0" err="1">
                <a:solidFill>
                  <a:srgbClr val="9CDCFE"/>
                </a:solidFill>
                <a:effectLst/>
                <a:latin typeface="Consolas" panose="020B0609020204030204" pitchFamily="49" charset="0"/>
              </a:rPr>
              <a:t>possui_filhos</a:t>
            </a:r>
            <a:r>
              <a:rPr lang="pt-BR" b="0" dirty="0">
                <a:solidFill>
                  <a:srgbClr val="CCCCCC"/>
                </a:solidFill>
                <a:effectLst/>
                <a:latin typeface="Consolas" panose="020B0609020204030204" pitchFamily="49" charset="0"/>
              </a:rPr>
              <a:t> </a:t>
            </a:r>
            <a:r>
              <a:rPr lang="pt-BR" b="0" dirty="0">
                <a:solidFill>
                  <a:srgbClr val="D4D4D4"/>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err="1">
                <a:solidFill>
                  <a:srgbClr val="4EC9B0"/>
                </a:solidFill>
                <a:effectLst/>
                <a:latin typeface="Consolas" panose="020B0609020204030204" pitchFamily="49" charset="0"/>
              </a:rPr>
              <a:t>models</a:t>
            </a:r>
            <a:r>
              <a:rPr lang="pt-BR" b="0" dirty="0" err="1">
                <a:solidFill>
                  <a:srgbClr val="CCCCCC"/>
                </a:solidFill>
                <a:effectLst/>
                <a:latin typeface="Consolas" panose="020B0609020204030204" pitchFamily="49" charset="0"/>
              </a:rPr>
              <a:t>.</a:t>
            </a:r>
            <a:r>
              <a:rPr lang="pt-BR" b="0" dirty="0" err="1">
                <a:solidFill>
                  <a:srgbClr val="4EC9B0"/>
                </a:solidFill>
                <a:effectLst/>
                <a:latin typeface="Consolas" panose="020B0609020204030204" pitchFamily="49" charset="0"/>
              </a:rPr>
              <a:t>BooleanField</a:t>
            </a:r>
            <a:r>
              <a:rPr lang="pt-BR" b="0" dirty="0">
                <a:solidFill>
                  <a:srgbClr val="CCCCCC"/>
                </a:solidFill>
                <a:effectLst/>
                <a:latin typeface="Consolas" panose="020B0609020204030204" pitchFamily="49" charset="0"/>
              </a:rPr>
              <a:t>(</a:t>
            </a:r>
            <a:r>
              <a:rPr lang="pt-BR" b="0" dirty="0">
                <a:solidFill>
                  <a:srgbClr val="9CDCFE"/>
                </a:solidFill>
                <a:effectLst/>
                <a:latin typeface="Consolas" panose="020B0609020204030204" pitchFamily="49" charset="0"/>
              </a:rPr>
              <a:t>default</a:t>
            </a:r>
            <a:r>
              <a:rPr lang="pt-BR" b="0" dirty="0">
                <a:solidFill>
                  <a:srgbClr val="D4D4D4"/>
                </a:solidFill>
                <a:effectLst/>
                <a:latin typeface="Consolas" panose="020B0609020204030204" pitchFamily="49" charset="0"/>
              </a:rPr>
              <a:t>=</a:t>
            </a:r>
            <a:r>
              <a:rPr lang="pt-BR" b="0" dirty="0">
                <a:solidFill>
                  <a:srgbClr val="569CD6"/>
                </a:solidFill>
                <a:effectLst/>
                <a:latin typeface="Consolas" panose="020B0609020204030204" pitchFamily="49" charset="0"/>
              </a:rPr>
              <a:t>False</a:t>
            </a:r>
            <a:r>
              <a:rPr lang="pt-BR" b="0" dirty="0">
                <a:solidFill>
                  <a:srgbClr val="CCCCCC"/>
                </a:solidFill>
                <a:effectLst/>
                <a:latin typeface="Consolas" panose="020B0609020204030204" pitchFamily="49" charset="0"/>
              </a:rPr>
              <a:t>)</a:t>
            </a:r>
          </a:p>
        </p:txBody>
      </p:sp>
      <p:sp>
        <p:nvSpPr>
          <p:cNvPr id="18" name="Google Shape;2742;p35">
            <a:extLst>
              <a:ext uri="{FF2B5EF4-FFF2-40B4-BE49-F238E27FC236}">
                <a16:creationId xmlns:a16="http://schemas.microsoft.com/office/drawing/2014/main" id="{C085EDD5-0E8E-41A2-92FF-BB3035010FE9}"/>
              </a:ext>
            </a:extLst>
          </p:cNvPr>
          <p:cNvSpPr/>
          <p:nvPr/>
        </p:nvSpPr>
        <p:spPr>
          <a:xfrm>
            <a:off x="3769358" y="255463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Código</a:t>
            </a:r>
            <a:endParaRPr dirty="0">
              <a:solidFill>
                <a:schemeClr val="bg1"/>
              </a:solidFill>
              <a:effectLst>
                <a:outerShdw blurRad="50800" dist="38100" dir="2700000" algn="tl" rotWithShape="0">
                  <a:prstClr val="black">
                    <a:alpha val="77000"/>
                  </a:prstClr>
                </a:outerShdw>
              </a:effectLst>
            </a:endParaRPr>
          </a:p>
        </p:txBody>
      </p:sp>
      <p:sp>
        <p:nvSpPr>
          <p:cNvPr id="21" name="Google Shape;2742;p35">
            <a:extLst>
              <a:ext uri="{FF2B5EF4-FFF2-40B4-BE49-F238E27FC236}">
                <a16:creationId xmlns:a16="http://schemas.microsoft.com/office/drawing/2014/main" id="{52098606-D269-4EA9-A760-857D5E409E46}"/>
              </a:ext>
            </a:extLst>
          </p:cNvPr>
          <p:cNvSpPr/>
          <p:nvPr/>
        </p:nvSpPr>
        <p:spPr>
          <a:xfrm>
            <a:off x="3769357" y="374060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Django Admin</a:t>
            </a:r>
            <a:endParaRPr dirty="0">
              <a:solidFill>
                <a:schemeClr val="bg1"/>
              </a:solidFill>
              <a:effectLst>
                <a:outerShdw blurRad="50800" dist="38100" dir="2700000" algn="tl" rotWithShape="0">
                  <a:prstClr val="black">
                    <a:alpha val="77000"/>
                  </a:prstClr>
                </a:outerShdw>
              </a:effectLst>
            </a:endParaRPr>
          </a:p>
        </p:txBody>
      </p:sp>
      <p:pic>
        <p:nvPicPr>
          <p:cNvPr id="8" name="Imagem 7">
            <a:extLst>
              <a:ext uri="{FF2B5EF4-FFF2-40B4-BE49-F238E27FC236}">
                <a16:creationId xmlns:a16="http://schemas.microsoft.com/office/drawing/2014/main" id="{3002A1D6-9479-4654-96E7-42E34F3F495E}"/>
              </a:ext>
            </a:extLst>
          </p:cNvPr>
          <p:cNvPicPr>
            <a:picLocks noChangeAspect="1"/>
          </p:cNvPicPr>
          <p:nvPr/>
        </p:nvPicPr>
        <p:blipFill>
          <a:blip r:embed="rId4"/>
          <a:stretch>
            <a:fillRect/>
          </a:stretch>
        </p:blipFill>
        <p:spPr>
          <a:xfrm>
            <a:off x="3343103" y="4154961"/>
            <a:ext cx="2457793" cy="3429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776162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846666" y="539400"/>
            <a:ext cx="7584233"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Model </a:t>
            </a:r>
            <a:r>
              <a:rPr lang="pt-BR" sz="2800" dirty="0">
                <a:solidFill>
                  <a:schemeClr val="accent2"/>
                </a:solidFill>
              </a:rPr>
              <a:t>DateField</a:t>
            </a:r>
          </a:p>
        </p:txBody>
      </p:sp>
      <p:sp>
        <p:nvSpPr>
          <p:cNvPr id="2725" name="Google Shape;2725;p34"/>
          <p:cNvSpPr txBox="1">
            <a:spLocks noGrp="1"/>
          </p:cNvSpPr>
          <p:nvPr>
            <p:ph type="body" idx="1"/>
          </p:nvPr>
        </p:nvSpPr>
        <p:spPr>
          <a:xfrm>
            <a:off x="597954" y="1255433"/>
            <a:ext cx="6466633" cy="115587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pt-BR" sz="1400" dirty="0">
                <a:latin typeface="Segoe UI Semibold" panose="020B0702040204020203" pitchFamily="34" charset="0"/>
                <a:cs typeface="Segoe UI Semibold" panose="020B0702040204020203" pitchFamily="34" charset="0"/>
              </a:rPr>
              <a:t>Usado para armazenar datas (sem informações de hora). Útil para representar datas de nascimento, datas de eventos, etc.</a:t>
            </a:r>
          </a:p>
          <a:p>
            <a:pPr marL="285750" lvl="0" indent="-285750" algn="l" rtl="0">
              <a:spcBef>
                <a:spcPts val="0"/>
              </a:spcBef>
              <a:spcAft>
                <a:spcPts val="1200"/>
              </a:spcAft>
              <a:buBlip>
                <a:blip r:embed="rId3"/>
              </a:buBlip>
            </a:pPr>
            <a:r>
              <a:rPr lang="pt-BR" sz="1400" dirty="0">
                <a:latin typeface="Segoe UI Semibold" panose="020B0702040204020203" pitchFamily="34" charset="0"/>
                <a:cs typeface="Segoe UI Semibold" panose="020B0702040204020203" pitchFamily="34" charset="0"/>
              </a:rPr>
              <a:t>Não possui parâmetro obrigatório</a:t>
            </a: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749;p54">
            <a:extLst>
              <a:ext uri="{FF2B5EF4-FFF2-40B4-BE49-F238E27FC236}">
                <a16:creationId xmlns:a16="http://schemas.microsoft.com/office/drawing/2014/main" id="{A229D246-9302-4FCF-B0AC-4DA163A927F4}"/>
              </a:ext>
            </a:extLst>
          </p:cNvPr>
          <p:cNvSpPr/>
          <p:nvPr/>
        </p:nvSpPr>
        <p:spPr>
          <a:xfrm>
            <a:off x="2557674" y="2910062"/>
            <a:ext cx="4162215" cy="503517"/>
          </a:xfrm>
          <a:prstGeom prst="roundRect">
            <a:avLst>
              <a:gd name="adj" fmla="val 18419"/>
            </a:avLst>
          </a:prstGeom>
          <a:solidFill>
            <a:schemeClr val="tx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algn="ctr"/>
            <a:r>
              <a:rPr lang="pt-BR" b="0" dirty="0" err="1">
                <a:solidFill>
                  <a:srgbClr val="9CDCFE"/>
                </a:solidFill>
                <a:effectLst/>
                <a:latin typeface="Consolas" panose="020B0609020204030204" pitchFamily="49" charset="0"/>
              </a:rPr>
              <a:t>data_nascimento</a:t>
            </a:r>
            <a:r>
              <a:rPr lang="pt-BR" b="0" dirty="0">
                <a:solidFill>
                  <a:srgbClr val="CCCCCC"/>
                </a:solidFill>
                <a:effectLst/>
                <a:latin typeface="Consolas" panose="020B0609020204030204" pitchFamily="49" charset="0"/>
              </a:rPr>
              <a:t> </a:t>
            </a:r>
            <a:r>
              <a:rPr lang="pt-BR" b="0" dirty="0">
                <a:solidFill>
                  <a:srgbClr val="D4D4D4"/>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err="1">
                <a:solidFill>
                  <a:srgbClr val="4EC9B0"/>
                </a:solidFill>
                <a:effectLst/>
                <a:latin typeface="Consolas" panose="020B0609020204030204" pitchFamily="49" charset="0"/>
              </a:rPr>
              <a:t>models</a:t>
            </a:r>
            <a:r>
              <a:rPr lang="pt-BR" b="0" dirty="0" err="1">
                <a:solidFill>
                  <a:srgbClr val="CCCCCC"/>
                </a:solidFill>
                <a:effectLst/>
                <a:latin typeface="Consolas" panose="020B0609020204030204" pitchFamily="49" charset="0"/>
              </a:rPr>
              <a:t>.</a:t>
            </a:r>
            <a:r>
              <a:rPr lang="pt-BR" b="0" dirty="0" err="1">
                <a:solidFill>
                  <a:srgbClr val="4EC9B0"/>
                </a:solidFill>
                <a:effectLst/>
                <a:latin typeface="Consolas" panose="020B0609020204030204" pitchFamily="49" charset="0"/>
              </a:rPr>
              <a:t>DateField</a:t>
            </a:r>
            <a:r>
              <a:rPr lang="pt-BR" b="0" dirty="0">
                <a:solidFill>
                  <a:srgbClr val="CCCCCC"/>
                </a:solidFill>
                <a:effectLst/>
                <a:latin typeface="Consolas" panose="020B0609020204030204" pitchFamily="49" charset="0"/>
              </a:rPr>
              <a:t>()</a:t>
            </a:r>
          </a:p>
        </p:txBody>
      </p:sp>
      <p:sp>
        <p:nvSpPr>
          <p:cNvPr id="18" name="Google Shape;2742;p35">
            <a:extLst>
              <a:ext uri="{FF2B5EF4-FFF2-40B4-BE49-F238E27FC236}">
                <a16:creationId xmlns:a16="http://schemas.microsoft.com/office/drawing/2014/main" id="{C085EDD5-0E8E-41A2-92FF-BB3035010FE9}"/>
              </a:ext>
            </a:extLst>
          </p:cNvPr>
          <p:cNvSpPr/>
          <p:nvPr/>
        </p:nvSpPr>
        <p:spPr>
          <a:xfrm>
            <a:off x="3769358" y="255463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Código</a:t>
            </a:r>
            <a:endParaRPr dirty="0">
              <a:solidFill>
                <a:schemeClr val="bg1"/>
              </a:solidFill>
              <a:effectLst>
                <a:outerShdw blurRad="50800" dist="38100" dir="2700000" algn="tl" rotWithShape="0">
                  <a:prstClr val="black">
                    <a:alpha val="77000"/>
                  </a:prstClr>
                </a:outerShdw>
              </a:effectLst>
            </a:endParaRPr>
          </a:p>
        </p:txBody>
      </p:sp>
      <p:sp>
        <p:nvSpPr>
          <p:cNvPr id="21" name="Google Shape;2742;p35">
            <a:extLst>
              <a:ext uri="{FF2B5EF4-FFF2-40B4-BE49-F238E27FC236}">
                <a16:creationId xmlns:a16="http://schemas.microsoft.com/office/drawing/2014/main" id="{52098606-D269-4EA9-A760-857D5E409E46}"/>
              </a:ext>
            </a:extLst>
          </p:cNvPr>
          <p:cNvSpPr/>
          <p:nvPr/>
        </p:nvSpPr>
        <p:spPr>
          <a:xfrm>
            <a:off x="3769357" y="3740609"/>
            <a:ext cx="1483361" cy="263809"/>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dirty="0">
                <a:solidFill>
                  <a:schemeClr val="bg1"/>
                </a:solidFill>
                <a:effectLst>
                  <a:outerShdw blurRad="50800" dist="38100" dir="2700000" algn="tl" rotWithShape="0">
                    <a:prstClr val="black">
                      <a:alpha val="77000"/>
                    </a:prstClr>
                  </a:outerShdw>
                </a:effectLst>
              </a:rPr>
              <a:t>Django Admin</a:t>
            </a:r>
            <a:endParaRPr dirty="0">
              <a:solidFill>
                <a:schemeClr val="bg1"/>
              </a:solidFill>
              <a:effectLst>
                <a:outerShdw blurRad="50800" dist="38100" dir="2700000" algn="tl" rotWithShape="0">
                  <a:prstClr val="black">
                    <a:alpha val="77000"/>
                  </a:prstClr>
                </a:outerShdw>
              </a:effectLst>
            </a:endParaRPr>
          </a:p>
        </p:txBody>
      </p:sp>
      <p:pic>
        <p:nvPicPr>
          <p:cNvPr id="3" name="Imagem 2">
            <a:extLst>
              <a:ext uri="{FF2B5EF4-FFF2-40B4-BE49-F238E27FC236}">
                <a16:creationId xmlns:a16="http://schemas.microsoft.com/office/drawing/2014/main" id="{C5A01F5B-531D-4BF6-BB51-02AD87CF9071}"/>
              </a:ext>
            </a:extLst>
          </p:cNvPr>
          <p:cNvPicPr>
            <a:picLocks noChangeAspect="1"/>
          </p:cNvPicPr>
          <p:nvPr/>
        </p:nvPicPr>
        <p:blipFill>
          <a:blip r:embed="rId4"/>
          <a:stretch>
            <a:fillRect/>
          </a:stretch>
        </p:blipFill>
        <p:spPr>
          <a:xfrm>
            <a:off x="2876313" y="4164926"/>
            <a:ext cx="3391373" cy="55252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00369943"/>
      </p:ext>
    </p:extLst>
  </p:cSld>
  <p:clrMapOvr>
    <a:masterClrMapping/>
  </p:clrMapOvr>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651</Words>
  <Application>Microsoft Office PowerPoint</Application>
  <PresentationFormat>Apresentação na tela (16:9)</PresentationFormat>
  <Paragraphs>66</Paragraphs>
  <Slides>12</Slides>
  <Notes>12</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12</vt:i4>
      </vt:variant>
    </vt:vector>
  </HeadingPairs>
  <TitlesOfParts>
    <vt:vector size="19" baseType="lpstr">
      <vt:lpstr>Consolas</vt:lpstr>
      <vt:lpstr>Segoe UI Semibold</vt:lpstr>
      <vt:lpstr>Exo</vt:lpstr>
      <vt:lpstr>Arial</vt:lpstr>
      <vt:lpstr>PT Sans</vt:lpstr>
      <vt:lpstr>Roboto Condensed Light</vt:lpstr>
      <vt:lpstr>Data Center Business Plan by Slidesgo</vt:lpstr>
      <vt:lpstr>Banco de Dados</vt:lpstr>
      <vt:lpstr>O que são Models?</vt:lpstr>
      <vt:lpstr>O que são Models?</vt:lpstr>
      <vt:lpstr>Model CharField</vt:lpstr>
      <vt:lpstr>Model TextField</vt:lpstr>
      <vt:lpstr>Model IntegerField</vt:lpstr>
      <vt:lpstr>Model FloatField</vt:lpstr>
      <vt:lpstr>Model BooleanField</vt:lpstr>
      <vt:lpstr>Model DateField</vt:lpstr>
      <vt:lpstr>Model DateTimeField</vt:lpstr>
      <vt:lpstr>Model ForeignKey</vt:lpstr>
      <vt:lpstr>Model ManyToManyField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de Dados</dc:title>
  <cp:lastModifiedBy>ALUNO-18</cp:lastModifiedBy>
  <cp:revision>12</cp:revision>
  <dcterms:modified xsi:type="dcterms:W3CDTF">2024-05-09T17:54:01Z</dcterms:modified>
</cp:coreProperties>
</file>