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orient="horz" pos="1366" userDrawn="1">
          <p15:clr>
            <a:srgbClr val="A4A3A4"/>
          </p15:clr>
        </p15:guide>
        <p15:guide id="4" orient="horz" pos="7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C331"/>
    <a:srgbClr val="05568D"/>
    <a:srgbClr val="A8C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6" autoAdjust="0"/>
    <p:restoredTop sz="97135" autoAdjust="0"/>
  </p:normalViewPr>
  <p:slideViewPr>
    <p:cSldViewPr>
      <p:cViewPr varScale="1">
        <p:scale>
          <a:sx n="76" d="100"/>
          <a:sy n="76" d="100"/>
        </p:scale>
        <p:origin x="114" y="942"/>
      </p:cViewPr>
      <p:guideLst>
        <p:guide orient="horz" pos="4224"/>
        <p:guide pos="264"/>
        <p:guide orient="horz" pos="1366"/>
        <p:guide orient="horz" pos="7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37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6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92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9575" y="438150"/>
            <a:ext cx="8372475" cy="1186657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4200"/>
              </a:lnSpc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09575" y="1825625"/>
            <a:ext cx="8372475" cy="4351338"/>
          </a:xfr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09575" y="6377781"/>
            <a:ext cx="8372475" cy="365125"/>
          </a:xfrm>
        </p:spPr>
        <p:txBody>
          <a:bodyPr lIns="0" tIns="0" rIns="0" bIns="0" anchor="b"/>
          <a:lstStyle>
            <a:lvl1pPr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621DF0D-4C87-48AA-AF3C-4E0B0BE3B541}" type="datetimeFigureOut">
              <a:rPr lang="en-CA" smtClean="0"/>
              <a:pPr/>
              <a:t>2016-12-22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3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80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37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41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5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01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40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38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DF0D-4C87-48AA-AF3C-4E0B0BE3B541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32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3" t="40793" r="2593" b="13681"/>
          <a:stretch/>
        </p:blipFill>
        <p:spPr>
          <a:xfrm>
            <a:off x="0" y="0"/>
            <a:ext cx="9144000" cy="1861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1" r="3720"/>
          <a:stretch/>
        </p:blipFill>
        <p:spPr>
          <a:xfrm>
            <a:off x="-1" y="104260"/>
            <a:ext cx="9144001" cy="180074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4294967295"/>
          </p:nvPr>
        </p:nvSpPr>
        <p:spPr>
          <a:xfrm>
            <a:off x="419100" y="2168525"/>
            <a:ext cx="8372475" cy="3880442"/>
          </a:xfr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fr-FR" b="1" smtClean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Divulgation </a:t>
            </a:r>
            <a:r>
              <a:rPr lang="fr-CA" b="1" smtClean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conflits d'intérêts de l'animateur</a:t>
            </a:r>
            <a:endParaRPr lang="en-US" b="1" smtClean="0">
              <a:solidFill>
                <a:srgbClr val="0556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3000"/>
              </a:lnSpc>
              <a:spcBef>
                <a:spcPts val="120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2000" smtClean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Animateur :</a:t>
            </a:r>
            <a:endParaRPr lang="en-US" sz="2000">
              <a:solidFill>
                <a:srgbClr val="0556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3000"/>
              </a:lnSpc>
              <a:spcBef>
                <a:spcPts val="120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fr-FR" sz="200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avec les intérêts commerciaux </a:t>
            </a:r>
            <a:r>
              <a:rPr lang="en-US" sz="200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200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00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Subventions/soutien à la recherche 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fr-FR" sz="200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Bureau des conférenciers/honoraires 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fr-FR" sz="200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Frais de consultation 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fr-FR" sz="200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Autres :</a:t>
            </a:r>
            <a:endParaRPr lang="fr-FR" sz="2000" dirty="0">
              <a:solidFill>
                <a:srgbClr val="0556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7146" y="1861948"/>
            <a:ext cx="8696854" cy="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5276" y="1369505"/>
            <a:ext cx="66906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Séances </a:t>
            </a:r>
            <a:r>
              <a:rPr lang="en-US" sz="2600" b="1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d’apprentissage</a:t>
            </a:r>
            <a:r>
              <a:rPr lang="en-US" sz="26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collectives</a:t>
            </a:r>
            <a:endParaRPr lang="en-US" sz="2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16718" y="127991"/>
            <a:ext cx="8696854" cy="128270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4000" b="1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fr-FR" sz="30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Innovation, optimisation, et perfectionnement du traitement antithrombotique dans </a:t>
            </a:r>
            <a:r>
              <a:rPr lang="fr-FR" sz="30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30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0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30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fibrillation auriculaire</a:t>
            </a:r>
            <a:endParaRPr lang="en-CA" sz="3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0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16718" y="2168525"/>
            <a:ext cx="8424000" cy="4442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b="1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Divulgation de l’aide commerciale</a:t>
            </a:r>
          </a:p>
          <a:p>
            <a:pPr marL="0" lvl="0" indent="0">
              <a:lnSpc>
                <a:spcPts val="3600"/>
              </a:lnSpc>
              <a:spcBef>
                <a:spcPts val="120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fr-FR" sz="190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programme a bénéficié de l’aide financière de </a:t>
            </a:r>
            <a:r>
              <a:rPr lang="en-US" sz="190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____________sous forme de _________________________________.</a:t>
            </a:r>
          </a:p>
          <a:p>
            <a:pPr marL="0" lvl="0" indent="0">
              <a:lnSpc>
                <a:spcPts val="36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endParaRPr lang="en-US" sz="1900">
              <a:solidFill>
                <a:srgbClr val="0556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ts val="36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1900" b="1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Possibilité de conflit </a:t>
            </a:r>
            <a:r>
              <a:rPr lang="en-US" sz="1900" b="1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d’intérêts </a:t>
            </a:r>
            <a:r>
              <a:rPr lang="en-US" sz="1900" b="1" smtClean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900">
              <a:solidFill>
                <a:srgbClr val="0556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ts val="36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190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900" baseline="3000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90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______________</a:t>
            </a:r>
            <a:r>
              <a:rPr lang="fr-FR" sz="190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reçu une subvention/des honoraires de </a:t>
            </a:r>
            <a:r>
              <a:rPr lang="en-US" sz="190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_________________________________. </a:t>
            </a:r>
            <a:endParaRPr lang="en-US" sz="1900" dirty="0">
              <a:solidFill>
                <a:srgbClr val="0556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3" t="40793" r="2593" b="13681"/>
          <a:stretch/>
        </p:blipFill>
        <p:spPr>
          <a:xfrm>
            <a:off x="0" y="0"/>
            <a:ext cx="9144000" cy="18619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1" r="3720"/>
          <a:stretch/>
        </p:blipFill>
        <p:spPr>
          <a:xfrm>
            <a:off x="-1" y="61209"/>
            <a:ext cx="9144001" cy="180074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447146" y="1861948"/>
            <a:ext cx="8696854" cy="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276" y="1369505"/>
            <a:ext cx="66906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Séances </a:t>
            </a:r>
            <a:r>
              <a:rPr lang="en-US" sz="2600" b="1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d’apprentissage</a:t>
            </a:r>
            <a:r>
              <a:rPr lang="en-US" sz="26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collectives</a:t>
            </a:r>
            <a:endParaRPr lang="en-US" sz="2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16718" y="127991"/>
            <a:ext cx="8696854" cy="128270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4000" b="1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fr-FR" sz="30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Innovation, optimisation, et perfectionnement du traitement antithrombotique dans </a:t>
            </a:r>
            <a:r>
              <a:rPr lang="fr-FR" sz="30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30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0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30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fibrillation auriculaire</a:t>
            </a:r>
            <a:endParaRPr lang="en-CA" sz="3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3" t="40793" r="2593" b="13681"/>
          <a:stretch/>
        </p:blipFill>
        <p:spPr>
          <a:xfrm>
            <a:off x="0" y="0"/>
            <a:ext cx="9144000" cy="18619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1" r="3720"/>
          <a:stretch/>
        </p:blipFill>
        <p:spPr>
          <a:xfrm>
            <a:off x="-1" y="61209"/>
            <a:ext cx="9144001" cy="180074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9135" y="2168525"/>
            <a:ext cx="8219168" cy="4442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fr-FR" b="1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Atténuation de la partialité commerciale</a:t>
            </a: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Clr>
                <a:srgbClr val="002060"/>
              </a:buClr>
              <a:buNone/>
            </a:pPr>
            <a:r>
              <a:rPr lang="fr-FR" sz="190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L’alliance Bristol-Myers Squibb/Pfizer Canada commercialise et tire profit de la vente d’un produit dont il sera question dans ce programme : apixaban (Eliquis). Le programme vise à transmettre de l’information équilibrée pour réagir dans une situation clinique donnée. Lorsqu’une seule substance médicamenteuse d’une classe de médicaments est mentionnée, il s’agit d’un exemple ou d’une réponse à une question précise de l’auditoire</a:t>
            </a:r>
            <a:endParaRPr lang="fr-FR" sz="1900" dirty="0">
              <a:solidFill>
                <a:srgbClr val="0556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46" y="1861948"/>
            <a:ext cx="8696854" cy="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5276" y="1369505"/>
            <a:ext cx="66906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Séances </a:t>
            </a:r>
            <a:r>
              <a:rPr lang="en-US" sz="2600" b="1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d’apprentissage</a:t>
            </a:r>
            <a:r>
              <a:rPr lang="en-US" sz="26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collectives</a:t>
            </a:r>
            <a:endParaRPr lang="en-US" sz="2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16718" y="127991"/>
            <a:ext cx="8696854" cy="128270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4000" b="1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fr-FR" sz="30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Innovation, optimisation, et perfectionnement du traitement antithrombotique dans </a:t>
            </a:r>
            <a:r>
              <a:rPr lang="fr-FR" sz="30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30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0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30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fibrillation auriculaire</a:t>
            </a:r>
            <a:endParaRPr lang="en-CA" sz="3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9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02060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7030A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154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Graham</dc:creator>
  <cp:lastModifiedBy>Catherine dG</cp:lastModifiedBy>
  <cp:revision>95</cp:revision>
  <dcterms:created xsi:type="dcterms:W3CDTF">2015-07-21T21:06:32Z</dcterms:created>
  <dcterms:modified xsi:type="dcterms:W3CDTF">2016-12-22T15:18:11Z</dcterms:modified>
</cp:coreProperties>
</file>