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64" r:id="rId2"/>
    <p:sldId id="257" r:id="rId3"/>
    <p:sldId id="272" r:id="rId4"/>
    <p:sldId id="258" r:id="rId5"/>
    <p:sldId id="259" r:id="rId6"/>
    <p:sldId id="285" r:id="rId7"/>
    <p:sldId id="283" r:id="rId8"/>
    <p:sldId id="276" r:id="rId9"/>
    <p:sldId id="280" r:id="rId10"/>
    <p:sldId id="277" r:id="rId11"/>
    <p:sldId id="278" r:id="rId12"/>
    <p:sldId id="281" r:id="rId13"/>
    <p:sldId id="282" r:id="rId14"/>
    <p:sldId id="262" r:id="rId15"/>
    <p:sldId id="263" r:id="rId16"/>
    <p:sldId id="274" r:id="rId17"/>
    <p:sldId id="266" r:id="rId18"/>
    <p:sldId id="270" r:id="rId19"/>
    <p:sldId id="271" r:id="rId20"/>
    <p:sldId id="291" r:id="rId21"/>
    <p:sldId id="292" r:id="rId22"/>
    <p:sldId id="265" r:id="rId23"/>
    <p:sldId id="286" r:id="rId24"/>
    <p:sldId id="267" r:id="rId25"/>
    <p:sldId id="268" r:id="rId26"/>
    <p:sldId id="287" r:id="rId27"/>
    <p:sldId id="293" r:id="rId28"/>
    <p:sldId id="288" r:id="rId29"/>
  </p:sldIdLst>
  <p:sldSz cx="9144000" cy="6858000" type="screen4x3"/>
  <p:notesSz cx="6858000" cy="9144000"/>
  <p:custDataLst>
    <p:tags r:id="rId3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4603" autoAdjust="0"/>
  </p:normalViewPr>
  <p:slideViewPr>
    <p:cSldViewPr showGuides="1">
      <p:cViewPr varScale="1">
        <p:scale>
          <a:sx n="83" d="100"/>
          <a:sy n="83" d="100"/>
        </p:scale>
        <p:origin x="-158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8F9C48-4739-4C6D-AAA1-C6567AD908F7}" type="datetimeFigureOut">
              <a:rPr lang="en-US" smtClean="0"/>
              <a:pPr/>
              <a:t>6/17/2014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1F83DB-125B-4ECC-99A7-0D4EFA2D462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82C9FC-07AB-074E-BD2B-6127B415B1BB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90143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16E59-91C8-477E-9017-BC58BD80635C}" type="datetimeFigureOut">
              <a:rPr lang="en-US" smtClean="0"/>
              <a:pPr/>
              <a:t>6/17/2014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98006-6DAD-4EEC-8C84-20A4BDE548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16E59-91C8-477E-9017-BC58BD80635C}" type="datetimeFigureOut">
              <a:rPr lang="en-US" smtClean="0"/>
              <a:pPr/>
              <a:t>6/17/2014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98006-6DAD-4EEC-8C84-20A4BDE548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16E59-91C8-477E-9017-BC58BD80635C}" type="datetimeFigureOut">
              <a:rPr lang="en-US" smtClean="0"/>
              <a:pPr/>
              <a:t>6/17/2014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98006-6DAD-4EEC-8C84-20A4BDE548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274638"/>
            <a:ext cx="7677472" cy="868362"/>
          </a:xfrm>
        </p:spPr>
        <p:txBody>
          <a:bodyPr/>
          <a:lstStyle>
            <a:lvl1pPr>
              <a:defRPr lang="en-US" sz="2800" b="0" cap="none" spc="100" baseline="0" dirty="0">
                <a:ln w="1905"/>
                <a:solidFill>
                  <a:schemeClr val="accent2"/>
                </a:solidFill>
                <a:effectLst/>
                <a:latin typeface="Century Gothic" pitchFamily="34" charset="0"/>
                <a:ea typeface="ＭＳ Ｐゴシック" charset="-128"/>
                <a:cs typeface="Century Gothic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484783"/>
            <a:ext cx="8515672" cy="5068417"/>
          </a:xfrm>
        </p:spPr>
        <p:txBody>
          <a:bodyPr/>
          <a:lstStyle>
            <a:lvl1pPr marL="341313" indent="-341313" algn="l" defTabSz="922338" rtl="0" eaLnBrk="0" fontAlgn="base" hangingPunc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accent2"/>
              </a:buClr>
              <a:buFont typeface="Arial" pitchFamily="34" charset="0"/>
              <a:buChar char="•"/>
              <a:defRPr lang="en-US" sz="2200" b="0" dirty="0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7713" indent="-287338" algn="l" defTabSz="922338" rtl="0" eaLnBrk="0" fontAlgn="base" hangingPunc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accent2"/>
              </a:buClr>
              <a:buFont typeface="Arial" pitchFamily="34" charset="0"/>
              <a:buChar char="•"/>
              <a:defRPr lang="en-US" sz="2000" b="0" dirty="0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2pPr>
            <a:lvl3pPr marL="1208088" indent="-285750" algn="l" defTabSz="922338" rtl="0" eaLnBrk="0" fontAlgn="base" hangingPunc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accent2"/>
              </a:buClr>
              <a:buFont typeface="Arial" pitchFamily="34" charset="0"/>
              <a:buChar char="•"/>
              <a:defRPr lang="en-US" sz="2000" b="0" dirty="0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3pPr>
            <a:lvl4pPr marL="1666875" indent="-285750" algn="l" defTabSz="922338" rtl="0" eaLnBrk="0" fontAlgn="base" hangingPunc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accent2"/>
              </a:buClr>
              <a:buFont typeface="Arial" pitchFamily="34" charset="0"/>
              <a:buChar char="•"/>
              <a:defRPr lang="en-US" sz="1800" b="0" dirty="0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4pPr>
            <a:lvl5pPr marL="2073275" indent="-231775" algn="l" defTabSz="922338" rtl="0" eaLnBrk="0" fontAlgn="base" hangingPunc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accent2"/>
              </a:buClr>
              <a:buFont typeface="Arial" pitchFamily="34" charset="0"/>
              <a:buChar char="•"/>
              <a:defRPr lang="en-US" sz="1800" b="0" dirty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72090" y="6570169"/>
            <a:ext cx="4464050" cy="244475"/>
          </a:xfrm>
        </p:spPr>
        <p:txBody>
          <a:bodyPr anchor="b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marL="460375" indent="0">
              <a:buNone/>
              <a:defRPr sz="1000"/>
            </a:lvl2pPr>
            <a:lvl3pPr marL="922338" indent="0">
              <a:buNone/>
              <a:defRPr sz="1000"/>
            </a:lvl3pPr>
            <a:lvl4pPr marL="1381125" indent="0">
              <a:buNone/>
              <a:defRPr sz="1000"/>
            </a:lvl4pPr>
            <a:lvl5pPr marL="1841500" indent="0">
              <a:buNone/>
              <a:defRPr sz="1000"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CA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274638"/>
            <a:ext cx="7677472" cy="868362"/>
          </a:xfrm>
        </p:spPr>
        <p:txBody>
          <a:bodyPr/>
          <a:lstStyle>
            <a:lvl1pPr>
              <a:defRPr lang="en-US" sz="2800" b="0" cap="none" spc="100" baseline="0" dirty="0">
                <a:ln w="1905"/>
                <a:solidFill>
                  <a:schemeClr val="accent2"/>
                </a:solidFill>
                <a:effectLst/>
                <a:latin typeface="Century Gothic" pitchFamily="34" charset="0"/>
                <a:ea typeface="ＭＳ Ｐゴシック" charset="-128"/>
                <a:cs typeface="Century Gothic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484783"/>
            <a:ext cx="8515672" cy="5068417"/>
          </a:xfrm>
        </p:spPr>
        <p:txBody>
          <a:bodyPr/>
          <a:lstStyle>
            <a:lvl1pPr marL="341313" indent="-341313" algn="l" defTabSz="922338" rtl="0" eaLnBrk="0" fontAlgn="base" hangingPunc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accent2"/>
              </a:buClr>
              <a:buFont typeface="Arial" pitchFamily="34" charset="0"/>
              <a:buChar char="•"/>
              <a:defRPr lang="en-US" sz="2200" b="0" dirty="0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7713" indent="-287338" algn="l" defTabSz="922338" rtl="0" eaLnBrk="0" fontAlgn="base" hangingPunc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accent2"/>
              </a:buClr>
              <a:buFont typeface="Arial" pitchFamily="34" charset="0"/>
              <a:buChar char="•"/>
              <a:defRPr lang="en-US" sz="2000" b="0" dirty="0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2pPr>
            <a:lvl3pPr marL="1208088" indent="-285750" algn="l" defTabSz="922338" rtl="0" eaLnBrk="0" fontAlgn="base" hangingPunc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accent2"/>
              </a:buClr>
              <a:buFont typeface="Arial" pitchFamily="34" charset="0"/>
              <a:buChar char="•"/>
              <a:defRPr lang="en-US" sz="2000" b="0" dirty="0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3pPr>
            <a:lvl4pPr marL="1666875" indent="-285750" algn="l" defTabSz="922338" rtl="0" eaLnBrk="0" fontAlgn="base" hangingPunc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accent2"/>
              </a:buClr>
              <a:buFont typeface="Arial" pitchFamily="34" charset="0"/>
              <a:buChar char="•"/>
              <a:defRPr lang="en-US" sz="1800" b="0" dirty="0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4pPr>
            <a:lvl5pPr marL="2073275" indent="-231775" algn="l" defTabSz="922338" rtl="0" eaLnBrk="0" fontAlgn="base" hangingPunc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accent2"/>
              </a:buClr>
              <a:buFont typeface="Arial" pitchFamily="34" charset="0"/>
              <a:buChar char="•"/>
              <a:defRPr lang="en-US" sz="1800" b="0" dirty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72090" y="6570169"/>
            <a:ext cx="4464050" cy="244475"/>
          </a:xfrm>
        </p:spPr>
        <p:txBody>
          <a:bodyPr anchor="b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marL="460375" indent="0">
              <a:buNone/>
              <a:defRPr sz="1000"/>
            </a:lvl2pPr>
            <a:lvl3pPr marL="922338" indent="0">
              <a:buNone/>
              <a:defRPr sz="1000"/>
            </a:lvl3pPr>
            <a:lvl4pPr marL="1381125" indent="0">
              <a:buNone/>
              <a:defRPr sz="1000"/>
            </a:lvl4pPr>
            <a:lvl5pPr marL="1841500" indent="0">
              <a:buNone/>
              <a:defRPr sz="1000"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CA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16E59-91C8-477E-9017-BC58BD80635C}" type="datetimeFigureOut">
              <a:rPr lang="en-US" smtClean="0"/>
              <a:pPr/>
              <a:t>6/17/2014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98006-6DAD-4EEC-8C84-20A4BDE548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16E59-91C8-477E-9017-BC58BD80635C}" type="datetimeFigureOut">
              <a:rPr lang="en-US" smtClean="0"/>
              <a:pPr/>
              <a:t>6/17/2014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98006-6DAD-4EEC-8C84-20A4BDE548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16E59-91C8-477E-9017-BC58BD80635C}" type="datetimeFigureOut">
              <a:rPr lang="en-US" smtClean="0"/>
              <a:pPr/>
              <a:t>6/17/2014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98006-6DAD-4EEC-8C84-20A4BDE548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16E59-91C8-477E-9017-BC58BD80635C}" type="datetimeFigureOut">
              <a:rPr lang="en-US" smtClean="0"/>
              <a:pPr/>
              <a:t>6/17/2014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98006-6DAD-4EEC-8C84-20A4BDE548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16E59-91C8-477E-9017-BC58BD80635C}" type="datetimeFigureOut">
              <a:rPr lang="en-US" smtClean="0"/>
              <a:pPr/>
              <a:t>6/17/2014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98006-6DAD-4EEC-8C84-20A4BDE548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16E59-91C8-477E-9017-BC58BD80635C}" type="datetimeFigureOut">
              <a:rPr lang="en-US" smtClean="0"/>
              <a:pPr/>
              <a:t>6/17/2014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98006-6DAD-4EEC-8C84-20A4BDE548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16E59-91C8-477E-9017-BC58BD80635C}" type="datetimeFigureOut">
              <a:rPr lang="en-US" smtClean="0"/>
              <a:pPr/>
              <a:t>6/17/2014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98006-6DAD-4EEC-8C84-20A4BDE548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16E59-91C8-477E-9017-BC58BD80635C}" type="datetimeFigureOut">
              <a:rPr lang="en-US" smtClean="0"/>
              <a:pPr/>
              <a:t>6/17/2014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98006-6DAD-4EEC-8C84-20A4BDE548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16E59-91C8-477E-9017-BC58BD80635C}" type="datetimeFigureOut">
              <a:rPr lang="en-US" smtClean="0"/>
              <a:pPr/>
              <a:t>6/17/2014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698006-6DAD-4EEC-8C84-20A4BDE548B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Ipilimumab Treatment of Elderly Patients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9050"/>
            <a:ext cx="9277350" cy="681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04800"/>
            <a:ext cx="9258037" cy="6229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295400"/>
            <a:ext cx="8686800" cy="3084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6381750"/>
            <a:ext cx="644842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978472"/>
            <a:ext cx="6250666" cy="4212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6381750"/>
            <a:ext cx="644842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Impact of Social Isolation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55427"/>
            <a:ext cx="8229600" cy="4692112"/>
          </a:xfrm>
        </p:spPr>
        <p:txBody>
          <a:bodyPr>
            <a:normAutofit/>
          </a:bodyPr>
          <a:lstStyle/>
          <a:p>
            <a:r>
              <a:rPr lang="en-US" sz="2600" dirty="0" smtClean="0"/>
              <a:t>Social isolation has been linked </a:t>
            </a:r>
            <a:br>
              <a:rPr lang="en-US" sz="2600" dirty="0" smtClean="0"/>
            </a:br>
            <a:r>
              <a:rPr lang="en-US" sz="2600" dirty="0" smtClean="0"/>
              <a:t>with increased mortality</a:t>
            </a:r>
            <a:r>
              <a:rPr lang="en-US" sz="2600" baseline="30000" dirty="0" smtClean="0"/>
              <a:t>1</a:t>
            </a:r>
            <a:r>
              <a:rPr lang="en-US" sz="2600" dirty="0" smtClean="0"/>
              <a:t> </a:t>
            </a:r>
            <a:endParaRPr lang="en-US" sz="2600" dirty="0"/>
          </a:p>
          <a:p>
            <a:r>
              <a:rPr lang="en-US" sz="2600" dirty="0" smtClean="0"/>
              <a:t>Need to ensure that if the patient </a:t>
            </a:r>
            <a:br>
              <a:rPr lang="en-US" sz="2600" dirty="0" smtClean="0"/>
            </a:br>
            <a:r>
              <a:rPr lang="en-US" sz="2600" dirty="0" smtClean="0"/>
              <a:t>cannot consistently monitor his/her </a:t>
            </a:r>
            <a:br>
              <a:rPr lang="en-US" sz="2600" dirty="0" smtClean="0"/>
            </a:br>
            <a:r>
              <a:rPr lang="en-US" sz="2600" dirty="0" smtClean="0"/>
              <a:t>symptoms, a reliable caregiver is doing so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6306974"/>
            <a:ext cx="35880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2060"/>
                </a:solidFill>
              </a:rPr>
              <a:t>1.  </a:t>
            </a:r>
            <a:r>
              <a:rPr lang="en-US" sz="1200" dirty="0" err="1" smtClean="0">
                <a:solidFill>
                  <a:srgbClr val="002060"/>
                </a:solidFill>
              </a:rPr>
              <a:t>Kroenke</a:t>
            </a:r>
            <a:r>
              <a:rPr lang="en-US" sz="1200" dirty="0" smtClean="0">
                <a:solidFill>
                  <a:srgbClr val="002060"/>
                </a:solidFill>
              </a:rPr>
              <a:t> CH </a:t>
            </a:r>
            <a:r>
              <a:rPr lang="en-US" sz="1200" i="1" dirty="0" smtClean="0">
                <a:solidFill>
                  <a:srgbClr val="002060"/>
                </a:solidFill>
              </a:rPr>
              <a:t>et al. </a:t>
            </a:r>
            <a:r>
              <a:rPr lang="en-US" sz="1200" i="1" dirty="0">
                <a:solidFill>
                  <a:srgbClr val="002060"/>
                </a:solidFill>
              </a:rPr>
              <a:t>J </a:t>
            </a:r>
            <a:r>
              <a:rPr lang="en-US" sz="1200" i="1" dirty="0" err="1">
                <a:solidFill>
                  <a:srgbClr val="002060"/>
                </a:solidFill>
              </a:rPr>
              <a:t>Clin</a:t>
            </a:r>
            <a:r>
              <a:rPr lang="en-US" sz="1200" i="1" dirty="0">
                <a:solidFill>
                  <a:srgbClr val="002060"/>
                </a:solidFill>
              </a:rPr>
              <a:t> </a:t>
            </a:r>
            <a:r>
              <a:rPr lang="en-US" sz="1200" i="1" dirty="0" err="1" smtClean="0">
                <a:solidFill>
                  <a:srgbClr val="002060"/>
                </a:solidFill>
              </a:rPr>
              <a:t>Oncol</a:t>
            </a:r>
            <a:r>
              <a:rPr lang="en-US" sz="1200" dirty="0" smtClean="0">
                <a:solidFill>
                  <a:srgbClr val="002060"/>
                </a:solidFill>
              </a:rPr>
              <a:t> 2006; 24(7</a:t>
            </a:r>
            <a:r>
              <a:rPr lang="en-US" sz="1200" dirty="0">
                <a:solidFill>
                  <a:srgbClr val="002060"/>
                </a:solidFill>
              </a:rPr>
              <a:t>):</a:t>
            </a:r>
            <a:r>
              <a:rPr lang="en-US" sz="1200" dirty="0" smtClean="0">
                <a:solidFill>
                  <a:srgbClr val="002060"/>
                </a:solidFill>
              </a:rPr>
              <a:t>1105-11.</a:t>
            </a:r>
          </a:p>
          <a:p>
            <a:r>
              <a:rPr lang="en-US" sz="1200" dirty="0" smtClean="0">
                <a:solidFill>
                  <a:srgbClr val="002060"/>
                </a:solidFill>
              </a:rPr>
              <a:t>2.  </a:t>
            </a:r>
            <a:r>
              <a:rPr lang="en-US" sz="1200" dirty="0" err="1">
                <a:solidFill>
                  <a:srgbClr val="002060"/>
                </a:solidFill>
              </a:rPr>
              <a:t>Kornblith</a:t>
            </a:r>
            <a:r>
              <a:rPr lang="en-US" sz="1200" dirty="0">
                <a:solidFill>
                  <a:srgbClr val="002060"/>
                </a:solidFill>
              </a:rPr>
              <a:t> AB </a:t>
            </a:r>
            <a:r>
              <a:rPr lang="en-US" sz="1200" i="1" dirty="0">
                <a:solidFill>
                  <a:srgbClr val="002060"/>
                </a:solidFill>
              </a:rPr>
              <a:t>et al. Cancer </a:t>
            </a:r>
            <a:r>
              <a:rPr lang="en-US" sz="1200" dirty="0" smtClean="0">
                <a:solidFill>
                  <a:srgbClr val="002060"/>
                </a:solidFill>
              </a:rPr>
              <a:t>2006;</a:t>
            </a:r>
            <a:r>
              <a:rPr lang="en-US" sz="1200" i="1" dirty="0" smtClean="0">
                <a:solidFill>
                  <a:srgbClr val="002060"/>
                </a:solidFill>
              </a:rPr>
              <a:t> </a:t>
            </a:r>
            <a:r>
              <a:rPr lang="en-US" sz="1200" dirty="0" smtClean="0">
                <a:solidFill>
                  <a:srgbClr val="002060"/>
                </a:solidFill>
              </a:rPr>
              <a:t>107(11):2706-14.</a:t>
            </a:r>
            <a:endParaRPr lang="en-US" sz="1200" dirty="0">
              <a:solidFill>
                <a:srgbClr val="002060"/>
              </a:solidFill>
            </a:endParaRPr>
          </a:p>
        </p:txBody>
      </p:sp>
      <p:pic>
        <p:nvPicPr>
          <p:cNvPr id="2052" name="Picture 4" descr="C:\Users\RCowan\AppData\Local\Microsoft\Windows\Temporary Internet Files\Content.IE5\KOWZG1UZ\MP900442402[2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6886" y="4009115"/>
            <a:ext cx="2711329" cy="1807553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C:\Users\RCowan\AppData\Local\Microsoft\Windows\Temporary Internet Files\Content.IE5\UARVR566\MP900407501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88351" y="1503026"/>
            <a:ext cx="2711329" cy="1806847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3108902" y="3837631"/>
            <a:ext cx="5958898" cy="29484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ct val="20000"/>
              </a:spcBef>
              <a:buFont typeface="Arial"/>
              <a:buChar char="•"/>
            </a:pPr>
            <a:r>
              <a:rPr lang="en-US" sz="2600" dirty="0">
                <a:solidFill>
                  <a:srgbClr val="002060"/>
                </a:solidFill>
              </a:rPr>
              <a:t>Importance of multidisciplinary team </a:t>
            </a:r>
          </a:p>
          <a:p>
            <a:pPr marL="742950" lvl="1" indent="-285750">
              <a:spcBef>
                <a:spcPct val="20000"/>
              </a:spcBef>
              <a:buFont typeface="Arial"/>
              <a:buChar char="–"/>
            </a:pPr>
            <a:r>
              <a:rPr lang="en-US" sz="2000" dirty="0">
                <a:solidFill>
                  <a:srgbClr val="002060"/>
                </a:solidFill>
              </a:rPr>
              <a:t>Community nursing, early palliative care referral, </a:t>
            </a:r>
            <a:r>
              <a:rPr lang="en-US" sz="2000" dirty="0" smtClean="0">
                <a:solidFill>
                  <a:srgbClr val="002060"/>
                </a:solidFill>
              </a:rPr>
              <a:t>Meals </a:t>
            </a:r>
            <a:r>
              <a:rPr lang="en-US" sz="2000" dirty="0">
                <a:solidFill>
                  <a:srgbClr val="002060"/>
                </a:solidFill>
              </a:rPr>
              <a:t>on </a:t>
            </a:r>
            <a:r>
              <a:rPr lang="en-US" sz="2000" dirty="0" smtClean="0">
                <a:solidFill>
                  <a:srgbClr val="002060"/>
                </a:solidFill>
              </a:rPr>
              <a:t>Wheels, etc.</a:t>
            </a:r>
            <a:endParaRPr lang="en-US" sz="2000" dirty="0">
              <a:solidFill>
                <a:srgbClr val="002060"/>
              </a:solidFill>
            </a:endParaRPr>
          </a:p>
          <a:p>
            <a:pPr marL="342900" indent="-342900">
              <a:spcBef>
                <a:spcPct val="20000"/>
              </a:spcBef>
              <a:buFont typeface="Arial"/>
              <a:buChar char="•"/>
            </a:pPr>
            <a:r>
              <a:rPr lang="en-US" sz="2600" dirty="0">
                <a:solidFill>
                  <a:srgbClr val="002060"/>
                </a:solidFill>
              </a:rPr>
              <a:t>Regular </a:t>
            </a:r>
            <a:r>
              <a:rPr lang="en-US" sz="2600" dirty="0" smtClean="0">
                <a:solidFill>
                  <a:srgbClr val="002060"/>
                </a:solidFill>
              </a:rPr>
              <a:t>telephone calls</a:t>
            </a:r>
          </a:p>
          <a:p>
            <a:pPr marL="800100" lvl="1" indent="-342900">
              <a:spcBef>
                <a:spcPct val="20000"/>
              </a:spcBef>
              <a:buFont typeface="Arial"/>
              <a:buChar char="•"/>
            </a:pPr>
            <a:r>
              <a:rPr lang="en-US" sz="2000" dirty="0" smtClean="0">
                <a:solidFill>
                  <a:srgbClr val="002060"/>
                </a:solidFill>
              </a:rPr>
              <a:t>Associated </a:t>
            </a:r>
            <a:r>
              <a:rPr lang="en-US" sz="2000" dirty="0">
                <a:solidFill>
                  <a:srgbClr val="002060"/>
                </a:solidFill>
              </a:rPr>
              <a:t>with less distress, anxiety and more timely referral to appropriate follow up and specialist </a:t>
            </a:r>
            <a:r>
              <a:rPr lang="en-US" sz="2000" dirty="0" smtClean="0">
                <a:solidFill>
                  <a:srgbClr val="002060"/>
                </a:solidFill>
              </a:rPr>
              <a:t>referrals</a:t>
            </a:r>
            <a:r>
              <a:rPr lang="en-US" sz="2000" baseline="30000" dirty="0" smtClean="0">
                <a:solidFill>
                  <a:srgbClr val="002060"/>
                </a:solidFill>
              </a:rPr>
              <a:t>2</a:t>
            </a:r>
            <a:endParaRPr lang="en-US" sz="2000" baseline="30000" dirty="0">
              <a:solidFill>
                <a:srgbClr val="002060"/>
              </a:solidFill>
            </a:endParaRPr>
          </a:p>
          <a:p>
            <a:pPr marL="342900" indent="-342900">
              <a:spcBef>
                <a:spcPct val="20000"/>
              </a:spcBef>
              <a:buFont typeface="Arial"/>
              <a:buChar char="•"/>
            </a:pPr>
            <a:endParaRPr lang="en-US" sz="2000" baseline="300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66805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 flipV="1">
            <a:off x="6915405" y="4959969"/>
            <a:ext cx="606881" cy="393266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Multidisciplinary Approach </a:t>
            </a:r>
            <a:endParaRPr lang="en-US" sz="3600" dirty="0"/>
          </a:p>
        </p:txBody>
      </p:sp>
      <p:sp>
        <p:nvSpPr>
          <p:cNvPr id="17" name="Freeform 16"/>
          <p:cNvSpPr/>
          <p:nvPr/>
        </p:nvSpPr>
        <p:spPr>
          <a:xfrm>
            <a:off x="4035743" y="3366729"/>
            <a:ext cx="1166187" cy="1166187"/>
          </a:xfrm>
          <a:custGeom>
            <a:avLst/>
            <a:gdLst>
              <a:gd name="connsiteX0" fmla="*/ 0 w 1166187"/>
              <a:gd name="connsiteY0" fmla="*/ 583094 h 1166187"/>
              <a:gd name="connsiteX1" fmla="*/ 583094 w 1166187"/>
              <a:gd name="connsiteY1" fmla="*/ 0 h 1166187"/>
              <a:gd name="connsiteX2" fmla="*/ 1166188 w 1166187"/>
              <a:gd name="connsiteY2" fmla="*/ 583094 h 1166187"/>
              <a:gd name="connsiteX3" fmla="*/ 583094 w 1166187"/>
              <a:gd name="connsiteY3" fmla="*/ 1166188 h 1166187"/>
              <a:gd name="connsiteX4" fmla="*/ 0 w 1166187"/>
              <a:gd name="connsiteY4" fmla="*/ 583094 h 116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6187" h="1166187">
                <a:moveTo>
                  <a:pt x="0" y="583094"/>
                </a:moveTo>
                <a:cubicBezTo>
                  <a:pt x="0" y="261060"/>
                  <a:pt x="261060" y="0"/>
                  <a:pt x="583094" y="0"/>
                </a:cubicBezTo>
                <a:cubicBezTo>
                  <a:pt x="905128" y="0"/>
                  <a:pt x="1166188" y="261060"/>
                  <a:pt x="1166188" y="583094"/>
                </a:cubicBezTo>
                <a:cubicBezTo>
                  <a:pt x="1166188" y="905128"/>
                  <a:pt x="905128" y="1166188"/>
                  <a:pt x="583094" y="1166188"/>
                </a:cubicBezTo>
                <a:cubicBezTo>
                  <a:pt x="261060" y="1166188"/>
                  <a:pt x="0" y="905128"/>
                  <a:pt x="0" y="583094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2214" tIns="182214" rIns="182214" bIns="182214" numCol="1" spcCol="1270" anchor="ctr" anchorCtr="0">
            <a:noAutofit/>
          </a:bodyPr>
          <a:lstStyle/>
          <a:p>
            <a:pPr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CA" dirty="0" smtClean="0">
                <a:solidFill>
                  <a:prstClr val="white"/>
                </a:solidFill>
              </a:rPr>
              <a:t>Patients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8" name="Freeform 17"/>
          <p:cNvSpPr/>
          <p:nvPr/>
        </p:nvSpPr>
        <p:spPr>
          <a:xfrm rot="16200000">
            <a:off x="4327033" y="3062172"/>
            <a:ext cx="583606" cy="25507"/>
          </a:xfrm>
          <a:custGeom>
            <a:avLst/>
            <a:gdLst>
              <a:gd name="connsiteX0" fmla="*/ 0 w 583606"/>
              <a:gd name="connsiteY0" fmla="*/ 12753 h 25507"/>
              <a:gd name="connsiteX1" fmla="*/ 583606 w 583606"/>
              <a:gd name="connsiteY1" fmla="*/ 12753 h 25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83606" h="25507">
                <a:moveTo>
                  <a:pt x="0" y="12753"/>
                </a:moveTo>
                <a:lnTo>
                  <a:pt x="583606" y="12753"/>
                </a:lnTo>
              </a:path>
            </a:pathLst>
          </a:cu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89912" tIns="-1837" rIns="289913" bIns="-1837" numCol="1" spcCol="1270" anchor="ctr" anchorCtr="0">
            <a:noAutofit/>
          </a:bodyPr>
          <a:lstStyle/>
          <a:p>
            <a:pPr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</a:endParaRPr>
          </a:p>
        </p:txBody>
      </p:sp>
      <p:sp>
        <p:nvSpPr>
          <p:cNvPr id="19" name="Freeform 18"/>
          <p:cNvSpPr/>
          <p:nvPr/>
        </p:nvSpPr>
        <p:spPr>
          <a:xfrm>
            <a:off x="3573804" y="1616935"/>
            <a:ext cx="2090064" cy="1166187"/>
          </a:xfrm>
          <a:custGeom>
            <a:avLst/>
            <a:gdLst>
              <a:gd name="connsiteX0" fmla="*/ 0 w 2090064"/>
              <a:gd name="connsiteY0" fmla="*/ 583094 h 1166187"/>
              <a:gd name="connsiteX1" fmla="*/ 1045032 w 2090064"/>
              <a:gd name="connsiteY1" fmla="*/ 0 h 1166187"/>
              <a:gd name="connsiteX2" fmla="*/ 2090064 w 2090064"/>
              <a:gd name="connsiteY2" fmla="*/ 583094 h 1166187"/>
              <a:gd name="connsiteX3" fmla="*/ 1045032 w 2090064"/>
              <a:gd name="connsiteY3" fmla="*/ 1166188 h 1166187"/>
              <a:gd name="connsiteX4" fmla="*/ 0 w 2090064"/>
              <a:gd name="connsiteY4" fmla="*/ 583094 h 116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0064" h="1166187">
                <a:moveTo>
                  <a:pt x="0" y="583094"/>
                </a:moveTo>
                <a:cubicBezTo>
                  <a:pt x="0" y="261060"/>
                  <a:pt x="467877" y="0"/>
                  <a:pt x="1045032" y="0"/>
                </a:cubicBezTo>
                <a:cubicBezTo>
                  <a:pt x="1622187" y="0"/>
                  <a:pt x="2090064" y="261060"/>
                  <a:pt x="2090064" y="583094"/>
                </a:cubicBezTo>
                <a:cubicBezTo>
                  <a:pt x="2090064" y="905128"/>
                  <a:pt x="1622187" y="1166188"/>
                  <a:pt x="1045032" y="1166188"/>
                </a:cubicBezTo>
                <a:cubicBezTo>
                  <a:pt x="467877" y="1166188"/>
                  <a:pt x="0" y="905128"/>
                  <a:pt x="0" y="583094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17513" tIns="182214" rIns="317513" bIns="182214" numCol="1" spcCol="1270" anchor="ctr" anchorCtr="0">
            <a:noAutofit/>
          </a:bodyPr>
          <a:lstStyle/>
          <a:p>
            <a:pPr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CA" dirty="0" smtClean="0">
                <a:solidFill>
                  <a:prstClr val="white"/>
                </a:solidFill>
              </a:rPr>
              <a:t>Oncologists </a:t>
            </a:r>
            <a:r>
              <a:rPr lang="en-CA" sz="1400" dirty="0" smtClean="0">
                <a:solidFill>
                  <a:prstClr val="white"/>
                </a:solidFill>
              </a:rPr>
              <a:t>(medical, radiation, surgical)</a:t>
            </a:r>
            <a:endParaRPr lang="en-US" sz="1400" dirty="0">
              <a:solidFill>
                <a:prstClr val="white"/>
              </a:solidFill>
            </a:endParaRPr>
          </a:p>
        </p:txBody>
      </p:sp>
      <p:sp>
        <p:nvSpPr>
          <p:cNvPr id="20" name="Freeform 19"/>
          <p:cNvSpPr/>
          <p:nvPr/>
        </p:nvSpPr>
        <p:spPr>
          <a:xfrm rot="19986185">
            <a:off x="5031454" y="3224161"/>
            <a:ext cx="1985579" cy="25507"/>
          </a:xfrm>
          <a:custGeom>
            <a:avLst/>
            <a:gdLst>
              <a:gd name="connsiteX0" fmla="*/ 0 w 1985579"/>
              <a:gd name="connsiteY0" fmla="*/ 12753 h 25507"/>
              <a:gd name="connsiteX1" fmla="*/ 1985579 w 1985579"/>
              <a:gd name="connsiteY1" fmla="*/ 12753 h 25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85579" h="25507">
                <a:moveTo>
                  <a:pt x="0" y="12753"/>
                </a:moveTo>
                <a:lnTo>
                  <a:pt x="1985579" y="12753"/>
                </a:lnTo>
              </a:path>
            </a:pathLst>
          </a:cu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55850" tIns="-36886" rIns="955851" bIns="-36886" numCol="1" spcCol="1270" anchor="ctr" anchorCtr="0">
            <a:noAutofit/>
          </a:bodyPr>
          <a:lstStyle/>
          <a:p>
            <a:pPr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</a:endParaRPr>
          </a:p>
        </p:txBody>
      </p:sp>
      <p:sp>
        <p:nvSpPr>
          <p:cNvPr id="21" name="Freeform 20"/>
          <p:cNvSpPr/>
          <p:nvPr/>
        </p:nvSpPr>
        <p:spPr>
          <a:xfrm>
            <a:off x="6654939" y="1818552"/>
            <a:ext cx="2031860" cy="1166187"/>
          </a:xfrm>
          <a:custGeom>
            <a:avLst/>
            <a:gdLst>
              <a:gd name="connsiteX0" fmla="*/ 0 w 2031860"/>
              <a:gd name="connsiteY0" fmla="*/ 583094 h 1166187"/>
              <a:gd name="connsiteX1" fmla="*/ 1015930 w 2031860"/>
              <a:gd name="connsiteY1" fmla="*/ 0 h 1166187"/>
              <a:gd name="connsiteX2" fmla="*/ 2031860 w 2031860"/>
              <a:gd name="connsiteY2" fmla="*/ 583094 h 1166187"/>
              <a:gd name="connsiteX3" fmla="*/ 1015930 w 2031860"/>
              <a:gd name="connsiteY3" fmla="*/ 1166188 h 1166187"/>
              <a:gd name="connsiteX4" fmla="*/ 0 w 2031860"/>
              <a:gd name="connsiteY4" fmla="*/ 583094 h 116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1860" h="1166187">
                <a:moveTo>
                  <a:pt x="0" y="583094"/>
                </a:moveTo>
                <a:cubicBezTo>
                  <a:pt x="0" y="261060"/>
                  <a:pt x="454847" y="0"/>
                  <a:pt x="1015930" y="0"/>
                </a:cubicBezTo>
                <a:cubicBezTo>
                  <a:pt x="1577013" y="0"/>
                  <a:pt x="2031860" y="261060"/>
                  <a:pt x="2031860" y="583094"/>
                </a:cubicBezTo>
                <a:cubicBezTo>
                  <a:pt x="2031860" y="905128"/>
                  <a:pt x="1577013" y="1166188"/>
                  <a:pt x="1015930" y="1166188"/>
                </a:cubicBezTo>
                <a:cubicBezTo>
                  <a:pt x="454847" y="1166188"/>
                  <a:pt x="0" y="905128"/>
                  <a:pt x="0" y="583094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08989" tIns="182214" rIns="308989" bIns="182214" numCol="1" spcCol="1270" anchor="ctr" anchorCtr="0">
            <a:noAutofit/>
          </a:bodyPr>
          <a:lstStyle/>
          <a:p>
            <a:pPr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CA" dirty="0" smtClean="0">
                <a:solidFill>
                  <a:prstClr val="white"/>
                </a:solidFill>
              </a:rPr>
              <a:t>Subspecialists </a:t>
            </a:r>
            <a:r>
              <a:rPr lang="en-CA" sz="1400" dirty="0" smtClean="0">
                <a:solidFill>
                  <a:prstClr val="white"/>
                </a:solidFill>
              </a:rPr>
              <a:t>(GI, </a:t>
            </a:r>
            <a:r>
              <a:rPr lang="en-CA" sz="1400" dirty="0" err="1" smtClean="0">
                <a:solidFill>
                  <a:prstClr val="white"/>
                </a:solidFill>
              </a:rPr>
              <a:t>endo</a:t>
            </a:r>
            <a:r>
              <a:rPr lang="en-CA" sz="1400" dirty="0" smtClean="0">
                <a:solidFill>
                  <a:prstClr val="white"/>
                </a:solidFill>
              </a:rPr>
              <a:t>, </a:t>
            </a:r>
            <a:br>
              <a:rPr lang="en-CA" sz="1400" dirty="0" smtClean="0">
                <a:solidFill>
                  <a:prstClr val="white"/>
                </a:solidFill>
              </a:rPr>
            </a:br>
            <a:r>
              <a:rPr lang="en-CA" sz="1400" dirty="0" err="1" smtClean="0">
                <a:solidFill>
                  <a:prstClr val="white"/>
                </a:solidFill>
              </a:rPr>
              <a:t>derm</a:t>
            </a:r>
            <a:r>
              <a:rPr lang="en-CA" sz="1400" dirty="0" smtClean="0">
                <a:solidFill>
                  <a:prstClr val="white"/>
                </a:solidFill>
              </a:rPr>
              <a:t>, etc.)</a:t>
            </a:r>
            <a:endParaRPr lang="en-US" sz="1400" dirty="0">
              <a:solidFill>
                <a:prstClr val="white"/>
              </a:solidFill>
            </a:endParaRPr>
          </a:p>
        </p:txBody>
      </p:sp>
      <p:sp>
        <p:nvSpPr>
          <p:cNvPr id="22" name="Freeform 21"/>
          <p:cNvSpPr/>
          <p:nvPr/>
        </p:nvSpPr>
        <p:spPr>
          <a:xfrm rot="586440">
            <a:off x="5180039" y="4193108"/>
            <a:ext cx="1850244" cy="25507"/>
          </a:xfrm>
          <a:custGeom>
            <a:avLst/>
            <a:gdLst>
              <a:gd name="connsiteX0" fmla="*/ 0 w 1850244"/>
              <a:gd name="connsiteY0" fmla="*/ 12753 h 25507"/>
              <a:gd name="connsiteX1" fmla="*/ 1850244 w 1850244"/>
              <a:gd name="connsiteY1" fmla="*/ 12753 h 25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50244" h="25507">
                <a:moveTo>
                  <a:pt x="0" y="12753"/>
                </a:moveTo>
                <a:lnTo>
                  <a:pt x="1850244" y="12753"/>
                </a:lnTo>
              </a:path>
            </a:pathLst>
          </a:cu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91566" tIns="-33504" rIns="891566" bIns="-33502" numCol="1" spcCol="1270" anchor="ctr" anchorCtr="0">
            <a:noAutofit/>
          </a:bodyPr>
          <a:lstStyle/>
          <a:p>
            <a:pPr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</a:endParaRPr>
          </a:p>
        </p:txBody>
      </p:sp>
      <p:sp>
        <p:nvSpPr>
          <p:cNvPr id="24" name="Freeform 23"/>
          <p:cNvSpPr/>
          <p:nvPr/>
        </p:nvSpPr>
        <p:spPr>
          <a:xfrm rot="2707267">
            <a:off x="4889654" y="4688723"/>
            <a:ext cx="955330" cy="25507"/>
          </a:xfrm>
          <a:custGeom>
            <a:avLst/>
            <a:gdLst>
              <a:gd name="connsiteX0" fmla="*/ 0 w 955330"/>
              <a:gd name="connsiteY0" fmla="*/ 12753 h 25507"/>
              <a:gd name="connsiteX1" fmla="*/ 955330 w 955330"/>
              <a:gd name="connsiteY1" fmla="*/ 12753 h 25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5330" h="25507">
                <a:moveTo>
                  <a:pt x="0" y="12753"/>
                </a:moveTo>
                <a:lnTo>
                  <a:pt x="955330" y="12753"/>
                </a:lnTo>
              </a:path>
            </a:pathLst>
          </a:cu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66482" tIns="-11130" rIns="466481" bIns="-11130" numCol="1" spcCol="1270" anchor="ctr" anchorCtr="0">
            <a:noAutofit/>
          </a:bodyPr>
          <a:lstStyle/>
          <a:p>
            <a:pPr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</a:endParaRPr>
          </a:p>
        </p:txBody>
      </p:sp>
      <p:sp>
        <p:nvSpPr>
          <p:cNvPr id="25" name="Freeform 24"/>
          <p:cNvSpPr/>
          <p:nvPr/>
        </p:nvSpPr>
        <p:spPr>
          <a:xfrm>
            <a:off x="5214258" y="4959969"/>
            <a:ext cx="1982192" cy="1166187"/>
          </a:xfrm>
          <a:custGeom>
            <a:avLst/>
            <a:gdLst>
              <a:gd name="connsiteX0" fmla="*/ 0 w 1982192"/>
              <a:gd name="connsiteY0" fmla="*/ 583094 h 1166187"/>
              <a:gd name="connsiteX1" fmla="*/ 991096 w 1982192"/>
              <a:gd name="connsiteY1" fmla="*/ 0 h 1166187"/>
              <a:gd name="connsiteX2" fmla="*/ 1982192 w 1982192"/>
              <a:gd name="connsiteY2" fmla="*/ 583094 h 1166187"/>
              <a:gd name="connsiteX3" fmla="*/ 991096 w 1982192"/>
              <a:gd name="connsiteY3" fmla="*/ 1166188 h 1166187"/>
              <a:gd name="connsiteX4" fmla="*/ 0 w 1982192"/>
              <a:gd name="connsiteY4" fmla="*/ 583094 h 116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82192" h="1166187">
                <a:moveTo>
                  <a:pt x="0" y="583094"/>
                </a:moveTo>
                <a:cubicBezTo>
                  <a:pt x="0" y="261060"/>
                  <a:pt x="443729" y="0"/>
                  <a:pt x="991096" y="0"/>
                </a:cubicBezTo>
                <a:cubicBezTo>
                  <a:pt x="1538463" y="0"/>
                  <a:pt x="1982192" y="261060"/>
                  <a:pt x="1982192" y="583094"/>
                </a:cubicBezTo>
                <a:cubicBezTo>
                  <a:pt x="1982192" y="905128"/>
                  <a:pt x="1538463" y="1166188"/>
                  <a:pt x="991096" y="1166188"/>
                </a:cubicBezTo>
                <a:cubicBezTo>
                  <a:pt x="443729" y="1166188"/>
                  <a:pt x="0" y="905128"/>
                  <a:pt x="0" y="583094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01715" tIns="182214" rIns="301715" bIns="182214" numCol="1" spcCol="1270" anchor="ctr" anchorCtr="0">
            <a:noAutofit/>
          </a:bodyPr>
          <a:lstStyle/>
          <a:p>
            <a:pPr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CA" dirty="0" smtClean="0">
                <a:solidFill>
                  <a:prstClr val="white"/>
                </a:solidFill>
              </a:rPr>
              <a:t>Social workers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6" name="Freeform 25"/>
          <p:cNvSpPr/>
          <p:nvPr/>
        </p:nvSpPr>
        <p:spPr>
          <a:xfrm rot="18904476">
            <a:off x="3383509" y="4688897"/>
            <a:ext cx="963078" cy="25508"/>
          </a:xfrm>
          <a:custGeom>
            <a:avLst/>
            <a:gdLst>
              <a:gd name="connsiteX0" fmla="*/ 0 w 963077"/>
              <a:gd name="connsiteY0" fmla="*/ 12753 h 25507"/>
              <a:gd name="connsiteX1" fmla="*/ 963077 w 963077"/>
              <a:gd name="connsiteY1" fmla="*/ 12753 h 25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63077" h="25507">
                <a:moveTo>
                  <a:pt x="963077" y="12754"/>
                </a:moveTo>
                <a:lnTo>
                  <a:pt x="0" y="12754"/>
                </a:lnTo>
              </a:path>
            </a:pathLst>
          </a:cu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70162" tIns="-11324" rIns="470162" bIns="-11322" numCol="1" spcCol="1270" anchor="ctr" anchorCtr="0">
            <a:noAutofit/>
          </a:bodyPr>
          <a:lstStyle/>
          <a:p>
            <a:pPr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</a:endParaRPr>
          </a:p>
        </p:txBody>
      </p:sp>
      <p:sp>
        <p:nvSpPr>
          <p:cNvPr id="27" name="Freeform 26"/>
          <p:cNvSpPr/>
          <p:nvPr/>
        </p:nvSpPr>
        <p:spPr>
          <a:xfrm>
            <a:off x="2036930" y="4959975"/>
            <a:ext cx="1969014" cy="1166187"/>
          </a:xfrm>
          <a:custGeom>
            <a:avLst/>
            <a:gdLst>
              <a:gd name="connsiteX0" fmla="*/ 0 w 1969014"/>
              <a:gd name="connsiteY0" fmla="*/ 583094 h 1166187"/>
              <a:gd name="connsiteX1" fmla="*/ 984507 w 1969014"/>
              <a:gd name="connsiteY1" fmla="*/ 0 h 1166187"/>
              <a:gd name="connsiteX2" fmla="*/ 1969014 w 1969014"/>
              <a:gd name="connsiteY2" fmla="*/ 583094 h 1166187"/>
              <a:gd name="connsiteX3" fmla="*/ 984507 w 1969014"/>
              <a:gd name="connsiteY3" fmla="*/ 1166188 h 1166187"/>
              <a:gd name="connsiteX4" fmla="*/ 0 w 1969014"/>
              <a:gd name="connsiteY4" fmla="*/ 583094 h 116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9014" h="1166187">
                <a:moveTo>
                  <a:pt x="0" y="583094"/>
                </a:moveTo>
                <a:cubicBezTo>
                  <a:pt x="0" y="261060"/>
                  <a:pt x="440779" y="0"/>
                  <a:pt x="984507" y="0"/>
                </a:cubicBezTo>
                <a:cubicBezTo>
                  <a:pt x="1528235" y="0"/>
                  <a:pt x="1969014" y="261060"/>
                  <a:pt x="1969014" y="583094"/>
                </a:cubicBezTo>
                <a:cubicBezTo>
                  <a:pt x="1969014" y="905128"/>
                  <a:pt x="1528235" y="1166188"/>
                  <a:pt x="984507" y="1166188"/>
                </a:cubicBezTo>
                <a:cubicBezTo>
                  <a:pt x="440779" y="1166188"/>
                  <a:pt x="0" y="905128"/>
                  <a:pt x="0" y="583094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99785" tIns="182214" rIns="299785" bIns="182214" numCol="1" spcCol="1270" anchor="ctr" anchorCtr="0">
            <a:noAutofit/>
          </a:bodyPr>
          <a:lstStyle/>
          <a:p>
            <a:pPr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CA" dirty="0" smtClean="0">
                <a:solidFill>
                  <a:prstClr val="white"/>
                </a:solidFill>
              </a:rPr>
              <a:t>Families/ </a:t>
            </a:r>
            <a:br>
              <a:rPr lang="en-CA" dirty="0" smtClean="0">
                <a:solidFill>
                  <a:prstClr val="white"/>
                </a:solidFill>
              </a:rPr>
            </a:br>
            <a:r>
              <a:rPr lang="en-CA" dirty="0" smtClean="0">
                <a:solidFill>
                  <a:prstClr val="white"/>
                </a:solidFill>
              </a:rPr>
              <a:t>care givers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8" name="Freeform 27"/>
          <p:cNvSpPr/>
          <p:nvPr/>
        </p:nvSpPr>
        <p:spPr>
          <a:xfrm rot="21360039">
            <a:off x="2305511" y="4038197"/>
            <a:ext cx="1733763" cy="25508"/>
          </a:xfrm>
          <a:custGeom>
            <a:avLst/>
            <a:gdLst>
              <a:gd name="connsiteX0" fmla="*/ 0 w 1733762"/>
              <a:gd name="connsiteY0" fmla="*/ 12753 h 25507"/>
              <a:gd name="connsiteX1" fmla="*/ 1733762 w 1733762"/>
              <a:gd name="connsiteY1" fmla="*/ 12753 h 25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733762" h="25507">
                <a:moveTo>
                  <a:pt x="1733762" y="12754"/>
                </a:moveTo>
                <a:lnTo>
                  <a:pt x="0" y="12754"/>
                </a:lnTo>
              </a:path>
            </a:pathLst>
          </a:cu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36236" tIns="-30590" rIns="836238" bIns="-30591" numCol="1" spcCol="1270" anchor="ctr" anchorCtr="0">
            <a:noAutofit/>
          </a:bodyPr>
          <a:lstStyle/>
          <a:p>
            <a:pPr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</a:endParaRPr>
          </a:p>
        </p:txBody>
      </p:sp>
      <p:sp>
        <p:nvSpPr>
          <p:cNvPr id="30" name="Freeform 29"/>
          <p:cNvSpPr/>
          <p:nvPr/>
        </p:nvSpPr>
        <p:spPr>
          <a:xfrm rot="1943229">
            <a:off x="2638718" y="3192699"/>
            <a:ext cx="1613193" cy="25508"/>
          </a:xfrm>
          <a:custGeom>
            <a:avLst/>
            <a:gdLst>
              <a:gd name="connsiteX0" fmla="*/ 0 w 1613193"/>
              <a:gd name="connsiteY0" fmla="*/ 12753 h 25507"/>
              <a:gd name="connsiteX1" fmla="*/ 1613193 w 1613193"/>
              <a:gd name="connsiteY1" fmla="*/ 12753 h 25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613193" h="25507">
                <a:moveTo>
                  <a:pt x="1613193" y="12754"/>
                </a:moveTo>
                <a:lnTo>
                  <a:pt x="0" y="12754"/>
                </a:lnTo>
              </a:path>
            </a:pathLst>
          </a:cu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78966" tIns="-27577" rIns="778967" bIns="-27575" numCol="1" spcCol="1270" anchor="ctr" anchorCtr="0">
            <a:noAutofit/>
          </a:bodyPr>
          <a:lstStyle/>
          <a:p>
            <a:pPr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</a:endParaRPr>
          </a:p>
        </p:txBody>
      </p:sp>
      <p:cxnSp>
        <p:nvCxnSpPr>
          <p:cNvPr id="34" name="Straight Connector 33"/>
          <p:cNvCxnSpPr>
            <a:stCxn id="31" idx="2"/>
            <a:endCxn id="19" idx="0"/>
          </p:cNvCxnSpPr>
          <p:nvPr/>
        </p:nvCxnSpPr>
        <p:spPr>
          <a:xfrm flipV="1">
            <a:off x="3116121" y="2200029"/>
            <a:ext cx="457683" cy="13631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9" idx="2"/>
            <a:endCxn id="21" idx="0"/>
          </p:cNvCxnSpPr>
          <p:nvPr/>
        </p:nvCxnSpPr>
        <p:spPr>
          <a:xfrm>
            <a:off x="5663868" y="2200029"/>
            <a:ext cx="991071" cy="201617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23" idx="1"/>
            <a:endCxn id="21" idx="3"/>
          </p:cNvCxnSpPr>
          <p:nvPr/>
        </p:nvCxnSpPr>
        <p:spPr>
          <a:xfrm flipH="1" flipV="1">
            <a:off x="7670869" y="2984740"/>
            <a:ext cx="156120" cy="934634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31" idx="3"/>
          </p:cNvCxnSpPr>
          <p:nvPr/>
        </p:nvCxnSpPr>
        <p:spPr>
          <a:xfrm flipH="1">
            <a:off x="1502229" y="2919433"/>
            <a:ext cx="572901" cy="673373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29" idx="3"/>
            <a:endCxn id="27" idx="0"/>
          </p:cNvCxnSpPr>
          <p:nvPr/>
        </p:nvCxnSpPr>
        <p:spPr>
          <a:xfrm>
            <a:off x="1385258" y="4758994"/>
            <a:ext cx="651672" cy="784075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25" idx="0"/>
            <a:endCxn id="27" idx="2"/>
          </p:cNvCxnSpPr>
          <p:nvPr/>
        </p:nvCxnSpPr>
        <p:spPr>
          <a:xfrm flipH="1">
            <a:off x="4005944" y="5543063"/>
            <a:ext cx="1208314" cy="6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2036930" y="2612571"/>
            <a:ext cx="1828118" cy="1164772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5367320" y="2536371"/>
            <a:ext cx="2024080" cy="151458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endCxn id="27" idx="1"/>
          </p:cNvCxnSpPr>
          <p:nvPr/>
        </p:nvCxnSpPr>
        <p:spPr>
          <a:xfrm>
            <a:off x="2427514" y="2783122"/>
            <a:ext cx="593923" cy="2176853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2036930" y="4502467"/>
            <a:ext cx="3330390" cy="733562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4128" y="6480268"/>
            <a:ext cx="41220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 err="1">
                <a:solidFill>
                  <a:srgbClr val="002060"/>
                </a:solidFill>
              </a:rPr>
              <a:t>d</a:t>
            </a:r>
            <a:r>
              <a:rPr lang="en-CA" sz="1200" dirty="0" err="1" smtClean="0">
                <a:solidFill>
                  <a:srgbClr val="002060"/>
                </a:solidFill>
              </a:rPr>
              <a:t>erm</a:t>
            </a:r>
            <a:r>
              <a:rPr lang="en-CA" sz="1200" dirty="0" smtClean="0">
                <a:solidFill>
                  <a:srgbClr val="002060"/>
                </a:solidFill>
              </a:rPr>
              <a:t>: dermatology; </a:t>
            </a:r>
            <a:r>
              <a:rPr lang="en-CA" sz="1200" dirty="0" err="1" smtClean="0">
                <a:solidFill>
                  <a:srgbClr val="002060"/>
                </a:solidFill>
              </a:rPr>
              <a:t>endo</a:t>
            </a:r>
            <a:r>
              <a:rPr lang="en-CA" sz="1200" dirty="0" smtClean="0">
                <a:solidFill>
                  <a:srgbClr val="002060"/>
                </a:solidFill>
              </a:rPr>
              <a:t>: endocrinology; GI: gastroenterology</a:t>
            </a:r>
            <a:endParaRPr lang="en-US" sz="1200" dirty="0">
              <a:solidFill>
                <a:srgbClr val="002060"/>
              </a:solidFill>
            </a:endParaRPr>
          </a:p>
        </p:txBody>
      </p:sp>
      <p:sp>
        <p:nvSpPr>
          <p:cNvPr id="31" name="Freeform 30"/>
          <p:cNvSpPr/>
          <p:nvPr/>
        </p:nvSpPr>
        <p:spPr>
          <a:xfrm>
            <a:off x="1034139" y="1753245"/>
            <a:ext cx="2081982" cy="1166187"/>
          </a:xfrm>
          <a:custGeom>
            <a:avLst/>
            <a:gdLst>
              <a:gd name="connsiteX0" fmla="*/ 0 w 2081982"/>
              <a:gd name="connsiteY0" fmla="*/ 583094 h 1166187"/>
              <a:gd name="connsiteX1" fmla="*/ 1040991 w 2081982"/>
              <a:gd name="connsiteY1" fmla="*/ 0 h 1166187"/>
              <a:gd name="connsiteX2" fmla="*/ 2081982 w 2081982"/>
              <a:gd name="connsiteY2" fmla="*/ 583094 h 1166187"/>
              <a:gd name="connsiteX3" fmla="*/ 1040991 w 2081982"/>
              <a:gd name="connsiteY3" fmla="*/ 1166188 h 1166187"/>
              <a:gd name="connsiteX4" fmla="*/ 0 w 2081982"/>
              <a:gd name="connsiteY4" fmla="*/ 583094 h 116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1982" h="1166187">
                <a:moveTo>
                  <a:pt x="0" y="583094"/>
                </a:moveTo>
                <a:cubicBezTo>
                  <a:pt x="0" y="261060"/>
                  <a:pt x="466068" y="0"/>
                  <a:pt x="1040991" y="0"/>
                </a:cubicBezTo>
                <a:cubicBezTo>
                  <a:pt x="1615914" y="0"/>
                  <a:pt x="2081982" y="261060"/>
                  <a:pt x="2081982" y="583094"/>
                </a:cubicBezTo>
                <a:cubicBezTo>
                  <a:pt x="2081982" y="905128"/>
                  <a:pt x="1615914" y="1166188"/>
                  <a:pt x="1040991" y="1166188"/>
                </a:cubicBezTo>
                <a:cubicBezTo>
                  <a:pt x="466068" y="1166188"/>
                  <a:pt x="0" y="905128"/>
                  <a:pt x="0" y="583094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16329" tIns="182214" rIns="316329" bIns="182214" numCol="1" spcCol="1270" anchor="ctr" anchorCtr="0">
            <a:noAutofit/>
          </a:bodyPr>
          <a:lstStyle/>
          <a:p>
            <a:pPr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CA" dirty="0" smtClean="0">
                <a:solidFill>
                  <a:prstClr val="white"/>
                </a:solidFill>
              </a:rPr>
              <a:t>Nurses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9" name="Freeform 28"/>
          <p:cNvSpPr/>
          <p:nvPr/>
        </p:nvSpPr>
        <p:spPr>
          <a:xfrm>
            <a:off x="457200" y="3592806"/>
            <a:ext cx="1856115" cy="1166187"/>
          </a:xfrm>
          <a:custGeom>
            <a:avLst/>
            <a:gdLst>
              <a:gd name="connsiteX0" fmla="*/ 0 w 1856115"/>
              <a:gd name="connsiteY0" fmla="*/ 583094 h 1166187"/>
              <a:gd name="connsiteX1" fmla="*/ 928058 w 1856115"/>
              <a:gd name="connsiteY1" fmla="*/ 0 h 1166187"/>
              <a:gd name="connsiteX2" fmla="*/ 1856116 w 1856115"/>
              <a:gd name="connsiteY2" fmla="*/ 583094 h 1166187"/>
              <a:gd name="connsiteX3" fmla="*/ 928058 w 1856115"/>
              <a:gd name="connsiteY3" fmla="*/ 1166188 h 1166187"/>
              <a:gd name="connsiteX4" fmla="*/ 0 w 1856115"/>
              <a:gd name="connsiteY4" fmla="*/ 583094 h 116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56115" h="1166187">
                <a:moveTo>
                  <a:pt x="0" y="583094"/>
                </a:moveTo>
                <a:cubicBezTo>
                  <a:pt x="0" y="261060"/>
                  <a:pt x="415506" y="0"/>
                  <a:pt x="928058" y="0"/>
                </a:cubicBezTo>
                <a:cubicBezTo>
                  <a:pt x="1440610" y="0"/>
                  <a:pt x="1856116" y="261060"/>
                  <a:pt x="1856116" y="583094"/>
                </a:cubicBezTo>
                <a:cubicBezTo>
                  <a:pt x="1856116" y="905128"/>
                  <a:pt x="1440610" y="1166188"/>
                  <a:pt x="928058" y="1166188"/>
                </a:cubicBezTo>
                <a:cubicBezTo>
                  <a:pt x="415506" y="1166188"/>
                  <a:pt x="0" y="905128"/>
                  <a:pt x="0" y="583094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83252" tIns="182214" rIns="283252" bIns="182214" numCol="1" spcCol="1270" anchor="ctr" anchorCtr="0">
            <a:noAutofit/>
          </a:bodyPr>
          <a:lstStyle/>
          <a:p>
            <a:pPr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CA" dirty="0" smtClean="0">
                <a:solidFill>
                  <a:prstClr val="white"/>
                </a:solidFill>
              </a:rPr>
              <a:t>Palliative </a:t>
            </a:r>
            <a:br>
              <a:rPr lang="en-CA" dirty="0" smtClean="0">
                <a:solidFill>
                  <a:prstClr val="white"/>
                </a:solidFill>
              </a:rPr>
            </a:br>
            <a:r>
              <a:rPr lang="en-CA" dirty="0" smtClean="0">
                <a:solidFill>
                  <a:prstClr val="white"/>
                </a:solidFill>
              </a:rPr>
              <a:t>care team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3" name="Freeform 22"/>
          <p:cNvSpPr/>
          <p:nvPr/>
        </p:nvSpPr>
        <p:spPr>
          <a:xfrm>
            <a:off x="6992605" y="3919374"/>
            <a:ext cx="1668767" cy="1166187"/>
          </a:xfrm>
          <a:custGeom>
            <a:avLst/>
            <a:gdLst>
              <a:gd name="connsiteX0" fmla="*/ 0 w 1668767"/>
              <a:gd name="connsiteY0" fmla="*/ 583094 h 1166187"/>
              <a:gd name="connsiteX1" fmla="*/ 834384 w 1668767"/>
              <a:gd name="connsiteY1" fmla="*/ 0 h 1166187"/>
              <a:gd name="connsiteX2" fmla="*/ 1668768 w 1668767"/>
              <a:gd name="connsiteY2" fmla="*/ 583094 h 1166187"/>
              <a:gd name="connsiteX3" fmla="*/ 834384 w 1668767"/>
              <a:gd name="connsiteY3" fmla="*/ 1166188 h 1166187"/>
              <a:gd name="connsiteX4" fmla="*/ 0 w 1668767"/>
              <a:gd name="connsiteY4" fmla="*/ 583094 h 116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68767" h="1166187">
                <a:moveTo>
                  <a:pt x="0" y="583094"/>
                </a:moveTo>
                <a:cubicBezTo>
                  <a:pt x="0" y="261060"/>
                  <a:pt x="373566" y="0"/>
                  <a:pt x="834384" y="0"/>
                </a:cubicBezTo>
                <a:cubicBezTo>
                  <a:pt x="1295202" y="0"/>
                  <a:pt x="1668768" y="261060"/>
                  <a:pt x="1668768" y="583094"/>
                </a:cubicBezTo>
                <a:cubicBezTo>
                  <a:pt x="1668768" y="905128"/>
                  <a:pt x="1295202" y="1166188"/>
                  <a:pt x="834384" y="1166188"/>
                </a:cubicBezTo>
                <a:cubicBezTo>
                  <a:pt x="373566" y="1166188"/>
                  <a:pt x="0" y="905128"/>
                  <a:pt x="0" y="583094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55815" tIns="182214" rIns="255815" bIns="182214" numCol="1" spcCol="1270" anchor="ctr" anchorCtr="0">
            <a:noAutofit/>
          </a:bodyPr>
          <a:lstStyle/>
          <a:p>
            <a:pPr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CA" dirty="0" smtClean="0">
                <a:solidFill>
                  <a:prstClr val="white"/>
                </a:solidFill>
              </a:rPr>
              <a:t>Pharmacists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17078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#1: </a:t>
            </a:r>
            <a:r>
              <a:rPr lang="en-US" dirty="0" err="1" smtClean="0"/>
              <a:t>Yervoy</a:t>
            </a:r>
            <a:r>
              <a:rPr lang="en-US" dirty="0" smtClean="0"/>
              <a:t> and the Elderly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62000" y="1600200"/>
            <a:ext cx="7924800" cy="4525963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75 year old </a:t>
            </a:r>
            <a:r>
              <a:rPr lang="en-US" dirty="0" smtClean="0"/>
              <a:t>male presents with an 8mm ulcerated lesion on the left </a:t>
            </a:r>
            <a:r>
              <a:rPr lang="en-US" dirty="0" smtClean="0"/>
              <a:t>neck</a:t>
            </a:r>
          </a:p>
          <a:p>
            <a:r>
              <a:rPr lang="en-US" dirty="0" smtClean="0"/>
              <a:t>PMH: HTN, diabetes, </a:t>
            </a:r>
            <a:r>
              <a:rPr lang="en-US" dirty="0" smtClean="0"/>
              <a:t>neuropathy</a:t>
            </a:r>
          </a:p>
          <a:p>
            <a:r>
              <a:rPr lang="en-US" dirty="0" smtClean="0"/>
              <a:t>Biopsy diagnosis of melanoma</a:t>
            </a:r>
          </a:p>
          <a:p>
            <a:r>
              <a:rPr lang="en-US" dirty="0" err="1" smtClean="0"/>
              <a:t>Sentinal</a:t>
            </a:r>
            <a:r>
              <a:rPr lang="en-US" dirty="0" smtClean="0"/>
              <a:t> node biopsy is negative</a:t>
            </a:r>
            <a:endParaRPr lang="en-US" dirty="0" smtClean="0"/>
          </a:p>
          <a:p>
            <a:r>
              <a:rPr lang="en-US" dirty="0" smtClean="0"/>
              <a:t>Surgery completed and lesions </a:t>
            </a:r>
            <a:r>
              <a:rPr lang="en-US" dirty="0" err="1" smtClean="0"/>
              <a:t>resected</a:t>
            </a:r>
            <a:endParaRPr lang="en-US" dirty="0" smtClean="0"/>
          </a:p>
          <a:p>
            <a:r>
              <a:rPr lang="en-US" dirty="0" smtClean="0"/>
              <a:t>1 year later, he developed a recurrent </a:t>
            </a:r>
            <a:r>
              <a:rPr lang="en-US" dirty="0" smtClean="0"/>
              <a:t>mass in neck</a:t>
            </a:r>
          </a:p>
          <a:p>
            <a:r>
              <a:rPr lang="en-US" dirty="0" smtClean="0"/>
              <a:t>Referred back </a:t>
            </a:r>
            <a:r>
              <a:rPr lang="en-US" dirty="0" smtClean="0"/>
              <a:t>to med </a:t>
            </a:r>
            <a:r>
              <a:rPr lang="en-US" dirty="0" err="1" smtClean="0"/>
              <a:t>onc</a:t>
            </a:r>
            <a:r>
              <a:rPr lang="en-US" dirty="0" smtClean="0"/>
              <a:t> </a:t>
            </a:r>
          </a:p>
          <a:p>
            <a:r>
              <a:rPr lang="en-US" dirty="0" smtClean="0"/>
              <a:t>Treated with radiation </a:t>
            </a:r>
            <a:r>
              <a:rPr lang="en-US" dirty="0" smtClean="0"/>
              <a:t>to the neck</a:t>
            </a:r>
          </a:p>
          <a:p>
            <a:r>
              <a:rPr lang="en-US" dirty="0" smtClean="0"/>
              <a:t>Restaging completed with a diagnosis of pulmonary metastases</a:t>
            </a:r>
          </a:p>
          <a:p>
            <a:r>
              <a:rPr lang="en-US" dirty="0" smtClean="0"/>
              <a:t>BRAF WT</a:t>
            </a:r>
          </a:p>
          <a:p>
            <a:r>
              <a:rPr lang="en-US" dirty="0" smtClean="0"/>
              <a:t>ECOG borderline</a:t>
            </a:r>
          </a:p>
          <a:p>
            <a:r>
              <a:rPr lang="en-US" dirty="0" smtClean="0"/>
              <a:t>Treated with DTIC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Advanced Melanoma, Disease Tempo and Ipilimumab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Melanoma Disease Tempo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28600" y="3124200"/>
            <a:ext cx="8686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</a:t>
            </a:r>
            <a:r>
              <a:rPr lang="en-US" sz="2000" dirty="0" smtClean="0"/>
              <a:t>Advanced melanoma is an aggressive disease that can progress quickly, BRAF mutated patients often fall into this category.</a:t>
            </a:r>
          </a:p>
          <a:p>
            <a:endParaRPr lang="en-US" sz="2000" dirty="0" smtClean="0"/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  The clinical benefit of  </a:t>
            </a:r>
            <a:r>
              <a:rPr lang="en-US" sz="2000" dirty="0" err="1" smtClean="0"/>
              <a:t>ipilimumab</a:t>
            </a:r>
            <a:r>
              <a:rPr lang="en-US" sz="2000" dirty="0" smtClean="0"/>
              <a:t> is often delayed following infusions</a:t>
            </a:r>
            <a:endParaRPr lang="en-US" sz="2000" dirty="0"/>
          </a:p>
        </p:txBody>
      </p:sp>
      <p:sp>
        <p:nvSpPr>
          <p:cNvPr id="2050" name="AutoShape 2" descr="data:image/jpeg;base64,/9j/4AAQSkZJRgABAQAAAQABAAD/2wCEAAkGBxQREhQUExQTFRQVGBgXFxYXFRgWGBcYFRUcFxoYGxsfHSggGBolHBcUITEhJikrLi4uGCEzODMtNygtLisBCgoKDg0OGxAQGzAlICQsLCwsLywsLC00LCwsLCwsLCwvLCwvNCwsLCwsLCwsLCwsLCwsLCwsLCwsLCwsLCwsLP/AABEIAMIBAwMBIgACEQEDEQH/xAAcAAEAAgMBAQEAAAAAAAAAAAAABQYDBAcCAQj/xABEEAABAwIDBQUDCAgEBwAAAAABAAIRAwQSITEFBkFRYRMicYGRBzKhI0JSYrHB0fAUQ1RykpPh4hYzU7IVFzSiw9Lx/8QAGgEBAAMBAQEAAAAAAAAAAAAAAAECAwQFBv/EAC0RAAICAQQCAAQEBwAAAAAAAAABAgMRBBIhMUFREzKh8AUUImEjQnGBkbHx/9oADAMBAAIRAxEAPwDuDWwIGQGgX1EQBERAEREAREQBERAEREAREQBERAEREAREQBERAEREAREQBERAEREAREQGJ9sxxksaTzLQSiyohGAiIhIREQBERAEREAREQBERAEREAREQBERAEREAREQBERAEREAREQBERAEREAREQBERAERY61drBL3NaObiAM8tSgMiKNft62BINanI6z9iz0tp0XEBtWmS7QY2yZ6TKEbkbaICiEhERAEREAREQBERAEREAREQBERAEREAREQBERAEREAREQBERAEREBX98dtutWMw5GoSMcSG4RMcsR4dA7kqL+mNeZc4udzJxH1JlXfeTbdFodRwNrE+810FjfE55ggZDPwXO62yQ5xcHYJM4WCGjoAZIHmtIZ9HLa4t8slGPaeK94GnkVENtMH60nxb/VZadQjj9y1z7MHH0yXoVH0/8t72R9FxAyM6aETw0UxYbz1WZVQKgyzENd+B+H4Vqndc1nZWBUOMWFOUejoezNr0rgdx3eiSw5OHly6iQt5cxjiCQRoQSCPAjMKy7F3l+ZcEDWKuQHg4aDx0+/KUGjprvUuGWlERUOgIiIAiIgCIiAIiIAiIgCIiAIiIAiIgCIiAIiIAiIgCqu9W8fZ4qNIw7R7/AKMj3W/Wjjw8dLSVyK92LemqafYVC4uPfA7hkk4sXugHXMz5qU0uyk8vhGGpeBuQyWnU2irdsn2dE966qcoZSPwc4jygDzVv2Zu/bW+dKiwO+mRifw+cZPAFWdjZRUxRzCy2XdV4NOhUIOjnDA0giQQXRIjiFHbVdUtq3Y1GO7SA4hsPgHSSDAPTw5rua5NcbPvK1dxNvVNSo4y4sLWCPrHINAEDM5AaqMvyyXFLwQ9Os/i13otyjX8R4re2ru7c29PtKjqOcAMDnl5Jzj3MM65zGWqhx2nER5j8VZS9GUopkrTuFtMqgqCbWK2KVdaKRm6y37D246gQyoS6joOdPw4lvThw0hXVjgQCCCDmCMwQeK5Xb3E5FT+wdsG3OB+dE6ccBPEfV5jz8aSh5RpVbj9Mi7IvLHhwBBBB0IMgr0sjqCIiAIiIAiLDe0DUpvYHuplzS0PbGJpIjEJykIDMtXaV/Tt6TqtU4abBLjBdAmNACeK5LtnczalFzjTe65ZJhzLhzKhGebmvIE+BOqgK23b+2BbVN9SbhwkVWuczC4RHfBbotVWn1JDnwdit997B4kXDBw74cw+jgJHVSH/HrX9pt/5zPxX5utq1MZNqHwMkeizurUxq74Lf8sn5DTX/AA6tvH7RXW11hpihcUMIILKneDs8QLhIB93gRHWY+t9rFCBNvWnjBYRPrmuSNv2fNbK8jaBc7Axhc46Na0ucYzMAZlW+BWlyNrO02PtQtHkB7atKTEuaHAdSWkkeit9hf067cdJ7KjebSCPDoV+eKeyL9wBFjcEESD2ThIK2rS5vdnuFbsLm2PEupu7N3CH8CM+PErKVVb+WQw/vB+hkVO3T3+o3YLasUarWlxxOAY4CSS1xPACSDp1glTmxN4re8LxQqB5YYcIIPiAcy3qsHFrtEZRKoiKpIREQBERAEXl7w0SSAOZMBYKN/TcQA7M6AhzSeOUgT5IRk2UREJK5vVu9UunMdTqNaWgtwuBjMyXAjOdBEcBpxjrX2ft1rV3vPJjRTHxxHmroiFdizk59vNurbW1HG19bGTDAXNgug693TifBU5lF7dXM9SPuXbbm3ZUaWva17TqHAEehUed27T9mofy2/gpTwVcXng5TSrx/9BUla3XouiXG7do+cVvRl2pDA06RkRBB6hUPe3ZtGhVDLbEHDN7XOlgBEgCc5zHGFaM2ZTr9krsTaxtyYBdSMksGoPNs5DqNDr43a0umVWhzHBzTy4cYI4HoVx+02kQYMg9VPbL2mWOxUnYSdRq13iOKs4qXKIjNw4l0dIRQuzN4WVIbUim/IZ+64/VPU8DmppZNYOmMlJZQRVTb+/tCyuHUKzK0ta12INbBx6RLhLeE8wRwWzs/feyrR8sGHLKoDTieEnunyKttfeBlFiRRo2/anS5t/wCdT/FZ7falCoSGVqTyMyG1GuIHPIqoyjbUbvDss3VB9EValHHHfpxiEGYz4HQ9FIgyvqEnJf8Ak1U0F+AOQtY/8y2avsioUqFRwNW6uAwljXP7FjqmEwO7BAmMi7oTxXUUVnOT7Zbczje7PsiqvDXXr+yYP1NMhzz+9U90eU+IXU9i7Ct7NmC3pMpt4wM3Rxc45uOZzJ4qRRJScuyG2+wqZ7SflG2ttiLe3rgOjixjST8Sw+StO0r5tCmaj5gcBmSToB1K5hvhf3F1Vt61IMb+jkuFIOlxLol0wJyaBh8c1hPUV1yUZSw30aV0Ts5S4XZj3t9n7KDGVLbFgBa2oxxLyMTgA8E5xOo6zkrAdl29iaN1bYWGm5lK4DTk+nVIa4uE+8HFrp+r6fdh7fdcbPxXPcrOa5pbEGQSAY4cD0Vf2hcY6VSiHYQ8Bp4jJwI+xZaj8RjXKEZcp5z+yOivRTthL2vqdcRUTdK9dTr06IJNN4LYLiYwUy4OE6e7EDgegV7V9PqI3x3R/oc91MqpbZBERbmQJUcyq+oAQ7A05gNALiOpMjMEZAcNSpAiclCVav6NDX+5kGv4dAeRy8/gBDWTaNu7EHOe52HMBwZkSInJoMwT6rVr03VKjGADuuY8uJ4NcDkNSco81mp7RYdCvLLlvbsJIAwuEkHMuLYbOgn7keBta7JhYal2xpwl7Q6JguAMfmEF3TJID2EtmQHAkYcjI4QtK2pHswCJy1dmXfWPU6nxQZJNFGULk0WhtQDA0ACoCT07wiQNM5I4mApIFCT6tDa+2KNq3FWeGz7o1c791ozMSPBedv7Vba0H1XcBDR9J590evwlcZv8AaD6z3VKjsT3ZknLLh0aOQWF12zhdnRRQ7X+xfLn2kMk9nQcRwL3tbn1AnLzWhfb4W9eO2smvcAO92gkdAcMxrlKpPbdfQOI9dPgvP6R1+H9q5fzE/Z2/kq8dF5bc7JqkYqVWjEj54ERMnA4+Cz092bWt/wBHeAu1wOc18TJAgQ5uQOsnLNc+7ccQ3/b9/wBy+uqNOsjx739VaOrkuzKf4dF9Mu17s+5thNamHUxq9neaPHi0dSIXqhturTpudQqEw0kMJxNMZgAHSekaqvWG9F3QPydcvGpZUPaA/wAXfHkV6vd46FWXPoutq30qXylOpEmHM7paTpiEnnOi64ayEuJHn2/h9kHmP0IzeXbZvn06telT7gIxUcTC5pzwuJLpAzgdTzW5smlaOjABPJ5k+UmPRVe7u3NeajPcqd7DEQfnR5yVgF+2ZLZB6xC9OCjKKcXwRKuXXJ0xlBo0AHkF9dQaeAPkCqBS2mAMqlRvTGV5ftcn9ZVI/fP3FPgGDqm/5jpVhcVKBmk4t0BES0xpkclO0N6qg9+mx2XzSW5+BBgea5ru7t5xa8EkhpEFxk6ZiTrw9VbLDYd5cAOAbSYdDUJDjrmGAT6wueahF4ZTbanjJYv8WO/0B/N/sT/Fp/0R/N/tWnQ3FcZ7W5cZiMDA2Oclxdi4ctOuW9R3JtxGJ1Z8agvwh38IBHkVnmJdRt9mvU3vdOVOmB1qGfsWg/fGtBBdbjqKb5HUS8hWKjulZtn5EGfpvfU05YnGPJZWbtWjSCLejI07gKjK9E7JvuRz3bG8D6ob2lUPDTIEBuZETlrlI8ytE1G1RHxGTh1B1BXWBse3H6ij/LZ+CxXe79tUbhNGmOrGhjgeYc2CF5ms0Pxp74vDPV0es+BDZJZ57yci2vtllEd5wk+ZKgbfbQqvwtLi49Cp/e7cw21ZrnS9gIIeRk9nEEZw5pM9Rn0G3udu2ypeNGEABgxACJa1xcfUlg8158dJHG1/N1/f75PZWrUY74/L39/6LPuFs2s2o2pWonCac0qksIGLpOIEtJExpPNX1AEXt0UxphsifO3XStm5y7CIi2MghC8VqoaC46Dz+HErWN086UxH1nwZnkGnKI4+SENkbaUKTHvDmNa/E50aCHOJaQOUfGVvmowy3LlGS8XNQPgVKBcRoe6QDGcOJBHETktWztmsfkxzWxq9+OTIiMzGU+qIZPb7NpaBAy0yy/MLdp1DoV6kFeDlqpxgNni6MtIPJQ7NqVaOXvNGQafh3tR8VOuoyFE31EAweOihotF+yme0zbYquotYe61naEfXe7CAYOowkdJPNUCtXMwMzOXHOYkDi4lT2+DMNd3gw+hzUDSdge12uBzXRzwuleVc8zeT29NBRrSR0DdLcKjVBN2+o6rr2YdDQ0gZzq4jjBEctCbf/gPZ/wCzM/if/wCyhth3Pb16DqZynHMTDMJDsus4ehd0V9XfXXDHCPKunNy5bKy/cKwIIFANni17wf8Aco689mNq4fJvr0jB0eHAngSHAk+RCu6Kzqg/BRWzXUn/AJOWbQ9mNdoPY12P5NeCycs8+8JnTIeIVV2tsC7tv823fh+mwY2eZbIbrxhd9RZS0sH1wbw1ti75PzFVcHDLMfn0PVR9eien2E/cfgv0XvBuZa3gOKmGVDmKtMBr568H8u9K4htXZxoValJ0F1N5ZIEAkHI9Jyy6rPfbpunwdlcqtRxjDIKha1n5NpVH/uNL9dPdlT+yNxdoXLgG276QmC+uDSa3KZIIxkeDTmrt7GGPFa4IHyRptxGBGMO7g56Gp+YXWV31auycMnDf/Dm4pdFG3P8AZ3TtMDqzu1e3vYR7gf8ASMiXEcNB00i8oiqc7bfYREQgIiIAiIgI/beym3VI03ZcQdYOnPPIkR1Wjutu4LMOJfje6ATEANGgH3+SnkVHXFy345LqySi4Z4YREVygREQGrtJpNM4RiILXRzwuBy65KOo7ZpuGqm1pXmyqNWS+m0kx3oh0DQYhBjzUc+CVjyag2i1xgFbYAcM1XLzYzreoX02PfSygNl7mzwjUieInLXSVO2zwWAzIIn1SLfktOMcJxMzKcLJLToVH06Uu/wAxxHEZacphbpcIgK2SjR6dIUdtal2jCBqMx0PBSNNDRnomMkZwcd3upucQ9whzZa/wPEfaq92c66/mPVdm3h3ep1WuHFwidYOoI8+C5VtnZNSzfhqRB914nCRyP4fk8OppedyPT0l6xtZKbmbxOsqhkF1J8B7eIji3qJOXFdDvN4sZAt3AsLZxgYiSZEAH3SI4jj68ca4fhnn5cHBb1htOpRdNN0Hlz8Wn+qzqvcVh9F79MpvcuzsVhtcwBWaWumA6O6ZOWk4co1y6qYXKaO+9TDhqUmO6iWnzBkKQ2f7RBTZhdRc4D3e+JA5GRnH2QupXw9nFLTWLwdGRc/q+0oR3KGf1qgiPJuqg9pb9XdQEYmUmkR3BhP8AE4kzwkR0hJaiCEdLa/B0XeHeGlZsLnmXx3aYPecfuHX7dFwja106tVfVd71RxeY0zOn2BbF5cTJcSXakk59CSc46nyBVr9nm57q7xc3LD2Lc6bHCO0cDk4g/MGeXH1nlnKV8lFHdXCGmi5y7++C4+zfYptbNpeCKlY9q4EQWhwAa08RDQDB0JKtSIu+MVFJI8uUnKTk/IREVioREQBERAEREAREQBERAEREAREQBQ17sl8k0ngAmS10wJ1wkdeBHHhEKZRQ0Sm1yipClWY9rHw17pwwcQMa8FI7OpvxEVOHoVvvOJ7piGkYRyloJJ65keHmtDam0exjInnCjCXJopyn+nBKAALw6ZyVaq71sAnjyOSl9h7Q7dmMc49FKmm8IidE4LMkbtaiSNVgrtovBZUaxw4hwBHxC3C+NVr3NJlTVSykcZ5Kjtvce3rgm3AovH0RLD0LdPMQtu43FtnW4Y1mCoG5PxFxxRqQT3hP5CmrS+pMd2YcAVs3G0mNMYgs9kH2jbfamksnG9o7FuLZ5Y6m4xo5gcWkc5AgeBWtdUKtMBz6dRrToXFzQfAkLrJ28zF3WVKmcfJ031MPiWtIb5rK7bDXAh1C4g6g29Ug/9qwenh4Z0rU2LuJxo1BEmPOq77ktKNSs8MoUy954U2QY5lzswNM+uq6xcbuUbkR+j9n9czScJzyDSCTnoYU5sXZFK0pNpUmwBqT7zjrLjxOaqtK898EvXLHC5+hS91PZ0GkVb3C9wzbRGbGmdXmflHdDI8eHQ0RdUIRgsI4Z2Sm8yYREVygREQBERAEREAREQBERAEREAREQBERAEREBHX9m8nHSwhxgODiQ0gcZAJxcPADko+rsSrWPyr2Mbypy4nzcAB6FWFFDWSVJroh2br2g1t6T+tRoqnLq+YXl9n+iz2FFopHMsptDcLuJDBrIjIcR1U0ibV4G5vsga9GtctgTRafnOHe8myCDrrEcliobsPaIN1VI4w1od5EyB6Kxoo2ryWVkksIh6e7FqJmkHOMS9xLn5cnEy3yhe2buWwM9kD4lzgfEEwfNSqKdqI3S9nijSaxoa1oa0ZANAAA6AaL2iKSoREQBERAEREAREQBERAEREAREQBERAEREAREQBERAEREAREQBERAEREAREQBERAEREAREQBERAEREAREQBERAEREAREQBERAEREBgsnE02E5ktbJ8gs6IgQREQBERAEREAREQBERAEREAREQBERAEREAREQBERAEREAREQBERAEREBWNs3T21ngPeBlkHED3QvqIqMwb5P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2" name="AutoShape 4" descr="data:image/jpeg;base64,/9j/4AAQSkZJRgABAQAAAQABAAD/2wCEAAkGBxQREhQUExQTFRQVGBgXFxYXFRgWGBcYFRUcFxoYGxsfHSggGBolHBcUITEhJikrLi4uGCEzODMtNygtLisBCgoKDg0OGxAQGzAlICQsLCwsLywsLC00LCwsLCwsLCwvLCwvNCwsLCwsLCwsLCwsLCwsLCwsLCwsLCwsLCwsLP/AABEIAMIBAwMBIgACEQEDEQH/xAAcAAEAAgMBAQEAAAAAAAAAAAAABQYDBAcCAQj/xABEEAABAwIDBQUDCAgEBwAAAAABAAIRAwQSITEFBkFRYRMicYGRBzKhI0JSYrHB0fAUQ1RykpPh4hYzU7IVFzSiw9Lx/8QAGgEBAAMBAQEAAAAAAAAAAAAAAAECAwQFBv/EAC0RAAICAQQCAAQEBwAAAAAAAAABAgMRBBIhMUFREzKh8AUUImEjQnGBkbHx/9oADAMBAAIRAxEAPwDuDWwIGQGgX1EQBERAEREAREQBERAEREAREQBERAEREAREQBERAEREAREQBERAEREAREQGJ9sxxksaTzLQSiyohGAiIhIREQBERAEREAREQBERAEREAREQBERAEREAREQBERAEREAREQBERAEREAREQBERAERY61drBL3NaObiAM8tSgMiKNft62BINanI6z9iz0tp0XEBtWmS7QY2yZ6TKEbkbaICiEhERAEREAREQBERAEREAREQBERAEREAREQBERAEREAREQBERAEREBX98dtutWMw5GoSMcSG4RMcsR4dA7kqL+mNeZc4udzJxH1JlXfeTbdFodRwNrE+810FjfE55ggZDPwXO62yQ5xcHYJM4WCGjoAZIHmtIZ9HLa4t8slGPaeK94GnkVENtMH60nxb/VZadQjj9y1z7MHH0yXoVH0/8t72R9FxAyM6aETw0UxYbz1WZVQKgyzENd+B+H4Vqndc1nZWBUOMWFOUejoezNr0rgdx3eiSw5OHly6iQt5cxjiCQRoQSCPAjMKy7F3l+ZcEDWKuQHg4aDx0+/KUGjprvUuGWlERUOgIiIAiIgCIiAIiIAiIgCIiAIiIAiIgCIiAIiIAiIgCqu9W8fZ4qNIw7R7/AKMj3W/Wjjw8dLSVyK92LemqafYVC4uPfA7hkk4sXugHXMz5qU0uyk8vhGGpeBuQyWnU2irdsn2dE966qcoZSPwc4jygDzVv2Zu/bW+dKiwO+mRifw+cZPAFWdjZRUxRzCy2XdV4NOhUIOjnDA0giQQXRIjiFHbVdUtq3Y1GO7SA4hsPgHSSDAPTw5rua5NcbPvK1dxNvVNSo4y4sLWCPrHINAEDM5AaqMvyyXFLwQ9Os/i13otyjX8R4re2ru7c29PtKjqOcAMDnl5Jzj3MM65zGWqhx2nER5j8VZS9GUopkrTuFtMqgqCbWK2KVdaKRm6y37D246gQyoS6joOdPw4lvThw0hXVjgQCCCDmCMwQeK5Xb3E5FT+wdsG3OB+dE6ccBPEfV5jz8aSh5RpVbj9Mi7IvLHhwBBBB0IMgr0sjqCIiAIiIAiLDe0DUpvYHuplzS0PbGJpIjEJykIDMtXaV/Tt6TqtU4abBLjBdAmNACeK5LtnczalFzjTe65ZJhzLhzKhGebmvIE+BOqgK23b+2BbVN9SbhwkVWuczC4RHfBbotVWn1JDnwdit997B4kXDBw74cw+jgJHVSH/HrX9pt/5zPxX5utq1MZNqHwMkeizurUxq74Lf8sn5DTX/AA6tvH7RXW11hpihcUMIILKneDs8QLhIB93gRHWY+t9rFCBNvWnjBYRPrmuSNv2fNbK8jaBc7Axhc46Na0ucYzMAZlW+BWlyNrO02PtQtHkB7atKTEuaHAdSWkkeit9hf067cdJ7KjebSCPDoV+eKeyL9wBFjcEESD2ThIK2rS5vdnuFbsLm2PEupu7N3CH8CM+PErKVVb+WQw/vB+hkVO3T3+o3YLasUarWlxxOAY4CSS1xPACSDp1glTmxN4re8LxQqB5YYcIIPiAcy3qsHFrtEZRKoiKpIREQBERAEXl7w0SSAOZMBYKN/TcQA7M6AhzSeOUgT5IRk2UREJK5vVu9UunMdTqNaWgtwuBjMyXAjOdBEcBpxjrX2ft1rV3vPJjRTHxxHmroiFdizk59vNurbW1HG19bGTDAXNgug693TifBU5lF7dXM9SPuXbbm3ZUaWva17TqHAEehUed27T9mofy2/gpTwVcXng5TSrx/9BUla3XouiXG7do+cVvRl2pDA06RkRBB6hUPe3ZtGhVDLbEHDN7XOlgBEgCc5zHGFaM2ZTr9krsTaxtyYBdSMksGoPNs5DqNDr43a0umVWhzHBzTy4cYI4HoVx+02kQYMg9VPbL2mWOxUnYSdRq13iOKs4qXKIjNw4l0dIRQuzN4WVIbUim/IZ+64/VPU8DmppZNYOmMlJZQRVTb+/tCyuHUKzK0ta12INbBx6RLhLeE8wRwWzs/feyrR8sGHLKoDTieEnunyKttfeBlFiRRo2/anS5t/wCdT/FZ7falCoSGVqTyMyG1GuIHPIqoyjbUbvDss3VB9EValHHHfpxiEGYz4HQ9FIgyvqEnJf8Ak1U0F+AOQtY/8y2avsioUqFRwNW6uAwljXP7FjqmEwO7BAmMi7oTxXUUVnOT7Zbczje7PsiqvDXXr+yYP1NMhzz+9U90eU+IXU9i7Ct7NmC3pMpt4wM3Rxc45uOZzJ4qRRJScuyG2+wqZ7SflG2ttiLe3rgOjixjST8Sw+StO0r5tCmaj5gcBmSToB1K5hvhf3F1Vt61IMb+jkuFIOlxLol0wJyaBh8c1hPUV1yUZSw30aV0Ts5S4XZj3t9n7KDGVLbFgBa2oxxLyMTgA8E5xOo6zkrAdl29iaN1bYWGm5lK4DTk+nVIa4uE+8HFrp+r6fdh7fdcbPxXPcrOa5pbEGQSAY4cD0Vf2hcY6VSiHYQ8Bp4jJwI+xZaj8RjXKEZcp5z+yOivRTthL2vqdcRUTdK9dTr06IJNN4LYLiYwUy4OE6e7EDgegV7V9PqI3x3R/oc91MqpbZBERbmQJUcyq+oAQ7A05gNALiOpMjMEZAcNSpAiclCVav6NDX+5kGv4dAeRy8/gBDWTaNu7EHOe52HMBwZkSInJoMwT6rVr03VKjGADuuY8uJ4NcDkNSco81mp7RYdCvLLlvbsJIAwuEkHMuLYbOgn7keBta7JhYal2xpwl7Q6JguAMfmEF3TJID2EtmQHAkYcjI4QtK2pHswCJy1dmXfWPU6nxQZJNFGULk0WhtQDA0ACoCT07wiQNM5I4mApIFCT6tDa+2KNq3FWeGz7o1c791ozMSPBedv7Vba0H1XcBDR9J590evwlcZv8AaD6z3VKjsT3ZknLLh0aOQWF12zhdnRRQ7X+xfLn2kMk9nQcRwL3tbn1AnLzWhfb4W9eO2smvcAO92gkdAcMxrlKpPbdfQOI9dPgvP6R1+H9q5fzE/Z2/kq8dF5bc7JqkYqVWjEj54ERMnA4+Cz092bWt/wBHeAu1wOc18TJAgQ5uQOsnLNc+7ccQ3/b9/wBy+uqNOsjx739VaOrkuzKf4dF9Mu17s+5thNamHUxq9neaPHi0dSIXqhturTpudQqEw0kMJxNMZgAHSekaqvWG9F3QPydcvGpZUPaA/wAXfHkV6vd46FWXPoutq30qXylOpEmHM7paTpiEnnOi64ayEuJHn2/h9kHmP0IzeXbZvn06telT7gIxUcTC5pzwuJLpAzgdTzW5smlaOjABPJ5k+UmPRVe7u3NeajPcqd7DEQfnR5yVgF+2ZLZB6xC9OCjKKcXwRKuXXJ0xlBo0AHkF9dQaeAPkCqBS2mAMqlRvTGV5ftcn9ZVI/fP3FPgGDqm/5jpVhcVKBmk4t0BES0xpkclO0N6qg9+mx2XzSW5+BBgea5ru7t5xa8EkhpEFxk6ZiTrw9VbLDYd5cAOAbSYdDUJDjrmGAT6wueahF4ZTbanjJYv8WO/0B/N/sT/Fp/0R/N/tWnQ3FcZ7W5cZiMDA2Oclxdi4ctOuW9R3JtxGJ1Z8agvwh38IBHkVnmJdRt9mvU3vdOVOmB1qGfsWg/fGtBBdbjqKb5HUS8hWKjulZtn5EGfpvfU05YnGPJZWbtWjSCLejI07gKjK9E7JvuRz3bG8D6ob2lUPDTIEBuZETlrlI8ytE1G1RHxGTh1B1BXWBse3H6ij/LZ+CxXe79tUbhNGmOrGhjgeYc2CF5ms0Pxp74vDPV0es+BDZJZ57yci2vtllEd5wk+ZKgbfbQqvwtLi49Cp/e7cw21ZrnS9gIIeRk9nEEZw5pM9Rn0G3udu2ypeNGEABgxACJa1xcfUlg8158dJHG1/N1/f75PZWrUY74/L39/6LPuFs2s2o2pWonCac0qksIGLpOIEtJExpPNX1AEXt0UxphsifO3XStm5y7CIi2MghC8VqoaC46Dz+HErWN086UxH1nwZnkGnKI4+SENkbaUKTHvDmNa/E50aCHOJaQOUfGVvmowy3LlGS8XNQPgVKBcRoe6QDGcOJBHETktWztmsfkxzWxq9+OTIiMzGU+qIZPb7NpaBAy0yy/MLdp1DoV6kFeDlqpxgNni6MtIPJQ7NqVaOXvNGQafh3tR8VOuoyFE31EAweOihotF+yme0zbYquotYe61naEfXe7CAYOowkdJPNUCtXMwMzOXHOYkDi4lT2+DMNd3gw+hzUDSdge12uBzXRzwuleVc8zeT29NBRrSR0DdLcKjVBN2+o6rr2YdDQ0gZzq4jjBEctCbf/gPZ/wCzM/if/wCyhth3Pb16DqZynHMTDMJDsus4ehd0V9XfXXDHCPKunNy5bKy/cKwIIFANni17wf8Aco689mNq4fJvr0jB0eHAngSHAk+RCu6Kzqg/BRWzXUn/AJOWbQ9mNdoPY12P5NeCycs8+8JnTIeIVV2tsC7tv823fh+mwY2eZbIbrxhd9RZS0sH1wbw1ti75PzFVcHDLMfn0PVR9eien2E/cfgv0XvBuZa3gOKmGVDmKtMBr568H8u9K4htXZxoValJ0F1N5ZIEAkHI9Jyy6rPfbpunwdlcqtRxjDIKha1n5NpVH/uNL9dPdlT+yNxdoXLgG276QmC+uDSa3KZIIxkeDTmrt7GGPFa4IHyRptxGBGMO7g56Gp+YXWV31auycMnDf/Dm4pdFG3P8AZ3TtMDqzu1e3vYR7gf8ASMiXEcNB00i8oiqc7bfYREQgIiIAiIgI/beym3VI03ZcQdYOnPPIkR1Wjutu4LMOJfje6ATEANGgH3+SnkVHXFy345LqySi4Z4YREVygREQGrtJpNM4RiILXRzwuBy65KOo7ZpuGqm1pXmyqNWS+m0kx3oh0DQYhBjzUc+CVjyag2i1xgFbYAcM1XLzYzreoX02PfSygNl7mzwjUieInLXSVO2zwWAzIIn1SLfktOMcJxMzKcLJLToVH06Uu/wAxxHEZacphbpcIgK2SjR6dIUdtal2jCBqMx0PBSNNDRnomMkZwcd3upucQ9whzZa/wPEfaq92c66/mPVdm3h3ep1WuHFwidYOoI8+C5VtnZNSzfhqRB914nCRyP4fk8OppedyPT0l6xtZKbmbxOsqhkF1J8B7eIji3qJOXFdDvN4sZAt3AsLZxgYiSZEAH3SI4jj68ca4fhnn5cHBb1htOpRdNN0Hlz8Wn+qzqvcVh9F79MpvcuzsVhtcwBWaWumA6O6ZOWk4co1y6qYXKaO+9TDhqUmO6iWnzBkKQ2f7RBTZhdRc4D3e+JA5GRnH2QupXw9nFLTWLwdGRc/q+0oR3KGf1qgiPJuqg9pb9XdQEYmUmkR3BhP8AE4kzwkR0hJaiCEdLa/B0XeHeGlZsLnmXx3aYPecfuHX7dFwja106tVfVd71RxeY0zOn2BbF5cTJcSXakk59CSc46nyBVr9nm57q7xc3LD2Lc6bHCO0cDk4g/MGeXH1nlnKV8lFHdXCGmi5y7++C4+zfYptbNpeCKlY9q4EQWhwAa08RDQDB0JKtSIu+MVFJI8uUnKTk/IREVioREQBERAEREAREQBERAEREAREQBQ17sl8k0ngAmS10wJ1wkdeBHHhEKZRQ0Sm1yipClWY9rHw17pwwcQMa8FI7OpvxEVOHoVvvOJ7piGkYRyloJJ65keHmtDam0exjInnCjCXJopyn+nBKAALw6ZyVaq71sAnjyOSl9h7Q7dmMc49FKmm8IidE4LMkbtaiSNVgrtovBZUaxw4hwBHxC3C+NVr3NJlTVSykcZ5Kjtvce3rgm3AovH0RLD0LdPMQtu43FtnW4Y1mCoG5PxFxxRqQT3hP5CmrS+pMd2YcAVs3G0mNMYgs9kH2jbfamksnG9o7FuLZ5Y6m4xo5gcWkc5AgeBWtdUKtMBz6dRrToXFzQfAkLrJ28zF3WVKmcfJ031MPiWtIb5rK7bDXAh1C4g6g29Ug/9qwenh4Z0rU2LuJxo1BEmPOq77ktKNSs8MoUy954U2QY5lzswNM+uq6xcbuUbkR+j9n9czScJzyDSCTnoYU5sXZFK0pNpUmwBqT7zjrLjxOaqtK898EvXLHC5+hS91PZ0GkVb3C9wzbRGbGmdXmflHdDI8eHQ0RdUIRgsI4Z2Sm8yYREVygREQBERAEREAREQBERAEREAREQBERAEREBHX9m8nHSwhxgODiQ0gcZAJxcPADko+rsSrWPyr2Mbypy4nzcAB6FWFFDWSVJroh2br2g1t6T+tRoqnLq+YXl9n+iz2FFopHMsptDcLuJDBrIjIcR1U0ibV4G5vsga9GtctgTRafnOHe8myCDrrEcliobsPaIN1VI4w1od5EyB6Kxoo2ryWVkksIh6e7FqJmkHOMS9xLn5cnEy3yhe2buWwM9kD4lzgfEEwfNSqKdqI3S9nijSaxoa1oa0ZANAAA6AaL2iKSoREQBERAEREAREQBERAEREAREQBERAEREAREQBERAEREAREQBERAEREAREQBERAEREAREQBERAEREAREQBERAEREAREQBERAEREBgsnE02E5ktbJ8gs6IgQREQBERAEREAREQBERAEREAREQBERAEREAREQBERAEREAREQBERAEREBWNs3T21ngPeBlkHED3QvqIqMwb5P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4" name="AutoShape 6" descr="data:image/jpeg;base64,/9j/4AAQSkZJRgABAQAAAQABAAD/2wCEAAkGBxQREhQUExQTFRQVGBgXFxYXFRgWGBcYFRUcFxoYGxsfHSggGBolHBcUITEhJikrLi4uGCEzODMtNygtLisBCgoKDg0OGxAQGzAlICQsLCwsLywsLC00LCwsLCwsLCwvLCwvNCwsLCwsLCwsLCwsLCwsLCwsLCwsLCwsLCwsLP/AABEIAMIBAwMBIgACEQEDEQH/xAAcAAEAAgMBAQEAAAAAAAAAAAAABQYDBAcCAQj/xABEEAABAwIDBQUDCAgEBwAAAAABAAIRAwQSITEFBkFRYRMicYGRBzKhI0JSYrHB0fAUQ1RykpPh4hYzU7IVFzSiw9Lx/8QAGgEBAAMBAQEAAAAAAAAAAAAAAAECAwQFBv/EAC0RAAICAQQCAAQEBwAAAAAAAAABAgMRBBIhMUFREzKh8AUUImEjQnGBkbHx/9oADAMBAAIRAxEAPwDuDWwIGQGgX1EQBERAEREAREQBERAEREAREQBERAEREAREQBERAEREAREQBERAEREAREQGJ9sxxksaTzLQSiyohGAiIhIREQBERAEREAREQBERAEREAREQBERAEREAREQBERAEREAREQBERAEREAREQBERAERY61drBL3NaObiAM8tSgMiKNft62BINanI6z9iz0tp0XEBtWmS7QY2yZ6TKEbkbaICiEhERAEREAREQBERAEREAREQBERAEREAREQBERAEREAREQBERAEREBX98dtutWMw5GoSMcSG4RMcsR4dA7kqL+mNeZc4udzJxH1JlXfeTbdFodRwNrE+810FjfE55ggZDPwXO62yQ5xcHYJM4WCGjoAZIHmtIZ9HLa4t8slGPaeK94GnkVENtMH60nxb/VZadQjj9y1z7MHH0yXoVH0/8t72R9FxAyM6aETw0UxYbz1WZVQKgyzENd+B+H4Vqndc1nZWBUOMWFOUejoezNr0rgdx3eiSw5OHly6iQt5cxjiCQRoQSCPAjMKy7F3l+ZcEDWKuQHg4aDx0+/KUGjprvUuGWlERUOgIiIAiIgCIiAIiIAiIgCIiAIiIAiIgCIiAIiIAiIgCqu9W8fZ4qNIw7R7/AKMj3W/Wjjw8dLSVyK92LemqafYVC4uPfA7hkk4sXugHXMz5qU0uyk8vhGGpeBuQyWnU2irdsn2dE966qcoZSPwc4jygDzVv2Zu/bW+dKiwO+mRifw+cZPAFWdjZRUxRzCy2XdV4NOhUIOjnDA0giQQXRIjiFHbVdUtq3Y1GO7SA4hsPgHSSDAPTw5rua5NcbPvK1dxNvVNSo4y4sLWCPrHINAEDM5AaqMvyyXFLwQ9Os/i13otyjX8R4re2ru7c29PtKjqOcAMDnl5Jzj3MM65zGWqhx2nER5j8VZS9GUopkrTuFtMqgqCbWK2KVdaKRm6y37D246gQyoS6joOdPw4lvThw0hXVjgQCCCDmCMwQeK5Xb3E5FT+wdsG3OB+dE6ccBPEfV5jz8aSh5RpVbj9Mi7IvLHhwBBBB0IMgr0sjqCIiAIiIAiLDe0DUpvYHuplzS0PbGJpIjEJykIDMtXaV/Tt6TqtU4abBLjBdAmNACeK5LtnczalFzjTe65ZJhzLhzKhGebmvIE+BOqgK23b+2BbVN9SbhwkVWuczC4RHfBbotVWn1JDnwdit997B4kXDBw74cw+jgJHVSH/HrX9pt/5zPxX5utq1MZNqHwMkeizurUxq74Lf8sn5DTX/AA6tvH7RXW11hpihcUMIILKneDs8QLhIB93gRHWY+t9rFCBNvWnjBYRPrmuSNv2fNbK8jaBc7Axhc46Na0ucYzMAZlW+BWlyNrO02PtQtHkB7atKTEuaHAdSWkkeit9hf067cdJ7KjebSCPDoV+eKeyL9wBFjcEESD2ThIK2rS5vdnuFbsLm2PEupu7N3CH8CM+PErKVVb+WQw/vB+hkVO3T3+o3YLasUarWlxxOAY4CSS1xPACSDp1glTmxN4re8LxQqB5YYcIIPiAcy3qsHFrtEZRKoiKpIREQBERAEXl7w0SSAOZMBYKN/TcQA7M6AhzSeOUgT5IRk2UREJK5vVu9UunMdTqNaWgtwuBjMyXAjOdBEcBpxjrX2ft1rV3vPJjRTHxxHmroiFdizk59vNurbW1HG19bGTDAXNgug693TifBU5lF7dXM9SPuXbbm3ZUaWva17TqHAEehUed27T9mofy2/gpTwVcXng5TSrx/9BUla3XouiXG7do+cVvRl2pDA06RkRBB6hUPe3ZtGhVDLbEHDN7XOlgBEgCc5zHGFaM2ZTr9krsTaxtyYBdSMksGoPNs5DqNDr43a0umVWhzHBzTy4cYI4HoVx+02kQYMg9VPbL2mWOxUnYSdRq13iOKs4qXKIjNw4l0dIRQuzN4WVIbUim/IZ+64/VPU8DmppZNYOmMlJZQRVTb+/tCyuHUKzK0ta12INbBx6RLhLeE8wRwWzs/feyrR8sGHLKoDTieEnunyKttfeBlFiRRo2/anS5t/wCdT/FZ7falCoSGVqTyMyG1GuIHPIqoyjbUbvDss3VB9EValHHHfpxiEGYz4HQ9FIgyvqEnJf8Ak1U0F+AOQtY/8y2avsioUqFRwNW6uAwljXP7FjqmEwO7BAmMi7oTxXUUVnOT7Zbczje7PsiqvDXXr+yYP1NMhzz+9U90eU+IXU9i7Ct7NmC3pMpt4wM3Rxc45uOZzJ4qRRJScuyG2+wqZ7SflG2ttiLe3rgOjixjST8Sw+StO0r5tCmaj5gcBmSToB1K5hvhf3F1Vt61IMb+jkuFIOlxLol0wJyaBh8c1hPUV1yUZSw30aV0Ts5S4XZj3t9n7KDGVLbFgBa2oxxLyMTgA8E5xOo6zkrAdl29iaN1bYWGm5lK4DTk+nVIa4uE+8HFrp+r6fdh7fdcbPxXPcrOa5pbEGQSAY4cD0Vf2hcY6VSiHYQ8Bp4jJwI+xZaj8RjXKEZcp5z+yOivRTthL2vqdcRUTdK9dTr06IJNN4LYLiYwUy4OE6e7EDgegV7V9PqI3x3R/oc91MqpbZBERbmQJUcyq+oAQ7A05gNALiOpMjMEZAcNSpAiclCVav6NDX+5kGv4dAeRy8/gBDWTaNu7EHOe52HMBwZkSInJoMwT6rVr03VKjGADuuY8uJ4NcDkNSco81mp7RYdCvLLlvbsJIAwuEkHMuLYbOgn7keBta7JhYal2xpwl7Q6JguAMfmEF3TJID2EtmQHAkYcjI4QtK2pHswCJy1dmXfWPU6nxQZJNFGULk0WhtQDA0ACoCT07wiQNM5I4mApIFCT6tDa+2KNq3FWeGz7o1c791ozMSPBedv7Vba0H1XcBDR9J590evwlcZv8AaD6z3VKjsT3ZknLLh0aOQWF12zhdnRRQ7X+xfLn2kMk9nQcRwL3tbn1AnLzWhfb4W9eO2smvcAO92gkdAcMxrlKpPbdfQOI9dPgvP6R1+H9q5fzE/Z2/kq8dF5bc7JqkYqVWjEj54ERMnA4+Cz092bWt/wBHeAu1wOc18TJAgQ5uQOsnLNc+7ccQ3/b9/wBy+uqNOsjx739VaOrkuzKf4dF9Mu17s+5thNamHUxq9neaPHi0dSIXqhturTpudQqEw0kMJxNMZgAHSekaqvWG9F3QPydcvGpZUPaA/wAXfHkV6vd46FWXPoutq30qXylOpEmHM7paTpiEnnOi64ayEuJHn2/h9kHmP0IzeXbZvn06telT7gIxUcTC5pzwuJLpAzgdTzW5smlaOjABPJ5k+UmPRVe7u3NeajPcqd7DEQfnR5yVgF+2ZLZB6xC9OCjKKcXwRKuXXJ0xlBo0AHkF9dQaeAPkCqBS2mAMqlRvTGV5ftcn9ZVI/fP3FPgGDqm/5jpVhcVKBmk4t0BES0xpkclO0N6qg9+mx2XzSW5+BBgea5ru7t5xa8EkhpEFxk6ZiTrw9VbLDYd5cAOAbSYdDUJDjrmGAT6wueahF4ZTbanjJYv8WO/0B/N/sT/Fp/0R/N/tWnQ3FcZ7W5cZiMDA2Oclxdi4ctOuW9R3JtxGJ1Z8agvwh38IBHkVnmJdRt9mvU3vdOVOmB1qGfsWg/fGtBBdbjqKb5HUS8hWKjulZtn5EGfpvfU05YnGPJZWbtWjSCLejI07gKjK9E7JvuRz3bG8D6ob2lUPDTIEBuZETlrlI8ytE1G1RHxGTh1B1BXWBse3H6ij/LZ+CxXe79tUbhNGmOrGhjgeYc2CF5ms0Pxp74vDPV0es+BDZJZ57yci2vtllEd5wk+ZKgbfbQqvwtLi49Cp/e7cw21ZrnS9gIIeRk9nEEZw5pM9Rn0G3udu2ypeNGEABgxACJa1xcfUlg8158dJHG1/N1/f75PZWrUY74/L39/6LPuFs2s2o2pWonCac0qksIGLpOIEtJExpPNX1AEXt0UxphsifO3XStm5y7CIi2MghC8VqoaC46Dz+HErWN086UxH1nwZnkGnKI4+SENkbaUKTHvDmNa/E50aCHOJaQOUfGVvmowy3LlGS8XNQPgVKBcRoe6QDGcOJBHETktWztmsfkxzWxq9+OTIiMzGU+qIZPb7NpaBAy0yy/MLdp1DoV6kFeDlqpxgNni6MtIPJQ7NqVaOXvNGQafh3tR8VOuoyFE31EAweOihotF+yme0zbYquotYe61naEfXe7CAYOowkdJPNUCtXMwMzOXHOYkDi4lT2+DMNd3gw+hzUDSdge12uBzXRzwuleVc8zeT29NBRrSR0DdLcKjVBN2+o6rr2YdDQ0gZzq4jjBEctCbf/gPZ/wCzM/if/wCyhth3Pb16DqZynHMTDMJDsus4ehd0V9XfXXDHCPKunNy5bKy/cKwIIFANni17wf8Aco689mNq4fJvr0jB0eHAngSHAk+RCu6Kzqg/BRWzXUn/AJOWbQ9mNdoPY12P5NeCycs8+8JnTIeIVV2tsC7tv823fh+mwY2eZbIbrxhd9RZS0sH1wbw1ti75PzFVcHDLMfn0PVR9eien2E/cfgv0XvBuZa3gOKmGVDmKtMBr568H8u9K4htXZxoValJ0F1N5ZIEAkHI9Jyy6rPfbpunwdlcqtRxjDIKha1n5NpVH/uNL9dPdlT+yNxdoXLgG276QmC+uDSa3KZIIxkeDTmrt7GGPFa4IHyRptxGBGMO7g56Gp+YXWV31auycMnDf/Dm4pdFG3P8AZ3TtMDqzu1e3vYR7gf8ASMiXEcNB00i8oiqc7bfYREQgIiIAiIgI/beym3VI03ZcQdYOnPPIkR1Wjutu4LMOJfje6ATEANGgH3+SnkVHXFy345LqySi4Z4YREVygREQGrtJpNM4RiILXRzwuBy65KOo7ZpuGqm1pXmyqNWS+m0kx3oh0DQYhBjzUc+CVjyag2i1xgFbYAcM1XLzYzreoX02PfSygNl7mzwjUieInLXSVO2zwWAzIIn1SLfktOMcJxMzKcLJLToVH06Uu/wAxxHEZacphbpcIgK2SjR6dIUdtal2jCBqMx0PBSNNDRnomMkZwcd3upucQ9whzZa/wPEfaq92c66/mPVdm3h3ep1WuHFwidYOoI8+C5VtnZNSzfhqRB914nCRyP4fk8OppedyPT0l6xtZKbmbxOsqhkF1J8B7eIji3qJOXFdDvN4sZAt3AsLZxgYiSZEAH3SI4jj68ca4fhnn5cHBb1htOpRdNN0Hlz8Wn+qzqvcVh9F79MpvcuzsVhtcwBWaWumA6O6ZOWk4co1y6qYXKaO+9TDhqUmO6iWnzBkKQ2f7RBTZhdRc4D3e+JA5GRnH2QupXw9nFLTWLwdGRc/q+0oR3KGf1qgiPJuqg9pb9XdQEYmUmkR3BhP8AE4kzwkR0hJaiCEdLa/B0XeHeGlZsLnmXx3aYPecfuHX7dFwja106tVfVd71RxeY0zOn2BbF5cTJcSXakk59CSc46nyBVr9nm57q7xc3LD2Lc6bHCO0cDk4g/MGeXH1nlnKV8lFHdXCGmi5y7++C4+zfYptbNpeCKlY9q4EQWhwAa08RDQDB0JKtSIu+MVFJI8uUnKTk/IREVioREQBERAEREAREQBERAEREAREQBQ17sl8k0ngAmS10wJ1wkdeBHHhEKZRQ0Sm1yipClWY9rHw17pwwcQMa8FI7OpvxEVOHoVvvOJ7piGkYRyloJJ65keHmtDam0exjInnCjCXJopyn+nBKAALw6ZyVaq71sAnjyOSl9h7Q7dmMc49FKmm8IidE4LMkbtaiSNVgrtovBZUaxw4hwBHxC3C+NVr3NJlTVSykcZ5Kjtvce3rgm3AovH0RLD0LdPMQtu43FtnW4Y1mCoG5PxFxxRqQT3hP5CmrS+pMd2YcAVs3G0mNMYgs9kH2jbfamksnG9o7FuLZ5Y6m4xo5gcWkc5AgeBWtdUKtMBz6dRrToXFzQfAkLrJ28zF3WVKmcfJ031MPiWtIb5rK7bDXAh1C4g6g29Ug/9qwenh4Z0rU2LuJxo1BEmPOq77ktKNSs8MoUy954U2QY5lzswNM+uq6xcbuUbkR+j9n9czScJzyDSCTnoYU5sXZFK0pNpUmwBqT7zjrLjxOaqtK898EvXLHC5+hS91PZ0GkVb3C9wzbRGbGmdXmflHdDI8eHQ0RdUIRgsI4Z2Sm8yYREVygREQBERAEREAREQBERAEREAREQBERAEREBHX9m8nHSwhxgODiQ0gcZAJxcPADko+rsSrWPyr2Mbypy4nzcAB6FWFFDWSVJroh2br2g1t6T+tRoqnLq+YXl9n+iz2FFopHMsptDcLuJDBrIjIcR1U0ibV4G5vsga9GtctgTRafnOHe8myCDrrEcliobsPaIN1VI4w1od5EyB6Kxoo2ryWVkksIh6e7FqJmkHOMS9xLn5cnEy3yhe2buWwM9kD4lzgfEEwfNSqKdqI3S9nijSaxoa1oa0ZANAAA6AaL2iKSoREQBERAEREAREQBERAEREAREQBERAEREAREQBERAEREAREQBERAEREAREQBERAEREAREQBERAEREAREQBERAEREAREQBERAEREBgsnE02E5ktbJ8gs6IgQREQBERAEREAREQBERAEREAREQBERAEREAREQBERAEREAREQBERAEREBWNs3T21ngPeBlkHED3QvqIqMwb5P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6" name="Picture 8" descr="http://t1.gstatic.com/images?q=tbn:ANd9GcSEwzaupARBArVnDDN6GFD9URVaJJzZUdlaTx1cWfKt1Dl04EC1Uw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295400"/>
            <a:ext cx="2819400" cy="1409700"/>
          </a:xfrm>
          <a:prstGeom prst="rect">
            <a:avLst/>
          </a:prstGeom>
          <a:noFill/>
        </p:spPr>
      </p:pic>
      <p:sp>
        <p:nvSpPr>
          <p:cNvPr id="2058" name="AutoShape 10" descr="data:image/jpeg;base64,/9j/4AAQSkZJRgABAQAAAQABAAD/2wCEAAkGBxMTEhQTEhQUFBUXFRcYGBYXGRgcFxUYGBcYGBcaGhocHSghHRslGxYVITEhJykrLy4uGB8zODMsNygtLisBCgoKDg0OGxAQGy0kICQsLCwsLzAsLCwsLCwsLCwsLCwsLSwsLCwsLCwsLDUsLCwsLCwsLCwsLCwsLCwsLCwsLP/AABEIAKUBMQMBIgACEQEDEQH/xAAcAAEAAgMBAQEAAAAAAAAAAAAABQcDBAYIAgH/xABLEAABAwIDBAcEBQkECQUAAAABAAIDBBEFITEGEkFRBxMiYXGBkTJCUqEUI3KxwTNDYoKSorLR4QgVJMIWNFNjc5PD0vAXRNTi8f/EABkBAAMBAQEAAAAAAAAAAAAAAAACAwQBBf/EACsRAAMAAgICAQMDAwUAAAAAAAABAgMRITESQVEEE2EiMrEUQlJxocHR8f/aAAwDAQACEQMRAD8AvFERABERABERABF8TTNYC57g0DUkgAeZUHPtrhrDZ1dSAjUddGSPQoAn0UDBtrhzzZtdSEnQddGCfIlTcMzXjeY4OB4tII9QgD7REQAREQAREQARcrtj0gUOHAieTeltlDHZ0h5XF7NHe4juuqc2h6UcTrbtp7UUJ4tP1hH/ABLX/ZDfFLVKVtnHSXLL1x/amjoheqqI4srhpN3kdzBdx8gq4xnp2gBLaKllnPxPO43xAAc4jx3VT78Hud9z3PeTcl+YcTrfj81nZOYxZ8dh8TBdvmNQs9fUr+zkg86/t5OrxDpRxqf2HQ0o/QY0m3Il++fSygavFcTlN5MQqDfUNkeG/sggfJfMUrXC7SCOYX0s1fVZP9CD+osiqmlld+Ummf8AacT95KwR4cG5te9p5g2+5Ti+HRAri+pv2wWevZpw1dXH+Sraln2ZJB9zgpqg2/xmC27VmUD3ZQ19/EubvfvKLfAeGaxEKs/UV8lFmr5LEwnp0qGWFbRtcOL4SW2H2XbwJ/WCsbZrpLw2ts2OcRyG31U3Yfc8AT2XHuaSvOi1p6FjtRY8xkqz9R8oos3yew0XlzZjbnEcOs2OT6RALfUy3cAOTD7TMtN025gq7thukujxEBjXdTUWzgkIuTa56t2QeNdLHK5AWiaVdFlSfR2qIiY6EREAEREAEREAEREAEREAEWvX1scMb5ZntjjYLue42ACoLbXpPqsQe6nw7egpxk6XNskg5lw9hp+EZka6kDjeuWDei0NsOk6goCWOeZph+ais4tP6br7rfAm/cqtxXpbxWrypI2UsZ0cAHOt/xHjdP6rQVzeHYBFFYkb7ubtB4DRSyz19R/iRrL8EFVYVUVLt+sqZJXZ+05zyL8AXHIdwC+mbMQDUvPiR+AU2ik8tv2Td0yEk2XhOhePMfiFigwSeB2/S1L43c2ucx37TCugRCy2vYLJRmwrpTxejsKgNqoxqXjO3dIzQ97gVZuyfS/h9XuskcaWU+7KRuE/oyez+1uk8lViisQwGKW5A3HfE38RoVWfqP8ik5fk9Ugr9XmrYfpCqsJkbBVb01IdBe5jHOIngOLDl4Xubm2m6RqGkpGVXWCYStvAyM9qXhx9kA5OJ0sRa+S0J75RZPZ0mK4nDTROmqJGxRtGbnGw7h3k8AMyqN2z6XKmrLoMMDoIcw6oOUrvsn82PC7tD2dFxuO7QVGKzGWqksxp7FO02bGO5vPm45nuAFvqNgaLAAAcAs2b6lRxPZny5/HhdmpTYa1pL3kyPJuXOzuTmTnxvxOa3URefVuntmOqdPbCIiUU1paJpO827HfE3K/iNCvj6S5n5UXHxt0/WHD7luIn8vT5G8vk/GuBFwbg8Qv1ab6YsJdF5x+6fD4T8lnpqgPFx4EHVp5ELjn2uga9oyr8cwHVfqJThrSQcs1hW+viSIHxVFfyOr+TTWvUUgcQ4EteDcOGRuND/AFW09hGq+VWaa5RRPXKLF6Pel2SFzKXFCXM0ZVZlw4DrfiH6eo43vcXlFK1zQ5pDmuAIcCCCDmCCNQRxXkSeIOFnC4XT9F/SLLhrmQ1JdJRSHLUmAnVzP0eJZ5jO4dtxZfJc9mqL8j0uixUtQyRjZI3B7HtDmuabtc0i4II1BCyqxQIiIAIiIAIiIAL4mlaxpc4hrWglzibBoAuSSdAAvtU308bWO7GF0x7ctnTkHRnusPK/tHuA4OKAOQ2+2vkxio6qEuZQxOy1HWHTfcOZz3QdB3krBTU7Y2hrBYD/AMueZWPD6NsTAxvDU8zxJWysOTJ5P8GW78mFjqJgxrnuyDRcrIvl7AQQQCDqDmD5KYhAQ7VRk9pjmjmCD6jJTNJWRyC8bg77x4jULE7CYD+aZ6W+5adRgLB2oCYpBmCCbHuN+Co/B9cDvxZMotbD6gvYC5pa7RwItYjW3ctlTa0KEREHDXraRsrCx4uD6g8x3rjjTfR5wJRvN4Hhbg634LuVoYzhwmjLct4ZtPI8vAqkXr9L6Y816fRpT0zH5kA8iNR4ELDaSPnK398fg771p4HVnOF+Tm3tfXLUeX/mimFmtOH4vkhW4fizHBO14u03+8HkRwKyLUqYCD1kftcRweOR7+RWenmD2hw0PqDxB70jS7QjXtGRERKKEREAFrVNOb77Mnj0eOR/mtlYampazXU6NGbneATTvfA073wftNOHi4yOhB1aeIKyqPZSPc4yEmMkAWbrlpvcCVl3Zm6OY/xBafUZfJM5W+GM5Xpm2i1PphHtxvHeO0Pln8lkirI3aOF+Wh9DmlcUL4szObfVakjLFbi0ZZjJdsWnGQ+yPs8z8k0bOxswTzgZAbzjo0fjyC+WwHcDHAEWsc/uyWSKANvz4k6nxKyK20ui2/g6/oj29dh8oo6tx+iSO7D3HKB5Ot+EZPtDgTvZXdf0WvIFVAHtLT5HkVcfQbtuZmf3dUu+uhb9S46yRN93vcwac2/ZJW3Fk81+TTjvyRbiIiqUCIiACIiANTFcQZTwyzyGzImOe7waCTbvyXl/Dah9VPPXTZvle4juBOg7gLNHc1W1/aCxkxUDKZh7dTKG24lkdnOt+t1Q81WlHTiONrB7oA8TxPrdQz1qdfJLK9LRnREWQzhEX4TbMoA/V8lwGpC5DGNoHPJbES1nMZOd39w7lv8ARnNTGvihrIWTQ1DhEd+92PebMc1wII7RAOehPIK84G1yVWJvs6JF3m0/RL1bTLhb3Nc0X+iyOLo5AODHuN2O8SQTa5AVeUtRvg3a5jmuLXscLOjeDZzXA5ggpLxOBahyZ0RFMQIiIA5faijLHNqGZZgO7jwPnp/+rcpKgSMDhx+R4hS9TAHscx2jhY/zXJYQ8xSvhfzNvEfzH4JrXnH5X8HbXlH5X8E4tGdwifv6MebOHJ1snAd9s1vLUZ25SeEfZH2jm4+QsFmj3vohPs+m18R99vmbfethrgdCD4L8cwHUA+IWB2Hxn3Q0829k/JH6fz/P/QfpNlFqfRnt9iQnueN755FYWNdI5zJDYNtdjb2dfiTqRrkhQu9h4r5MrqovO7FY83n2R4fEVlp6UNzzc46uOp/kO5ZmtAFgLAcAv1cdekcdekEREooWOWBrvaaD4gLIiE9HdkdWUADDubwtmWbzt1wGZFvBb0BaWtLfZIFvBfa1MPy34/gdl9l3aH3keSo6dTz6H26nk+qlud+awrZqtB4rWTT0NPQWEzyQSR1MDi2WJwcCO48eY4EcQSsyFUinL2h5rT2eodj9oY6+kiqo8t9vab8Dxk9vkb2PEWPFTK8+dBe0Rpa19C8/VVHajvo2Voy/aaC3vLWr0GvRT2to2J75CIi6dCIiAKB6Zq3r8ZggBu2nhBI5PdeQ+o6lRCx49UddjOIy/DIYv2CI/wDpLIsed7oz5X+oIiKJIKD2srNyIMGrzn9ka/ePmpxcftg/65o4Bg+ZP9FTEt2h8a3RAqX2Rp3SV1Ixl951RCBbh9Y3Py18lEgK/OhLo4kgcK+sYWSbpEMThZzA4WMjxwcQSAOAJvwtuNRcyp/pmwAQyx4jELB7mw1IGhvlFKe8EbpPLdVwLn9v8OFRhtZERcmB5aP02DfZ+81q41taONbWiikWvQS78UbjqWNJ8bZ/NbC85mQIiIOBcxtbSlrmTt1uAfEZtP3jyC6da+IUwkjcw+8Mu46g+tk0V41saXpkTHVgx9Zw3b+mo9Uw+MtjbfU9o+Lsz96gaSos0wvyu8XvwAPbB9PmVIy47GDkHO79AkvBS3Mr3/4JWKlwkSqKNgxqN2Ru3x09QpIG+YUKip7RGpc9oLUrBuvZJ37jvsu09HW9VtrBXx70bx+ibeIzHzCIfIT2Z0XxBJvNa7mAfUL7S9HAiIg4EREAFq6T/aj+bT/Jy2lpV0gbJE5xAHbB8C3+YCeOXr8MeOXoz1RyC1lIUOE1dVnTUs0jbZPI3Iz4PfYKep+jDE3gE/RYu58jnEfsNI+arMNLkrM6XJyKLvB0SVnGpp/2ZFoV/RliEWYfSyN7jI03822+a7pfKO6/JxFY98ZZNGS2SJ7XtcNWkEEHyIBXrLZvF21dLBUs0lja+3wkjtN8Q648l5gxbBKqBrvpFO9rLEF7bPYBzJbfdHire/s74kZMOkhcfyM7g3uY8B4/fMnqtmDfjpmjFvWi00RFcqEREAeWMOk356yX46mQ/vOd/mUkoLZE3ieTqZD/AAtU6sGX97Mt/uYRESCBTvRpDE/FHwzsjkjmo3DckaHNc+OVrtDl7O8VBL5ixB1LPT1jASaeTecBq6Jw3ZWjvLCVTE9Uh8b1Rf2HbKUMD+shpKeN40e2NgcPA2uPJTKw0dUyWNksbg5j2hzXDRzXC4I8isy3GoLRx2YMpp3uNmthkcSdAAwk/ILeXDdMeMdRh0kTT9bVEQMHc/8AKHwDN7PmQgClsGH1EX2At1fEUYa0NGgAA8ALBfa81vbMb7CIiDgX4Sv1a1XJwHmhLZ1ETiOGxyuLiCHHiOPioivwTcaXMcXWzII4c10aLRNtFVTRwil8ArCHdWTkdO4/1UbVR7r3N5OI9Cv2jv1jN0Eu3m2A1JuLAeKtklXDRS5VTo7CSQNF3EADiVKYDsxW1wBgiEcJ/PzXa1w/Qb7T8jkQLZahdpsV0bAbtRiAD5NWU+Rii5b/AAe/5DvytZS8zUz+X/sYUlP5Kyw/ofjawNlrKhxAt9UGRgeRDj81jr+iVwzpqx1/hnYHA8u22xHoVZ08zWNLnua1o1c4gAeJK16PE4JfyU0Un2Htd9xK750+f+BvJsojGdn62juamnJjGs0PbjtxJt2mD7QCjYZ2vF2kEdy9KLl8e6P6CqJe6LqpDf62E9W+51Jt2XHvIK5+l/gXUv8ABS6xT1DWW3jmdAM3HwAzKsr/ANImb3+uz7nLdZv/ALf9F1WzuxtFQ9qKMGS2c0h3pDwvvH2b/ogBc8ZXbOeC9srLANga6qs6QfQ4TxeLzOHdH7v61j4qxtn9gKGks5sXWy/7WbtvuOIv2WnwAUvWYuxjS64DRmXOO60DmSf6LjK7pEY5xZTNlqnDI9SLRA8nSHLzzVJVVxK0USb6LDc8DUgeJX42Rp0IPmFVb8axR+bIaSEcRI+SR3qywSPF8Ub7UdFIOTHSsd6uuE/9NR37bLWWpibxuEHU2sPNV3FtrKz/AFiiqY89Yi2Zo7zukEDyW9Sba0Ml/wDEMYRqJbxkH9cBL9mkc+20T65fET/dcoxGm7Ee+wVcA/JzRvcGb4boJGlwIItx5kOlqvH6WNu8+ohaPttJPgAbnyVZbX7XGukFPBvMhZZ5cRZ0pFt024NzDgDrkVTHuX5evZSNp7PTiLzNFtvikeQrpv1hE/8AiYVNbObfY3PUR00Usc8jz78LAGM957yzds1o9dBclapzTT0i85JfRf6KO+i1P+3Z/wAr/wC6Ko55oweHq31MXwVMjfQ7v+VSa+to6P6PjGIRZ2fIJm8iJPrDbzkt5dy+VhyrVsy5P3BERTEC/CF+ogCf2C23OGf4eoDn0RcSx7QXOpS43cCBmYySTlmM9bq68MxSGoYJKeWOVh95jg4eBtoe5edFpPwmEne3N082kt/hIWiM+lqi05fk9EbS7V0lCwvqZmsNuzGDeV/cxgzOZGegvmQqMx3GpsQqvpc7SxrQWQQn80w6ud/vHcT4DgLRtNhsUZuxgB+I3J9TcrbXMmbyWkcvJvhBERQJBF8PkA1WrLUE6ZD5rqWzqRmmntkNfuWmSixzTtb7Tg3xKdIdIyISoufHYhpvO8BYfNRtbjbntLQ0NByPE28VRY6Yyhsj6mTee53NxPqVMbC0RmxCkjGd54yfsscHv/daVBLv+i7AqpznVcEjYCy7GPfGH7xcCH7oJFrDK/6RHNaK/bwVp6R6IkkDQXOIAAuSTYAcyToFX+0nSXGxrxRBs25k+peSKaM8gR2pX/os1vcE5rWm2cdNZ2IVc1WG57htFALZ3MbMjbmSq4xCq/vCoJaAyjg7MUbRutI52FrE6nkLDvWScEzzZmmF2z4q8fmqpOsdG6teDk+ouIW90cLXBjfMuvrYLBWx1Dhd1NSN/wCGxrCPNhB+an2MAAAAAGgGgX6Qu/ea6Q33PhEJhO2WJUjgDPMI76PAmYO4B5yHg4K0MF27rHxtkNLFVxm95aSSxHcYpe1vaZXVczRjNpzHfxC1MIxJ+HVAmZcwPIbLHzHd3jMg+I0KfUX2hmlXouVnSPTAfWwVsJ+GSnff1bcKJxHbOee4o6WV/wDvJmujgZ359p57hZTtPO17WvYd5rgHNI0IIuCPJfa4sEJkkkvRwxwN0zg+uldUuBuGezAz7MY11tc68VMRxhoDWgNA0AAAHgAtmth3XZaHMKF2jxhtLA6U5nRjficdB4ak9wVkU7MW0O0kNIO2d55F2xt9o955Dv8AS65d20uIy5xxxwt4bwz8945/shaWD0DnE1NRd8rzvdr3eRtzta3IWU0o3l09I46S4Ro/6RYlHm5kUg45D/KR9y3KTbGmnIjrIRGT/tGh7O69xdvpbvR7bghRFVStkG68X+8eBRGXfZ1Un2d5TYLStIeyCEHUODG+oNvuVbYnXNNfUvv7xYO/dIbkOPsrdwHaN9EJIJSXMDHOhPJ3ut7mk+hHeri6CNnepoPpMrR1tS8yBxHaEfsszOednP8AB4VnKpaHUb2mVlgexOI1h+rp3RsP52cGNgHMAjfcPAK8dhdiocNiIYesmfbrZnCzn24Ae6wcG+t11CLsY5joeYU9BEROMUr074b1NTR149l16eU8B7TmH0Mn7AXKK+9sdn2V9HNSvy6xvZd8Dxmx3k4C44i44rzthrpGF9POC2eBxje069nIHv8AHjrxWbPP9xHLPs3kRFmIBERABERABEWGaXPdb7Rz+y34j+HM+dgDKtaWp4N9V8TS+63T71GS1jnSNhp2GaZxs1jQTnysNT3KkQ2PM7NuaUNG84gDmSoyXG2khsTTI4kAcLk5ADiVaeyPQoX7s2KyOc45/R43WDe57x9zLae0VXlVhMUv0gRtDGmpmMVtGNDy1ree7YAKzhQt0VcqeWb9DsRiM+crmUzOV7v8g258i4LpMM6MaRmczpJ3cd47rSfBufq4rW2G20zFHWndmbZrJHaScg4/Fyd73jrYCp10JVUjjsS6NaGXNjXwn/duy9HA/Kyg5uiNt+zVkDkYgT6h4+5WaiNsVXS9nA4Z0V0zCDNJJNb3R2GnxsS70cF3VPA1jQxjQ1rRYNaLADkAsiI2cdN9nMdJOI9TQS2NnSWiH6/tfuB64fBqbq4WN42ufE5n+Xkpzphkuyki+OVx/ZDW/wDUWgo5nwkdf7UERFnENSsbmCtKqgD2OaeI9OR9VIVgyHitRUl8DydX0S4qX076d57cD7D7DrkDycHjwsu6VQbE1XUYo1vuzsLTyvbeHnvMt+srfWnvk7fZH4r7vn+Cq7aub6TXtg/NwC7hwLjYu+9jfIqzMTlG93NGf3lVLs04yGed2skh8veP8XyXLepbOrhbJ1ERYyQUfMLOPipBaNUO16Jp7Gkg9o4LsD+LT8j/AFsvWOA1LJaaCSIBsb4Y3MaBYNa5gLQBwsCBZeXMTj3onj9En0z/AAV9dC9f12EU1zdzA+M9249waP2Nxa8T4NEPg7dERVHCIiACrHpa2FfORiFE29VG20kY/wDcRjhbi8DTiQLahoVnIhrYHmGgrWyt3m+BB1aeRX3UPdkGDM3zN91oGpPPXIcfVWlt/wBGQqHuq6EtgqtXtOUVRz3gPZefi4nXM7wqqSofFIYKqN1PONWPyBztdjtHA8CNeF1jvE55XRnrG1yjYaMs8zzX6iKJILUrazcs0Dee7RvADi5x4NC/MUxBsLC52Z0a34j/ACUDS4rFm57yXuzcd0+QHcE8Q3yPM75Ji1/bke7ub2G+Vu16lfm8GggANGp5nvc45nxKjJMciGhLvAfzsum2U6P67E3tdKx1LSXBL3gh7xr2GnNxPxeyO8ixrONsdQ2Q+C4bU4lP9Hom5D8pKbhjGniTwGvebZL0BsHsBS4ZH9WOsnIs+dwG+7mG/Ay/ujkLk2upnZ3AKeihbBTRiNgzPxPdoXPdq5xsMzyA0AClFpmUuiyWgV5X2bP+Gj/W/jcvVC8yRUvUSVFPa3UVE0dv0Q8lp8CCLKOf9pPL+0wYnhrJm2dkRo4aj+Y7l9YJtlVUVo6hpqIBkHX7bB3OOoHJ3kQttaFR7RUcdtcEpfpljYLtbR1IHVTNDj+bf2X35WOvldTioqpwiJ+e7unm3L5aL9hFVAPqauVjWj2d526AO69vkrqpY3in0Xmi4rAtldoKiniqI62nDJWNe0PJ3g1wuL/UEXt3lb3+gW0R1r6Uebv/AI6fxO/aZz3S3+Ww/wC3J/FCtVYOkPZzEKSSjdX1EdRvSO3Ny/Y3TGXXuxut2+izrPn9C2tJIIiKBMwVfs+a01uVns+f81pp56HXRG4nN1UlPONY5Wu9CHD+Eq0qjb7D23/xAJ4AMkN/MNsqt2gbeE9xB/D8V1O3OF0rWYSYYI4zLR9dJuj2y9kVt7nY73qVoTSjb9DtLx2/RmxHbejcyQCRznOa4CzHakG2oHFc5soP8OPtO/BYZKSMNdZjBkfdHJZdk3fUeD3fgfxUXlWSHoRWql6JpERSEC0qv2vJbq0qr2vILs9jSYCFZX9nCr/w1XT3zjnD/wDmM3fvhKrZdr/Z7k3azEI+bWO9Hv8A+9asPbLYy80RFcqEREAEREAFG49gFNWR9VVQslbw3hm0ni1w7TT3ghSSIAqPFuh6SO5w+qIHCGpG80dwkaN5oHKx8VytdsxicF+toZHge9TubKHd4aDv+oXoZElY5rtCuJZXHRXsWYmmtq2WqJW2ZG4f6vEfdIOkjtXXzGmWYXW1OyOHyEufRUrnHVxhjJPnu3U0iZLS0hktEXh+zdHA7ehpaeJ3xMija71AupREXQCIiANevrGQxSTSGzI2Oe48msaXOPoCq9j6OhXPdXVcktPNUBjjFT7gbG0NAY15ex+/IG2DnDdF72FlYGKULZ4ZYJL7ksb43WyO69pa6x52JUJBTYpG0ME1FMGgAPfHKx5AFruDXuBPhYdwXGt9gVjj2w9RT1dPSxvErKlzmxTPABjLGl8glDbAkMBcLW3rEZWuunHQ3Tlvaq6syW9odSGX57nVk27t7zU/W4DiFQ6J8tXTxOhk6yLqadx7e4+OzzJKd5hbI8FoDSb5EWW4G4oMt6gd+luzt/c3nfxJVjlehVKRQ21OESYfUGnqHMOQdHKOy2VhJAIBJ3XAggtubd4IUQL1DhT0/wBbLKQxrW3PtZEkjQAXJPBejKXZUSSmfEDDVy7oYwdS0QwtBLiI2PLzvEnNxcSbDSynqWiiiFo42Rjkxob9wXPtLezngtnxhdE2CGKFnsxRsjb4MaGj5BbSIqDlS/2jac/QqaUD8nUgeG8xx+9gXBtdcXHHNd/tZhc+Nvr4o5Syno7xQxtIAqKxrQ55kPwtvuW5m9xmDyPRpsbUYgx3XPdSx07+peA3658jRmzti0e6Cy9wTf5Ry43WtE8kOuiPRWa7odpbdmrrg7mZIyPNvVWt6KrNqQ/Dah1LVXkcAHMlY0ASxu0dul3ZNw4Ec2m2SjWCkSeJo+Kw5DxWqvrCXSYhOynomF0rrm7+yxjR7T3kXyGXqAM7BWA7oXqdy4r2GXUMMFo729ne3y61/et5JoxVoaYeirsd/IP/AFf4grGwXZGTF6emmZM2BtNSQ00Ycwv617Y2ySOdZw3G3eGDUndJ0sDwWJYFWyVQw3qHCpLxvAZs3eEgcPzed97hZejP9BsPLWCSkp5CxjGb7o2bxDGBjbm1zZrQM+StEfp0ykzxpnnXFB9HlkgnLWSRuLXgOuO4tPEEEHnnmAVrbHP+rkbyff1Fv8qv3bWNlJTw09BBBFPUzMp4S2JgbFvXc+WwHutDj4kHPNVTtDsNVUWJsgp96ZlXuiOaUk3kteV0jgNWkPeR8J4lS/p1Kfj7E+ypT0YEVlUvQ9Dujrqyre+2ZjMcbL9zdwkebiub272Edh0BqoZpZ4GFolZLumRocQ0PY9obexIuCNM7pHgrQv2mcytCoPaK027UQcpB5D/uXc7M9GNZWRNqJZ20kcg32MDOslLTmC65AbcWNsznnZEYq2Ewzjl2HQE2+I1p4CEDzL2/yKitttjarC2iV7hVU5NjMxu66Nx0EjLkAE5BwNr5GxIB7XoA2elhgqKuZhY6pe3ca4WPVs3jvW1s5zza/BoOhF744cvkpEtMthERVKBERABERABERABERABERABERABERABERABERABERABERAHGybBlss0lLXVdKJ5XTSRxmMs6x9t9w3mEi9hx/ALSZs7V4c2R9NXl7ZJDLIypgbIXSuA3nh7HxkXDW5ZjLvKIgDFTY5icjt0T0jb8RSyH76lTuC7KubO+rq6j6XO6IRD6pkcbIw8vAawXN7k9ouJzKIgCO2wwF8MrcRo5WU8scTontMTXsljc4PAIDmlpDhe4KrSr6a8Sjl6rq6N1jbe6uUfLrkRAFhbB009VU/3nUysc8QGBsccW41rXPDyS4vcXZjTvVgoiAIPajZttYIryywSQydZHLEQHtcWlpHaBBBB07lBVGwdQ50cn96VTpYXF8RkZC9jHFpaSWbo3gWucLXGqIgDUqccxONxYZ6R9veNLICfIVNlnkwStxCF0dTXNbA8Wkjgpmsc9p4dZJJJu+IF0RAHS43s5BU08tO5jWiSNzN8NbvNuLBwNtRqqq2k26xLCgIespqoMAYHPgcxxDRYX3JrcERAGDBtsa/G430j301OyUGNxZA9xs7I23pld1HTiONkYJIYxrQTqQ0AZ+iIgDMiIgAiIgD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60" name="Picture 12" descr="How To Draw A Cartoon Turtl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62600" y="4724400"/>
            <a:ext cx="3048000" cy="16478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Sequencing </a:t>
            </a:r>
            <a:r>
              <a:rPr lang="en-US" dirty="0" err="1" smtClean="0"/>
              <a:t>ipilimumab</a:t>
            </a:r>
            <a:r>
              <a:rPr lang="en-US" dirty="0" smtClean="0"/>
              <a:t> in BRAF mutant patents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-4762" y="1400175"/>
            <a:ext cx="5262562" cy="2790825"/>
            <a:chOff x="1976438" y="2033588"/>
            <a:chExt cx="5262562" cy="2790825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976438" y="2033588"/>
              <a:ext cx="5191125" cy="27908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Rectangle 5"/>
            <p:cNvSpPr/>
            <p:nvPr/>
          </p:nvSpPr>
          <p:spPr>
            <a:xfrm>
              <a:off x="6781800" y="2667000"/>
              <a:ext cx="457200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43400" y="4029075"/>
            <a:ext cx="4791075" cy="282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Concerns with Treating the Elderly</a:t>
            </a:r>
            <a:br>
              <a:rPr lang="en-US" dirty="0" smtClean="0"/>
            </a:br>
            <a:r>
              <a:rPr lang="en-US" dirty="0" smtClean="0"/>
              <a:t>with Immune Checkpoint Inhibitors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78429"/>
            <a:ext cx="8229600" cy="4961609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After all, older patients </a:t>
            </a:r>
            <a:br>
              <a:rPr lang="en-US" sz="2800" dirty="0" smtClean="0"/>
            </a:br>
            <a:r>
              <a:rPr lang="en-US" sz="2800" dirty="0" smtClean="0"/>
              <a:t>are more frail:</a:t>
            </a:r>
          </a:p>
          <a:p>
            <a:pPr lvl="1"/>
            <a:r>
              <a:rPr lang="en-US" sz="2400" dirty="0" smtClean="0"/>
              <a:t>Socially isolated</a:t>
            </a:r>
          </a:p>
          <a:p>
            <a:pPr lvl="1"/>
            <a:r>
              <a:rPr lang="en-US" sz="2400" dirty="0" smtClean="0"/>
              <a:t>Physiologic changes</a:t>
            </a:r>
          </a:p>
          <a:p>
            <a:pPr lvl="2"/>
            <a:r>
              <a:rPr lang="en-US" sz="2000" dirty="0" smtClean="0"/>
              <a:t>Decreased renal function</a:t>
            </a:r>
          </a:p>
          <a:p>
            <a:pPr lvl="2"/>
            <a:r>
              <a:rPr lang="en-US" sz="2000" dirty="0" smtClean="0"/>
              <a:t>Increased body fat</a:t>
            </a:r>
          </a:p>
          <a:p>
            <a:pPr lvl="2"/>
            <a:r>
              <a:rPr lang="en-US" sz="2000" dirty="0" smtClean="0"/>
              <a:t>Decreased marrow reserve</a:t>
            </a:r>
          </a:p>
        </p:txBody>
      </p:sp>
      <p:pic>
        <p:nvPicPr>
          <p:cNvPr id="1032" name="Picture 8" descr="C:\Users\RCowan\AppData\Local\Microsoft\Windows\Temporary Internet Files\Content.IE5\JKA15BDF\dglxasset[4]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18333"/>
          <a:stretch/>
        </p:blipFill>
        <p:spPr bwMode="auto">
          <a:xfrm>
            <a:off x="603262" y="4660777"/>
            <a:ext cx="1967081" cy="1605154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2396955" y="4822867"/>
            <a:ext cx="5377543" cy="17912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spcBef>
                <a:spcPct val="20000"/>
              </a:spcBef>
              <a:buFont typeface="Arial"/>
              <a:buChar char="–"/>
            </a:pPr>
            <a:r>
              <a:rPr lang="en-US" sz="2400" dirty="0">
                <a:solidFill>
                  <a:srgbClr val="002060"/>
                </a:solidFill>
              </a:rPr>
              <a:t>Decreased stamina</a:t>
            </a:r>
          </a:p>
          <a:p>
            <a:pPr marL="742950" lvl="1" indent="-285750">
              <a:spcBef>
                <a:spcPct val="20000"/>
              </a:spcBef>
              <a:buFont typeface="Arial"/>
              <a:buChar char="–"/>
            </a:pPr>
            <a:r>
              <a:rPr lang="en-US" sz="2400" dirty="0" smtClean="0">
                <a:solidFill>
                  <a:srgbClr val="002060"/>
                </a:solidFill>
              </a:rPr>
              <a:t>Already reduced life expectancy</a:t>
            </a:r>
            <a:endParaRPr lang="en-US" sz="2400" dirty="0">
              <a:solidFill>
                <a:srgbClr val="002060"/>
              </a:solidFill>
            </a:endParaRPr>
          </a:p>
          <a:p>
            <a:pPr marL="742950" lvl="1" indent="-285750">
              <a:spcBef>
                <a:spcPct val="20000"/>
              </a:spcBef>
              <a:buFont typeface="Arial"/>
              <a:buChar char="–"/>
            </a:pPr>
            <a:r>
              <a:rPr lang="en-US" sz="2400" dirty="0">
                <a:solidFill>
                  <a:srgbClr val="002060"/>
                </a:solidFill>
              </a:rPr>
              <a:t>Comorbidities</a:t>
            </a:r>
          </a:p>
          <a:p>
            <a:pPr marL="742950" lvl="1" indent="-285750">
              <a:spcBef>
                <a:spcPct val="20000"/>
              </a:spcBef>
              <a:buFont typeface="Arial"/>
              <a:buChar char="–"/>
            </a:pPr>
            <a:r>
              <a:rPr lang="en-US" sz="2400" dirty="0" err="1">
                <a:solidFill>
                  <a:srgbClr val="002060"/>
                </a:solidFill>
              </a:rPr>
              <a:t>Polypharmacy</a:t>
            </a:r>
            <a:endParaRPr lang="en-US" sz="2400" dirty="0">
              <a:solidFill>
                <a:srgbClr val="002060"/>
              </a:solidFill>
            </a:endParaRPr>
          </a:p>
        </p:txBody>
      </p:sp>
      <p:pic>
        <p:nvPicPr>
          <p:cNvPr id="13" name="Picture 7" descr="C:\Users\RCowan\AppData\Local\Microsoft\Windows\Temporary Internet Files\Content.IE5\NT0NOSFC\dglxasset[4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885543" y="1578429"/>
            <a:ext cx="2365828" cy="3548742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842801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#2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65 year old </a:t>
            </a:r>
            <a:r>
              <a:rPr lang="en-US" dirty="0" smtClean="0"/>
              <a:t>female presents with numerous nodules on her leg</a:t>
            </a:r>
            <a:endParaRPr lang="en-US" dirty="0" smtClean="0"/>
          </a:p>
          <a:p>
            <a:r>
              <a:rPr lang="en-US" dirty="0" smtClean="0"/>
              <a:t>Biopsy completed and a diagnosis of melanoma</a:t>
            </a:r>
          </a:p>
          <a:p>
            <a:r>
              <a:rPr lang="en-US" dirty="0" smtClean="0"/>
              <a:t>No obvious </a:t>
            </a:r>
            <a:r>
              <a:rPr lang="en-US" dirty="0" smtClean="0"/>
              <a:t>primary </a:t>
            </a:r>
          </a:p>
          <a:p>
            <a:r>
              <a:rPr lang="en-US" dirty="0" smtClean="0"/>
              <a:t>3 </a:t>
            </a:r>
            <a:r>
              <a:rPr lang="en-US" dirty="0" smtClean="0"/>
              <a:t>lesions excised</a:t>
            </a:r>
          </a:p>
          <a:p>
            <a:r>
              <a:rPr lang="en-US" dirty="0" smtClean="0"/>
              <a:t>6 months </a:t>
            </a:r>
            <a:r>
              <a:rPr lang="en-US" dirty="0" smtClean="0"/>
              <a:t>later, more lesions appeared</a:t>
            </a:r>
          </a:p>
          <a:p>
            <a:r>
              <a:rPr lang="en-US" dirty="0" smtClean="0"/>
              <a:t>Returned to med </a:t>
            </a:r>
            <a:r>
              <a:rPr lang="en-US" dirty="0" err="1" smtClean="0"/>
              <a:t>onc</a:t>
            </a:r>
            <a:r>
              <a:rPr lang="en-US" dirty="0" smtClean="0"/>
              <a:t> and arranged </a:t>
            </a:r>
            <a:r>
              <a:rPr lang="en-US" dirty="0" smtClean="0"/>
              <a:t>for </a:t>
            </a:r>
            <a:r>
              <a:rPr lang="en-US" dirty="0" smtClean="0"/>
              <a:t>staging</a:t>
            </a:r>
          </a:p>
          <a:p>
            <a:r>
              <a:rPr lang="en-US" dirty="0" smtClean="0"/>
              <a:t>BRAF MT</a:t>
            </a:r>
          </a:p>
          <a:p>
            <a:r>
              <a:rPr lang="en-US" dirty="0" smtClean="0"/>
              <a:t>MRI </a:t>
            </a:r>
            <a:r>
              <a:rPr lang="en-US" dirty="0" smtClean="0"/>
              <a:t>normal</a:t>
            </a:r>
          </a:p>
          <a:p>
            <a:r>
              <a:rPr lang="en-US" dirty="0" smtClean="0"/>
              <a:t>CT </a:t>
            </a:r>
            <a:r>
              <a:rPr lang="en-US" dirty="0" smtClean="0"/>
              <a:t>did not show any definite </a:t>
            </a:r>
            <a:r>
              <a:rPr lang="en-US" dirty="0" smtClean="0"/>
              <a:t>metastases</a:t>
            </a:r>
            <a:endParaRPr lang="en-US" dirty="0" smtClean="0"/>
          </a:p>
          <a:p>
            <a:r>
              <a:rPr lang="en-US" dirty="0" smtClean="0"/>
              <a:t>Med </a:t>
            </a:r>
            <a:r>
              <a:rPr lang="en-US" dirty="0" err="1" smtClean="0"/>
              <a:t>onc</a:t>
            </a:r>
            <a:r>
              <a:rPr lang="en-US" dirty="0" smtClean="0"/>
              <a:t> send pt to melanoma </a:t>
            </a:r>
            <a:r>
              <a:rPr lang="en-US" dirty="0" smtClean="0"/>
              <a:t>Surgeon </a:t>
            </a:r>
            <a:r>
              <a:rPr lang="en-US" dirty="0" smtClean="0"/>
              <a:t>(</a:t>
            </a:r>
            <a:r>
              <a:rPr lang="en-US" dirty="0" smtClean="0"/>
              <a:t>Dr</a:t>
            </a:r>
            <a:r>
              <a:rPr lang="en-US" dirty="0" smtClean="0"/>
              <a:t>. Frances Wright) for IL-2 injections</a:t>
            </a:r>
          </a:p>
          <a:p>
            <a:r>
              <a:rPr lang="en-US" dirty="0" smtClean="0"/>
              <a:t>Injections </a:t>
            </a:r>
            <a:r>
              <a:rPr lang="en-US" dirty="0" smtClean="0"/>
              <a:t>administered to the </a:t>
            </a:r>
            <a:r>
              <a:rPr lang="en-US" dirty="0" smtClean="0"/>
              <a:t>nodules with a moderate response</a:t>
            </a:r>
            <a:endParaRPr lang="en-US" dirty="0" smtClean="0"/>
          </a:p>
          <a:p>
            <a:r>
              <a:rPr lang="en-US" dirty="0" smtClean="0"/>
              <a:t>New small nodules on her buttocks</a:t>
            </a:r>
          </a:p>
          <a:p>
            <a:r>
              <a:rPr lang="en-US" dirty="0" smtClean="0"/>
              <a:t>Not </a:t>
            </a:r>
            <a:r>
              <a:rPr lang="en-US" dirty="0" smtClean="0"/>
              <a:t>a viable option to excise all these </a:t>
            </a:r>
            <a:r>
              <a:rPr lang="en-US" dirty="0" smtClean="0"/>
              <a:t>lesions due to the number of them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#3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Autofit/>
          </a:bodyPr>
          <a:lstStyle/>
          <a:p>
            <a:r>
              <a:rPr lang="en-US" sz="1800" dirty="0" smtClean="0"/>
              <a:t>47 year old </a:t>
            </a:r>
            <a:r>
              <a:rPr lang="en-US" sz="1800" dirty="0" smtClean="0"/>
              <a:t>male recent </a:t>
            </a:r>
            <a:r>
              <a:rPr lang="en-US" sz="1800" dirty="0" smtClean="0"/>
              <a:t>Iraqi immigrant</a:t>
            </a:r>
          </a:p>
          <a:p>
            <a:r>
              <a:rPr lang="en-US" sz="1800" dirty="0" smtClean="0"/>
              <a:t>Presents to med </a:t>
            </a:r>
            <a:r>
              <a:rPr lang="en-US" sz="1800" dirty="0" err="1" smtClean="0"/>
              <a:t>onc</a:t>
            </a:r>
            <a:r>
              <a:rPr lang="en-US" sz="1800" dirty="0" smtClean="0"/>
              <a:t> </a:t>
            </a:r>
            <a:r>
              <a:rPr lang="en-US" sz="1800" dirty="0" smtClean="0"/>
              <a:t>with large chest wall and </a:t>
            </a:r>
            <a:r>
              <a:rPr lang="en-US" sz="1800" dirty="0" smtClean="0"/>
              <a:t>left </a:t>
            </a:r>
            <a:r>
              <a:rPr lang="en-US" sz="1800" dirty="0" err="1" smtClean="0"/>
              <a:t>axillary</a:t>
            </a:r>
            <a:r>
              <a:rPr lang="en-US" sz="1800" dirty="0" smtClean="0"/>
              <a:t> mass, increasing SOB and unwell</a:t>
            </a:r>
            <a:endParaRPr lang="en-US" sz="1800" dirty="0" smtClean="0"/>
          </a:p>
          <a:p>
            <a:r>
              <a:rPr lang="en-US" sz="1800" dirty="0" smtClean="0"/>
              <a:t>Initially diagnosed by GP as shingles</a:t>
            </a:r>
          </a:p>
          <a:p>
            <a:r>
              <a:rPr lang="en-US" sz="1800" dirty="0" smtClean="0"/>
              <a:t>Seen </a:t>
            </a:r>
            <a:r>
              <a:rPr lang="en-US" sz="1800" dirty="0" smtClean="0"/>
              <a:t>by Surgeon; Biopsy done; BRAF testing done</a:t>
            </a:r>
          </a:p>
          <a:p>
            <a:r>
              <a:rPr lang="en-US" sz="1800" dirty="0" smtClean="0"/>
              <a:t>A</a:t>
            </a:r>
            <a:r>
              <a:rPr lang="en-US" sz="1800" dirty="0" smtClean="0"/>
              <a:t> </a:t>
            </a:r>
            <a:r>
              <a:rPr lang="en-US" sz="1800" dirty="0" smtClean="0"/>
              <a:t>few days later, presented in ER with pleural effusion</a:t>
            </a:r>
          </a:p>
          <a:p>
            <a:r>
              <a:rPr lang="en-US" sz="1800" dirty="0" smtClean="0"/>
              <a:t>Physical presentation: Large chest wall and left </a:t>
            </a:r>
            <a:r>
              <a:rPr lang="en-US" sz="1800" dirty="0" err="1" smtClean="0"/>
              <a:t>axillary</a:t>
            </a:r>
            <a:r>
              <a:rPr lang="en-US" sz="1800" dirty="0" smtClean="0"/>
              <a:t> mass, tense abdomen, </a:t>
            </a:r>
          </a:p>
          <a:p>
            <a:r>
              <a:rPr lang="en-US" sz="1800" dirty="0" smtClean="0"/>
              <a:t>CT shows multiple </a:t>
            </a:r>
            <a:r>
              <a:rPr lang="en-US" sz="1800" dirty="0" smtClean="0"/>
              <a:t>left </a:t>
            </a:r>
            <a:r>
              <a:rPr lang="en-US" sz="1800" dirty="0" err="1" smtClean="0"/>
              <a:t>axillary</a:t>
            </a:r>
            <a:r>
              <a:rPr lang="en-US" sz="1800" dirty="0" smtClean="0"/>
              <a:t> lesions up to 12 cm in size;  a large left pleural effusion; abdominal </a:t>
            </a:r>
            <a:r>
              <a:rPr lang="en-US" sz="1800" dirty="0" err="1" smtClean="0"/>
              <a:t>ascites</a:t>
            </a:r>
            <a:endParaRPr lang="en-US" sz="1800" dirty="0" smtClean="0"/>
          </a:p>
          <a:p>
            <a:r>
              <a:rPr lang="en-US" sz="1800" dirty="0" smtClean="0"/>
              <a:t>CT head was negative for metastases</a:t>
            </a:r>
          </a:p>
          <a:p>
            <a:r>
              <a:rPr lang="en-US" sz="1800" dirty="0" smtClean="0"/>
              <a:t>While awaiting </a:t>
            </a:r>
            <a:r>
              <a:rPr lang="en-US" sz="1800" dirty="0" smtClean="0"/>
              <a:t>BRAF </a:t>
            </a:r>
            <a:r>
              <a:rPr lang="en-US" sz="1800" dirty="0" smtClean="0"/>
              <a:t>results and the need for urgent treatment, pt started on </a:t>
            </a:r>
            <a:r>
              <a:rPr lang="en-US" sz="1800" dirty="0" err="1" smtClean="0"/>
              <a:t>CarboTaxol</a:t>
            </a:r>
            <a:endParaRPr lang="en-US" sz="1800" dirty="0" smtClean="0"/>
          </a:p>
          <a:p>
            <a:r>
              <a:rPr lang="en-US" sz="1800" dirty="0" smtClean="0"/>
              <a:t>BRAF results received 6 days later, pt is BRAF MT</a:t>
            </a:r>
          </a:p>
          <a:p>
            <a:endParaRPr lang="en-US" sz="1800" dirty="0" smtClean="0"/>
          </a:p>
          <a:p>
            <a:endParaRPr lang="en-US" sz="18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Ipilimumab Treatment of Patients with Brain </a:t>
            </a:r>
            <a:r>
              <a:rPr lang="en-US" dirty="0" err="1" smtClean="0"/>
              <a:t>Metastisis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What is your expected survival with brain </a:t>
            </a:r>
            <a:r>
              <a:rPr lang="en-US" dirty="0" err="1" smtClean="0"/>
              <a:t>mets</a:t>
            </a:r>
            <a:r>
              <a:rPr lang="en-US" dirty="0" smtClean="0"/>
              <a:t>?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your expected survival with brain </a:t>
            </a:r>
            <a:r>
              <a:rPr lang="en-US" dirty="0" err="1" smtClean="0"/>
              <a:t>mets</a:t>
            </a:r>
            <a:r>
              <a:rPr lang="en-US" dirty="0" smtClean="0"/>
              <a:t>?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472406"/>
            <a:ext cx="7677472" cy="868362"/>
          </a:xfrm>
        </p:spPr>
        <p:txBody>
          <a:bodyPr>
            <a:normAutofit fontScale="90000"/>
          </a:bodyPr>
          <a:lstStyle/>
          <a:p>
            <a:r>
              <a:rPr lang="en-US" sz="2400" b="1" dirty="0" smtClean="0"/>
              <a:t>Subanalysis of Patients With CNS Metastases in the Phase III MDX010 </a:t>
            </a:r>
            <a:r>
              <a:rPr lang="en-US" sz="2400" b="1" dirty="0" err="1" smtClean="0"/>
              <a:t>MDX010</a:t>
            </a:r>
            <a:r>
              <a:rPr lang="en-US" sz="2400" b="1" dirty="0" smtClean="0"/>
              <a:t>-20 Trial: Overall Survival</a:t>
            </a:r>
            <a:endParaRPr lang="en-US" sz="2400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8" descr="Melanoma Reactive Data Deck_November2011_Final_Page_080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l="-3537" t="15975" r="477" b="-2496"/>
          <a:stretch>
            <a:fillRect/>
          </a:stretch>
        </p:blipFill>
        <p:spPr>
          <a:xfrm>
            <a:off x="467544" y="1484784"/>
            <a:ext cx="8208912" cy="4896544"/>
          </a:xfrm>
        </p:spPr>
      </p:pic>
      <p:sp>
        <p:nvSpPr>
          <p:cNvPr id="6" name="Rectangle 5"/>
          <p:cNvSpPr/>
          <p:nvPr/>
        </p:nvSpPr>
        <p:spPr>
          <a:xfrm>
            <a:off x="107504" y="6067258"/>
            <a:ext cx="6172200" cy="276999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 err="1" smtClean="0"/>
              <a:t>Lebbé</a:t>
            </a:r>
            <a:r>
              <a:rPr lang="en-US" sz="1200" dirty="0" smtClean="0"/>
              <a:t> C et al. Presented at: 35th ESMO Congress; October 8-12, 2010; Milan, Italy.</a:t>
            </a:r>
            <a:endParaRPr lang="en-US" sz="1200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608" y="332656"/>
            <a:ext cx="7920880" cy="868362"/>
          </a:xfrm>
        </p:spPr>
        <p:txBody>
          <a:bodyPr/>
          <a:lstStyle/>
          <a:p>
            <a:r>
              <a:rPr lang="en-US" sz="2400" b="1" dirty="0" smtClean="0"/>
              <a:t>Phase II Trial of Ipilimumab in Patients With Brain Metastases: Best Overall Response</a:t>
            </a:r>
            <a:endParaRPr lang="en-US" sz="2400" dirty="0"/>
          </a:p>
        </p:txBody>
      </p:sp>
      <p:pic>
        <p:nvPicPr>
          <p:cNvPr id="5" name="Content Placeholder 4" descr="Melanoma Reactive Data Deck_November2011_Final_Page_082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t="15636" b="-871"/>
          <a:stretch>
            <a:fillRect/>
          </a:stretch>
        </p:blipFill>
        <p:spPr>
          <a:xfrm>
            <a:off x="899592" y="1484784"/>
            <a:ext cx="7704856" cy="4925442"/>
          </a:xfrm>
        </p:spPr>
      </p:pic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5496" y="5991671"/>
            <a:ext cx="6768752" cy="461665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 err="1" smtClean="0"/>
              <a:t>Margolin</a:t>
            </a:r>
            <a:r>
              <a:rPr lang="en-US" sz="1200" dirty="0" smtClean="0"/>
              <a:t> K et al. Presented at: The International Society for Biological Therapy of Cancer (</a:t>
            </a:r>
            <a:r>
              <a:rPr lang="en-US" sz="1200" dirty="0" err="1" smtClean="0"/>
              <a:t>iSBTc</a:t>
            </a:r>
            <a:r>
              <a:rPr lang="en-US" sz="1200" dirty="0" smtClean="0"/>
              <a:t>) 2010 Annual Meeting &amp; Associated Programs; October 1-4, 2010; Washington, DC.</a:t>
            </a:r>
            <a:endParaRPr lang="en-US" sz="1200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Brain </a:t>
            </a:r>
            <a:r>
              <a:rPr lang="en-US" dirty="0" err="1" smtClean="0"/>
              <a:t>mets</a:t>
            </a:r>
            <a:r>
              <a:rPr lang="en-US" dirty="0" smtClean="0"/>
              <a:t> summary slide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be added by Jamie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4; Brain </a:t>
            </a:r>
            <a:r>
              <a:rPr lang="en-US" dirty="0" err="1" smtClean="0"/>
              <a:t>mets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58 year old male</a:t>
            </a:r>
          </a:p>
          <a:p>
            <a:r>
              <a:rPr lang="en-US" dirty="0" smtClean="0"/>
              <a:t>BRAF WT</a:t>
            </a:r>
          </a:p>
          <a:p>
            <a:r>
              <a:rPr lang="en-US" dirty="0" smtClean="0"/>
              <a:t>Presents with melanoma lesion on torso</a:t>
            </a:r>
          </a:p>
          <a:p>
            <a:r>
              <a:rPr lang="en-US" dirty="0" smtClean="0"/>
              <a:t>Excised successfully</a:t>
            </a:r>
          </a:p>
          <a:p>
            <a:r>
              <a:rPr lang="en-US" dirty="0" smtClean="0"/>
              <a:t>3 years later presents with severe headaches</a:t>
            </a:r>
          </a:p>
          <a:p>
            <a:r>
              <a:rPr lang="en-US" dirty="0" smtClean="0"/>
              <a:t>CT shows recurrent </a:t>
            </a:r>
            <a:r>
              <a:rPr lang="en-US" dirty="0" err="1" smtClean="0"/>
              <a:t>mets</a:t>
            </a:r>
            <a:r>
              <a:rPr lang="en-US" dirty="0" smtClean="0"/>
              <a:t> in the brain</a:t>
            </a:r>
          </a:p>
          <a:p>
            <a:r>
              <a:rPr lang="en-US" dirty="0" smtClean="0"/>
              <a:t>On </a:t>
            </a:r>
            <a:r>
              <a:rPr lang="en-US" dirty="0" err="1" smtClean="0"/>
              <a:t>steriods</a:t>
            </a:r>
            <a:r>
              <a:rPr lang="en-US" dirty="0" smtClean="0"/>
              <a:t> due to seizures and severe headaches</a:t>
            </a:r>
          </a:p>
          <a:p>
            <a:r>
              <a:rPr lang="en-US" dirty="0" smtClean="0"/>
              <a:t>Able to taper </a:t>
            </a:r>
            <a:r>
              <a:rPr lang="en-US" dirty="0" err="1" smtClean="0"/>
              <a:t>decadron</a:t>
            </a:r>
            <a:r>
              <a:rPr lang="en-US" dirty="0" smtClean="0"/>
              <a:t> to 4mg per day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Slide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Misconceptions about the Elderly in with the Use of </a:t>
            </a:r>
            <a:r>
              <a:rPr lang="en-US" dirty="0" err="1" smtClean="0"/>
              <a:t>Yervoy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Myth #1: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The immune system in the elderly is defective and responses to </a:t>
            </a:r>
            <a:r>
              <a:rPr lang="en-US" dirty="0" err="1" smtClean="0"/>
              <a:t>Yervoy</a:t>
            </a:r>
            <a:r>
              <a:rPr lang="en-US" dirty="0" smtClean="0"/>
              <a:t> are diminished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5"/>
          <p:cNvGrpSpPr/>
          <p:nvPr/>
        </p:nvGrpSpPr>
        <p:grpSpPr>
          <a:xfrm>
            <a:off x="990350" y="1533394"/>
            <a:ext cx="7115168" cy="4708685"/>
            <a:chOff x="317634" y="868205"/>
            <a:chExt cx="8537608" cy="5650029"/>
          </a:xfrm>
        </p:grpSpPr>
        <p:grpSp>
          <p:nvGrpSpPr>
            <p:cNvPr id="6" name="Group 4"/>
            <p:cNvGrpSpPr/>
            <p:nvPr/>
          </p:nvGrpSpPr>
          <p:grpSpPr>
            <a:xfrm>
              <a:off x="317634" y="868205"/>
              <a:ext cx="8537608" cy="5650029"/>
              <a:chOff x="317634" y="0"/>
              <a:chExt cx="8537608" cy="5650029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2" name="Rectangle 1"/>
              <p:cNvSpPr/>
              <p:nvPr/>
            </p:nvSpPr>
            <p:spPr>
              <a:xfrm>
                <a:off x="317634" y="0"/>
                <a:ext cx="8537608" cy="5650029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>
                  <a:solidFill>
                    <a:prstClr val="white"/>
                  </a:solidFill>
                </a:endParaRPr>
              </a:p>
            </p:txBody>
          </p:sp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653325" y="3429000"/>
                <a:ext cx="6299200" cy="1930400"/>
              </a:xfrm>
              <a:prstGeom prst="rect">
                <a:avLst/>
              </a:prstGeom>
            </p:spPr>
          </p:pic>
          <p:pic>
            <p:nvPicPr>
              <p:cNvPr id="3" name="Picture 2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393700" y="77000"/>
                <a:ext cx="8356600" cy="2044700"/>
              </a:xfrm>
              <a:prstGeom prst="rect">
                <a:avLst/>
              </a:prstGeom>
            </p:spPr>
          </p:pic>
          <p:cxnSp>
            <p:nvCxnSpPr>
              <p:cNvPr id="9" name="Straight Connector 8"/>
              <p:cNvCxnSpPr/>
              <p:nvPr/>
            </p:nvCxnSpPr>
            <p:spPr>
              <a:xfrm flipV="1">
                <a:off x="1653325" y="3900589"/>
                <a:ext cx="6162168" cy="11444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1649808" y="4238988"/>
                <a:ext cx="1954021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00100" y="2989905"/>
              <a:ext cx="7543800" cy="1181100"/>
            </a:xfrm>
            <a:prstGeom prst="rect">
              <a:avLst/>
            </a:prstGeom>
          </p:spPr>
        </p:pic>
      </p:grpSp>
      <p:sp>
        <p:nvSpPr>
          <p:cNvPr id="12" name="Rectangle 11"/>
          <p:cNvSpPr/>
          <p:nvPr/>
        </p:nvSpPr>
        <p:spPr>
          <a:xfrm>
            <a:off x="-1557" y="6468816"/>
            <a:ext cx="322767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1200" dirty="0" err="1">
                <a:solidFill>
                  <a:srgbClr val="002060"/>
                </a:solidFill>
              </a:rPr>
              <a:t>Hodi</a:t>
            </a:r>
            <a:r>
              <a:rPr lang="en-US" sz="1200" dirty="0">
                <a:solidFill>
                  <a:srgbClr val="002060"/>
                </a:solidFill>
              </a:rPr>
              <a:t> FS </a:t>
            </a:r>
            <a:r>
              <a:rPr lang="en-US" sz="1200" i="1" dirty="0">
                <a:solidFill>
                  <a:srgbClr val="002060"/>
                </a:solidFill>
              </a:rPr>
              <a:t>et al. N </a:t>
            </a:r>
            <a:r>
              <a:rPr lang="en-US" sz="1200" i="1" dirty="0" err="1">
                <a:solidFill>
                  <a:srgbClr val="002060"/>
                </a:solidFill>
              </a:rPr>
              <a:t>Engl</a:t>
            </a:r>
            <a:r>
              <a:rPr lang="en-US" sz="1200" i="1" dirty="0">
                <a:solidFill>
                  <a:srgbClr val="002060"/>
                </a:solidFill>
              </a:rPr>
              <a:t> J Med</a:t>
            </a:r>
            <a:r>
              <a:rPr lang="en-US" sz="1200" dirty="0">
                <a:solidFill>
                  <a:srgbClr val="002060"/>
                </a:solidFill>
              </a:rPr>
              <a:t> 2010; 363(8):711-23. 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5213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Improved Survival with </a:t>
            </a:r>
            <a:r>
              <a:rPr lang="en-US" dirty="0" err="1" smtClean="0"/>
              <a:t>Ipilimumab</a:t>
            </a:r>
            <a:r>
              <a:rPr lang="en-US" dirty="0" smtClean="0"/>
              <a:t> in</a:t>
            </a:r>
            <a:br>
              <a:rPr lang="en-US" dirty="0" smtClean="0"/>
            </a:br>
            <a:r>
              <a:rPr lang="en-US" dirty="0" smtClean="0"/>
              <a:t>Patients with Metastatic Melanoma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34416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98834" y="1598629"/>
            <a:ext cx="8134698" cy="4701941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/>
          <p:cNvSpPr/>
          <p:nvPr/>
        </p:nvSpPr>
        <p:spPr>
          <a:xfrm>
            <a:off x="498834" y="2835901"/>
            <a:ext cx="8134698" cy="74553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52138"/>
          </a:xfrm>
        </p:spPr>
        <p:txBody>
          <a:bodyPr>
            <a:normAutofit fontScale="90000"/>
          </a:bodyPr>
          <a:lstStyle/>
          <a:p>
            <a:r>
              <a:rPr lang="en-CA" dirty="0">
                <a:effectLst/>
              </a:rPr>
              <a:t>Phase 3</a:t>
            </a:r>
            <a:r>
              <a:rPr lang="en-CA" dirty="0" smtClean="0">
                <a:effectLst/>
              </a:rPr>
              <a:t> </a:t>
            </a:r>
            <a:r>
              <a:rPr lang="en-CA" dirty="0" err="1" smtClean="0">
                <a:effectLst/>
              </a:rPr>
              <a:t>Ipilimumumab</a:t>
            </a:r>
            <a:r>
              <a:rPr lang="en-CA" dirty="0" smtClean="0">
                <a:effectLst/>
              </a:rPr>
              <a:t> vs. gp100 Trial: </a:t>
            </a:r>
            <a:br>
              <a:rPr lang="en-CA" dirty="0" smtClean="0">
                <a:effectLst/>
              </a:rPr>
            </a:br>
            <a:r>
              <a:rPr lang="en-US" dirty="0" smtClean="0"/>
              <a:t>Subgroup </a:t>
            </a:r>
            <a:r>
              <a:rPr lang="en-US" dirty="0"/>
              <a:t>Analysis for </a:t>
            </a:r>
            <a:r>
              <a:rPr lang="en-US" dirty="0" smtClean="0"/>
              <a:t>OS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321" y="6478406"/>
            <a:ext cx="322767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1200" dirty="0" err="1" smtClean="0">
                <a:solidFill>
                  <a:srgbClr val="002060"/>
                </a:solidFill>
              </a:rPr>
              <a:t>Hodi</a:t>
            </a:r>
            <a:r>
              <a:rPr lang="en-US" sz="1200" dirty="0" smtClean="0">
                <a:solidFill>
                  <a:srgbClr val="002060"/>
                </a:solidFill>
              </a:rPr>
              <a:t> </a:t>
            </a:r>
            <a:r>
              <a:rPr lang="en-US" sz="1200" dirty="0">
                <a:solidFill>
                  <a:srgbClr val="002060"/>
                </a:solidFill>
              </a:rPr>
              <a:t>FS </a:t>
            </a:r>
            <a:r>
              <a:rPr lang="en-US" sz="1200" i="1" dirty="0">
                <a:solidFill>
                  <a:srgbClr val="002060"/>
                </a:solidFill>
              </a:rPr>
              <a:t>et al. N </a:t>
            </a:r>
            <a:r>
              <a:rPr lang="en-US" sz="1200" i="1" dirty="0" err="1">
                <a:solidFill>
                  <a:srgbClr val="002060"/>
                </a:solidFill>
              </a:rPr>
              <a:t>Engl</a:t>
            </a:r>
            <a:r>
              <a:rPr lang="en-US" sz="1200" i="1" dirty="0">
                <a:solidFill>
                  <a:srgbClr val="002060"/>
                </a:solidFill>
              </a:rPr>
              <a:t> J Med</a:t>
            </a:r>
            <a:r>
              <a:rPr lang="en-US" sz="1200" dirty="0">
                <a:solidFill>
                  <a:srgbClr val="002060"/>
                </a:solidFill>
              </a:rPr>
              <a:t> 2010; 363(8):711-23. </a:t>
            </a:r>
          </a:p>
        </p:txBody>
      </p:sp>
      <p:sp>
        <p:nvSpPr>
          <p:cNvPr id="3" name="Rectangle 2"/>
          <p:cNvSpPr/>
          <p:nvPr/>
        </p:nvSpPr>
        <p:spPr>
          <a:xfrm>
            <a:off x="5427280" y="6481421"/>
            <a:ext cx="371229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1200" dirty="0">
                <a:solidFill>
                  <a:srgbClr val="002060"/>
                </a:solidFill>
              </a:rPr>
              <a:t>LDH: lactate dehydrogenase; ULN: upper limit of normal </a:t>
            </a:r>
          </a:p>
        </p:txBody>
      </p:sp>
    </p:spTree>
    <p:extLst>
      <p:ext uri="{BB962C8B-B14F-4D97-AF65-F5344CB8AC3E}">
        <p14:creationId xmlns:p14="http://schemas.microsoft.com/office/powerpoint/2010/main" xmlns="" val="4083562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295400"/>
            <a:ext cx="8686800" cy="3084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6381750"/>
            <a:ext cx="644842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0"/>
            <a:ext cx="6858000" cy="6335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" y="6486566"/>
            <a:ext cx="5029200" cy="371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Misconceptions about the Elderly in with the Use of </a:t>
            </a:r>
            <a:r>
              <a:rPr lang="en-US" dirty="0" err="1" smtClean="0"/>
              <a:t>Yervoy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Myth #2: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Elderly patients have an increased incidence of </a:t>
            </a:r>
            <a:r>
              <a:rPr lang="en-US" dirty="0" smtClean="0"/>
              <a:t>immune mediated adverse events.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905000"/>
            <a:ext cx="9144000" cy="2806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685800"/>
            <a:ext cx="8353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8"/>
  <p:tag name="MMPROD_UIDATA" val="&lt;database version=&quot;6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Ipilimumab Treatment of Elderly Patients&amp;quot;&quot;/&gt;&lt;property id=&quot;20307&quot; value=&quot;264&quot;/&gt;&lt;/object&gt;&lt;object type=&quot;3&quot; unique_id=&quot;10005&quot;&gt;&lt;property id=&quot;20148&quot; value=&quot;5&quot;/&gt;&lt;property id=&quot;20300&quot; value=&quot;Slide 2 - &amp;quot;Concerns with Treating the Elderly&amp;#x0D;&amp;#x0A;with Immune Checkpoint Inhibitors&amp;quot;&quot;/&gt;&lt;property id=&quot;20307&quot; value=&quot;257&quot;/&gt;&lt;/object&gt;&lt;object type=&quot;3&quot; unique_id=&quot;10006&quot;&gt;&lt;property id=&quot;20148&quot; value=&quot;5&quot;/&gt;&lt;property id=&quot;20300&quot; value=&quot;Slide 3 - &amp;quot;Improved Survival with Ipilimumab in&amp;#x0D;&amp;#x0A;Patients with Metastatic Melanoma&amp;quot;&quot;/&gt;&lt;property id=&quot;20307&quot; value=&quot;258&quot;/&gt;&lt;/object&gt;&lt;object type=&quot;3&quot; unique_id=&quot;10007&quot;&gt;&lt;property id=&quot;20148&quot; value=&quot;5&quot;/&gt;&lt;property id=&quot;20300&quot; value=&quot;Slide 4 - &amp;quot;Phase 3 Ipilimumumab vs. gp100 Trial: &amp;#x0D;&amp;#x0A;Subgroup Analysis for OS&amp;quot;&quot;/&gt;&lt;property id=&quot;20307&quot; value=&quot;259&quot;/&gt;&lt;/object&gt;&lt;object type=&quot;3&quot; unique_id=&quot;10008&quot;&gt;&lt;property id=&quot;20148&quot; value=&quot;5&quot;/&gt;&lt;property id=&quot;20300&quot; value=&quot;Slide 6 - &amp;quot;Comprehensive Geriatric Assessment for &amp;#x0D;&amp;#x0A;Older Patients with Cancer&amp;quot;&quot;/&gt;&lt;property id=&quot;20307&quot; value=&quot;261&quot;/&gt;&lt;/object&gt;&lt;object type=&quot;3&quot; unique_id=&quot;10009&quot;&gt;&lt;property id=&quot;20148&quot; value=&quot;5&quot;/&gt;&lt;property id=&quot;20300&quot; value=&quot;Slide 7 - &amp;quot;Impact of Social Isolation&amp;quot;&quot;/&gt;&lt;property id=&quot;20307&quot; value=&quot;262&quot;/&gt;&lt;/object&gt;&lt;object type=&quot;3&quot; unique_id=&quot;10010&quot;&gt;&lt;property id=&quot;20148&quot; value=&quot;5&quot;/&gt;&lt;property id=&quot;20300&quot; value=&quot;Slide 8 - &amp;quot;Multidisciplinary Approach &amp;quot;&quot;/&gt;&lt;property id=&quot;20307&quot; value=&quot;263&quot;/&gt;&lt;/object&gt;&lt;object type=&quot;3&quot; unique_id=&quot;10011&quot;&gt;&lt;property id=&quot;20148&quot; value=&quot;5&quot;/&gt;&lt;property id=&quot;20300&quot; value=&quot;Slide 9 - &amp;quot;Ipilimumab Treatment of Patients with Brain Metastisis&amp;quot;&quot;/&gt;&lt;property id=&quot;20307&quot; value=&quot;265&quot;/&gt;&lt;/object&gt;&lt;object type=&quot;3&quot; unique_id=&quot;10012&quot;&gt;&lt;property id=&quot;20148&quot; value=&quot;5&quot;/&gt;&lt;property id=&quot;20300&quot; value=&quot;Slide 12 - &amp;quot;Advanced Melanoma, Disease Tempo and Ipilimumab &amp;quot;&quot;/&gt;&lt;property id=&quot;20307&quot; value=&quot;266&quot;/&gt;&lt;/object&gt;&lt;object type=&quot;3&quot; unique_id=&quot;10123&quot;&gt;&lt;property id=&quot;20148&quot; value=&quot;5&quot;/&gt;&lt;property id=&quot;20300&quot; value=&quot;Slide 5 - &amp;quot;Overview of Italian efficacy data (ESMO, Posters 9065, 9070, 9548)&amp;quot;&quot;/&gt;&lt;property id=&quot;20307&quot; value=&quot;269&quot;/&gt;&lt;/object&gt;&lt;object type=&quot;3&quot; unique_id=&quot;10124&quot;&gt;&lt;property id=&quot;20148&quot; value=&quot;5&quot;/&gt;&lt;property id=&quot;20300&quot; value=&quot;Slide 10 - &amp;quot;Subanalysis of Patients With CNS Metastases in the Phase III MDX010 MDX010-20 Trial: Overall Survival&amp;quot;&quot;/&gt;&lt;property id=&quot;20307&quot; value=&quot;267&quot;/&gt;&lt;/object&gt;&lt;object type=&quot;3&quot; unique_id=&quot;10125&quot;&gt;&lt;property id=&quot;20148&quot; value=&quot;5&quot;/&gt;&lt;property id=&quot;20300&quot; value=&quot;Slide 11 - &amp;quot;Phase II Trial of Ipilimumab in Patients With Brain Metastases: Best Overall Response&amp;quot;&quot;/&gt;&lt;property id=&quot;20307&quot; value=&quot;268&quot;/&gt;&lt;/object&gt;&lt;object type=&quot;3&quot; unique_id=&quot;10224&quot;&gt;&lt;property id=&quot;20148&quot; value=&quot;5&quot;/&gt;&lt;property id=&quot;20300&quot; value=&quot;Slide 13 - &amp;quot;Melanoma Disease Tempo&amp;quot;&quot;/&gt;&lt;property id=&quot;20307&quot; value=&quot;270&quot;/&gt;&lt;/object&gt;&lt;object type=&quot;3&quot; unique_id=&quot;10225&quot;&gt;&lt;property id=&quot;20148&quot; value=&quot;5&quot;/&gt;&lt;property id=&quot;20300&quot; value=&quot;Slide 14 - &amp;quot;Sequencing ipilimumab in BRAF mutant patents&amp;quot;&quot;/&gt;&lt;property id=&quot;20307&quot; value=&quot;271&quot;/&gt;&lt;/object&gt;&lt;/object&gt;&lt;/object&gt;&lt;/database&gt;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454</TotalTime>
  <Words>763</Words>
  <Application>Microsoft Office PowerPoint</Application>
  <PresentationFormat>On-screen Show (4:3)</PresentationFormat>
  <Paragraphs>110</Paragraphs>
  <Slides>28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Ipilimumab Treatment of Elderly Patients</vt:lpstr>
      <vt:lpstr>Concerns with Treating the Elderly with Immune Checkpoint Inhibitors</vt:lpstr>
      <vt:lpstr>Misconceptions about the Elderly in with the Use of Yervoy</vt:lpstr>
      <vt:lpstr>Improved Survival with Ipilimumab in Patients with Metastatic Melanoma</vt:lpstr>
      <vt:lpstr>Phase 3 Ipilimumumab vs. gp100 Trial:  Subgroup Analysis for OS</vt:lpstr>
      <vt:lpstr>Slide 6</vt:lpstr>
      <vt:lpstr>Slide 7</vt:lpstr>
      <vt:lpstr>Misconceptions about the Elderly in with the Use of Yervoy</vt:lpstr>
      <vt:lpstr>Slide 9</vt:lpstr>
      <vt:lpstr>Slide 10</vt:lpstr>
      <vt:lpstr>Slide 11</vt:lpstr>
      <vt:lpstr>Slide 12</vt:lpstr>
      <vt:lpstr>Slide 13</vt:lpstr>
      <vt:lpstr>Impact of Social Isolation</vt:lpstr>
      <vt:lpstr>Multidisciplinary Approach </vt:lpstr>
      <vt:lpstr>Case #1: Yervoy and the Elderly</vt:lpstr>
      <vt:lpstr>Advanced Melanoma, Disease Tempo and Ipilimumab </vt:lpstr>
      <vt:lpstr>Melanoma Disease Tempo</vt:lpstr>
      <vt:lpstr>Sequencing ipilimumab in BRAF mutant patents</vt:lpstr>
      <vt:lpstr>Case #2</vt:lpstr>
      <vt:lpstr>Case #3</vt:lpstr>
      <vt:lpstr>Ipilimumab Treatment of Patients with Brain Metastisis</vt:lpstr>
      <vt:lpstr>Slide 23</vt:lpstr>
      <vt:lpstr>Subanalysis of Patients With CNS Metastases in the Phase III MDX010 MDX010-20 Trial: Overall Survival</vt:lpstr>
      <vt:lpstr>Phase II Trial of Ipilimumab in Patients With Brain Metastases: Best Overall Response</vt:lpstr>
      <vt:lpstr>Brain mets summary slide</vt:lpstr>
      <vt:lpstr>Case 4; Brain mets</vt:lpstr>
      <vt:lpstr>Summary Slide</vt:lpstr>
    </vt:vector>
  </TitlesOfParts>
  <Company>Bristol-Myers Squibb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Ipilimumab Treatment of Elderly Patients</dc:title>
  <dc:creator>James Millar</dc:creator>
  <cp:lastModifiedBy>Jeanette Midwinter Wilson</cp:lastModifiedBy>
  <cp:revision>23</cp:revision>
  <dcterms:created xsi:type="dcterms:W3CDTF">2014-05-26T13:59:48Z</dcterms:created>
  <dcterms:modified xsi:type="dcterms:W3CDTF">2014-06-17T14:00:30Z</dcterms:modified>
</cp:coreProperties>
</file>