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264" userDrawn="1">
          <p15:clr>
            <a:srgbClr val="A4A3A4"/>
          </p15:clr>
        </p15:guide>
        <p15:guide id="3" orient="horz" pos="1200" userDrawn="1">
          <p15:clr>
            <a:srgbClr val="A4A3A4"/>
          </p15:clr>
        </p15:guide>
        <p15:guide id="4" orient="horz" pos="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C331"/>
    <a:srgbClr val="05568D"/>
    <a:srgbClr val="A8C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6" autoAdjust="0"/>
    <p:restoredTop sz="97135" autoAdjust="0"/>
  </p:normalViewPr>
  <p:slideViewPr>
    <p:cSldViewPr snapToGrid="0">
      <p:cViewPr varScale="1">
        <p:scale>
          <a:sx n="132" d="100"/>
          <a:sy n="132" d="100"/>
        </p:scale>
        <p:origin x="276" y="120"/>
      </p:cViewPr>
      <p:guideLst>
        <p:guide orient="horz" pos="4224"/>
        <p:guide pos="264"/>
        <p:guide orient="horz" pos="1200"/>
        <p:guide orient="horz" pos="7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DF0D-4C87-48AA-AF3C-4E0B0BE3B541}" type="datetimeFigureOut">
              <a:rPr lang="en-CA" smtClean="0"/>
              <a:t>2016-10-18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E13A-0F24-4744-A7C8-7D40B7E0F1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37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DF0D-4C87-48AA-AF3C-4E0B0BE3B541}" type="datetimeFigureOut">
              <a:rPr lang="en-CA" smtClean="0"/>
              <a:t>2016-10-18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E13A-0F24-4744-A7C8-7D40B7E0F1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64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DF0D-4C87-48AA-AF3C-4E0B0BE3B541}" type="datetimeFigureOut">
              <a:rPr lang="en-CA" smtClean="0"/>
              <a:t>2016-10-18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E13A-0F24-4744-A7C8-7D40B7E0F1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492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9575" y="438150"/>
            <a:ext cx="8372475" cy="1186657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4200"/>
              </a:lnSpc>
              <a:defRPr sz="4000" b="1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09575" y="1825625"/>
            <a:ext cx="8372475" cy="4351338"/>
          </a:xfrm>
        </p:spPr>
        <p:txBody>
          <a:bodyPr lIns="0" tIns="0" rIns="0" bIns="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09575" y="6377781"/>
            <a:ext cx="8372475" cy="365125"/>
          </a:xfrm>
        </p:spPr>
        <p:txBody>
          <a:bodyPr lIns="0" tIns="0" rIns="0" bIns="0" anchor="b"/>
          <a:lstStyle>
            <a:lvl1pPr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621DF0D-4C87-48AA-AF3C-4E0B0BE3B541}" type="datetimeFigureOut">
              <a:rPr lang="en-CA" smtClean="0"/>
              <a:pPr/>
              <a:t>2016-10-18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673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DF0D-4C87-48AA-AF3C-4E0B0BE3B541}" type="datetimeFigureOut">
              <a:rPr lang="en-CA" smtClean="0"/>
              <a:t>2016-10-18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E13A-0F24-4744-A7C8-7D40B7E0F1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80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DF0D-4C87-48AA-AF3C-4E0B0BE3B541}" type="datetimeFigureOut">
              <a:rPr lang="en-CA" smtClean="0"/>
              <a:t>2016-10-18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E13A-0F24-4744-A7C8-7D40B7E0F1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37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DF0D-4C87-48AA-AF3C-4E0B0BE3B541}" type="datetimeFigureOut">
              <a:rPr lang="en-CA" smtClean="0"/>
              <a:t>2016-10-18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E13A-0F24-4744-A7C8-7D40B7E0F1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241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DF0D-4C87-48AA-AF3C-4E0B0BE3B541}" type="datetimeFigureOut">
              <a:rPr lang="en-CA" smtClean="0"/>
              <a:t>2016-10-18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E13A-0F24-4744-A7C8-7D40B7E0F1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5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DF0D-4C87-48AA-AF3C-4E0B0BE3B541}" type="datetimeFigureOut">
              <a:rPr lang="en-CA" smtClean="0"/>
              <a:t>2016-10-18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E13A-0F24-4744-A7C8-7D40B7E0F1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301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DF0D-4C87-48AA-AF3C-4E0B0BE3B541}" type="datetimeFigureOut">
              <a:rPr lang="en-CA" smtClean="0"/>
              <a:t>2016-10-18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E13A-0F24-4744-A7C8-7D40B7E0F1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40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DF0D-4C87-48AA-AF3C-4E0B0BE3B541}" type="datetimeFigureOut">
              <a:rPr lang="en-CA" smtClean="0"/>
              <a:t>2016-10-18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E13A-0F24-4744-A7C8-7D40B7E0F1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38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1DF0D-4C87-48AA-AF3C-4E0B0BE3B541}" type="datetimeFigureOut">
              <a:rPr lang="en-CA" smtClean="0"/>
              <a:t>2016-10-18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2E13A-0F24-4744-A7C8-7D40B7E0F1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232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93" t="40793" r="2593" b="13681"/>
          <a:stretch/>
        </p:blipFill>
        <p:spPr>
          <a:xfrm>
            <a:off x="0" y="0"/>
            <a:ext cx="9144000" cy="18619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1" r="3720"/>
          <a:stretch/>
        </p:blipFill>
        <p:spPr>
          <a:xfrm>
            <a:off x="-1" y="61209"/>
            <a:ext cx="9144001" cy="180074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4294967295"/>
          </p:nvPr>
        </p:nvSpPr>
        <p:spPr>
          <a:xfrm>
            <a:off x="416718" y="2215717"/>
            <a:ext cx="8372475" cy="3880442"/>
          </a:xfrm>
        </p:spPr>
        <p:txBody>
          <a:bodyPr lIns="0" tIns="0" rIns="0" bIns="0">
            <a:noAutofit/>
          </a:bodyPr>
          <a:lstStyle/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None/>
            </a:pPr>
            <a:r>
              <a:rPr lang="en-US" sz="3000" b="1" dirty="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Faculty/Presenter Disclosure</a:t>
            </a:r>
          </a:p>
          <a:p>
            <a:pPr marL="0" indent="0">
              <a:lnSpc>
                <a:spcPts val="3000"/>
              </a:lnSpc>
              <a:spcBef>
                <a:spcPts val="1200"/>
              </a:spcBef>
              <a:spcAft>
                <a:spcPts val="800"/>
              </a:spcAft>
              <a:buClr>
                <a:srgbClr val="002060"/>
              </a:buClr>
              <a:buNone/>
            </a:pPr>
            <a:r>
              <a:rPr lang="en-US" sz="2400" dirty="0" smtClean="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Faculty:</a:t>
            </a:r>
          </a:p>
          <a:p>
            <a:pPr marL="0" indent="0">
              <a:lnSpc>
                <a:spcPts val="3000"/>
              </a:lnSpc>
              <a:spcBef>
                <a:spcPts val="1200"/>
              </a:spcBef>
              <a:spcAft>
                <a:spcPts val="800"/>
              </a:spcAft>
              <a:buClr>
                <a:srgbClr val="002060"/>
              </a:buClr>
              <a:buNone/>
            </a:pPr>
            <a:r>
              <a:rPr lang="en-US" sz="2400" dirty="0" smtClean="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Relationships </a:t>
            </a:r>
            <a:r>
              <a:rPr lang="en-US" sz="2400" dirty="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commercial interests: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None/>
            </a:pPr>
            <a:r>
              <a:rPr lang="en-US" sz="2400" dirty="0" smtClean="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Grants/Research </a:t>
            </a:r>
            <a:r>
              <a:rPr lang="en-US" sz="2400" dirty="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Support: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None/>
            </a:pPr>
            <a:r>
              <a:rPr lang="en-US" sz="2400" dirty="0" smtClean="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Speakers </a:t>
            </a:r>
            <a:r>
              <a:rPr lang="en-US" sz="2400" dirty="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Bureau/Honoraria: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None/>
            </a:pPr>
            <a:r>
              <a:rPr lang="en-US" sz="2400" dirty="0" smtClean="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Consulting </a:t>
            </a:r>
            <a:r>
              <a:rPr lang="en-US" sz="2400" dirty="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Fees: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None/>
            </a:pPr>
            <a:r>
              <a:rPr lang="en-US" sz="2400" dirty="0" smtClean="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Other</a:t>
            </a:r>
            <a:r>
              <a:rPr lang="en-US" sz="2400" dirty="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None/>
            </a:pPr>
            <a:endParaRPr lang="en-US" sz="2400" dirty="0">
              <a:solidFill>
                <a:srgbClr val="05568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02955" y="1343419"/>
            <a:ext cx="40607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Learning Session</a:t>
            </a:r>
            <a:endParaRPr lang="en-US" sz="2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47146" y="1861948"/>
            <a:ext cx="8696854" cy="0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47146" y="623120"/>
            <a:ext cx="8372475" cy="11866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Innovating, Optimizing,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Advancing Antithrombotic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 in Atrial Fibrillation</a:t>
            </a:r>
            <a:endParaRPr lang="en-CA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80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09575" y="2241390"/>
            <a:ext cx="8663704" cy="4442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None/>
            </a:pPr>
            <a:r>
              <a:rPr lang="en-US" sz="3000" b="1" dirty="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Disclosure of Commercial </a:t>
            </a:r>
            <a:r>
              <a:rPr lang="en-US" sz="3000" b="1" dirty="0" smtClean="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</a:p>
          <a:p>
            <a:pPr marL="0" indent="0">
              <a:lnSpc>
                <a:spcPts val="36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None/>
            </a:pPr>
            <a:r>
              <a:rPr lang="en-US" sz="1900" dirty="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program has received financial support from ____________in the form of _________________________________.</a:t>
            </a:r>
          </a:p>
          <a:p>
            <a:pPr marL="0" indent="0">
              <a:lnSpc>
                <a:spcPts val="36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None/>
            </a:pPr>
            <a:endParaRPr lang="en-US" sz="1900" dirty="0">
              <a:solidFill>
                <a:srgbClr val="05568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None/>
            </a:pPr>
            <a:r>
              <a:rPr lang="en-US" sz="1900" b="1" dirty="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for conflict(s) of interest:</a:t>
            </a:r>
          </a:p>
          <a:p>
            <a:pPr marL="0" indent="0">
              <a:lnSpc>
                <a:spcPts val="36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None/>
            </a:pPr>
            <a:endParaRPr lang="en-US" sz="1900" dirty="0">
              <a:solidFill>
                <a:srgbClr val="05568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36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None/>
            </a:pPr>
            <a:r>
              <a:rPr lang="en-US" sz="1900" dirty="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______________has received a grant/honoraria </a:t>
            </a:r>
            <a:r>
              <a:rPr lang="en-US" sz="1900" dirty="0" smtClean="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900" dirty="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_________________________________.</a:t>
            </a:r>
            <a:r>
              <a:rPr lang="en-US" sz="1900" dirty="0" smtClean="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900" dirty="0">
              <a:solidFill>
                <a:srgbClr val="05568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93" t="40793" r="2593" b="13681"/>
          <a:stretch/>
        </p:blipFill>
        <p:spPr>
          <a:xfrm>
            <a:off x="0" y="0"/>
            <a:ext cx="9144000" cy="18619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1" r="3720"/>
          <a:stretch/>
        </p:blipFill>
        <p:spPr>
          <a:xfrm>
            <a:off x="-1" y="61209"/>
            <a:ext cx="9144001" cy="180074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602955" y="1343419"/>
            <a:ext cx="40607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Learning Session</a:t>
            </a:r>
            <a:endParaRPr lang="en-US" sz="2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47146" y="1861948"/>
            <a:ext cx="8696854" cy="0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47146" y="623120"/>
            <a:ext cx="8372475" cy="11866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Innovating, Optimizing,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Advancing Antithrombotic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 in Atrial Fibrillation</a:t>
            </a:r>
            <a:endParaRPr lang="en-CA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27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09575" y="2241390"/>
            <a:ext cx="8219168" cy="4442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800"/>
              </a:spcAft>
              <a:buClr>
                <a:srgbClr val="002060"/>
              </a:buClr>
              <a:buNone/>
            </a:pPr>
            <a:r>
              <a:rPr lang="en-US" sz="3000" b="1" dirty="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Mitigation of Commercial </a:t>
            </a:r>
            <a:r>
              <a:rPr lang="en-US" sz="3000" b="1" dirty="0" smtClean="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None/>
            </a:pPr>
            <a:r>
              <a:rPr lang="en-US" sz="1900" dirty="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Bristol-Myers Squibb/Pfizer Alliance Canada markets and benefits from the sale of a product that will be discussed in this program: </a:t>
            </a:r>
            <a:r>
              <a:rPr lang="en-US" sz="1900" dirty="0" err="1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apixaban</a:t>
            </a:r>
            <a:r>
              <a:rPr lang="en-US" sz="1900" dirty="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900" dirty="0" err="1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Eliquis</a:t>
            </a:r>
            <a:r>
              <a:rPr lang="en-US" sz="1900" dirty="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The program aims to convey balanced information for a given clinical situation. Where only one medication from a given drug class is mentioned, it is either provided as an example or in response to a particular question from the audience</a:t>
            </a:r>
            <a:r>
              <a:rPr lang="en-US" sz="1900" dirty="0" smtClean="0">
                <a:solidFill>
                  <a:srgbClr val="0556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900" dirty="0">
              <a:solidFill>
                <a:srgbClr val="05568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93" t="40793" r="2593" b="13681"/>
          <a:stretch/>
        </p:blipFill>
        <p:spPr>
          <a:xfrm>
            <a:off x="0" y="0"/>
            <a:ext cx="9144000" cy="18619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1" r="3720"/>
          <a:stretch/>
        </p:blipFill>
        <p:spPr>
          <a:xfrm>
            <a:off x="0" y="69313"/>
            <a:ext cx="9144001" cy="18007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02955" y="1343419"/>
            <a:ext cx="40607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Learning Session</a:t>
            </a:r>
            <a:endParaRPr lang="en-US" sz="2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47146" y="1861948"/>
            <a:ext cx="8696854" cy="0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47146" y="623120"/>
            <a:ext cx="8372475" cy="11866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Innovating, Optimizing,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Advancing Antithrombotic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 in Atrial Fibrillation</a:t>
            </a:r>
            <a:endParaRPr lang="en-CA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9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02060"/>
      </a:dk2>
      <a:lt2>
        <a:srgbClr val="EEECE1"/>
      </a:lt2>
      <a:accent1>
        <a:srgbClr val="4F81BD"/>
      </a:accent1>
      <a:accent2>
        <a:srgbClr val="C00000"/>
      </a:accent2>
      <a:accent3>
        <a:srgbClr val="9BBB59"/>
      </a:accent3>
      <a:accent4>
        <a:srgbClr val="7030A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156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Innovating, Optimizing, and Advancing Antithrombotic Treatment in Atrial Fibrillation</vt:lpstr>
      <vt:lpstr>Innovating, Optimizing, and Advancing Antithrombotic Treatment in Atrial Fibrillation</vt:lpstr>
      <vt:lpstr>Innovating, Optimizing, and Advancing Antithrombotic Treatment in Atrial Fibrillation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Donna Graham</dc:creator>
  <cp:lastModifiedBy>Mark Kislingbury</cp:lastModifiedBy>
  <cp:revision>81</cp:revision>
  <dcterms:created xsi:type="dcterms:W3CDTF">2015-07-21T21:06:32Z</dcterms:created>
  <dcterms:modified xsi:type="dcterms:W3CDTF">2016-10-18T15:03:05Z</dcterms:modified>
</cp:coreProperties>
</file>