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364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r">
              <a:defRPr sz="1200"/>
            </a:lvl1pPr>
          </a:lstStyle>
          <a:p>
            <a:fld id="{68C39472-5B34-411D-B54D-BCE676E14682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56" tIns="46278" rIns="92556" bIns="4627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56"/>
            <a:ext cx="5486400" cy="4476274"/>
          </a:xfrm>
          <a:prstGeom prst="rect">
            <a:avLst/>
          </a:prstGeom>
        </p:spPr>
        <p:txBody>
          <a:bodyPr vert="horz" lIns="92556" tIns="46278" rIns="92556" bIns="4627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48185"/>
            <a:ext cx="2971800" cy="497364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r">
              <a:defRPr sz="1200"/>
            </a:lvl1pPr>
          </a:lstStyle>
          <a:p>
            <a:fld id="{F95428CA-507C-4E49-86B0-5BFA6FA77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4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Влад\Pictures\image-09-09-21-02-04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3" y="3807983"/>
            <a:ext cx="3528392" cy="266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85" y="3807984"/>
            <a:ext cx="3480724" cy="2999988"/>
          </a:xfrm>
          <a:prstGeom prst="rect">
            <a:avLst/>
          </a:prstGeom>
        </p:spPr>
      </p:pic>
      <p:pic>
        <p:nvPicPr>
          <p:cNvPr id="15" name="Picture 2" descr="C:\Users\Влад\Pictures\image-09-09-21-02-0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28" y="189475"/>
            <a:ext cx="3526112" cy="316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6279766" y="1421393"/>
            <a:ext cx="15481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801823" y="4836064"/>
            <a:ext cx="114705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539403" y="4576168"/>
            <a:ext cx="97212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31742" y="189475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200" dirty="0">
                <a:solidFill>
                  <a:prstClr val="black"/>
                </a:solidFill>
              </a:rPr>
              <a:t>№ </a:t>
            </a:r>
            <a:r>
              <a:rPr lang="ru-RU" sz="1200" dirty="0" smtClean="0">
                <a:solidFill>
                  <a:prstClr val="black"/>
                </a:solidFill>
              </a:rPr>
              <a:t>1 </a:t>
            </a:r>
            <a:r>
              <a:rPr lang="ru-RU" sz="1200" dirty="0">
                <a:solidFill>
                  <a:prstClr val="black"/>
                </a:solidFill>
              </a:rPr>
              <a:t>– </a:t>
            </a:r>
            <a:r>
              <a:rPr lang="ru-RU" sz="1200" dirty="0" smtClean="0">
                <a:solidFill>
                  <a:prstClr val="black"/>
                </a:solidFill>
              </a:rPr>
              <a:t>«Павильон»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202" y="466474"/>
            <a:ext cx="4183423" cy="323165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 об объекте:</a:t>
            </a:r>
          </a:p>
          <a:p>
            <a:pPr marL="342900" indent="-342900">
              <a:buFontTx/>
              <a:buAutoNum type="arabicPeriod"/>
            </a:pPr>
            <a:r>
              <a:rPr lang="ru-RU" sz="1200" dirty="0" smtClean="0"/>
              <a:t>Адрес: Московская </a:t>
            </a:r>
            <a:r>
              <a:rPr lang="ru-RU" sz="1200" dirty="0"/>
              <a:t>область, Раменский городской округ, Раменское, ул. Молодежная, д.8 </a:t>
            </a:r>
            <a:endParaRPr lang="ru-RU" sz="1200" dirty="0" smtClean="0"/>
          </a:p>
          <a:p>
            <a:pPr marL="342900" indent="-342900">
              <a:buFontTx/>
              <a:buAutoNum type="arabicPeriod"/>
            </a:pPr>
            <a:r>
              <a:rPr lang="ru-RU" sz="1200" dirty="0" smtClean="0"/>
              <a:t>Специализация</a:t>
            </a:r>
            <a:r>
              <a:rPr lang="ru-RU" sz="1200" dirty="0"/>
              <a:t>: </a:t>
            </a:r>
            <a:r>
              <a:rPr lang="ru-RU" sz="1200" dirty="0" smtClean="0"/>
              <a:t>продовольственные товары</a:t>
            </a:r>
          </a:p>
          <a:p>
            <a:pPr marL="342900" indent="-342900">
              <a:buAutoNum type="arabicPeriod"/>
            </a:pPr>
            <a:r>
              <a:rPr lang="ru-RU" sz="1200" dirty="0"/>
              <a:t>Площадь: </a:t>
            </a:r>
            <a:r>
              <a:rPr lang="ru-RU" sz="1200" dirty="0" smtClean="0"/>
              <a:t>30 </a:t>
            </a:r>
            <a:r>
              <a:rPr lang="ru-RU" sz="1200" dirty="0" err="1" smtClean="0"/>
              <a:t>кв.м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ru-RU" sz="1200" dirty="0"/>
              <a:t>Период размещения: с 01.01.по 31.12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ru-RU" sz="1200" dirty="0"/>
              <a:t>Форма собственности земельного участка: государственная собственность </a:t>
            </a:r>
            <a:r>
              <a:rPr lang="ru-RU" sz="1200" dirty="0" smtClean="0"/>
              <a:t>неразграниченная (</a:t>
            </a:r>
            <a:r>
              <a:rPr lang="ru-RU" sz="1200" dirty="0" smtClean="0">
                <a:solidFill>
                  <a:srgbClr val="FF0000"/>
                </a:solidFill>
              </a:rPr>
              <a:t>государственная </a:t>
            </a:r>
            <a:r>
              <a:rPr lang="ru-RU" sz="1200" dirty="0">
                <a:solidFill>
                  <a:srgbClr val="FF0000"/>
                </a:solidFill>
              </a:rPr>
              <a:t>собственность </a:t>
            </a:r>
            <a:r>
              <a:rPr lang="ru-RU" sz="1200" dirty="0" smtClean="0">
                <a:solidFill>
                  <a:srgbClr val="FF0000"/>
                </a:solidFill>
              </a:rPr>
              <a:t>разграниченная</a:t>
            </a:r>
            <a:r>
              <a:rPr lang="ru-RU" sz="1200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sz="1200" dirty="0" smtClean="0"/>
              <a:t>ВРИ участка: </a:t>
            </a:r>
            <a:r>
              <a:rPr lang="ru-RU" sz="1200" dirty="0"/>
              <a:t>не определено (</a:t>
            </a:r>
            <a:r>
              <a:rPr lang="ru-RU" sz="1200" dirty="0">
                <a:solidFill>
                  <a:srgbClr val="FF0000"/>
                </a:solidFill>
              </a:rPr>
              <a:t>объекты дорожного сервиса (4.9.1</a:t>
            </a:r>
            <a:r>
              <a:rPr lang="ru-RU" sz="1200" dirty="0" smtClean="0"/>
              <a:t>))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smtClean="0"/>
              <a:t>GPS-</a:t>
            </a:r>
            <a:r>
              <a:rPr lang="ru-RU" sz="1200" dirty="0"/>
              <a:t>координаты</a:t>
            </a:r>
            <a:r>
              <a:rPr lang="ru-RU" sz="1200" dirty="0" smtClean="0"/>
              <a:t>: </a:t>
            </a:r>
            <a:r>
              <a:rPr lang="ru-RU" sz="1200" dirty="0" smtClean="0">
                <a:solidFill>
                  <a:srgbClr val="FF0000"/>
                </a:solidFill>
              </a:rPr>
              <a:t>(нужно указывать 4 крайние точки объекта)</a:t>
            </a:r>
          </a:p>
          <a:p>
            <a:r>
              <a:rPr lang="ru-RU" sz="1200" dirty="0"/>
              <a:t>7.1. 55.577413, 38.249197</a:t>
            </a:r>
          </a:p>
          <a:p>
            <a:r>
              <a:rPr lang="ru-RU" sz="1200" dirty="0"/>
              <a:t>7.2. 55.577430, 38.249133</a:t>
            </a:r>
          </a:p>
          <a:p>
            <a:r>
              <a:rPr lang="ru-RU" sz="1200" dirty="0"/>
              <a:t>7.3. 55.577456, 38.249149</a:t>
            </a:r>
          </a:p>
          <a:p>
            <a:r>
              <a:rPr lang="ru-RU" sz="1200" dirty="0"/>
              <a:t>7.4. 55.577440, 38.249216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271779" y="3328795"/>
            <a:ext cx="2501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Фото НТО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фронтально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59632" y="6306993"/>
            <a:ext cx="197311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Вид слева. фото под 90 градусов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54825" y="6306993"/>
            <a:ext cx="197311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справа. фото под 90 градусов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2947738"/>
            <a:ext cx="2770669" cy="1500779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7" y="1777732"/>
            <a:ext cx="8596800" cy="478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986" y="260648"/>
            <a:ext cx="7507382" cy="156966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cs typeface="Times New Roman" panose="02020603050405020304" pitchFamily="18" charset="0"/>
              </a:rPr>
              <a:t>«</a:t>
            </a:r>
            <a:r>
              <a:rPr lang="ru-RU" sz="1200" dirty="0">
                <a:solidFill>
                  <a:prstClr val="black"/>
                </a:solidFill>
              </a:rPr>
              <a:t>Павильон</a:t>
            </a:r>
            <a:r>
              <a:rPr lang="ru-RU" sz="1200" dirty="0" smtClean="0">
                <a:cs typeface="Times New Roman" panose="02020603050405020304" pitchFamily="18" charset="0"/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cs typeface="Times New Roman" panose="02020603050405020304" pitchFamily="18" charset="0"/>
              </a:rPr>
              <a:t>Ассортимент </a:t>
            </a:r>
            <a:r>
              <a:rPr lang="ru-RU" sz="1200" dirty="0">
                <a:cs typeface="Times New Roman" panose="02020603050405020304" pitchFamily="18" charset="0"/>
              </a:rPr>
              <a:t>– продовольственные товары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cs typeface="Times New Roman" panose="02020603050405020304" pitchFamily="18" charset="0"/>
              </a:rPr>
              <a:t>Обеспеченность по поселению (количество всего - 0, количество с заявленной специализацией  - 0)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cs typeface="Times New Roman" panose="02020603050405020304" pitchFamily="18" charset="0"/>
              </a:rPr>
              <a:t>Расстояние до объектов </a:t>
            </a:r>
            <a:r>
              <a:rPr lang="ru-RU" sz="1200" dirty="0" smtClean="0">
                <a:cs typeface="Times New Roman" panose="02020603050405020304" pitchFamily="18" charset="0"/>
              </a:rPr>
              <a:t>(магазин </a:t>
            </a:r>
            <a:r>
              <a:rPr lang="ru-RU" sz="1200" dirty="0"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cs typeface="Times New Roman" panose="02020603050405020304" pitchFamily="18" charset="0"/>
              </a:rPr>
              <a:t>105 </a:t>
            </a:r>
            <a:r>
              <a:rPr lang="ru-RU" sz="1200" dirty="0">
                <a:cs typeface="Times New Roman" panose="02020603050405020304" pitchFamily="18" charset="0"/>
              </a:rPr>
              <a:t>м., дорога – </a:t>
            </a:r>
            <a:r>
              <a:rPr lang="ru-RU" sz="1200" dirty="0" smtClean="0">
                <a:cs typeface="Times New Roman" panose="02020603050405020304" pitchFamily="18" charset="0"/>
              </a:rPr>
              <a:t>10 </a:t>
            </a:r>
            <a:r>
              <a:rPr lang="ru-RU" sz="1200" dirty="0">
                <a:cs typeface="Times New Roman" panose="02020603050405020304" pitchFamily="18" charset="0"/>
              </a:rPr>
              <a:t>м., автомобильная дорога – </a:t>
            </a:r>
            <a:r>
              <a:rPr lang="ru-RU" sz="1200" dirty="0" smtClean="0">
                <a:cs typeface="Times New Roman" panose="02020603050405020304" pitchFamily="18" charset="0"/>
              </a:rPr>
              <a:t>70 </a:t>
            </a:r>
            <a:r>
              <a:rPr lang="ru-RU" sz="1200" dirty="0">
                <a:cs typeface="Times New Roman" panose="02020603050405020304" pitchFamily="18" charset="0"/>
              </a:rPr>
              <a:t>м., автобусная остановка </a:t>
            </a:r>
            <a:r>
              <a:rPr lang="ru-RU" sz="1200" dirty="0" smtClean="0">
                <a:cs typeface="Times New Roman" panose="02020603050405020304" pitchFamily="18" charset="0"/>
              </a:rPr>
              <a:t>15 </a:t>
            </a:r>
            <a:r>
              <a:rPr lang="ru-RU" sz="1200" dirty="0">
                <a:cs typeface="Times New Roman" panose="02020603050405020304" pitchFamily="18" charset="0"/>
              </a:rPr>
              <a:t>м</a:t>
            </a:r>
            <a:r>
              <a:rPr lang="ru-RU" sz="1200" dirty="0" smtClean="0">
                <a:cs typeface="Times New Roman" panose="02020603050405020304" pitchFamily="18" charset="0"/>
              </a:rPr>
              <a:t>., жилой дом – </a:t>
            </a:r>
            <a:r>
              <a:rPr lang="en-US" sz="1200" dirty="0" smtClean="0">
                <a:cs typeface="Times New Roman" panose="02020603050405020304" pitchFamily="18" charset="0"/>
              </a:rPr>
              <a:t>40 </a:t>
            </a:r>
            <a:r>
              <a:rPr lang="ru-RU" sz="1200" dirty="0" smtClean="0">
                <a:cs typeface="Times New Roman" panose="02020603050405020304" pitchFamily="18" charset="0"/>
              </a:rPr>
              <a:t>м., деревья – 3 м.)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cs typeface="Times New Roman" panose="02020603050405020304" pitchFamily="18" charset="0"/>
              </a:rPr>
              <a:t>Количество объектов с аналогичным ассортиментом в радиусе 100 м. - 0. и 500 м. – 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cs typeface="Times New Roman" panose="02020603050405020304" pitchFamily="18" charset="0"/>
              </a:rPr>
              <a:t>Количество жителей в радиусе 500 м. - 774.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cs typeface="Times New Roman" panose="02020603050405020304" pitchFamily="18" charset="0"/>
              </a:rPr>
              <a:t>Трафик покупателей в день – 100 чел. </a:t>
            </a:r>
            <a:r>
              <a:rPr lang="ru-RU" sz="1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(Высокий, средний, низкий)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 rot="1721419">
            <a:off x="4129800" y="4114377"/>
            <a:ext cx="204890" cy="128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572443" y="3658338"/>
            <a:ext cx="606511" cy="40240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209553">
            <a:off x="3824993" y="4171429"/>
            <a:ext cx="381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3 м.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3820862" y="4005064"/>
            <a:ext cx="290638" cy="16639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50081">
            <a:off x="3704770" y="3682275"/>
            <a:ext cx="483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40 м.</a:t>
            </a:r>
            <a:endParaRPr lang="ru-RU" sz="800" dirty="0"/>
          </a:p>
        </p:txBody>
      </p:sp>
      <p:cxnSp>
        <p:nvCxnSpPr>
          <p:cNvPr id="31" name="Прямая со стрелкой 30"/>
          <p:cNvCxnSpPr>
            <a:stCxn id="4" idx="3"/>
          </p:cNvCxnSpPr>
          <p:nvPr/>
        </p:nvCxnSpPr>
        <p:spPr>
          <a:xfrm>
            <a:off x="4322113" y="4227873"/>
            <a:ext cx="1474023" cy="85731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21015">
            <a:off x="4881309" y="4449237"/>
            <a:ext cx="483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70 м.</a:t>
            </a:r>
            <a:endParaRPr lang="ru-RU" sz="800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4064215" y="4240382"/>
            <a:ext cx="119293" cy="19673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60774">
            <a:off x="3810224" y="3920455"/>
            <a:ext cx="416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10 м.</a:t>
            </a:r>
          </a:p>
        </p:txBody>
      </p:sp>
      <p:sp>
        <p:nvSpPr>
          <p:cNvPr id="17" name="TextBox 16"/>
          <p:cNvSpPr txBox="1"/>
          <p:nvPr/>
        </p:nvSpPr>
        <p:spPr>
          <a:xfrm rot="1860774">
            <a:off x="4169252" y="3780841"/>
            <a:ext cx="416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15 м.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4207326" y="3828481"/>
            <a:ext cx="45405" cy="25977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4357689" y="4060744"/>
            <a:ext cx="198567" cy="10704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800000">
            <a:off x="4370091" y="4060068"/>
            <a:ext cx="381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3 м.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2915816" y="4284293"/>
            <a:ext cx="1363158" cy="216904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8209553">
            <a:off x="3017433" y="5623163"/>
            <a:ext cx="49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105 м.</a:t>
            </a:r>
          </a:p>
        </p:txBody>
      </p:sp>
    </p:spTree>
    <p:extLst>
      <p:ext uri="{BB962C8B-B14F-4D97-AF65-F5344CB8AC3E}">
        <p14:creationId xmlns:p14="http://schemas.microsoft.com/office/powerpoint/2010/main" val="42339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238</Words>
  <Application>Microsoft Office PowerPoint</Application>
  <PresentationFormat>Экран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Ширенина Инна Александровна</dc:creator>
  <cp:lastModifiedBy>P15U06</cp:lastModifiedBy>
  <cp:revision>66</cp:revision>
  <cp:lastPrinted>2021-02-18T06:06:18Z</cp:lastPrinted>
  <dcterms:created xsi:type="dcterms:W3CDTF">2020-10-28T10:55:42Z</dcterms:created>
  <dcterms:modified xsi:type="dcterms:W3CDTF">2022-04-26T14:15:03Z</dcterms:modified>
</cp:coreProperties>
</file>