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9" r:id="rId8"/>
    <p:sldId id="261" r:id="rId9"/>
    <p:sldId id="262" r:id="rId10"/>
    <p:sldId id="263" r:id="rId11"/>
    <p:sldId id="270" r:id="rId12"/>
    <p:sldId id="271" r:id="rId13"/>
    <p:sldId id="264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0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EAE8-D8E1-224E-8A43-60169A253E63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889A-B662-564A-BED7-DC25C094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of Agent to Play Black Jack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564266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/>
              <a:t>Aidan </a:t>
            </a:r>
            <a:r>
              <a:rPr lang="en-US" sz="4600" dirty="0" err="1"/>
              <a:t>Uchimaru</a:t>
            </a:r>
            <a:r>
              <a:rPr lang="en-US" sz="4600" dirty="0"/>
              <a:t/>
            </a:r>
            <a:br>
              <a:rPr lang="en-US" sz="4600" dirty="0"/>
            </a:br>
            <a:r>
              <a:rPr lang="en-US" sz="4600" dirty="0"/>
              <a:t>500883656</a:t>
            </a:r>
            <a:br>
              <a:rPr lang="en-US" sz="4600" dirty="0"/>
            </a:br>
            <a:r>
              <a:rPr lang="en-US" sz="4600" dirty="0"/>
              <a:t>Ivan </a:t>
            </a:r>
            <a:r>
              <a:rPr lang="en-US" sz="4600" dirty="0" err="1"/>
              <a:t>Golovine</a:t>
            </a:r>
            <a:r>
              <a:rPr lang="en-US" sz="4600" dirty="0"/>
              <a:t/>
            </a:r>
            <a:br>
              <a:rPr lang="en-US" sz="4600" dirty="0"/>
            </a:br>
            <a:r>
              <a:rPr lang="en-US" sz="4600" dirty="0" smtClean="0"/>
              <a:t>500813431</a:t>
            </a:r>
          </a:p>
          <a:p>
            <a:r>
              <a:rPr lang="en-US" sz="4600" dirty="0" err="1" smtClean="0"/>
              <a:t>Ogan</a:t>
            </a:r>
            <a:r>
              <a:rPr lang="en-US" sz="4600" dirty="0" smtClean="0"/>
              <a:t> </a:t>
            </a:r>
            <a:r>
              <a:rPr lang="en-US" sz="4600" dirty="0" err="1"/>
              <a:t>Batu</a:t>
            </a:r>
            <a:r>
              <a:rPr lang="en-US" sz="4600" dirty="0"/>
              <a:t> </a:t>
            </a:r>
            <a:r>
              <a:rPr lang="en-US" sz="4600" dirty="0" err="1"/>
              <a:t>Aktolun</a:t>
            </a:r>
            <a:endParaRPr lang="en-US" sz="4600" dirty="0"/>
          </a:p>
          <a:p>
            <a:r>
              <a:rPr lang="en-US" sz="4600" dirty="0" smtClean="0"/>
              <a:t>500861276</a:t>
            </a:r>
          </a:p>
          <a:p>
            <a:r>
              <a:rPr lang="en-US" sz="4600" dirty="0"/>
              <a:t>Mohammed </a:t>
            </a:r>
            <a:r>
              <a:rPr lang="en-US" sz="4600" dirty="0" err="1"/>
              <a:t>Qasim</a:t>
            </a:r>
            <a:r>
              <a:rPr lang="en-US" sz="4600" dirty="0"/>
              <a:t> </a:t>
            </a:r>
            <a:r>
              <a:rPr lang="en-US" sz="4600" dirty="0" smtClean="0"/>
              <a:t>Khan</a:t>
            </a:r>
          </a:p>
          <a:p>
            <a:r>
              <a:rPr lang="en-US" sz="4600" dirty="0" smtClean="0"/>
              <a:t> </a:t>
            </a:r>
            <a:r>
              <a:rPr lang="en-US" sz="4600" dirty="0"/>
              <a:t>50085658 </a:t>
            </a:r>
            <a:endParaRPr lang="en-US" sz="4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Effect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variants</a:t>
            </a:r>
          </a:p>
          <a:p>
            <a:r>
              <a:rPr lang="en-CA" b="1" i="1" dirty="0"/>
              <a:t>Epsilon = 1 / </a:t>
            </a:r>
            <a:r>
              <a:rPr lang="en-CA" b="1" i="1" dirty="0" smtClean="0"/>
              <a:t>iterations</a:t>
            </a:r>
          </a:p>
          <a:p>
            <a:r>
              <a:rPr lang="en-CA" b="1" i="1" dirty="0"/>
              <a:t>Epsilon = 1 - 1e</a:t>
            </a:r>
            <a:r>
              <a:rPr lang="en-CA" b="1" i="1" baseline="30000" dirty="0"/>
              <a:t>-6 </a:t>
            </a:r>
            <a:r>
              <a:rPr lang="en-CA" b="1" i="1" dirty="0"/>
              <a:t>* iteration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CA" b="1" i="1" dirty="0"/>
              <a:t>Epsilon = 0.05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8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Effect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4686" cy="4351338"/>
          </a:xfrm>
        </p:spPr>
        <p:txBody>
          <a:bodyPr/>
          <a:lstStyle/>
          <a:p>
            <a:r>
              <a:rPr lang="en-CA" b="1" i="1" dirty="0" smtClean="0"/>
              <a:t>Epsilon = 1 / iterations:</a:t>
            </a:r>
            <a:r>
              <a:rPr lang="en-CA" i="1" dirty="0" smtClean="0"/>
              <a:t> </a:t>
            </a:r>
            <a:r>
              <a:rPr lang="en-CA" dirty="0" smtClean="0"/>
              <a:t>This was the base case the results are previously shown in First Visit Monte Carlo vs Every Visit Monte Carlo</a:t>
            </a:r>
          </a:p>
          <a:p>
            <a:endParaRPr lang="en-CA" b="1" i="1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2345"/>
              </p:ext>
            </p:extLst>
          </p:nvPr>
        </p:nvGraphicFramePr>
        <p:xfrm>
          <a:off x="1514584" y="3139684"/>
          <a:ext cx="4680859" cy="2297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821"/>
                <a:gridCol w="1095821"/>
                <a:gridCol w="775685"/>
                <a:gridCol w="856766"/>
                <a:gridCol w="856766"/>
              </a:tblGrid>
              <a:tr h="477327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charset="0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charset="0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1000 games</a:t>
                      </a:r>
                      <a:endParaRPr lang="en-US" sz="14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5000 games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10000 games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29833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First Visit MC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vert="vert2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Win Rate</a:t>
                      </a:r>
                      <a:endParaRPr lang="en-US" sz="14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0.374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0.385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0.409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298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Loss Rate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0.537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0.544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0.524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313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Draw Rate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0.089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0.071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0.067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29833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Every Visit MC</a:t>
                      </a:r>
                      <a:endParaRPr lang="en-US" sz="14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vert="vert2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Win Rate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0.371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0.372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298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Loss Rate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0.561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0.569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0.555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  <a:tr h="313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Draw Rate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0.068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0.059</a:t>
                      </a:r>
                      <a:endParaRPr lang="en-US" sz="14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0.075</a:t>
                      </a:r>
                      <a:endParaRPr lang="en-US" sz="14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3791" marR="93791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39567" y="5436823"/>
            <a:ext cx="403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ts val="600"/>
              </a:spcBef>
              <a:spcAft>
                <a:spcPts val="300"/>
              </a:spcAft>
              <a:tabLst>
                <a:tab pos="182880" algn="l"/>
                <a:tab pos="457200" algn="l"/>
              </a:tabLst>
            </a:pPr>
            <a:r>
              <a:rPr lang="en-US" sz="1200" b="1" i="1" dirty="0" smtClean="0">
                <a:effectLst/>
                <a:latin typeface="Times New Roman" charset="0"/>
              </a:rPr>
              <a:t>Fig 1: Average agent stats when trained with first-visit and every-visit Monte Carlo Methods</a:t>
            </a:r>
            <a:endParaRPr lang="en-US" sz="1200" b="1" i="1" dirty="0">
              <a:effectLst/>
              <a:latin typeface="Times New Roman" charset="0"/>
            </a:endParaRPr>
          </a:p>
        </p:txBody>
      </p:sp>
      <p:pic>
        <p:nvPicPr>
          <p:cNvPr id="6" name="Picture 5" descr="Diagram&#10;&#10;Description automatically generated with medium confidenc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7090" r="26325" b="5363"/>
          <a:stretch/>
        </p:blipFill>
        <p:spPr bwMode="auto">
          <a:xfrm>
            <a:off x="8562292" y="1266955"/>
            <a:ext cx="2428875" cy="4537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62292" y="5812687"/>
            <a:ext cx="3101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effectLst/>
                <a:latin typeface="Times New Roman" charset="0"/>
                <a:ea typeface="SimSun" charset="-122"/>
              </a:rPr>
              <a:t>Fig 2: State Values for First-Visit Monte Carlo</a:t>
            </a:r>
            <a:r>
              <a:rPr lang="en-US" sz="1200" dirty="0" smtClean="0">
                <a:effectLst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115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Effect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58643" cy="4351338"/>
          </a:xfrm>
        </p:spPr>
        <p:txBody>
          <a:bodyPr/>
          <a:lstStyle/>
          <a:p>
            <a:r>
              <a:rPr lang="en-CA" b="1" i="1" dirty="0" smtClean="0"/>
              <a:t>Epsilon = 1 - 1e</a:t>
            </a:r>
            <a:r>
              <a:rPr lang="en-CA" b="1" i="1" baseline="30000" dirty="0" smtClean="0"/>
              <a:t>-6 </a:t>
            </a:r>
            <a:r>
              <a:rPr lang="en-CA" b="1" i="1" dirty="0" smtClean="0"/>
              <a:t>* iteration:</a:t>
            </a:r>
            <a:r>
              <a:rPr lang="en-CA" i="1" dirty="0" smtClean="0"/>
              <a:t> </a:t>
            </a:r>
            <a:r>
              <a:rPr lang="en-CA" dirty="0" smtClean="0"/>
              <a:t>We ran this one over the course of 100000 games, and all we got was the learning curve was less steep.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30050"/>
              </p:ext>
            </p:extLst>
          </p:nvPr>
        </p:nvGraphicFramePr>
        <p:xfrm>
          <a:off x="1608363" y="3641270"/>
          <a:ext cx="4204606" cy="209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780"/>
                <a:gridCol w="721104"/>
                <a:gridCol w="720257"/>
                <a:gridCol w="721104"/>
                <a:gridCol w="720257"/>
                <a:gridCol w="721104"/>
              </a:tblGrid>
              <a:tr h="522514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 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5000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games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10000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games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50000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100000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games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Win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0.27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0.27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0.279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0.331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0.389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Loss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0.668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0.668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0.673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0.603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0.532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Draw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0.048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0.066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0.079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4422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CA" i="1" dirty="0" smtClean="0">
                <a:effectLst/>
                <a:latin typeface="Times New Roman" charset="0"/>
                <a:ea typeface="SimSun" charset="-122"/>
              </a:rPr>
              <a:t>Fig 3: Average agent stats trained with epsilon = 1 - 1e</a:t>
            </a:r>
            <a:r>
              <a:rPr lang="en-CA" i="1" baseline="30000" dirty="0" smtClean="0">
                <a:effectLst/>
                <a:latin typeface="Times New Roman" charset="0"/>
                <a:ea typeface="SimSun" charset="-122"/>
              </a:rPr>
              <a:t>-6 </a:t>
            </a:r>
            <a:r>
              <a:rPr lang="en-CA" i="1" dirty="0" smtClean="0">
                <a:effectLst/>
                <a:latin typeface="Times New Roman" charset="0"/>
                <a:ea typeface="SimSun" charset="-122"/>
              </a:rPr>
              <a:t>* iteration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  <p:pic>
        <p:nvPicPr>
          <p:cNvPr id="6" name="Picture 5" descr="Chart&#10;&#10;Description automatically generated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t="7090" r="19235" b="5979"/>
          <a:stretch/>
        </p:blipFill>
        <p:spPr bwMode="auto">
          <a:xfrm>
            <a:off x="7740621" y="803133"/>
            <a:ext cx="3215850" cy="4928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84945" y="5987245"/>
            <a:ext cx="452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 smtClean="0">
                <a:effectLst/>
                <a:latin typeface="Times New Roman" charset="0"/>
                <a:ea typeface="SimSun" charset="-122"/>
              </a:rPr>
              <a:t>Fig 4: State values with slow decaying epsilon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6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Effect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6086" cy="4351338"/>
          </a:xfrm>
        </p:spPr>
        <p:txBody>
          <a:bodyPr/>
          <a:lstStyle/>
          <a:p>
            <a:r>
              <a:rPr lang="en-CA" b="1" i="1" dirty="0"/>
              <a:t>Epsilon = 0.05:</a:t>
            </a:r>
            <a:r>
              <a:rPr lang="en-CA" b="1" dirty="0"/>
              <a:t> </a:t>
            </a:r>
            <a:r>
              <a:rPr lang="en-CA" dirty="0"/>
              <a:t>Using a constant epsilon generated similar results when looking at win rate. There was steady learning before 10000 iterations and then the win rates level out after that.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9713"/>
              </p:ext>
            </p:extLst>
          </p:nvPr>
        </p:nvGraphicFramePr>
        <p:xfrm>
          <a:off x="1107893" y="4131130"/>
          <a:ext cx="4151636" cy="1606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210"/>
                <a:gridCol w="712020"/>
                <a:gridCol w="711183"/>
                <a:gridCol w="712020"/>
                <a:gridCol w="711183"/>
                <a:gridCol w="712020"/>
              </a:tblGrid>
              <a:tr h="401609">
                <a:tc>
                  <a:txBody>
                    <a:bodyPr/>
                    <a:lstStyle/>
                    <a:p>
                      <a:endParaRPr lang="en-US" sz="1300">
                        <a:effectLst/>
                        <a:latin typeface="Times New Roman" charset="0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1000 games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5000</a:t>
                      </a:r>
                      <a:endParaRPr lang="en-US" sz="13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games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10000</a:t>
                      </a:r>
                      <a:endParaRPr lang="en-US" sz="13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games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50000</a:t>
                      </a:r>
                      <a:endParaRPr lang="en-US" sz="13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games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100000</a:t>
                      </a:r>
                      <a:endParaRPr lang="en-US" sz="13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games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</a:tr>
              <a:tr h="401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 Rate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0.347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0.344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0.38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0.357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0.38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</a:tr>
              <a:tr h="401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Loss Rate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0.589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0.585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0.551</a:t>
                      </a:r>
                      <a:endParaRPr lang="en-US" sz="13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0.567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0.567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</a:tr>
              <a:tr h="401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Draw Rate</a:t>
                      </a:r>
                      <a:endParaRPr lang="en-US" sz="13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0.064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0.071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0.069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0.071</a:t>
                      </a:r>
                      <a:endParaRPr lang="en-US" sz="13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0.076</a:t>
                      </a:r>
                      <a:endParaRPr lang="en-US" sz="13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90362" marR="90362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825147"/>
            <a:ext cx="530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smtClean="0">
                <a:effectLst/>
                <a:latin typeface="Times New Roman" charset="0"/>
                <a:ea typeface="SimSun" charset="-122"/>
              </a:rPr>
              <a:t>Fig 4: Average stats trained with constant 0.05 epsilon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 descr="Diagram&#10;&#10;Description automatically generated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6" t="6782" r="26017" b="6288"/>
          <a:stretch/>
        </p:blipFill>
        <p:spPr bwMode="auto">
          <a:xfrm>
            <a:off x="8391434" y="1197316"/>
            <a:ext cx="2599690" cy="4540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6284" y="5694818"/>
            <a:ext cx="6499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CA" i="1" smtClean="0">
                <a:effectLst/>
                <a:latin typeface="Times New Roman" charset="0"/>
                <a:ea typeface="SimSun" charset="-122"/>
              </a:rPr>
              <a:t>Fig 5: State values with constant epsilon after 10000 iterations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87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Gamma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en-CA" dirty="0"/>
              <a:t>Changing the gamma yielded similar results to the initial tests </a:t>
            </a:r>
            <a:endParaRPr lang="en-CA" dirty="0" smtClean="0"/>
          </a:p>
          <a:p>
            <a:r>
              <a:rPr lang="en-CA" dirty="0" smtClean="0"/>
              <a:t>Gamma </a:t>
            </a:r>
            <a:r>
              <a:rPr lang="en-CA" dirty="0"/>
              <a:t>value of 0.8 and 0.9</a:t>
            </a:r>
            <a:r>
              <a:rPr lang="en-US" dirty="0" smtClean="0">
                <a:effectLst/>
              </a:rPr>
              <a:t> had no noticeable difference in the overall win rate </a:t>
            </a:r>
          </a:p>
          <a:p>
            <a:r>
              <a:rPr lang="en-CA" dirty="0" smtClean="0"/>
              <a:t>Through </a:t>
            </a:r>
            <a:r>
              <a:rPr lang="en-CA" dirty="0"/>
              <a:t>some tests </a:t>
            </a:r>
            <a:r>
              <a:rPr lang="en-CA" dirty="0" smtClean="0"/>
              <a:t>the </a:t>
            </a:r>
            <a:r>
              <a:rPr lang="en-CA" dirty="0"/>
              <a:t>policy converged to the optimal policy to hit on lower player hand values sooner.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49983"/>
              </p:ext>
            </p:extLst>
          </p:nvPr>
        </p:nvGraphicFramePr>
        <p:xfrm>
          <a:off x="1573621" y="4380366"/>
          <a:ext cx="3667852" cy="1488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631"/>
                <a:gridCol w="890407"/>
                <a:gridCol w="890407"/>
                <a:gridCol w="890407"/>
              </a:tblGrid>
              <a:tr h="512253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 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5000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10000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320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Win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0.366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0.404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0.406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320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Loss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0.573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0.572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0.527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336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Draw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0.061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0.059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0.067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2566" y="6004038"/>
            <a:ext cx="430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CA" i="1" smtClean="0">
                <a:effectLst/>
                <a:latin typeface="Times New Roman" charset="0"/>
                <a:ea typeface="SimSun" charset="-122"/>
              </a:rPr>
              <a:t>Fig 6: Average stats trained with 0.9 gamma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21189"/>
              </p:ext>
            </p:extLst>
          </p:nvPr>
        </p:nvGraphicFramePr>
        <p:xfrm>
          <a:off x="6439538" y="4350299"/>
          <a:ext cx="3929106" cy="1560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619"/>
                <a:gridCol w="953829"/>
                <a:gridCol w="953829"/>
                <a:gridCol w="953829"/>
              </a:tblGrid>
              <a:tr h="473358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charset="0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1000 games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5000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games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10000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games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</a:tr>
              <a:tr h="29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Win Rate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0.381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0.379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0.38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</a:tr>
              <a:tr h="29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Loss Rate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0.547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0.558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0.547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</a:tr>
              <a:tr h="3069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Draw Rate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0.072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0.063</a:t>
                      </a:r>
                      <a:endParaRPr lang="en-US" sz="16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0.073</a:t>
                      </a:r>
                      <a:endParaRPr lang="en-US" sz="16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105249" marR="105249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9110" y="6015245"/>
            <a:ext cx="430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CA" i="1" smtClean="0">
                <a:effectLst/>
                <a:latin typeface="Times New Roman" charset="0"/>
                <a:ea typeface="SimSun" charset="-122"/>
              </a:rPr>
              <a:t>Fig 7: Average stats trained with 0.8 gamma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7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against multiple opponents</a:t>
            </a:r>
          </a:p>
          <a:p>
            <a:r>
              <a:rPr lang="en-US" dirty="0" smtClean="0"/>
              <a:t>Implement card counting with a limited sized deck</a:t>
            </a:r>
          </a:p>
          <a:p>
            <a:r>
              <a:rPr lang="en-US" dirty="0" smtClean="0"/>
              <a:t>Limiting the deck size</a:t>
            </a:r>
          </a:p>
          <a:p>
            <a:r>
              <a:rPr lang="en-US" dirty="0" smtClean="0"/>
              <a:t>Running over 1 million iterations to flatten the state value graph</a:t>
            </a:r>
          </a:p>
          <a:p>
            <a:r>
              <a:rPr lang="en-US" dirty="0" smtClean="0"/>
              <a:t>Implementing </a:t>
            </a:r>
            <a:r>
              <a:rPr lang="en-US" dirty="0"/>
              <a:t>h</a:t>
            </a:r>
            <a:r>
              <a:rPr lang="en-US" dirty="0" smtClean="0"/>
              <a:t>and splitting and betting</a:t>
            </a:r>
          </a:p>
        </p:txBody>
      </p:sp>
    </p:spTree>
    <p:extLst>
      <p:ext uri="{BB962C8B-B14F-4D97-AF65-F5344CB8AC3E}">
        <p14:creationId xmlns:p14="http://schemas.microsoft.com/office/powerpoint/2010/main" val="199989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shows that the first implementation of the algorithm runs the best</a:t>
            </a:r>
          </a:p>
          <a:p>
            <a:r>
              <a:rPr lang="en-US" dirty="0" smtClean="0"/>
              <a:t>To speed up training, reducing the gamma to slightly smaller than 1 can be used with and epsilon which decreases quickly or is already constant</a:t>
            </a:r>
          </a:p>
          <a:p>
            <a:r>
              <a:rPr lang="en-CA" dirty="0"/>
              <a:t>C</a:t>
            </a:r>
            <a:r>
              <a:rPr lang="en-CA" dirty="0" smtClean="0"/>
              <a:t>onstant </a:t>
            </a:r>
            <a:r>
              <a:rPr lang="en-CA" dirty="0"/>
              <a:t>epsilon seems to be the best way to train the agent however the agent loses out on exploration doing this.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Trained using </a:t>
            </a:r>
            <a:r>
              <a:rPr lang="en-US" dirty="0"/>
              <a:t>a greedy epsilon, </a:t>
            </a:r>
            <a:r>
              <a:rPr lang="en-US" dirty="0" smtClean="0"/>
              <a:t>first-visit </a:t>
            </a:r>
            <a:r>
              <a:rPr lang="en-US" dirty="0"/>
              <a:t>Monte Carlo algorithm </a:t>
            </a:r>
            <a:endParaRPr lang="en-US" dirty="0" smtClean="0"/>
          </a:p>
          <a:p>
            <a:r>
              <a:rPr lang="en-US" dirty="0" smtClean="0"/>
              <a:t>Win </a:t>
            </a:r>
            <a:r>
              <a:rPr lang="en-US" dirty="0"/>
              <a:t>rate and the state value graph to determine the best variation of the algorithm for training the agent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There are 2 players, the dealer and the agent</a:t>
            </a:r>
          </a:p>
          <a:p>
            <a:r>
              <a:rPr lang="en-US" dirty="0" smtClean="0"/>
              <a:t>No Betting </a:t>
            </a:r>
          </a:p>
          <a:p>
            <a:r>
              <a:rPr lang="en-US" dirty="0" smtClean="0"/>
              <a:t>Success is purely dependent on the win rate and policy</a:t>
            </a:r>
          </a:p>
          <a:p>
            <a:r>
              <a:rPr lang="en-US" dirty="0" smtClean="0"/>
              <a:t>No card splitting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9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OpenAI</a:t>
            </a:r>
            <a:r>
              <a:rPr lang="en-US" dirty="0" smtClean="0"/>
              <a:t> Gym blackjack environment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Infinite Deck </a:t>
            </a:r>
          </a:p>
          <a:p>
            <a:r>
              <a:rPr lang="en-US" dirty="0" smtClean="0"/>
              <a:t>Game initiates with 2 cards being randomly selected and dealt to both the player and the Dealer</a:t>
            </a:r>
          </a:p>
          <a:p>
            <a:r>
              <a:rPr lang="en-US" dirty="0" smtClean="0"/>
              <a:t>The player can see their hand and 1 card from the dealer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73629" y="4163785"/>
            <a:ext cx="5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4" y="4348451"/>
            <a:ext cx="311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01888" cy="1325563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21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Hit </a:t>
            </a:r>
            <a:r>
              <a:rPr lang="en-US" sz="2000" dirty="0"/>
              <a:t>(1): additional card is dealt to the player</a:t>
            </a:r>
          </a:p>
          <a:p>
            <a:pPr lvl="0"/>
            <a:r>
              <a:rPr lang="en-CA" sz="2000" dirty="0"/>
              <a:t>Stick (0): player keeps current hand as </a:t>
            </a:r>
            <a:r>
              <a:rPr lang="en-CA" sz="2000" dirty="0" smtClean="0"/>
              <a:t>is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06286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There are 2 actions that can be taken: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2824843"/>
            <a:ext cx="6999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Once the player sticks, the dealer will repeatedly hit until their hand totals to 17 or more. </a:t>
            </a:r>
          </a:p>
          <a:p>
            <a:r>
              <a:rPr lang="en-US" sz="2000" b="1" dirty="0" smtClean="0"/>
              <a:t>Rewards are given out based on the following scenarios: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114689"/>
            <a:ext cx="10515600" cy="1450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dirty="0"/>
              <a:t>Reward of -1 if the agent hits and busts or if the agent ends with a lower score than the dealer</a:t>
            </a:r>
            <a:endParaRPr lang="en-US" dirty="0"/>
          </a:p>
          <a:p>
            <a:pPr lvl="0"/>
            <a:r>
              <a:rPr lang="en-CA" dirty="0"/>
              <a:t>Reward of 0 if the agent hits and doesn’t bust or if the agent and dealer end with the same score</a:t>
            </a:r>
            <a:endParaRPr lang="en-US" dirty="0"/>
          </a:p>
          <a:p>
            <a:pPr lvl="0"/>
            <a:r>
              <a:rPr lang="en-CA" dirty="0"/>
              <a:t>Reward of 1 if the agent ends with a higher score than the dealer</a:t>
            </a:r>
            <a:endParaRPr lang="en-US" dirty="0"/>
          </a:p>
          <a:p>
            <a:pPr lvl="0"/>
            <a:r>
              <a:rPr lang="en-CA" dirty="0"/>
              <a:t>Reward of 1.5 if the agent has a natural blackjack (face card/10 and an ace as initial two cards)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1934969"/>
            <a:ext cx="3797300" cy="85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088" y="1565637"/>
            <a:ext cx="5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27370" y="1565637"/>
            <a:ext cx="37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(Player Total, Dealer Card, Hit/Stand)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956"/>
            <a:ext cx="10515600" cy="3693432"/>
          </a:xfrm>
        </p:spPr>
        <p:txBody>
          <a:bodyPr/>
          <a:lstStyle/>
          <a:p>
            <a:r>
              <a:rPr lang="en-US" dirty="0" smtClean="0"/>
              <a:t>Dictionaries = </a:t>
            </a:r>
            <a:r>
              <a:rPr lang="en-US" dirty="0"/>
              <a:t>Q </a:t>
            </a:r>
            <a:r>
              <a:rPr lang="en-US" dirty="0" smtClean="0"/>
              <a:t>value, Number of visits and Policy for state action pair</a:t>
            </a:r>
          </a:p>
          <a:p>
            <a:r>
              <a:rPr lang="en-US" dirty="0" smtClean="0"/>
              <a:t>States </a:t>
            </a:r>
            <a:r>
              <a:rPr lang="en-US" dirty="0"/>
              <a:t>were determined by the following values:</a:t>
            </a:r>
          </a:p>
          <a:p>
            <a:pPr lvl="2" fontAlgn="base"/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Agent hand total: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Integer representing the total value of all cards in agent’s hand</a:t>
            </a:r>
            <a:endParaRPr lang="en-US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fontAlgn="base"/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Dealer card value: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Integer representing the value of the dealer’s face-up card</a:t>
            </a:r>
            <a:endParaRPr lang="en-US" b="1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fontAlgn="base"/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Usable ace: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Boolean </a:t>
            </a:r>
            <a:r>
              <a:rPr lang="en-US" b="1" dirty="0" smtClean="0">
                <a:effectLst>
                  <a:outerShdw sx="0" sy="0">
                    <a:srgbClr val="000000"/>
                  </a:outerShdw>
                </a:effectLst>
              </a:rPr>
              <a:t>representing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whether or not the agent has a usable ace in hand. A usable ace means an ace that can be assigned a value of 11 without the hand busting</a:t>
            </a:r>
            <a:endParaRPr lang="en-US" b="1" i="1" dirty="0">
              <a:effectLst>
                <a:outerShdw sx="0" sy="0">
                  <a:srgbClr val="000000"/>
                </a:outerShdw>
              </a:effectLst>
            </a:endParaRPr>
          </a:p>
          <a:p>
            <a:r>
              <a:rPr lang="en-US" dirty="0"/>
              <a:t>These 3 values make-up a tuple that is used as the key in the dictionaries to store and retrieve values for each action.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5128904"/>
            <a:ext cx="8788400" cy="14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382"/>
            <a:ext cx="10515600" cy="1407432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Epsilon </a:t>
            </a:r>
            <a:r>
              <a:rPr lang="en-CA" dirty="0"/>
              <a:t>greedy policy improvement algorithm using Monte Carlo methods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CA" dirty="0" smtClean="0"/>
              <a:t>First </a:t>
            </a:r>
            <a:r>
              <a:rPr lang="en-CA" dirty="0"/>
              <a:t>visit and every visit Monte Carlo policy </a:t>
            </a:r>
            <a:r>
              <a:rPr lang="en-CA" dirty="0" smtClean="0"/>
              <a:t>evaluation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CA" dirty="0"/>
              <a:t>The functions used for the code in the monte </a:t>
            </a:r>
            <a:r>
              <a:rPr lang="en-CA" dirty="0" err="1"/>
              <a:t>carlo</a:t>
            </a:r>
            <a:r>
              <a:rPr lang="en-CA" dirty="0"/>
              <a:t> methods were based off those used in assignment 2.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8898"/>
            <a:ext cx="4540745" cy="2881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65" y="3168898"/>
            <a:ext cx="5446735" cy="2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</a:t>
            </a:r>
            <a:r>
              <a:rPr lang="en-CA" dirty="0"/>
              <a:t>variables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9486" y="1690688"/>
            <a:ext cx="8113836" cy="3158898"/>
          </a:xfrm>
        </p:spPr>
        <p:txBody>
          <a:bodyPr>
            <a:normAutofit fontScale="92500" lnSpcReduction="10000"/>
          </a:bodyPr>
          <a:lstStyle/>
          <a:p>
            <a:pPr lvl="2" fontAlgn="base"/>
            <a:r>
              <a:rPr lang="en-CA" i="1" dirty="0">
                <a:effectLst>
                  <a:outerShdw sx="0" sy="0">
                    <a:srgbClr val="000000"/>
                  </a:outerShdw>
                </a:effectLst>
              </a:rPr>
              <a:t>Epsilon: </a:t>
            </a:r>
            <a:r>
              <a:rPr lang="en-CA" dirty="0">
                <a:effectLst>
                  <a:outerShdw sx="0" sy="0">
                    <a:srgbClr val="000000"/>
                  </a:outerShdw>
                </a:effectLst>
              </a:rPr>
              <a:t>We looked to determine an optimal balance between exploration and greedy decision making by the agent. We started with a decay rate of 1/iteration and fine tuned it from there. In some cases, we did not decay epsilon and kept it at a constant low </a:t>
            </a:r>
            <a:r>
              <a:rPr lang="en-CA" dirty="0" smtClean="0">
                <a:effectLst>
                  <a:outerShdw sx="0" sy="0">
                    <a:srgbClr val="000000"/>
                  </a:outerShdw>
                </a:effectLst>
              </a:rPr>
              <a:t>value</a:t>
            </a:r>
          </a:p>
          <a:p>
            <a:pPr lvl="2" fontAlgn="base"/>
            <a:endParaRPr lang="en-US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fontAlgn="base"/>
            <a:r>
              <a:rPr lang="en-CA" i="1" dirty="0">
                <a:effectLst>
                  <a:outerShdw sx="0" sy="0">
                    <a:srgbClr val="000000"/>
                  </a:outerShdw>
                </a:effectLst>
              </a:rPr>
              <a:t>Gamma: </a:t>
            </a:r>
            <a:r>
              <a:rPr lang="en-CA" dirty="0">
                <a:effectLst>
                  <a:outerShdw sx="0" sy="0">
                    <a:srgbClr val="000000"/>
                  </a:outerShdw>
                </a:effectLst>
              </a:rPr>
              <a:t>We tested with a couple of different gammas between the range of 0.3 and 1 to determine the effect of reduced delayed rewards on the agent’s learning </a:t>
            </a:r>
            <a:endParaRPr lang="en-CA" dirty="0" smtClean="0">
              <a:effectLst>
                <a:outerShdw sx="0" sy="0">
                  <a:srgbClr val="000000"/>
                </a:outerShdw>
              </a:effectLst>
            </a:endParaRPr>
          </a:p>
          <a:p>
            <a:pPr lvl="2" fontAlgn="base"/>
            <a:endParaRPr lang="en-US" i="1" dirty="0">
              <a:effectLst>
                <a:outerShdw sx="0" sy="0">
                  <a:srgbClr val="000000"/>
                </a:outerShdw>
              </a:effectLst>
            </a:endParaRPr>
          </a:p>
          <a:p>
            <a:pPr lvl="2" fontAlgn="base"/>
            <a:r>
              <a:rPr lang="en-CA" i="1" dirty="0">
                <a:effectLst>
                  <a:outerShdw sx="0" sy="0">
                    <a:srgbClr val="000000"/>
                  </a:outerShdw>
                </a:effectLst>
              </a:rPr>
              <a:t>Number of games to train agent: </a:t>
            </a:r>
            <a:r>
              <a:rPr lang="en-CA" dirty="0">
                <a:effectLst>
                  <a:outerShdw sx="0" sy="0">
                    <a:srgbClr val="000000"/>
                  </a:outerShdw>
                </a:effectLst>
              </a:rPr>
              <a:t>We trained the agent for up to a million games and at different intervals, had the agent play 1000 games and looked at the win rate at these different intervals. </a:t>
            </a:r>
            <a:endParaRPr lang="en-US" i="1" dirty="0">
              <a:effectLst>
                <a:outerShdw sx="0" sy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586"/>
            <a:ext cx="734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success would be determined by the win rate and the how well the policy 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1292" y="5427197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Rate Ex.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18" y="5810477"/>
            <a:ext cx="1932759" cy="729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50" y="1690688"/>
            <a:ext cx="3800177" cy="4622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74350" y="1378733"/>
            <a:ext cx="15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Value 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84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raining = 1000</a:t>
            </a:r>
            <a:r>
              <a:rPr lang="en-US" dirty="0"/>
              <a:t>, 5000 and 10000 games for most of the training. </a:t>
            </a:r>
            <a:endParaRPr lang="en-US" dirty="0" smtClean="0"/>
          </a:p>
          <a:p>
            <a:r>
              <a:rPr lang="en-US" dirty="0" smtClean="0"/>
              <a:t>Training = 50000 </a:t>
            </a:r>
            <a:r>
              <a:rPr lang="en-US" dirty="0"/>
              <a:t>and 100000 games of training for some </a:t>
            </a:r>
            <a:r>
              <a:rPr lang="en-US" dirty="0" smtClean="0"/>
              <a:t>cases.</a:t>
            </a:r>
          </a:p>
          <a:p>
            <a:r>
              <a:rPr lang="en-US" dirty="0" smtClean="0"/>
              <a:t>Agent plays 1000 games after training.</a:t>
            </a:r>
          </a:p>
          <a:p>
            <a:r>
              <a:rPr lang="en-US" dirty="0" smtClean="0"/>
              <a:t>Objective 1: Beat an agent which always picks randomly </a:t>
            </a:r>
            <a:endParaRPr lang="en-US" dirty="0"/>
          </a:p>
          <a:p>
            <a:r>
              <a:rPr lang="en-US" dirty="0" smtClean="0"/>
              <a:t>Objective 2: 42% win rate</a:t>
            </a:r>
          </a:p>
          <a:p>
            <a:r>
              <a:rPr lang="en-US" dirty="0" smtClean="0"/>
              <a:t>Objective 3: Find out how gamma, epsilon, training episode number, and type of </a:t>
            </a:r>
            <a:r>
              <a:rPr lang="en-US" dirty="0"/>
              <a:t>M</a:t>
            </a:r>
            <a:r>
              <a:rPr lang="en-US" dirty="0" smtClean="0"/>
              <a:t>onte Carlo effect the results.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5538"/>
            <a:ext cx="25654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012" y="5865915"/>
            <a:ext cx="391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Picking Hit or Stay 10k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5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Visit Monte Carlo </a:t>
            </a:r>
            <a:br>
              <a:rPr lang="en-US" dirty="0" smtClean="0"/>
            </a:br>
            <a:r>
              <a:rPr lang="en-US" dirty="0" smtClean="0"/>
              <a:t>Vs  </a:t>
            </a:r>
            <a:br>
              <a:rPr lang="en-US" dirty="0" smtClean="0"/>
            </a:br>
            <a:r>
              <a:rPr lang="en-US" dirty="0" smtClean="0"/>
              <a:t>Every Visit Monte Carlo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73863"/>
              </p:ext>
            </p:extLst>
          </p:nvPr>
        </p:nvGraphicFramePr>
        <p:xfrm>
          <a:off x="2846612" y="4416059"/>
          <a:ext cx="3422650" cy="1679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266"/>
                <a:gridCol w="801266"/>
                <a:gridCol w="567182"/>
                <a:gridCol w="626468"/>
                <a:gridCol w="626468"/>
              </a:tblGrid>
              <a:tr h="349022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 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5000 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10000 games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1813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First Visit MC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Win Rate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0.374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0.385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0.409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18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Loss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0.537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0.544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0.524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29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Draw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0.071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0.067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1813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Every Visit MC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Win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0.371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0.372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18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Loss Rate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0.561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0.569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0.555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  <a:tr h="229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Draw Rate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0.068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0.059</a:t>
                      </a:r>
                      <a:endParaRPr lang="en-US" sz="100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0.075</a:t>
                      </a:r>
                      <a:endParaRPr lang="en-US" sz="1000" dirty="0">
                        <a:effectLst/>
                        <a:latin typeface="Times New Roman" charset="0"/>
                        <a:ea typeface="SimSun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5" name="Picture 4" descr="Diagram&#10;&#10;Description automatically generated with medium confidenc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7090" r="26325" b="5363"/>
          <a:stretch/>
        </p:blipFill>
        <p:spPr bwMode="auto">
          <a:xfrm>
            <a:off x="9208633" y="1192803"/>
            <a:ext cx="2428875" cy="4537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982336"/>
            <a:ext cx="8370433" cy="2958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First-visit </a:t>
            </a:r>
            <a:r>
              <a:rPr lang="en-US" dirty="0"/>
              <a:t>Monte Carlo </a:t>
            </a:r>
            <a:r>
              <a:rPr lang="en-US" dirty="0" smtClean="0"/>
              <a:t>generated slightly better results but overall the difference was slight between every visit and First Visit</a:t>
            </a:r>
          </a:p>
          <a:p>
            <a:r>
              <a:rPr lang="en-US" dirty="0" smtClean="0"/>
              <a:t>The </a:t>
            </a:r>
            <a:r>
              <a:rPr lang="en-US" dirty="0"/>
              <a:t>win rate, regardless of the algorithm </a:t>
            </a:r>
            <a:r>
              <a:rPr lang="en-US" dirty="0" smtClean="0"/>
              <a:t>used, usually fell between </a:t>
            </a:r>
            <a:r>
              <a:rPr lang="en-US" dirty="0"/>
              <a:t>36% and 41%. </a:t>
            </a:r>
            <a:endParaRPr lang="en-US" dirty="0" smtClean="0"/>
          </a:p>
          <a:p>
            <a:r>
              <a:rPr lang="en-US" dirty="0" smtClean="0"/>
              <a:t>Gradual </a:t>
            </a:r>
            <a:r>
              <a:rPr lang="en-US" dirty="0"/>
              <a:t>increase in win rate as the agent is trained </a:t>
            </a:r>
            <a:r>
              <a:rPr lang="en-US" dirty="0" smtClean="0"/>
              <a:t>more, but after 50000 the improvement is miniscule and takes a longtime to run.</a:t>
            </a:r>
          </a:p>
          <a:p>
            <a:r>
              <a:rPr lang="en-US" dirty="0" smtClean="0"/>
              <a:t>Due to First-visit performing better it was used for the rest of the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46612" y="6084572"/>
            <a:ext cx="4030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ts val="600"/>
              </a:spcBef>
              <a:spcAft>
                <a:spcPts val="300"/>
              </a:spcAft>
              <a:tabLst>
                <a:tab pos="182880" algn="l"/>
                <a:tab pos="457200" algn="l"/>
              </a:tabLst>
            </a:pPr>
            <a:r>
              <a:rPr lang="en-US" sz="1200" b="1" i="1" dirty="0" smtClean="0">
                <a:effectLst/>
                <a:latin typeface="Times New Roman" charset="0"/>
              </a:rPr>
              <a:t>Fig 1: Average agent stats when trained with first-visit and every-visit Monte Carlo Methods</a:t>
            </a:r>
            <a:endParaRPr lang="en-US" sz="1200" b="1" i="1" dirty="0"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9937" y="5818730"/>
            <a:ext cx="3101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effectLst/>
                <a:latin typeface="Times New Roman" charset="0"/>
                <a:ea typeface="SimSun" charset="-122"/>
              </a:rPr>
              <a:t>Fig 2: State Values for First-Visit Monte Carlo</a:t>
            </a:r>
            <a:r>
              <a:rPr lang="en-US" sz="1200" dirty="0" smtClean="0">
                <a:effectLst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202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1277</Words>
  <Application>Microsoft Macintosh PowerPoint</Application>
  <PresentationFormat>Widescreen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SimSun</vt:lpstr>
      <vt:lpstr>Times New Roman</vt:lpstr>
      <vt:lpstr>Arial</vt:lpstr>
      <vt:lpstr>Office Theme</vt:lpstr>
      <vt:lpstr>Training of Agent to Play Black Jack </vt:lpstr>
      <vt:lpstr>Introduction</vt:lpstr>
      <vt:lpstr>Environment</vt:lpstr>
      <vt:lpstr>Actions</vt:lpstr>
      <vt:lpstr>Setup</vt:lpstr>
      <vt:lpstr>Methods and Model</vt:lpstr>
      <vt:lpstr>Control variables </vt:lpstr>
      <vt:lpstr>Results</vt:lpstr>
      <vt:lpstr>First Visit Monte Carlo  Vs   Every Visit Monte Carlo</vt:lpstr>
      <vt:lpstr>Epsilon Effect on Training</vt:lpstr>
      <vt:lpstr>Epsilon Effect on Training</vt:lpstr>
      <vt:lpstr>Epsilon Effect on Training</vt:lpstr>
      <vt:lpstr>Epsilon Effect on Training</vt:lpstr>
      <vt:lpstr>Effect of Gamma on Training</vt:lpstr>
      <vt:lpstr>Future Testing 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of Agent to Play Black Jack </dc:title>
  <dc:creator>Ivan Golovin</dc:creator>
  <cp:lastModifiedBy>Ivan Golovin</cp:lastModifiedBy>
  <cp:revision>25</cp:revision>
  <dcterms:created xsi:type="dcterms:W3CDTF">2021-04-19T20:08:25Z</dcterms:created>
  <dcterms:modified xsi:type="dcterms:W3CDTF">2021-04-20T03:25:55Z</dcterms:modified>
</cp:coreProperties>
</file>