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0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95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3" r:id="rId35"/>
    <p:sldId id="279" r:id="rId36"/>
    <p:sldId id="291" r:id="rId37"/>
    <p:sldId id="294" r:id="rId38"/>
    <p:sldId id="296" r:id="rId39"/>
    <p:sldId id="297" r:id="rId40"/>
    <p:sldId id="278" r:id="rId41"/>
    <p:sldId id="280" r:id="rId42"/>
    <p:sldId id="298" r:id="rId43"/>
    <p:sldId id="299" r:id="rId4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6350" y="2058988"/>
            <a:ext cx="12195175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/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CA180-0E6B-43B3-B3C5-D489DB11D28F}" type="datetimeFigureOut">
              <a:rPr lang="en-US"/>
              <a:pPr>
                <a:defRPr/>
              </a:pPr>
              <a:t>10/31/2016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C5D93-9C39-4E1B-A076-4FF07F3337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0DF4B-C3C7-476D-B443-5E88128EA634}" type="datetimeFigureOut">
              <a:rPr lang="en-US"/>
              <a:pPr>
                <a:defRPr/>
              </a:pPr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4B51C-3F3C-47AF-8FC8-2E76C7B78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9018588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3025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BD1AB-BB78-4566-ABD4-DBB9D5BF04DE}" type="datetimeFigureOut">
              <a:rPr lang="en-US"/>
              <a:pPr>
                <a:defRPr/>
              </a:pPr>
              <a:t>10/31/2016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663" y="6423025"/>
            <a:ext cx="4279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2438" y="6423025"/>
            <a:ext cx="8810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C8806-50A4-4331-BFFD-5209CA27C1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7BA88-49B6-4F86-9901-4A265C8AD7B9}" type="datetimeFigureOut">
              <a:rPr lang="en-US"/>
              <a:pPr>
                <a:defRPr/>
              </a:pPr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D6201-84FD-4392-891F-FDC5773633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6350" y="2058988"/>
            <a:ext cx="12195175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414DAEB-6B42-4E07-952D-B87E32AAD9FD}" type="datetimeFigureOut">
              <a:rPr lang="en-US"/>
              <a:pPr>
                <a:defRPr/>
              </a:pPr>
              <a:t>10/31/2016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2DFC2C5-0DF9-45AB-B624-AD6EA8D5C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6BA89-9D0A-4FBB-AD7E-9BDC3CA32D89}" type="datetimeFigureOut">
              <a:rPr lang="en-US"/>
              <a:pPr>
                <a:defRPr/>
              </a:pPr>
              <a:t>10/31/2016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FBD94-B691-44D6-B66B-1416C08B0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92505-8D83-4E1E-ADC7-6F603980A33A}" type="datetimeFigureOut">
              <a:rPr lang="en-US"/>
              <a:pPr>
                <a:defRPr/>
              </a:pPr>
              <a:t>10/31/2016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5B463-8FC9-4FC8-A674-4BA459566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7EA16-D291-476B-9E5C-6F9BBB68BCCF}" type="datetimeFigureOut">
              <a:rPr lang="en-US"/>
              <a:pPr>
                <a:defRPr/>
              </a:pPr>
              <a:t>10/31/2016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4FA8-5D57-4C98-A5C7-9396445FB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D6DBA-272F-485A-83E8-F0043DBEDC4C}" type="datetimeFigureOut">
              <a:rPr lang="en-US"/>
              <a:pPr>
                <a:defRPr/>
              </a:pPr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AD094-2E83-4201-89C4-0B95BF425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04648-B58F-43E0-A7D7-4FACFCC01173}" type="datetimeFigureOut">
              <a:rPr lang="en-US"/>
              <a:pPr>
                <a:defRPr/>
              </a:pPr>
              <a:t>10/31/2016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897F8-3CAE-4E13-8EB5-A1323207E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3B75D-AD0A-4E59-A1CA-2F7C3FA836E3}" type="datetimeFigureOut">
              <a:rPr lang="en-US"/>
              <a:pPr>
                <a:defRPr/>
              </a:pPr>
              <a:t>10/31/2016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5F5C6-0F45-48C9-86A3-1218FDCC9E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6213"/>
            <a:ext cx="12188825" cy="1646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3325" y="284163"/>
            <a:ext cx="9783763" cy="150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03325" y="2011363"/>
            <a:ext cx="9783763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738" y="6423025"/>
            <a:ext cx="3001962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51B9197D-3305-4876-8B92-830D4EDE0974}" type="datetimeFigureOut">
              <a:rPr lang="en-US"/>
              <a:pPr>
                <a:defRPr/>
              </a:pPr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938" y="6423025"/>
            <a:ext cx="5045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475" y="6423025"/>
            <a:ext cx="94615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A8A6981-F9FF-447E-BFD5-00F02B1891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65" r:id="rId2"/>
    <p:sldLayoutId id="2147483673" r:id="rId3"/>
    <p:sldLayoutId id="2147483666" r:id="rId4"/>
    <p:sldLayoutId id="2147483667" r:id="rId5"/>
    <p:sldLayoutId id="2147483668" r:id="rId6"/>
    <p:sldLayoutId id="2147483674" r:id="rId7"/>
    <p:sldLayoutId id="2147483669" r:id="rId8"/>
    <p:sldLayoutId id="2147483670" r:id="rId9"/>
    <p:sldLayoutId id="2147483671" r:id="rId10"/>
    <p:sldLayoutId id="2147483675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kern="1200" cap="all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9pPr>
    </p:titleStyle>
    <p:bodyStyle>
      <a:lvl1pPr marL="182563" indent="-182563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1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397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3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5" y="2166938"/>
            <a:ext cx="11472863" cy="17383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MODERN Design patterns in JAVA</a:t>
            </a:r>
            <a:endParaRPr lang="en-US" dirty="0"/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1524000" y="3995738"/>
            <a:ext cx="9144000" cy="1309687"/>
          </a:xfrm>
        </p:spPr>
        <p:txBody>
          <a:bodyPr/>
          <a:lstStyle/>
          <a:p>
            <a:pPr eaLnBrk="1" hangingPunct="1"/>
            <a:r>
              <a:rPr lang="en-US" smtClean="0"/>
              <a:t>By Ivan Zhuravel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А дальше….</a:t>
            </a:r>
            <a:endParaRPr lang="en-US" dirty="0"/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Пишем ф-ционал который делает зарядку</a:t>
            </a:r>
          </a:p>
          <a:p>
            <a:pPr eaLnBrk="1" hangingPunct="1"/>
            <a:r>
              <a:rPr lang="ru-RU" smtClean="0"/>
              <a:t>Делаем метод </a:t>
            </a:r>
            <a:r>
              <a:rPr lang="en-US" smtClean="0"/>
              <a:t>doExercises</a:t>
            </a:r>
          </a:p>
          <a:p>
            <a:pPr eaLnBrk="1" hangingPunct="1"/>
            <a:r>
              <a:rPr lang="ru-RU" smtClean="0"/>
              <a:t>В цикле вызывает </a:t>
            </a:r>
            <a:r>
              <a:rPr lang="en-US" smtClean="0"/>
              <a:t>doExercise</a:t>
            </a:r>
          </a:p>
          <a:p>
            <a:pPr eaLnBrk="1" hangingPunct="1"/>
            <a:r>
              <a:rPr lang="en-US" smtClean="0"/>
              <a:t>Exercise </a:t>
            </a:r>
            <a:r>
              <a:rPr lang="ru-RU" smtClean="0"/>
              <a:t>класс / интерфейс</a:t>
            </a:r>
          </a:p>
          <a:p>
            <a:pPr eaLnBrk="1" hangingPunct="1"/>
            <a:r>
              <a:rPr lang="ru-RU" smtClean="0"/>
              <a:t>Имеет метод </a:t>
            </a:r>
            <a:r>
              <a:rPr lang="en-US" smtClean="0"/>
              <a:t>doExercise</a:t>
            </a:r>
          </a:p>
          <a:p>
            <a:pPr eaLnBrk="1" hangingPunct="1"/>
            <a:r>
              <a:rPr lang="ru-RU" smtClean="0"/>
              <a:t>Абстракция имеет имплементации </a:t>
            </a:r>
            <a:r>
              <a:rPr lang="en-US" smtClean="0"/>
              <a:t>squatting</a:t>
            </a:r>
            <a:r>
              <a:rPr lang="ru-RU" smtClean="0"/>
              <a:t>, </a:t>
            </a:r>
            <a:r>
              <a:rPr lang="en-US" smtClean="0"/>
              <a:t>push-ups</a:t>
            </a:r>
            <a:r>
              <a:rPr lang="ru-RU" smtClean="0"/>
              <a:t> и т.д.</a:t>
            </a:r>
          </a:p>
          <a:p>
            <a:pPr eaLnBrk="1" hangingPunct="1"/>
            <a:r>
              <a:rPr lang="ru-RU" smtClean="0"/>
              <a:t>Можно и еще подбробнее …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Open/Closed</a:t>
            </a:r>
            <a:endParaRPr lang="en-US" dirty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Делаем закрытые классы. </a:t>
            </a:r>
            <a:r>
              <a:rPr lang="en-US" dirty="0" smtClean="0"/>
              <a:t>Final </a:t>
            </a:r>
            <a:r>
              <a:rPr lang="ru-RU" dirty="0" smtClean="0"/>
              <a:t>наше все</a:t>
            </a:r>
          </a:p>
          <a:p>
            <a:pPr eaLnBrk="1" hangingPunct="1"/>
            <a:r>
              <a:rPr lang="ru-RU" dirty="0" smtClean="0"/>
              <a:t>Расширение функционала (добавление новых </a:t>
            </a:r>
            <a:r>
              <a:rPr lang="ru-RU" dirty="0" err="1" smtClean="0"/>
              <a:t>фичей</a:t>
            </a:r>
            <a:r>
              <a:rPr lang="ru-RU" dirty="0" smtClean="0"/>
              <a:t>) происходит путем композиции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PLAYER-ALARM</a:t>
            </a:r>
            <a:endParaRPr lang="en-US" dirty="0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Написать плеер и будильник.</a:t>
            </a:r>
          </a:p>
          <a:p>
            <a:pPr eaLnBrk="1" hangingPunct="1"/>
            <a:r>
              <a:rPr lang="ru-RU" dirty="0" smtClean="0"/>
              <a:t>Сначала пишем плеер</a:t>
            </a:r>
          </a:p>
          <a:p>
            <a:pPr eaLnBrk="1" hangingPunct="1"/>
            <a:r>
              <a:rPr lang="ru-RU" dirty="0" smtClean="0"/>
              <a:t>Потом будильник</a:t>
            </a:r>
          </a:p>
          <a:p>
            <a:pPr eaLnBrk="1" hangingPunct="1"/>
            <a:r>
              <a:rPr lang="ru-RU" dirty="0" err="1" smtClean="0"/>
              <a:t>Обьединяем</a:t>
            </a:r>
            <a:r>
              <a:rPr lang="en-US" dirty="0" smtClean="0"/>
              <a:t> </a:t>
            </a:r>
            <a:r>
              <a:rPr lang="ru-RU" dirty="0" smtClean="0">
                <a:latin typeface="Arial" charset="0"/>
              </a:rPr>
              <a:t>в 1 класс</a:t>
            </a:r>
          </a:p>
          <a:p>
            <a:pPr eaLnBrk="1" hangingPunct="1"/>
            <a:endParaRPr lang="en-US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55013" y="3986213"/>
            <a:ext cx="6242050" cy="6651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mtClean="0"/>
              <a:t>PLAYER-ALARM</a:t>
            </a:r>
            <a:endParaRPr lang="en-US" dirty="0"/>
          </a:p>
        </p:txBody>
      </p:sp>
      <p:pic>
        <p:nvPicPr>
          <p:cNvPr id="23556" name="Picture 4" descr="http://img.dxcdn.com/productimages/sku_91401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4063" y="3311525"/>
            <a:ext cx="3646487" cy="251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Liskov</a:t>
            </a:r>
            <a:r>
              <a:rPr lang="en-US" dirty="0" smtClean="0"/>
              <a:t> substitution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В методы должны передаваться не реализации, а интерфейсы/абстрактные классы. Тогда в случае фиксов или замены данной имплементации другой нам не придется править код 100500 местах</a:t>
            </a:r>
          </a:p>
          <a:p>
            <a:pPr eaLnBrk="1" hangingPunct="1"/>
            <a:endParaRPr lang="ru-RU" dirty="0" smtClean="0"/>
          </a:p>
          <a:p>
            <a:pPr eaLnBrk="1" hangingPunct="1"/>
            <a:endParaRPr lang="ru-RU" dirty="0" smtClean="0"/>
          </a:p>
          <a:p>
            <a:pPr eaLnBrk="1" hangingPunct="1"/>
            <a:endParaRPr lang="ru-RU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cap="none" dirty="0" smtClean="0"/>
              <a:t>Interface segregation</a:t>
            </a:r>
            <a:r>
              <a:rPr lang="ru-RU" cap="none" dirty="0" smtClean="0"/>
              <a:t>.</a:t>
            </a:r>
            <a:r>
              <a:rPr lang="en-US" cap="none" dirty="0" smtClean="0"/>
              <a:t> </a:t>
            </a:r>
            <a:r>
              <a:rPr lang="ru-RU" cap="none" dirty="0" smtClean="0"/>
              <a:t>Создатель </a:t>
            </a:r>
            <a:r>
              <a:rPr lang="ru-RU" cap="none" dirty="0" err="1" smtClean="0"/>
              <a:t>мэма</a:t>
            </a:r>
            <a:r>
              <a:rPr lang="ru-RU" cap="none" dirty="0" smtClean="0"/>
              <a:t> имел ввиду разделение интерфейсов</a:t>
            </a:r>
          </a:p>
        </p:txBody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Arial" charset="0"/>
              </a:rPr>
              <a:t>А теперь немножко практики </a:t>
            </a:r>
            <a:r>
              <a:rPr lang="ru-RU" dirty="0" smtClean="0">
                <a:latin typeface="Arial" charset="0"/>
                <a:sym typeface="Wingdings" pitchFamily="2" charset="2"/>
              </a:rPr>
              <a:t></a:t>
            </a:r>
            <a:endParaRPr lang="ru-RU" dirty="0" smtClean="0">
              <a:latin typeface="Arial" charset="0"/>
            </a:endParaRPr>
          </a:p>
        </p:txBody>
      </p:sp>
      <p:pic>
        <p:nvPicPr>
          <p:cNvPr id="4" name="Picture 2" descr="http://www.globalnerdy.com/wordpress/wp-content/uploads/2009/07/liskov_substitution_principle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8600" y="2011363"/>
            <a:ext cx="8996363" cy="484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cap="none" dirty="0" smtClean="0"/>
              <a:t>Dependency inversion/injection(</a:t>
            </a:r>
            <a:r>
              <a:rPr lang="en-US" cap="none" dirty="0" err="1" smtClean="0"/>
              <a:t>IoC</a:t>
            </a:r>
            <a:r>
              <a:rPr lang="en-US" cap="none" dirty="0" smtClean="0"/>
              <a:t>/DI)</a:t>
            </a:r>
            <a:endParaRPr lang="ru-RU" cap="none" dirty="0" smtClean="0"/>
          </a:p>
        </p:txBody>
      </p:sp>
      <p:sp>
        <p:nvSpPr>
          <p:cNvPr id="2765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27651" name="Picture 5" descr="ukol-v-yagodic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6688" y="2128838"/>
            <a:ext cx="9180512" cy="384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cap="none" smtClean="0">
                <a:latin typeface="Arial" charset="0"/>
              </a:rPr>
              <a:t>А теперь о паттернах</a:t>
            </a:r>
          </a:p>
        </p:txBody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smtClean="0">
              <a:latin typeface="Arial" charset="0"/>
            </a:endParaRPr>
          </a:p>
        </p:txBody>
      </p:sp>
      <p:pic>
        <p:nvPicPr>
          <p:cNvPr id="28675" name="Picture 5" descr="8cd57b6d-12e7-d300-9d0b-ce7e5c56f77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1263" y="2011363"/>
            <a:ext cx="4533900" cy="419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7" descr="hqdefaul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4463" y="2022476"/>
            <a:ext cx="4492625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cap="none" smtClean="0">
                <a:latin typeface="Arial" charset="0"/>
              </a:rPr>
              <a:t>Небольшая задачка</a:t>
            </a:r>
          </a:p>
        </p:txBody>
      </p:sp>
      <p:sp>
        <p:nvSpPr>
          <p:cNvPr id="2969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Arial" charset="0"/>
              </a:rPr>
              <a:t>Написать класс </a:t>
            </a:r>
            <a:r>
              <a:rPr lang="en-US" dirty="0" err="1" smtClean="0">
                <a:latin typeface="Arial" charset="0"/>
              </a:rPr>
              <a:t>MailSender</a:t>
            </a:r>
            <a:r>
              <a:rPr lang="en-US" dirty="0" smtClean="0">
                <a:latin typeface="Arial" charset="0"/>
              </a:rPr>
              <a:t> </a:t>
            </a:r>
            <a:r>
              <a:rPr lang="ru-RU" dirty="0" smtClean="0">
                <a:latin typeface="Arial" charset="0"/>
              </a:rPr>
              <a:t>, который будет содержать метод </a:t>
            </a:r>
            <a:r>
              <a:rPr lang="en-US" dirty="0" err="1" smtClean="0">
                <a:latin typeface="Arial" charset="0"/>
              </a:rPr>
              <a:t>sendMail</a:t>
            </a:r>
            <a:endParaRPr lang="en-US" dirty="0" smtClean="0">
              <a:latin typeface="Arial" charset="0"/>
            </a:endParaRPr>
          </a:p>
          <a:p>
            <a:pPr eaLnBrk="1" hangingPunct="1"/>
            <a:r>
              <a:rPr lang="en-US" dirty="0" err="1" smtClean="0">
                <a:latin typeface="Arial" charset="0"/>
              </a:rPr>
              <a:t>sendMail</a:t>
            </a:r>
            <a:r>
              <a:rPr lang="en-US" dirty="0" smtClean="0">
                <a:latin typeface="Arial" charset="0"/>
              </a:rPr>
              <a:t> </a:t>
            </a:r>
            <a:r>
              <a:rPr lang="ru-RU" dirty="0" smtClean="0">
                <a:latin typeface="Arial" charset="0"/>
              </a:rPr>
              <a:t>принимает параметр </a:t>
            </a:r>
            <a:r>
              <a:rPr lang="en-US" dirty="0" err="1" smtClean="0">
                <a:latin typeface="Arial" charset="0"/>
              </a:rPr>
              <a:t>templateID</a:t>
            </a:r>
            <a:r>
              <a:rPr lang="en-US" dirty="0" smtClean="0">
                <a:latin typeface="Arial" charset="0"/>
              </a:rPr>
              <a:t>.</a:t>
            </a:r>
          </a:p>
          <a:p>
            <a:pPr eaLnBrk="1" hangingPunct="1"/>
            <a:r>
              <a:rPr lang="ru-RU" dirty="0" smtClean="0">
                <a:latin typeface="Arial" charset="0"/>
              </a:rPr>
              <a:t>По этому </a:t>
            </a:r>
            <a:r>
              <a:rPr lang="ru-RU" dirty="0" err="1" smtClean="0">
                <a:latin typeface="Arial" charset="0"/>
              </a:rPr>
              <a:t>темплейту</a:t>
            </a:r>
            <a:r>
              <a:rPr lang="ru-RU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MailSender</a:t>
            </a:r>
            <a:r>
              <a:rPr lang="en-US" dirty="0" smtClean="0">
                <a:latin typeface="Arial" charset="0"/>
              </a:rPr>
              <a:t> </a:t>
            </a:r>
            <a:r>
              <a:rPr lang="ru-RU" dirty="0" smtClean="0">
                <a:latin typeface="Arial" charset="0"/>
              </a:rPr>
              <a:t> понимает , какой класс выбрать для </a:t>
            </a:r>
            <a:r>
              <a:rPr lang="ru-RU" dirty="0" err="1" smtClean="0">
                <a:latin typeface="Arial" charset="0"/>
              </a:rPr>
              <a:t>парсинга</a:t>
            </a:r>
            <a:r>
              <a:rPr lang="ru-RU" dirty="0" smtClean="0">
                <a:latin typeface="Arial" charset="0"/>
              </a:rPr>
              <a:t> </a:t>
            </a:r>
            <a:r>
              <a:rPr lang="ru-RU" dirty="0" err="1" smtClean="0">
                <a:latin typeface="Arial" charset="0"/>
              </a:rPr>
              <a:t>мейлТемплейта</a:t>
            </a:r>
            <a:r>
              <a:rPr lang="ru-RU" dirty="0" smtClean="0">
                <a:latin typeface="Arial" charset="0"/>
              </a:rPr>
              <a:t>. </a:t>
            </a:r>
          </a:p>
          <a:p>
            <a:pPr eaLnBrk="1" hangingPunct="1"/>
            <a:r>
              <a:rPr lang="ru-RU" dirty="0" smtClean="0">
                <a:latin typeface="Arial" charset="0"/>
              </a:rPr>
              <a:t>У нас будут 2 </a:t>
            </a:r>
            <a:r>
              <a:rPr lang="ru-RU" dirty="0" err="1" smtClean="0">
                <a:latin typeface="Arial" charset="0"/>
              </a:rPr>
              <a:t>темплейта</a:t>
            </a:r>
            <a:r>
              <a:rPr lang="ru-RU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 err="1" smtClean="0">
                <a:latin typeface="Arial" charset="0"/>
              </a:rPr>
              <a:t>ErrorMailTemplate</a:t>
            </a:r>
            <a:r>
              <a:rPr lang="en-US" dirty="0" smtClean="0">
                <a:latin typeface="Arial" charset="0"/>
              </a:rPr>
              <a:t> </a:t>
            </a:r>
            <a:r>
              <a:rPr lang="ru-RU" dirty="0" smtClean="0">
                <a:latin typeface="Arial" charset="0"/>
              </a:rPr>
              <a:t>и </a:t>
            </a:r>
            <a:r>
              <a:rPr lang="en-US" dirty="0" err="1" smtClean="0">
                <a:latin typeface="Arial" charset="0"/>
              </a:rPr>
              <a:t>SuccessMailTemplate</a:t>
            </a:r>
            <a:r>
              <a:rPr lang="en-US" dirty="0" smtClean="0">
                <a:latin typeface="Arial" charset="0"/>
              </a:rPr>
              <a:t>.</a:t>
            </a:r>
          </a:p>
          <a:p>
            <a:pPr eaLnBrk="1" hangingPunct="1"/>
            <a:endParaRPr lang="ru-RU" dirty="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cap="none" smtClean="0">
                <a:latin typeface="Arial" charset="0"/>
              </a:rPr>
              <a:t>Имплементации</a:t>
            </a:r>
          </a:p>
        </p:txBody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switch</a:t>
            </a:r>
          </a:p>
          <a:p>
            <a:pPr eaLnBrk="1" hangingPunct="1"/>
            <a:r>
              <a:rPr lang="en-US" dirty="0" smtClean="0"/>
              <a:t>If/else </a:t>
            </a:r>
          </a:p>
          <a:p>
            <a:pPr eaLnBrk="1" hangingPunct="1"/>
            <a:endParaRPr lang="ru-RU" dirty="0" smtClean="0"/>
          </a:p>
        </p:txBody>
      </p:sp>
      <p:pic>
        <p:nvPicPr>
          <p:cNvPr id="30723" name="Picture 5" descr="kep_Facepal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6788" y="2789238"/>
            <a:ext cx="57531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ru-RU" cap="none" smtClean="0"/>
          </a:p>
        </p:txBody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31747" name="Picture 5" descr="strateg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2400" y="350838"/>
            <a:ext cx="9263063" cy="586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LITERATURE</a:t>
            </a:r>
            <a:endParaRPr lang="en-US" dirty="0"/>
          </a:p>
        </p:txBody>
      </p:sp>
      <p:pic>
        <p:nvPicPr>
          <p:cNvPr id="1028" name="Picture 4" descr="http://akamaicovers.oreilly.com/images/9780596007126/lr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623" y="2036076"/>
            <a:ext cx="3639165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973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cap="none" smtClean="0">
                <a:latin typeface="Arial" charset="0"/>
              </a:rPr>
              <a:t>Как сделать в </a:t>
            </a:r>
            <a:r>
              <a:rPr lang="en-US" cap="none" smtClean="0">
                <a:latin typeface="Arial" charset="0"/>
              </a:rPr>
              <a:t>java </a:t>
            </a:r>
            <a:endParaRPr lang="ru-RU" cap="none" smtClean="0">
              <a:latin typeface="Arial" charset="0"/>
            </a:endParaRPr>
          </a:p>
        </p:txBody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ENUM (</a:t>
            </a:r>
            <a:r>
              <a:rPr lang="ru-RU" dirty="0" smtClean="0">
                <a:latin typeface="Arial" charset="0"/>
              </a:rPr>
              <a:t>если необходимо наглядность ко-вариантов в коде</a:t>
            </a:r>
            <a:r>
              <a:rPr lang="en-US" dirty="0" smtClean="0"/>
              <a:t>)</a:t>
            </a:r>
            <a:endParaRPr lang="ru-RU" dirty="0" smtClean="0">
              <a:latin typeface="Arial" charset="0"/>
            </a:endParaRPr>
          </a:p>
          <a:p>
            <a:pPr eaLnBrk="1" hangingPunct="1"/>
            <a:r>
              <a:rPr lang="en-US" dirty="0" smtClean="0"/>
              <a:t>Map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endParaRPr lang="ru-RU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cap="none" dirty="0" smtClean="0">
                <a:latin typeface="Arial" charset="0"/>
              </a:rPr>
              <a:t>С </a:t>
            </a:r>
            <a:r>
              <a:rPr lang="en-US" cap="none" dirty="0" err="1" smtClean="0">
                <a:latin typeface="Arial" charset="0"/>
              </a:rPr>
              <a:t>Enum</a:t>
            </a:r>
            <a:r>
              <a:rPr lang="en-US" cap="none" dirty="0" smtClean="0">
                <a:latin typeface="Arial" charset="0"/>
              </a:rPr>
              <a:t> </a:t>
            </a:r>
            <a:r>
              <a:rPr lang="ru-RU" cap="none" dirty="0" smtClean="0">
                <a:latin typeface="Arial" charset="0"/>
              </a:rPr>
              <a:t>ясно…. </a:t>
            </a:r>
          </a:p>
        </p:txBody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Arial" charset="0"/>
              </a:rPr>
              <a:t>А как с </a:t>
            </a:r>
            <a:r>
              <a:rPr lang="en-US" smtClean="0">
                <a:latin typeface="Arial" charset="0"/>
              </a:rPr>
              <a:t>MAP ?                                      </a:t>
            </a:r>
            <a:endParaRPr lang="ru-RU" smtClean="0">
              <a:latin typeface="Arial" charset="0"/>
            </a:endParaRPr>
          </a:p>
        </p:txBody>
      </p:sp>
      <p:pic>
        <p:nvPicPr>
          <p:cNvPr id="33795" name="Picture 5" descr="hqdefaul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9550" y="2390775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cap="none" smtClean="0"/>
              <a:t>Template method</a:t>
            </a:r>
            <a:endParaRPr lang="ru-RU" cap="none" smtClean="0"/>
          </a:p>
        </p:txBody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latin typeface="Arial" charset="0"/>
              </a:rPr>
              <a:t>Напишите отправку почты через различные протоколы</a:t>
            </a:r>
          </a:p>
          <a:p>
            <a:r>
              <a:rPr lang="en-US" dirty="0" smtClean="0">
                <a:latin typeface="Arial" charset="0"/>
              </a:rPr>
              <a:t>POP3</a:t>
            </a:r>
          </a:p>
          <a:p>
            <a:r>
              <a:rPr lang="en-US" dirty="0" smtClean="0">
                <a:latin typeface="Arial" charset="0"/>
              </a:rPr>
              <a:t>SMTP</a:t>
            </a:r>
          </a:p>
          <a:p>
            <a:r>
              <a:rPr lang="ru-RU" dirty="0" smtClean="0">
                <a:latin typeface="Arial" charset="0"/>
              </a:rPr>
              <a:t>Должен быть 1 метод, который делает 3 шага, которые отличаются в реализациях</a:t>
            </a:r>
          </a:p>
          <a:p>
            <a:r>
              <a:rPr lang="en-US" dirty="0" smtClean="0">
                <a:latin typeface="Arial" charset="0"/>
              </a:rPr>
              <a:t>Prepare(), sending(), result()</a:t>
            </a:r>
            <a:endParaRPr lang="ru-RU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cap="none" smtClean="0">
                <a:latin typeface="Arial" charset="0"/>
              </a:rPr>
              <a:t>ONLY ONE</a:t>
            </a:r>
            <a:endParaRPr lang="ru-RU" cap="none" smtClean="0">
              <a:latin typeface="Arial" charset="0"/>
            </a:endParaRPr>
          </a:p>
        </p:txBody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34819" name="Picture 5" descr="Eminem-0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5700" y="1976438"/>
            <a:ext cx="463867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cap="none" smtClean="0">
                <a:latin typeface="Arial" charset="0"/>
              </a:rPr>
              <a:t>Что нужно делать с сингельтоном</a:t>
            </a:r>
          </a:p>
        </p:txBody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35843" name="Picture 5" descr="_12__08631_ori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25" y="2068513"/>
            <a:ext cx="2190750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cap="none" smtClean="0"/>
              <a:t>Singleton impl</a:t>
            </a:r>
            <a:endParaRPr lang="ru-RU" cap="none" smtClean="0"/>
          </a:p>
        </p:txBody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Standard</a:t>
            </a:r>
          </a:p>
          <a:p>
            <a:pPr eaLnBrk="1" hangingPunct="1"/>
            <a:r>
              <a:rPr lang="en-US" dirty="0" smtClean="0"/>
              <a:t>Thread safe</a:t>
            </a:r>
          </a:p>
          <a:p>
            <a:pPr eaLnBrk="1" hangingPunct="1"/>
            <a:r>
              <a:rPr lang="en-US" dirty="0" smtClean="0"/>
              <a:t>Volatile</a:t>
            </a:r>
          </a:p>
          <a:p>
            <a:pPr eaLnBrk="1" hangingPunct="1"/>
            <a:r>
              <a:rPr lang="en-US" dirty="0" smtClean="0"/>
              <a:t>Double Checked Locking</a:t>
            </a:r>
            <a:endParaRPr lang="en-US" dirty="0" smtClean="0"/>
          </a:p>
          <a:p>
            <a:pPr eaLnBrk="1" hangingPunct="1"/>
            <a:r>
              <a:rPr lang="en-US" dirty="0" err="1" smtClean="0"/>
              <a:t>enum</a:t>
            </a:r>
            <a:endParaRPr lang="ru-RU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cap="none" dirty="0" smtClean="0">
                <a:latin typeface="Arial" charset="0"/>
              </a:rPr>
              <a:t>Immutable</a:t>
            </a:r>
            <a:endParaRPr lang="ru-RU" cap="none" dirty="0" smtClean="0">
              <a:latin typeface="Arial" charset="0"/>
            </a:endParaRPr>
          </a:p>
        </p:txBody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Arial" charset="0"/>
              </a:rPr>
              <a:t>Написать </a:t>
            </a:r>
            <a:r>
              <a:rPr lang="en-US" dirty="0" smtClean="0">
                <a:latin typeface="Arial" charset="0"/>
              </a:rPr>
              <a:t>Client, </a:t>
            </a:r>
            <a:r>
              <a:rPr lang="ru-RU" dirty="0" smtClean="0">
                <a:latin typeface="Arial" charset="0"/>
              </a:rPr>
              <a:t>который будет содержать 3 поля т-фон, имя и дату регистрации</a:t>
            </a:r>
          </a:p>
          <a:p>
            <a:pPr eaLnBrk="1" hangingPunct="1"/>
            <a:r>
              <a:rPr lang="ru-RU" dirty="0" smtClean="0">
                <a:latin typeface="Arial" charset="0"/>
              </a:rPr>
              <a:t>С помощью </a:t>
            </a:r>
            <a:r>
              <a:rPr lang="en-US" dirty="0" smtClean="0">
                <a:latin typeface="Arial" charset="0"/>
              </a:rPr>
              <a:t>final </a:t>
            </a:r>
            <a:r>
              <a:rPr lang="ru-RU" dirty="0" smtClean="0">
                <a:latin typeface="Arial" charset="0"/>
              </a:rPr>
              <a:t>сделать так, что бы наши объекты создавались единожды и больше не модифицировались</a:t>
            </a:r>
          </a:p>
          <a:p>
            <a:pPr eaLnBrk="1" hangingPunct="1">
              <a:buFont typeface="Wingdings" pitchFamily="2" charset="2"/>
              <a:buNone/>
            </a:pPr>
            <a:endParaRPr lang="ru-RU" dirty="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cap="none" dirty="0" smtClean="0">
                <a:latin typeface="Arial" charset="0"/>
              </a:rPr>
              <a:t>А точно ли объекты </a:t>
            </a:r>
            <a:r>
              <a:rPr lang="en-US" cap="none" dirty="0" smtClean="0">
                <a:latin typeface="Arial" charset="0"/>
              </a:rPr>
              <a:t>immutable</a:t>
            </a:r>
            <a:r>
              <a:rPr lang="ru-RU" cap="none" dirty="0" smtClean="0">
                <a:latin typeface="Arial" charset="0"/>
              </a:rPr>
              <a:t>?</a:t>
            </a:r>
          </a:p>
        </p:txBody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38915" name="Picture 5" descr="1365088587587467_lar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5713" y="2006600"/>
            <a:ext cx="476250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cap="none" smtClean="0">
                <a:latin typeface="Arial" charset="0"/>
              </a:rPr>
              <a:t>Добавим в класс поля</a:t>
            </a:r>
          </a:p>
        </p:txBody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Arial" charset="0"/>
              </a:rPr>
              <a:t>Фамилия</a:t>
            </a:r>
          </a:p>
          <a:p>
            <a:pPr eaLnBrk="1" hangingPunct="1"/>
            <a:r>
              <a:rPr lang="ru-RU" dirty="0" smtClean="0">
                <a:latin typeface="Arial" charset="0"/>
              </a:rPr>
              <a:t>Дата рождения</a:t>
            </a:r>
          </a:p>
          <a:p>
            <a:pPr eaLnBrk="1" hangingPunct="1"/>
            <a:r>
              <a:rPr lang="ru-RU" dirty="0" smtClean="0">
                <a:latin typeface="Arial" charset="0"/>
              </a:rPr>
              <a:t>Отчество</a:t>
            </a:r>
          </a:p>
          <a:p>
            <a:pPr eaLnBrk="1" hangingPunct="1"/>
            <a:r>
              <a:rPr lang="ru-RU" dirty="0" smtClean="0">
                <a:latin typeface="Arial" charset="0"/>
              </a:rPr>
              <a:t>Прописка</a:t>
            </a:r>
          </a:p>
          <a:p>
            <a:pPr eaLnBrk="1" hangingPunct="1"/>
            <a:r>
              <a:rPr lang="ru-RU" dirty="0" smtClean="0">
                <a:latin typeface="Arial" charset="0"/>
              </a:rPr>
              <a:t>Номер страхового полиса</a:t>
            </a:r>
          </a:p>
          <a:p>
            <a:pPr eaLnBrk="1" hangingPunct="1">
              <a:buFont typeface="Wingdings" pitchFamily="2" charset="2"/>
              <a:buNone/>
            </a:pPr>
            <a:endParaRPr lang="ru-RU" dirty="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cap="none" smtClean="0">
                <a:latin typeface="Arial" charset="0"/>
              </a:rPr>
              <a:t>Очень громоздкий конструктор</a:t>
            </a:r>
          </a:p>
        </p:txBody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Arial" charset="0"/>
              </a:rPr>
              <a:t>Ваши варианты….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 little bit of history</a:t>
            </a:r>
            <a:endParaRPr lang="en-US" dirty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Vista;</a:t>
            </a:r>
          </a:p>
          <a:p>
            <a:pPr eaLnBrk="1" hangingPunct="1"/>
            <a:r>
              <a:rPr lang="en-US" dirty="0" smtClean="0"/>
              <a:t>Internet Explorer;</a:t>
            </a:r>
          </a:p>
          <a:p>
            <a:pPr eaLnBrk="1" hangingPunct="1"/>
            <a:r>
              <a:rPr lang="en-US" dirty="0" smtClean="0"/>
              <a:t>KOHL’S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cap="none" smtClean="0"/>
              <a:t>Builder</a:t>
            </a:r>
            <a:endParaRPr lang="ru-RU" cap="none" smtClean="0"/>
          </a:p>
        </p:txBody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987" name="Picture 5" descr="090236_141940095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0" y="2076450"/>
            <a:ext cx="97536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cap="none" smtClean="0"/>
              <a:t>Composite</a:t>
            </a:r>
            <a:endParaRPr lang="ru-RU" cap="none" smtClean="0"/>
          </a:p>
        </p:txBody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Arial" charset="0"/>
              </a:rPr>
              <a:t>Написать </a:t>
            </a:r>
            <a:r>
              <a:rPr lang="ru-RU" dirty="0" err="1" smtClean="0">
                <a:latin typeface="Arial" charset="0"/>
              </a:rPr>
              <a:t>програмку</a:t>
            </a:r>
            <a:r>
              <a:rPr lang="ru-RU" dirty="0" smtClean="0">
                <a:latin typeface="Arial" charset="0"/>
              </a:rPr>
              <a:t>, в которой будут 3 сущности: Окно, панель и кнопка. При этом все сущности должны уметь рисовать себя и вкладываться внутрь </a:t>
            </a:r>
            <a:r>
              <a:rPr lang="ru-RU" dirty="0" err="1" smtClean="0">
                <a:latin typeface="Arial" charset="0"/>
              </a:rPr>
              <a:t>друг-друга</a:t>
            </a:r>
            <a:r>
              <a:rPr lang="ru-RU" dirty="0" smtClean="0">
                <a:latin typeface="Arial" charset="0"/>
              </a:rPr>
              <a:t>. Подсказка: используйте абстракцию, чтобы нарисовать все сразу.</a:t>
            </a:r>
          </a:p>
        </p:txBody>
      </p:sp>
      <p:pic>
        <p:nvPicPr>
          <p:cNvPr id="43011" name="Picture 5" descr="Composite_3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3388" y="3487738"/>
            <a:ext cx="6049962" cy="337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cap="none" smtClean="0"/>
              <a:t>Command</a:t>
            </a:r>
            <a:endParaRPr lang="ru-RU" cap="none" smtClean="0"/>
          </a:p>
        </p:txBody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Arial" charset="0"/>
              </a:rPr>
              <a:t>Написать аналог банковских транзакций</a:t>
            </a:r>
          </a:p>
          <a:p>
            <a:pPr eaLnBrk="1" hangingPunct="1"/>
            <a:r>
              <a:rPr lang="ru-RU" dirty="0" smtClean="0">
                <a:latin typeface="Arial" charset="0"/>
              </a:rPr>
              <a:t>Нужно уметь </a:t>
            </a:r>
            <a:r>
              <a:rPr lang="ru-RU" dirty="0" err="1" smtClean="0">
                <a:latin typeface="Arial" charset="0"/>
              </a:rPr>
              <a:t>ложить</a:t>
            </a:r>
            <a:r>
              <a:rPr lang="ru-RU" dirty="0" smtClean="0">
                <a:latin typeface="Arial" charset="0"/>
              </a:rPr>
              <a:t> деньги на счет, откатываться назад.</a:t>
            </a:r>
            <a:endParaRPr lang="en-US" dirty="0" smtClean="0">
              <a:latin typeface="Arial" charset="0"/>
            </a:endParaRPr>
          </a:p>
          <a:p>
            <a:pPr eaLnBrk="1" hangingPunct="1"/>
            <a:r>
              <a:rPr lang="ru-RU" dirty="0" smtClean="0">
                <a:latin typeface="Arial" charset="0"/>
              </a:rPr>
              <a:t>В системе должен быть </a:t>
            </a:r>
            <a:r>
              <a:rPr lang="en-US" dirty="0" err="1" smtClean="0">
                <a:latin typeface="Arial" charset="0"/>
              </a:rPr>
              <a:t>Bankmanager</a:t>
            </a:r>
            <a:r>
              <a:rPr lang="ru-RU" dirty="0" smtClean="0">
                <a:latin typeface="Arial" charset="0"/>
              </a:rPr>
              <a:t>, который умеет переводить деньги с одного счета на другой и </a:t>
            </a:r>
            <a:r>
              <a:rPr lang="ru-RU" dirty="0" err="1" smtClean="0">
                <a:latin typeface="Arial" charset="0"/>
              </a:rPr>
              <a:t>ложить</a:t>
            </a:r>
            <a:r>
              <a:rPr lang="ru-RU" dirty="0" smtClean="0">
                <a:latin typeface="Arial" charset="0"/>
              </a:rPr>
              <a:t> деньги на депозит</a:t>
            </a:r>
          </a:p>
          <a:p>
            <a:pPr eaLnBrk="1" hangingPunct="1"/>
            <a:r>
              <a:rPr lang="ru-RU" dirty="0" smtClean="0">
                <a:latin typeface="Arial" charset="0"/>
              </a:rPr>
              <a:t>Подсказка: используйте </a:t>
            </a:r>
            <a:r>
              <a:rPr lang="en-US" dirty="0" err="1" smtClean="0">
                <a:latin typeface="Arial" charset="0"/>
              </a:rPr>
              <a:t>Deque</a:t>
            </a:r>
            <a:endParaRPr lang="ru-RU" dirty="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cap="none" dirty="0" smtClean="0"/>
              <a:t>Listener</a:t>
            </a:r>
            <a:endParaRPr lang="ru-RU" cap="none" dirty="0" smtClean="0"/>
          </a:p>
        </p:txBody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mtClean="0"/>
          </a:p>
        </p:txBody>
      </p:sp>
      <p:pic>
        <p:nvPicPr>
          <p:cNvPr id="53253" name="Picture 5" descr="blo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7750" y="2459038"/>
            <a:ext cx="4829175" cy="3219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cap="none" dirty="0" smtClean="0">
                <a:latin typeface="Arial" charset="0"/>
              </a:rPr>
              <a:t>Попробуем сделать </a:t>
            </a:r>
            <a:r>
              <a:rPr lang="en-US" cap="none" dirty="0" smtClean="0">
                <a:latin typeface="Arial" charset="0"/>
              </a:rPr>
              <a:t>Listener </a:t>
            </a:r>
            <a:r>
              <a:rPr lang="ru-RU" cap="none" dirty="0" smtClean="0">
                <a:latin typeface="Arial" charset="0"/>
              </a:rPr>
              <a:t>через </a:t>
            </a:r>
            <a:r>
              <a:rPr lang="en-US" cap="none" dirty="0" smtClean="0">
                <a:latin typeface="Arial" charset="0"/>
              </a:rPr>
              <a:t>Proxy</a:t>
            </a:r>
            <a:endParaRPr lang="ru-RU" cap="none" dirty="0" smtClean="0">
              <a:latin typeface="Arial" charset="0"/>
            </a:endParaRPr>
          </a:p>
        </p:txBody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>
          <a:xfrm>
            <a:off x="1163638" y="1931988"/>
            <a:ext cx="9783762" cy="4206875"/>
          </a:xfrm>
        </p:spPr>
        <p:txBody>
          <a:bodyPr/>
          <a:lstStyle/>
          <a:p>
            <a:endParaRPr lang="ru-RU" smtClean="0"/>
          </a:p>
        </p:txBody>
      </p:sp>
      <p:pic>
        <p:nvPicPr>
          <p:cNvPr id="54277" name="Picture 5" descr="mqnj7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13200" y="2576513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cap="none" smtClean="0"/>
              <a:t>Reflections library</a:t>
            </a:r>
            <a:endParaRPr lang="ru-RU" cap="none" smtClean="0"/>
          </a:p>
        </p:txBody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dirty="0" err="1" smtClean="0">
                <a:latin typeface="Arial" charset="0"/>
              </a:rPr>
              <a:t>org.reflections</a:t>
            </a:r>
            <a:r>
              <a:rPr lang="ru-RU" dirty="0" smtClean="0">
                <a:latin typeface="Arial" charset="0"/>
              </a:rPr>
              <a:t>/</a:t>
            </a:r>
            <a:r>
              <a:rPr lang="ru-RU" dirty="0" err="1" smtClean="0">
                <a:latin typeface="Arial" charset="0"/>
              </a:rPr>
              <a:t>reflections</a:t>
            </a:r>
            <a:r>
              <a:rPr lang="ru-RU" dirty="0" smtClean="0">
                <a:latin typeface="Arial" charset="0"/>
              </a:rPr>
              <a:t>/0.9.7.RC1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cap="none" smtClean="0">
                <a:latin typeface="Arial" charset="0"/>
              </a:rPr>
              <a:t>Взрыв мозга</a:t>
            </a:r>
          </a:p>
        </p:txBody>
      </p:sp>
      <p:sp>
        <p:nvSpPr>
          <p:cNvPr id="4505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5059" name="Picture 5" descr="28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6963" y="2444750"/>
            <a:ext cx="47625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cap="none" smtClean="0">
                <a:latin typeface="Arial" charset="0"/>
              </a:rPr>
              <a:t>Перерыв</a:t>
            </a:r>
          </a:p>
        </p:txBody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cap="none" dirty="0" smtClean="0"/>
              <a:t>Chain of responsibility</a:t>
            </a:r>
            <a:endParaRPr lang="ru-RU" cap="none" dirty="0" smtClean="0"/>
          </a:p>
        </p:txBody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cap="none" dirty="0" smtClean="0"/>
              <a:t>Factory </a:t>
            </a:r>
            <a:r>
              <a:rPr lang="ru-RU" cap="none" dirty="0" smtClean="0">
                <a:latin typeface="Arial" charset="0"/>
              </a:rPr>
              <a:t>в </a:t>
            </a:r>
            <a:r>
              <a:rPr lang="en-US" cap="none" dirty="0" smtClean="0">
                <a:latin typeface="Arial" charset="0"/>
              </a:rPr>
              <a:t>JAVA</a:t>
            </a:r>
            <a:endParaRPr lang="ru-RU" cap="none" dirty="0" smtClean="0">
              <a:latin typeface="Arial" charset="0"/>
            </a:endParaRPr>
          </a:p>
        </p:txBody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mtClean="0"/>
          </a:p>
        </p:txBody>
      </p:sp>
      <p:pic>
        <p:nvPicPr>
          <p:cNvPr id="1026" name="Picture 2" descr="Картинки по запросу фабрика фот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2011363"/>
            <a:ext cx="9783763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Небольшой пример</a:t>
            </a:r>
            <a:endParaRPr lang="en-US" dirty="0"/>
          </a:p>
        </p:txBody>
      </p:sp>
      <p:sp>
        <p:nvSpPr>
          <p:cNvPr id="15362" name="Rectangle 1"/>
          <p:cNvSpPr>
            <a:spLocks noGrp="1" noChangeArrowheads="1"/>
          </p:cNvSpPr>
          <p:nvPr>
            <p:ph idx="1"/>
          </p:nvPr>
        </p:nvSpPr>
        <p:spPr>
          <a:xfrm>
            <a:off x="1203325" y="3976688"/>
            <a:ext cx="0" cy="276225"/>
          </a:xfrm>
          <a:solidFill>
            <a:srgbClr val="FFFFFF"/>
          </a:solidFill>
        </p:spPr>
        <p:txBody>
          <a:bodyPr wrap="none" lIns="0" tIns="0" rIns="0" bIns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 smtClean="0">
              <a:latin typeface="Arial" charset="0"/>
            </a:endParaRPr>
          </a:p>
        </p:txBody>
      </p:sp>
      <p:pic>
        <p:nvPicPr>
          <p:cNvPr id="15363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4350"/>
            <a:ext cx="12192000" cy="493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cap="none" smtClean="0">
                <a:latin typeface="Arial" charset="0"/>
              </a:rPr>
              <a:t>Аннотации</a:t>
            </a:r>
          </a:p>
        </p:txBody>
      </p:sp>
      <p:sp>
        <p:nvSpPr>
          <p:cNvPr id="4608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Arial" charset="0"/>
              </a:rPr>
              <a:t>Разница между различными </a:t>
            </a:r>
            <a:r>
              <a:rPr lang="en-US" smtClean="0">
                <a:latin typeface="Arial" charset="0"/>
              </a:rPr>
              <a:t>RetentionPolicy</a:t>
            </a:r>
          </a:p>
          <a:p>
            <a:pPr eaLnBrk="1" hangingPunct="1"/>
            <a:r>
              <a:rPr lang="en-US" smtClean="0">
                <a:latin typeface="Arial" charset="0"/>
              </a:rPr>
              <a:t>Target</a:t>
            </a:r>
          </a:p>
          <a:p>
            <a:pPr eaLnBrk="1" hangingPunct="1"/>
            <a:r>
              <a:rPr lang="ru-RU" smtClean="0">
                <a:latin typeface="Arial" charset="0"/>
              </a:rPr>
              <a:t>Зачем это вообще надо?</a:t>
            </a:r>
            <a:endParaRPr lang="en-US" smtClean="0">
              <a:latin typeface="Arial" charset="0"/>
            </a:endParaRPr>
          </a:p>
          <a:p>
            <a:pPr eaLnBrk="1" hangingPunct="1"/>
            <a:endParaRPr lang="ru-RU" smtClean="0">
              <a:latin typeface="Arial" charset="0"/>
            </a:endParaRPr>
          </a:p>
        </p:txBody>
      </p:sp>
      <p:pic>
        <p:nvPicPr>
          <p:cNvPr id="46083" name="Picture 5" descr="img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1425" y="3371850"/>
            <a:ext cx="4641850" cy="276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cap="none" smtClean="0">
                <a:latin typeface="Arial" charset="0"/>
              </a:rPr>
              <a:t>Задание </a:t>
            </a:r>
          </a:p>
        </p:txBody>
      </p:sp>
      <p:sp>
        <p:nvSpPr>
          <p:cNvPr id="4813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Arial" charset="0"/>
              </a:rPr>
              <a:t>Пишем с помощью </a:t>
            </a:r>
            <a:r>
              <a:rPr lang="en-US" dirty="0" smtClean="0">
                <a:latin typeface="Arial" charset="0"/>
              </a:rPr>
              <a:t>Reflections </a:t>
            </a:r>
            <a:r>
              <a:rPr lang="ru-RU" dirty="0" smtClean="0">
                <a:latin typeface="Arial" charset="0"/>
              </a:rPr>
              <a:t>класс, который будет искать аннотацию </a:t>
            </a:r>
            <a:r>
              <a:rPr lang="en-US" dirty="0" smtClean="0">
                <a:latin typeface="Arial" charset="0"/>
              </a:rPr>
              <a:t>@Bean</a:t>
            </a:r>
            <a:r>
              <a:rPr lang="ru-RU" dirty="0" smtClean="0">
                <a:latin typeface="Arial" charset="0"/>
              </a:rPr>
              <a:t> каком-то пакете</a:t>
            </a:r>
          </a:p>
          <a:p>
            <a:pPr eaLnBrk="1" hangingPunct="1"/>
            <a:r>
              <a:rPr lang="ru-RU" dirty="0" smtClean="0">
                <a:latin typeface="Arial" charset="0"/>
              </a:rPr>
              <a:t>По этим аннотациям создавать объекты классов и </a:t>
            </a:r>
            <a:r>
              <a:rPr lang="ru-RU" dirty="0" err="1" smtClean="0">
                <a:latin typeface="Arial" charset="0"/>
              </a:rPr>
              <a:t>ложить</a:t>
            </a:r>
            <a:r>
              <a:rPr lang="ru-RU" dirty="0" smtClean="0">
                <a:latin typeface="Arial" charset="0"/>
              </a:rPr>
              <a:t> их в </a:t>
            </a:r>
            <a:r>
              <a:rPr lang="ru-RU" dirty="0" err="1" smtClean="0">
                <a:latin typeface="Arial" charset="0"/>
              </a:rPr>
              <a:t>хэш</a:t>
            </a:r>
            <a:r>
              <a:rPr lang="ru-RU" dirty="0" smtClean="0">
                <a:latin typeface="Arial" charset="0"/>
              </a:rPr>
              <a:t> </a:t>
            </a:r>
            <a:r>
              <a:rPr lang="ru-RU" dirty="0" err="1" smtClean="0">
                <a:latin typeface="Arial" charset="0"/>
              </a:rPr>
              <a:t>мапу</a:t>
            </a:r>
            <a:endParaRPr lang="ru-RU" dirty="0" smtClean="0">
              <a:latin typeface="Arial" charset="0"/>
            </a:endParaRPr>
          </a:p>
          <a:p>
            <a:pPr eaLnBrk="1" hangingPunct="1"/>
            <a:r>
              <a:rPr lang="ru-RU" dirty="0" smtClean="0">
                <a:latin typeface="Arial" charset="0"/>
              </a:rPr>
              <a:t>Объект должен вызываться по </a:t>
            </a:r>
            <a:r>
              <a:rPr lang="en-US" dirty="0" err="1" smtClean="0">
                <a:latin typeface="Arial" charset="0"/>
              </a:rPr>
              <a:t>getInstance</a:t>
            </a:r>
            <a:r>
              <a:rPr lang="en-US" dirty="0" smtClean="0">
                <a:latin typeface="Arial" charset="0"/>
              </a:rPr>
              <a:t>() </a:t>
            </a:r>
            <a:r>
              <a:rPr lang="en-US" dirty="0" smtClean="0">
                <a:latin typeface="Arial" charset="0"/>
                <a:sym typeface="Wingdings" pitchFamily="2" charset="2"/>
              </a:rPr>
              <a:t></a:t>
            </a:r>
            <a:endParaRPr lang="ru-RU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cap="none" dirty="0" smtClean="0">
                <a:latin typeface="Arial" charset="0"/>
              </a:rPr>
              <a:t>А теперь сделаем финт ушами)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latin typeface="Arial" charset="0"/>
              </a:rPr>
              <a:t>Сделайте аннотацию </a:t>
            </a:r>
            <a:r>
              <a:rPr lang="en-US" dirty="0" err="1" smtClean="0">
                <a:latin typeface="Arial" charset="0"/>
              </a:rPr>
              <a:t>InjectRandomInt</a:t>
            </a:r>
            <a:endParaRPr lang="en-US" dirty="0" smtClean="0">
              <a:latin typeface="Arial" charset="0"/>
            </a:endParaRPr>
          </a:p>
          <a:p>
            <a:r>
              <a:rPr lang="ru-RU" dirty="0" smtClean="0">
                <a:latin typeface="Arial" charset="0"/>
              </a:rPr>
              <a:t>Сделайте интерфейс </a:t>
            </a:r>
            <a:r>
              <a:rPr lang="en-US" dirty="0" err="1" smtClean="0">
                <a:latin typeface="Arial" charset="0"/>
              </a:rPr>
              <a:t>BeanPostProccessor</a:t>
            </a:r>
            <a:endParaRPr lang="en-US" dirty="0" smtClean="0">
              <a:latin typeface="Arial" charset="0"/>
            </a:endParaRPr>
          </a:p>
          <a:p>
            <a:r>
              <a:rPr lang="ru-RU" dirty="0" smtClean="0">
                <a:latin typeface="Arial" charset="0"/>
              </a:rPr>
              <a:t>Реализуйте его – </a:t>
            </a:r>
            <a:r>
              <a:rPr lang="en-US" dirty="0" err="1" smtClean="0">
                <a:latin typeface="Arial" charset="0"/>
              </a:rPr>
              <a:t>InjectRandomIntBeanPostProccessor</a:t>
            </a:r>
            <a:endParaRPr lang="en-US" dirty="0" smtClean="0">
              <a:latin typeface="Arial" charset="0"/>
            </a:endParaRPr>
          </a:p>
          <a:p>
            <a:r>
              <a:rPr lang="ru-RU" dirty="0" smtClean="0">
                <a:latin typeface="Arial" charset="0"/>
              </a:rPr>
              <a:t>Он должен уметь находить аннотацию , которая будет стоять над </a:t>
            </a:r>
            <a:r>
              <a:rPr lang="en-US" dirty="0" err="1" smtClean="0">
                <a:latin typeface="Arial" charset="0"/>
              </a:rPr>
              <a:t>int</a:t>
            </a:r>
            <a:r>
              <a:rPr lang="en-US" dirty="0" smtClean="0">
                <a:latin typeface="Arial" charset="0"/>
              </a:rPr>
              <a:t> </a:t>
            </a:r>
            <a:r>
              <a:rPr lang="ru-RU" dirty="0" smtClean="0">
                <a:latin typeface="Arial" charset="0"/>
              </a:rPr>
              <a:t>и </a:t>
            </a:r>
            <a:r>
              <a:rPr lang="ru-RU" dirty="0" err="1" smtClean="0">
                <a:latin typeface="Arial" charset="0"/>
              </a:rPr>
              <a:t>ложить</a:t>
            </a:r>
            <a:r>
              <a:rPr lang="ru-RU" dirty="0" smtClean="0">
                <a:latin typeface="Arial" charset="0"/>
              </a:rPr>
              <a:t> в эти переменные </a:t>
            </a:r>
            <a:r>
              <a:rPr lang="ru-RU" dirty="0" err="1" smtClean="0">
                <a:latin typeface="Arial" charset="0"/>
              </a:rPr>
              <a:t>рэндомные</a:t>
            </a:r>
            <a:r>
              <a:rPr lang="ru-RU" dirty="0" smtClean="0">
                <a:latin typeface="Arial" charset="0"/>
              </a:rPr>
              <a:t> числа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cap="none" dirty="0" smtClean="0">
                <a:latin typeface="Arial" charset="0"/>
              </a:rPr>
              <a:t>Поздравляю. Вы написали свой</a:t>
            </a:r>
          </a:p>
        </p:txBody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pic>
        <p:nvPicPr>
          <p:cNvPr id="60421" name="Picture 5" descr="spring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4538" y="3359150"/>
            <a:ext cx="2457450" cy="1438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/>
              <a:t>Иногда так сложно разобрать	Плохой код</a:t>
            </a:r>
            <a:endParaRPr lang="en-US" dirty="0"/>
          </a:p>
        </p:txBody>
      </p:sp>
      <p:pic>
        <p:nvPicPr>
          <p:cNvPr id="1638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89075" y="1792288"/>
            <a:ext cx="9498013" cy="50657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dirty="0" smtClean="0"/>
              <a:t>Вещи, которые помогают избавиться от подобных «Примеров»</a:t>
            </a:r>
            <a:endParaRPr lang="en-US" sz="3200" dirty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Здравый смысл</a:t>
            </a:r>
          </a:p>
          <a:p>
            <a:pPr eaLnBrk="1" hangingPunct="1"/>
            <a:r>
              <a:rPr lang="ru-RU" dirty="0" smtClean="0"/>
              <a:t>Методологии разработки ПО (</a:t>
            </a:r>
            <a:r>
              <a:rPr lang="en-US" dirty="0" smtClean="0"/>
              <a:t>SOLID, GRASP, DRY, KISS</a:t>
            </a:r>
            <a:r>
              <a:rPr lang="ru-RU" dirty="0" smtClean="0"/>
              <a:t>)</a:t>
            </a:r>
            <a:endParaRPr lang="en-US" dirty="0" smtClean="0"/>
          </a:p>
          <a:p>
            <a:pPr eaLnBrk="1" hangingPunct="1"/>
            <a:r>
              <a:rPr lang="ru-RU" dirty="0" smtClean="0"/>
              <a:t>Умение писать код кратко и лаконично. Опираясь только на бизнес требования</a:t>
            </a:r>
          </a:p>
          <a:p>
            <a:pPr eaLnBrk="1" hangingPunct="1"/>
            <a:r>
              <a:rPr lang="ru-RU" dirty="0" smtClean="0"/>
              <a:t>Использование стандартных конструкций для решения типовых задач (</a:t>
            </a:r>
            <a:r>
              <a:rPr lang="en-US" dirty="0" smtClean="0"/>
              <a:t>design patterns</a:t>
            </a:r>
            <a:r>
              <a:rPr lang="ru-RU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S.O.L.I.D.</a:t>
            </a:r>
            <a:endParaRPr lang="en-US" dirty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Single responsibility</a:t>
            </a:r>
          </a:p>
          <a:p>
            <a:pPr eaLnBrk="1" hangingPunct="1"/>
            <a:r>
              <a:rPr lang="en-US" dirty="0" smtClean="0"/>
              <a:t>Open/Closed</a:t>
            </a:r>
          </a:p>
          <a:p>
            <a:pPr eaLnBrk="1" hangingPunct="1"/>
            <a:r>
              <a:rPr lang="en-US" dirty="0" err="1" smtClean="0"/>
              <a:t>Liskov</a:t>
            </a:r>
            <a:r>
              <a:rPr lang="en-US" dirty="0" smtClean="0"/>
              <a:t> substitution</a:t>
            </a:r>
          </a:p>
          <a:p>
            <a:pPr eaLnBrk="1" hangingPunct="1"/>
            <a:r>
              <a:rPr lang="en-US" dirty="0" smtClean="0"/>
              <a:t>Interface segregation</a:t>
            </a:r>
          </a:p>
          <a:p>
            <a:pPr eaLnBrk="1" hangingPunct="1"/>
            <a:r>
              <a:rPr lang="en-US" dirty="0" smtClean="0"/>
              <a:t>Dependency Inversion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Немножко о походе на работу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182880" indent="-182880" eaLnBrk="1" fontAlgn="auto" hangingPunct="1">
              <a:defRPr/>
            </a:pPr>
            <a:r>
              <a:rPr lang="ru-RU" dirty="0" smtClean="0"/>
              <a:t>Я проснулся;</a:t>
            </a:r>
          </a:p>
          <a:p>
            <a:pPr marL="182880" indent="-182880" eaLnBrk="1" fontAlgn="auto" hangingPunct="1">
              <a:defRPr/>
            </a:pPr>
            <a:r>
              <a:rPr lang="ru-RU" dirty="0" smtClean="0"/>
              <a:t>Отжался 10 раз от пола</a:t>
            </a:r>
          </a:p>
          <a:p>
            <a:pPr marL="182880" indent="-182880" eaLnBrk="1" fontAlgn="auto" hangingPunct="1">
              <a:defRPr/>
            </a:pPr>
            <a:r>
              <a:rPr lang="ru-RU" dirty="0" smtClean="0"/>
              <a:t>Присел 10 раз</a:t>
            </a:r>
          </a:p>
          <a:p>
            <a:pPr marL="182880" indent="-182880" eaLnBrk="1" fontAlgn="auto" hangingPunct="1">
              <a:defRPr/>
            </a:pPr>
            <a:r>
              <a:rPr lang="ru-RU" dirty="0" smtClean="0"/>
              <a:t>7 раз подтянулся на перекладине</a:t>
            </a:r>
          </a:p>
          <a:p>
            <a:pPr marL="182880" indent="-182880" eaLnBrk="1" fontAlgn="auto" hangingPunct="1">
              <a:defRPr/>
            </a:pPr>
            <a:r>
              <a:rPr lang="ru-RU" dirty="0" smtClean="0"/>
              <a:t>Пошел на кухню</a:t>
            </a:r>
          </a:p>
          <a:p>
            <a:pPr marL="182880" indent="-182880" eaLnBrk="1" fontAlgn="auto" hangingPunct="1">
              <a:defRPr/>
            </a:pPr>
            <a:r>
              <a:rPr lang="ru-RU" dirty="0" smtClean="0"/>
              <a:t>Включил чайник</a:t>
            </a:r>
          </a:p>
          <a:p>
            <a:pPr marL="182880" indent="-182880" eaLnBrk="1" fontAlgn="auto" hangingPunct="1">
              <a:defRPr/>
            </a:pPr>
            <a:r>
              <a:rPr lang="ru-RU" dirty="0" smtClean="0"/>
              <a:t>Сделал бутерброд</a:t>
            </a:r>
          </a:p>
          <a:p>
            <a:pPr marL="182880" indent="-182880" eaLnBrk="1" fontAlgn="auto" hangingPunct="1">
              <a:defRPr/>
            </a:pPr>
            <a:r>
              <a:rPr lang="ru-RU" dirty="0" smtClean="0"/>
              <a:t>Сел за стол</a:t>
            </a:r>
          </a:p>
          <a:p>
            <a:pPr marL="182880" indent="-182880" eaLnBrk="1" fontAlgn="auto" hangingPunct="1">
              <a:defRPr/>
            </a:pPr>
            <a:r>
              <a:rPr lang="ru-RU" dirty="0" smtClean="0"/>
              <a:t>……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Обобщаем	</a:t>
            </a:r>
            <a:endParaRPr 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Проснулся</a:t>
            </a:r>
          </a:p>
          <a:p>
            <a:pPr eaLnBrk="1" hangingPunct="1"/>
            <a:r>
              <a:rPr lang="ru-RU" dirty="0" smtClean="0"/>
              <a:t>Сделал зарядку</a:t>
            </a:r>
          </a:p>
          <a:p>
            <a:pPr eaLnBrk="1" hangingPunct="1"/>
            <a:r>
              <a:rPr lang="ru-RU" dirty="0" smtClean="0"/>
              <a:t>Позавтракал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Override1.xml><?xml version="1.0" encoding="utf-8"?>
<a:themeOverride xmlns:a="http://schemas.openxmlformats.org/drawingml/2006/main">
  <a:clrScheme name="Banded">
    <a:dk1>
      <a:srgbClr val="2C2C2C"/>
    </a:dk1>
    <a:lt1>
      <a:srgbClr val="FFFFFF"/>
    </a:lt1>
    <a:dk2>
      <a:srgbClr val="099BDD"/>
    </a:dk2>
    <a:lt2>
      <a:srgbClr val="F2F2F2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1036</TotalTime>
  <Words>590</Words>
  <Application>Microsoft Office PowerPoint</Application>
  <PresentationFormat>Widescreen</PresentationFormat>
  <Paragraphs>128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Corbel</vt:lpstr>
      <vt:lpstr>Wingdings</vt:lpstr>
      <vt:lpstr>Banded</vt:lpstr>
      <vt:lpstr>MODERN Design patterns in JAVA</vt:lpstr>
      <vt:lpstr>LITERATURE</vt:lpstr>
      <vt:lpstr>A little bit of history</vt:lpstr>
      <vt:lpstr>Небольшой пример</vt:lpstr>
      <vt:lpstr>Иногда так сложно разобрать Плохой код</vt:lpstr>
      <vt:lpstr>Вещи, которые помогают избавиться от подобных «Примеров»</vt:lpstr>
      <vt:lpstr>S.O.L.I.D.</vt:lpstr>
      <vt:lpstr>Немножко о походе на работу</vt:lpstr>
      <vt:lpstr>Обобщаем </vt:lpstr>
      <vt:lpstr>А дальше….</vt:lpstr>
      <vt:lpstr>Open/Closed</vt:lpstr>
      <vt:lpstr>PLAYER-ALARM</vt:lpstr>
      <vt:lpstr>Liskov substitution </vt:lpstr>
      <vt:lpstr>Interface segregation. Создатель мэма имел ввиду разделение интерфейсов</vt:lpstr>
      <vt:lpstr>Dependency inversion/injection(IoC/DI)</vt:lpstr>
      <vt:lpstr>А теперь о паттернах</vt:lpstr>
      <vt:lpstr>Небольшая задачка</vt:lpstr>
      <vt:lpstr>Имплементации</vt:lpstr>
      <vt:lpstr>PowerPoint Presentation</vt:lpstr>
      <vt:lpstr>Как сделать в java </vt:lpstr>
      <vt:lpstr>С Enum ясно…. </vt:lpstr>
      <vt:lpstr>Template method</vt:lpstr>
      <vt:lpstr>ONLY ONE</vt:lpstr>
      <vt:lpstr>Что нужно делать с сингельтоном</vt:lpstr>
      <vt:lpstr>Singleton impl</vt:lpstr>
      <vt:lpstr>Immutable</vt:lpstr>
      <vt:lpstr>А точно ли объекты immutable?</vt:lpstr>
      <vt:lpstr>Добавим в класс поля</vt:lpstr>
      <vt:lpstr>Очень громоздкий конструктор</vt:lpstr>
      <vt:lpstr>Builder</vt:lpstr>
      <vt:lpstr>Composite</vt:lpstr>
      <vt:lpstr>Command</vt:lpstr>
      <vt:lpstr>Listener</vt:lpstr>
      <vt:lpstr>Попробуем сделать Listener через Proxy</vt:lpstr>
      <vt:lpstr>Reflections library</vt:lpstr>
      <vt:lpstr>Взрыв мозга</vt:lpstr>
      <vt:lpstr>Перерыв</vt:lpstr>
      <vt:lpstr>Chain of responsibility</vt:lpstr>
      <vt:lpstr>Factory в JAVA</vt:lpstr>
      <vt:lpstr>Аннотации</vt:lpstr>
      <vt:lpstr>Задание </vt:lpstr>
      <vt:lpstr>А теперь сделаем финт ушами)</vt:lpstr>
      <vt:lpstr>Поздравляю. Вы написали свой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in JAVA</dc:title>
  <dc:creator>Ivan Zhuravel</dc:creator>
  <cp:lastModifiedBy>Ivan Zhuravel</cp:lastModifiedBy>
  <cp:revision>51</cp:revision>
  <dcterms:created xsi:type="dcterms:W3CDTF">2015-12-01T11:12:23Z</dcterms:created>
  <dcterms:modified xsi:type="dcterms:W3CDTF">2016-10-31T11:21:54Z</dcterms:modified>
</cp:coreProperties>
</file>