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477656f1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477656f1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1. In che misura è stato possibile impiegare procedure e modelli già esistenti, data la specificità dei problemi posti dal vostro caso di studio?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477656f1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477656f1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2. In che misura ritenete riapplicabili ad altri progetti le procedure e i modelli da voi messi a punto? o quanto, invece, la specificità dei problemi posti ha determinato l’ideazione di procedure/modelli ad hoc?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3. Quanto è vincolante la lingua dei testi/risorse su cui avete lavorato per la messa a punto delle procedure e dei modelli di strutturazione dei dati? e quanto ha influito la lingua degli utenti a cui il vostro progetto si rivolge?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catarsi/mita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subTitle" idx="4294967295"/>
          </p:nvPr>
        </p:nvSpPr>
        <p:spPr>
          <a:xfrm>
            <a:off x="398850" y="425575"/>
            <a:ext cx="8508300" cy="14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434343"/>
                </a:solidFill>
              </a:rPr>
              <a:t>Q1:</a:t>
            </a:r>
            <a:r>
              <a:rPr lang="it" sz="1600">
                <a:solidFill>
                  <a:srgbClr val="434343"/>
                </a:solidFill>
              </a:rPr>
              <a:t> MITAO permits the definition of a visual workflow which embeds various automatic text analysis operations (e.g. topic modeling). </a:t>
            </a:r>
            <a:br>
              <a:rPr lang="it" sz="1600">
                <a:solidFill>
                  <a:srgbClr val="434343"/>
                </a:solidFill>
              </a:rPr>
            </a:br>
            <a:r>
              <a:rPr lang="it" sz="1600">
                <a:solidFill>
                  <a:srgbClr val="434343"/>
                </a:solidFill>
              </a:rPr>
              <a:t>The backend of MITAO uses </a:t>
            </a:r>
            <a:r>
              <a:rPr lang="it" sz="1600" b="1">
                <a:solidFill>
                  <a:srgbClr val="434343"/>
                </a:solidFill>
              </a:rPr>
              <a:t>popular python libraries.</a:t>
            </a:r>
            <a:r>
              <a:rPr lang="it" sz="1600">
                <a:solidFill>
                  <a:srgbClr val="434343"/>
                </a:solidFill>
              </a:rPr>
              <a:t> </a:t>
            </a:r>
            <a:br>
              <a:rPr lang="it" sz="1600">
                <a:solidFill>
                  <a:srgbClr val="434343"/>
                </a:solidFill>
              </a:rPr>
            </a:br>
            <a:r>
              <a:rPr lang="it" sz="1600">
                <a:solidFill>
                  <a:srgbClr val="434343"/>
                </a:solidFill>
              </a:rPr>
              <a:t>For text analysis operation it mainly uses two popular libraries: </a:t>
            </a:r>
            <a:r>
              <a:rPr lang="it" sz="1600" b="1">
                <a:solidFill>
                  <a:srgbClr val="434343"/>
                </a:solidFill>
              </a:rPr>
              <a:t>NLTK and Gensim</a:t>
            </a:r>
            <a:r>
              <a:rPr lang="it" sz="1600">
                <a:solidFill>
                  <a:srgbClr val="434343"/>
                </a:solidFill>
              </a:rPr>
              <a:t>. 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600">
                <a:solidFill>
                  <a:srgbClr val="434343"/>
                </a:solidFill>
              </a:rPr>
              <a:t>The front end interface ...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87" y="2227000"/>
            <a:ext cx="5748428" cy="2729799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" name="Google Shape;76;p14"/>
          <p:cNvSpPr/>
          <p:nvPr/>
        </p:nvSpPr>
        <p:spPr>
          <a:xfrm>
            <a:off x="5057646" y="2737977"/>
            <a:ext cx="1556100" cy="21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elements to add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77" name="Google Shape;77;p14"/>
          <p:cNvCxnSpPr>
            <a:stCxn id="76" idx="0"/>
            <a:endCxn id="78" idx="6"/>
          </p:cNvCxnSpPr>
          <p:nvPr/>
        </p:nvCxnSpPr>
        <p:spPr>
          <a:xfrm rot="10800000">
            <a:off x="5382096" y="2446077"/>
            <a:ext cx="453600" cy="291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/>
          <p:nvPr/>
        </p:nvSpPr>
        <p:spPr>
          <a:xfrm>
            <a:off x="5057659" y="2294675"/>
            <a:ext cx="324300" cy="30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608454" y="2264400"/>
            <a:ext cx="324300" cy="30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14"/>
          <p:cNvCxnSpPr>
            <a:stCxn id="76" idx="0"/>
            <a:endCxn id="79" idx="5"/>
          </p:cNvCxnSpPr>
          <p:nvPr/>
        </p:nvCxnSpPr>
        <p:spPr>
          <a:xfrm rot="10800000" flipH="1">
            <a:off x="5835696" y="2522877"/>
            <a:ext cx="49500" cy="215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/>
          <p:nvPr/>
        </p:nvSpPr>
        <p:spPr>
          <a:xfrm>
            <a:off x="1825963" y="4319342"/>
            <a:ext cx="1369500" cy="42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configurations/ parameters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396032" y="3701288"/>
            <a:ext cx="324300" cy="30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4"/>
          <p:cNvCxnSpPr>
            <a:stCxn id="81" idx="0"/>
            <a:endCxn id="82" idx="4"/>
          </p:cNvCxnSpPr>
          <p:nvPr/>
        </p:nvCxnSpPr>
        <p:spPr>
          <a:xfrm rot="10800000" flipH="1">
            <a:off x="2510713" y="4004042"/>
            <a:ext cx="47400" cy="315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4"/>
          <p:cNvSpPr/>
          <p:nvPr/>
        </p:nvSpPr>
        <p:spPr>
          <a:xfrm>
            <a:off x="3618894" y="3058572"/>
            <a:ext cx="3470100" cy="1555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191881" y="4476913"/>
            <a:ext cx="1556100" cy="3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the workflow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5080862" y="1268351"/>
            <a:ext cx="408900" cy="420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294967295"/>
          </p:nvPr>
        </p:nvSpPr>
        <p:spPr>
          <a:xfrm>
            <a:off x="398850" y="425575"/>
            <a:ext cx="8346300" cy="25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434343"/>
                </a:solidFill>
              </a:rPr>
              <a:t>Q2:</a:t>
            </a:r>
            <a:r>
              <a:rPr lang="it" sz="1600">
                <a:solidFill>
                  <a:srgbClr val="434343"/>
                </a:solidFill>
              </a:rPr>
              <a:t> with MITAO users have complete control over the definition and configuration of a workflow according to their use case and input data – </a:t>
            </a:r>
            <a:r>
              <a:rPr lang="it" sz="1600" b="1">
                <a:solidFill>
                  <a:srgbClr val="434343"/>
                </a:solidFill>
              </a:rPr>
              <a:t>tools, data, and parameters.</a:t>
            </a:r>
            <a:r>
              <a:rPr lang="it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 b="1">
                <a:solidFill>
                  <a:srgbClr val="434343"/>
                </a:solidFill>
              </a:rPr>
              <a:t>Q3: </a:t>
            </a:r>
            <a:r>
              <a:rPr lang="it" sz="1600">
                <a:solidFill>
                  <a:srgbClr val="434343"/>
                </a:solidFill>
              </a:rPr>
              <a:t>MITAO allows the elaboration of any textual corpus regardless of: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it" sz="1600" b="1">
                <a:solidFill>
                  <a:srgbClr val="434343"/>
                </a:solidFill>
              </a:rPr>
              <a:t>domain</a:t>
            </a:r>
            <a:r>
              <a:rPr lang="it" sz="1600">
                <a:solidFill>
                  <a:srgbClr val="434343"/>
                </a:solidFill>
              </a:rPr>
              <a:t> (e.g. “history”, “philosophy”, etc),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it" sz="1600" b="1">
                <a:solidFill>
                  <a:srgbClr val="434343"/>
                </a:solidFill>
              </a:rPr>
              <a:t>type</a:t>
            </a:r>
            <a:r>
              <a:rPr lang="it" sz="1600">
                <a:solidFill>
                  <a:srgbClr val="434343"/>
                </a:solidFill>
              </a:rPr>
              <a:t> (e.g. newspapers, articles, etc), 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it" sz="1600" b="1">
                <a:solidFill>
                  <a:srgbClr val="434343"/>
                </a:solidFill>
              </a:rPr>
              <a:t>language</a:t>
            </a:r>
            <a:r>
              <a:rPr lang="it" sz="1600">
                <a:solidFill>
                  <a:srgbClr val="434343"/>
                </a:solidFill>
              </a:rPr>
              <a:t> (e.g. English, Italian, etc)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434343"/>
                </a:solidFill>
              </a:rPr>
              <a:t>Workflow example ...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34343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558709" y="3215544"/>
            <a:ext cx="353400" cy="336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648384" y="4258644"/>
            <a:ext cx="353400" cy="336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827759" y="3495244"/>
            <a:ext cx="353400" cy="336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000" y="2872475"/>
            <a:ext cx="5636152" cy="1767175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" name="Google Shape;96;p15"/>
          <p:cNvSpPr txBox="1"/>
          <p:nvPr/>
        </p:nvSpPr>
        <p:spPr>
          <a:xfrm>
            <a:off x="3461600" y="2554350"/>
            <a:ext cx="2424900" cy="7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 collection of financial articles published in 2020 and written in the Italian language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72500" y="3934350"/>
            <a:ext cx="1381500" cy="78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Remove words like “euro”, “pil”, “dollar” etc. 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548850" y="3247150"/>
            <a:ext cx="1897200" cy="5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 a topic model on a number of 20 topics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802350" y="4774200"/>
            <a:ext cx="494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Github repository of MITAO:</a:t>
            </a:r>
            <a:r>
              <a:rPr lang="it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200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https://github.com/catarsi/mitao</a:t>
            </a:r>
            <a:r>
              <a:rPr lang="it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Macintosh PowerPoint</Application>
  <PresentationFormat>Presentazione su schermo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Roboto</vt:lpstr>
      <vt:lpstr>Arial</vt:lpstr>
      <vt:lpstr>Material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Ivan Heibi</cp:lastModifiedBy>
  <cp:revision>1</cp:revision>
  <dcterms:modified xsi:type="dcterms:W3CDTF">2021-01-18T09:48:15Z</dcterms:modified>
</cp:coreProperties>
</file>