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60" r:id="rId4"/>
    <p:sldId id="262" r:id="rId5"/>
    <p:sldId id="263" r:id="rId6"/>
    <p:sldId id="264" r:id="rId7"/>
    <p:sldId id="265" r:id="rId8"/>
    <p:sldId id="257" r:id="rId9"/>
    <p:sldId id="258" r:id="rId10"/>
    <p:sldId id="266" r:id="rId11"/>
    <p:sldId id="271" r:id="rId12"/>
    <p:sldId id="272" r:id="rId13"/>
    <p:sldId id="273" r:id="rId14"/>
    <p:sldId id="267" r:id="rId15"/>
    <p:sldId id="277" r:id="rId16"/>
    <p:sldId id="278" r:id="rId17"/>
    <p:sldId id="279" r:id="rId18"/>
    <p:sldId id="268" r:id="rId19"/>
    <p:sldId id="280" r:id="rId20"/>
    <p:sldId id="281" r:id="rId21"/>
    <p:sldId id="282" r:id="rId22"/>
    <p:sldId id="269" r:id="rId23"/>
    <p:sldId id="286" r:id="rId24"/>
    <p:sldId id="287" r:id="rId25"/>
    <p:sldId id="288" r:id="rId26"/>
    <p:sldId id="270" r:id="rId27"/>
    <p:sldId id="283" r:id="rId28"/>
    <p:sldId id="284" r:id="rId29"/>
    <p:sldId id="285" r:id="rId30"/>
    <p:sldId id="289" r:id="rId31"/>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99"/>
    <a:srgbClr val="66FF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0" d="100"/>
          <a:sy n="80" d="100"/>
        </p:scale>
        <p:origin x="58" y="1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8A7E0FF-DAEF-4A66-AAF4-FA53DB926522}"/>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p>
        </p:txBody>
      </p:sp>
      <p:sp>
        <p:nvSpPr>
          <p:cNvPr id="3" name="Sottotitolo 2">
            <a:extLst>
              <a:ext uri="{FF2B5EF4-FFF2-40B4-BE49-F238E27FC236}">
                <a16:creationId xmlns:a16="http://schemas.microsoft.com/office/drawing/2014/main" id="{49BEC2D1-A97E-454E-9B99-DA8F5EF2E8A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id="{417929F3-D269-4914-834C-7BF2C11B2892}"/>
              </a:ext>
            </a:extLst>
          </p:cNvPr>
          <p:cNvSpPr>
            <a:spLocks noGrp="1"/>
          </p:cNvSpPr>
          <p:nvPr>
            <p:ph type="dt" sz="half" idx="10"/>
          </p:nvPr>
        </p:nvSpPr>
        <p:spPr/>
        <p:txBody>
          <a:bodyPr/>
          <a:lstStyle/>
          <a:p>
            <a:fld id="{8F9845F3-6945-4FF7-9263-BC34F8EE4CF5}" type="datetimeFigureOut">
              <a:rPr lang="it-IT" smtClean="0"/>
              <a:t>11/01/2021</a:t>
            </a:fld>
            <a:endParaRPr lang="it-IT"/>
          </a:p>
        </p:txBody>
      </p:sp>
      <p:sp>
        <p:nvSpPr>
          <p:cNvPr id="5" name="Segnaposto piè di pagina 4">
            <a:extLst>
              <a:ext uri="{FF2B5EF4-FFF2-40B4-BE49-F238E27FC236}">
                <a16:creationId xmlns:a16="http://schemas.microsoft.com/office/drawing/2014/main" id="{7F9A724A-4EF1-42FB-B911-685E89388E30}"/>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82F1FC48-3E79-4521-BF16-54359982BC23}"/>
              </a:ext>
            </a:extLst>
          </p:cNvPr>
          <p:cNvSpPr>
            <a:spLocks noGrp="1"/>
          </p:cNvSpPr>
          <p:nvPr>
            <p:ph type="sldNum" sz="quarter" idx="12"/>
          </p:nvPr>
        </p:nvSpPr>
        <p:spPr/>
        <p:txBody>
          <a:bodyPr/>
          <a:lstStyle/>
          <a:p>
            <a:fld id="{540AAA93-04CB-45B9-8457-0FCC3856DEC9}" type="slidenum">
              <a:rPr lang="it-IT" smtClean="0"/>
              <a:t>‹N›</a:t>
            </a:fld>
            <a:endParaRPr lang="it-IT"/>
          </a:p>
        </p:txBody>
      </p:sp>
    </p:spTree>
    <p:extLst>
      <p:ext uri="{BB962C8B-B14F-4D97-AF65-F5344CB8AC3E}">
        <p14:creationId xmlns:p14="http://schemas.microsoft.com/office/powerpoint/2010/main" val="21432531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8EE04AA-DF1A-4018-8D6C-5FE434964F5E}"/>
              </a:ext>
            </a:extLst>
          </p:cNvPr>
          <p:cNvSpPr>
            <a:spLocks noGrp="1"/>
          </p:cNvSpPr>
          <p:nvPr>
            <p:ph type="title"/>
          </p:nvPr>
        </p:nvSpPr>
        <p:spPr/>
        <p:txBody>
          <a:bodyPr/>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BAC27C22-E474-4498-91EE-DEDA6CCC2E12}"/>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6428DFA6-53DC-40E9-9815-BC2FEDF90546}"/>
              </a:ext>
            </a:extLst>
          </p:cNvPr>
          <p:cNvSpPr>
            <a:spLocks noGrp="1"/>
          </p:cNvSpPr>
          <p:nvPr>
            <p:ph type="dt" sz="half" idx="10"/>
          </p:nvPr>
        </p:nvSpPr>
        <p:spPr/>
        <p:txBody>
          <a:bodyPr/>
          <a:lstStyle/>
          <a:p>
            <a:fld id="{8F9845F3-6945-4FF7-9263-BC34F8EE4CF5}" type="datetimeFigureOut">
              <a:rPr lang="it-IT" smtClean="0"/>
              <a:t>11/01/2021</a:t>
            </a:fld>
            <a:endParaRPr lang="it-IT"/>
          </a:p>
        </p:txBody>
      </p:sp>
      <p:sp>
        <p:nvSpPr>
          <p:cNvPr id="5" name="Segnaposto piè di pagina 4">
            <a:extLst>
              <a:ext uri="{FF2B5EF4-FFF2-40B4-BE49-F238E27FC236}">
                <a16:creationId xmlns:a16="http://schemas.microsoft.com/office/drawing/2014/main" id="{6E5EDA44-E7FB-4108-91A2-C6AB8EB92E93}"/>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9CED4CAE-1CE0-40DE-B1BE-7BDD967367D7}"/>
              </a:ext>
            </a:extLst>
          </p:cNvPr>
          <p:cNvSpPr>
            <a:spLocks noGrp="1"/>
          </p:cNvSpPr>
          <p:nvPr>
            <p:ph type="sldNum" sz="quarter" idx="12"/>
          </p:nvPr>
        </p:nvSpPr>
        <p:spPr/>
        <p:txBody>
          <a:bodyPr/>
          <a:lstStyle/>
          <a:p>
            <a:fld id="{540AAA93-04CB-45B9-8457-0FCC3856DEC9}" type="slidenum">
              <a:rPr lang="it-IT" smtClean="0"/>
              <a:t>‹N›</a:t>
            </a:fld>
            <a:endParaRPr lang="it-IT"/>
          </a:p>
        </p:txBody>
      </p:sp>
    </p:spTree>
    <p:extLst>
      <p:ext uri="{BB962C8B-B14F-4D97-AF65-F5344CB8AC3E}">
        <p14:creationId xmlns:p14="http://schemas.microsoft.com/office/powerpoint/2010/main" val="15543952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C5EA5809-E20B-4166-A884-ADF69D2E4CCE}"/>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D8ACA804-5539-43A3-83AA-1EFCEA983364}"/>
              </a:ext>
            </a:extLst>
          </p:cNvPr>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898738FD-05D2-4E40-B2B0-72691F53B3C3}"/>
              </a:ext>
            </a:extLst>
          </p:cNvPr>
          <p:cNvSpPr>
            <a:spLocks noGrp="1"/>
          </p:cNvSpPr>
          <p:nvPr>
            <p:ph type="dt" sz="half" idx="10"/>
          </p:nvPr>
        </p:nvSpPr>
        <p:spPr/>
        <p:txBody>
          <a:bodyPr/>
          <a:lstStyle/>
          <a:p>
            <a:fld id="{8F9845F3-6945-4FF7-9263-BC34F8EE4CF5}" type="datetimeFigureOut">
              <a:rPr lang="it-IT" smtClean="0"/>
              <a:t>11/01/2021</a:t>
            </a:fld>
            <a:endParaRPr lang="it-IT"/>
          </a:p>
        </p:txBody>
      </p:sp>
      <p:sp>
        <p:nvSpPr>
          <p:cNvPr id="5" name="Segnaposto piè di pagina 4">
            <a:extLst>
              <a:ext uri="{FF2B5EF4-FFF2-40B4-BE49-F238E27FC236}">
                <a16:creationId xmlns:a16="http://schemas.microsoft.com/office/drawing/2014/main" id="{BB0D82EF-E818-40C8-ABF3-FBDA371CBD27}"/>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D60CF289-4609-43FF-A316-B55F90DF6C9B}"/>
              </a:ext>
            </a:extLst>
          </p:cNvPr>
          <p:cNvSpPr>
            <a:spLocks noGrp="1"/>
          </p:cNvSpPr>
          <p:nvPr>
            <p:ph type="sldNum" sz="quarter" idx="12"/>
          </p:nvPr>
        </p:nvSpPr>
        <p:spPr/>
        <p:txBody>
          <a:bodyPr/>
          <a:lstStyle/>
          <a:p>
            <a:fld id="{540AAA93-04CB-45B9-8457-0FCC3856DEC9}" type="slidenum">
              <a:rPr lang="it-IT" smtClean="0"/>
              <a:t>‹N›</a:t>
            </a:fld>
            <a:endParaRPr lang="it-IT"/>
          </a:p>
        </p:txBody>
      </p:sp>
    </p:spTree>
    <p:extLst>
      <p:ext uri="{BB962C8B-B14F-4D97-AF65-F5344CB8AC3E}">
        <p14:creationId xmlns:p14="http://schemas.microsoft.com/office/powerpoint/2010/main" val="40983338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0315632-86DC-4274-AF54-D3C0F0EAFFEF}"/>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A3468F8B-C91C-4A11-82B3-346EDF2775EF}"/>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C6A88850-AA00-4D08-9DE6-E6F1302809CD}"/>
              </a:ext>
            </a:extLst>
          </p:cNvPr>
          <p:cNvSpPr>
            <a:spLocks noGrp="1"/>
          </p:cNvSpPr>
          <p:nvPr>
            <p:ph type="dt" sz="half" idx="10"/>
          </p:nvPr>
        </p:nvSpPr>
        <p:spPr/>
        <p:txBody>
          <a:bodyPr/>
          <a:lstStyle/>
          <a:p>
            <a:fld id="{8F9845F3-6945-4FF7-9263-BC34F8EE4CF5}" type="datetimeFigureOut">
              <a:rPr lang="it-IT" smtClean="0"/>
              <a:t>11/01/2021</a:t>
            </a:fld>
            <a:endParaRPr lang="it-IT"/>
          </a:p>
        </p:txBody>
      </p:sp>
      <p:sp>
        <p:nvSpPr>
          <p:cNvPr id="5" name="Segnaposto piè di pagina 4">
            <a:extLst>
              <a:ext uri="{FF2B5EF4-FFF2-40B4-BE49-F238E27FC236}">
                <a16:creationId xmlns:a16="http://schemas.microsoft.com/office/drawing/2014/main" id="{4EB66DFF-E31D-4230-881D-EA3D758AF45B}"/>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D8379E1B-CA01-4E1A-B822-21AEBBB686CF}"/>
              </a:ext>
            </a:extLst>
          </p:cNvPr>
          <p:cNvSpPr>
            <a:spLocks noGrp="1"/>
          </p:cNvSpPr>
          <p:nvPr>
            <p:ph type="sldNum" sz="quarter" idx="12"/>
          </p:nvPr>
        </p:nvSpPr>
        <p:spPr/>
        <p:txBody>
          <a:bodyPr/>
          <a:lstStyle/>
          <a:p>
            <a:fld id="{540AAA93-04CB-45B9-8457-0FCC3856DEC9}" type="slidenum">
              <a:rPr lang="it-IT" smtClean="0"/>
              <a:t>‹N›</a:t>
            </a:fld>
            <a:endParaRPr lang="it-IT"/>
          </a:p>
        </p:txBody>
      </p:sp>
    </p:spTree>
    <p:extLst>
      <p:ext uri="{BB962C8B-B14F-4D97-AF65-F5344CB8AC3E}">
        <p14:creationId xmlns:p14="http://schemas.microsoft.com/office/powerpoint/2010/main" val="15395740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D0EF116-31B8-48DD-B537-39CEA9D43272}"/>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p>
        </p:txBody>
      </p:sp>
      <p:sp>
        <p:nvSpPr>
          <p:cNvPr id="3" name="Segnaposto testo 2">
            <a:extLst>
              <a:ext uri="{FF2B5EF4-FFF2-40B4-BE49-F238E27FC236}">
                <a16:creationId xmlns:a16="http://schemas.microsoft.com/office/drawing/2014/main" id="{42A3C9AD-F51F-4106-B52D-E9398F88D2D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1936E597-7AA5-4B0E-A9E4-42B9FA01E413}"/>
              </a:ext>
            </a:extLst>
          </p:cNvPr>
          <p:cNvSpPr>
            <a:spLocks noGrp="1"/>
          </p:cNvSpPr>
          <p:nvPr>
            <p:ph type="dt" sz="half" idx="10"/>
          </p:nvPr>
        </p:nvSpPr>
        <p:spPr/>
        <p:txBody>
          <a:bodyPr/>
          <a:lstStyle/>
          <a:p>
            <a:fld id="{8F9845F3-6945-4FF7-9263-BC34F8EE4CF5}" type="datetimeFigureOut">
              <a:rPr lang="it-IT" smtClean="0"/>
              <a:t>11/01/2021</a:t>
            </a:fld>
            <a:endParaRPr lang="it-IT"/>
          </a:p>
        </p:txBody>
      </p:sp>
      <p:sp>
        <p:nvSpPr>
          <p:cNvPr id="5" name="Segnaposto piè di pagina 4">
            <a:extLst>
              <a:ext uri="{FF2B5EF4-FFF2-40B4-BE49-F238E27FC236}">
                <a16:creationId xmlns:a16="http://schemas.microsoft.com/office/drawing/2014/main" id="{BAAF80A2-5D23-405F-8617-B22B6E7E2F5A}"/>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1377A4CD-8BB9-4278-BAA4-FFA9C14B0BD9}"/>
              </a:ext>
            </a:extLst>
          </p:cNvPr>
          <p:cNvSpPr>
            <a:spLocks noGrp="1"/>
          </p:cNvSpPr>
          <p:nvPr>
            <p:ph type="sldNum" sz="quarter" idx="12"/>
          </p:nvPr>
        </p:nvSpPr>
        <p:spPr/>
        <p:txBody>
          <a:bodyPr/>
          <a:lstStyle/>
          <a:p>
            <a:fld id="{540AAA93-04CB-45B9-8457-0FCC3856DEC9}" type="slidenum">
              <a:rPr lang="it-IT" smtClean="0"/>
              <a:t>‹N›</a:t>
            </a:fld>
            <a:endParaRPr lang="it-IT"/>
          </a:p>
        </p:txBody>
      </p:sp>
    </p:spTree>
    <p:extLst>
      <p:ext uri="{BB962C8B-B14F-4D97-AF65-F5344CB8AC3E}">
        <p14:creationId xmlns:p14="http://schemas.microsoft.com/office/powerpoint/2010/main" val="7274374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F19FFA0-EBE9-43BD-A0D0-51EB03CE410F}"/>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E07C1E6B-5123-4325-94EE-164D680A9DDE}"/>
              </a:ext>
            </a:extLst>
          </p:cNvPr>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a:extLst>
              <a:ext uri="{FF2B5EF4-FFF2-40B4-BE49-F238E27FC236}">
                <a16:creationId xmlns:a16="http://schemas.microsoft.com/office/drawing/2014/main" id="{6A88FE52-6AEF-4076-B071-9C3DB9BF68DD}"/>
              </a:ext>
            </a:extLst>
          </p:cNvPr>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a:extLst>
              <a:ext uri="{FF2B5EF4-FFF2-40B4-BE49-F238E27FC236}">
                <a16:creationId xmlns:a16="http://schemas.microsoft.com/office/drawing/2014/main" id="{2B29C73E-907C-41AB-9320-71F24E106962}"/>
              </a:ext>
            </a:extLst>
          </p:cNvPr>
          <p:cNvSpPr>
            <a:spLocks noGrp="1"/>
          </p:cNvSpPr>
          <p:nvPr>
            <p:ph type="dt" sz="half" idx="10"/>
          </p:nvPr>
        </p:nvSpPr>
        <p:spPr/>
        <p:txBody>
          <a:bodyPr/>
          <a:lstStyle/>
          <a:p>
            <a:fld id="{8F9845F3-6945-4FF7-9263-BC34F8EE4CF5}" type="datetimeFigureOut">
              <a:rPr lang="it-IT" smtClean="0"/>
              <a:t>11/01/2021</a:t>
            </a:fld>
            <a:endParaRPr lang="it-IT"/>
          </a:p>
        </p:txBody>
      </p:sp>
      <p:sp>
        <p:nvSpPr>
          <p:cNvPr id="6" name="Segnaposto piè di pagina 5">
            <a:extLst>
              <a:ext uri="{FF2B5EF4-FFF2-40B4-BE49-F238E27FC236}">
                <a16:creationId xmlns:a16="http://schemas.microsoft.com/office/drawing/2014/main" id="{7C1F4AB2-501F-41AA-82A1-872D2E6A857F}"/>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C89AA316-119D-42AB-A44A-C5FE5CD4B578}"/>
              </a:ext>
            </a:extLst>
          </p:cNvPr>
          <p:cNvSpPr>
            <a:spLocks noGrp="1"/>
          </p:cNvSpPr>
          <p:nvPr>
            <p:ph type="sldNum" sz="quarter" idx="12"/>
          </p:nvPr>
        </p:nvSpPr>
        <p:spPr/>
        <p:txBody>
          <a:bodyPr/>
          <a:lstStyle/>
          <a:p>
            <a:fld id="{540AAA93-04CB-45B9-8457-0FCC3856DEC9}" type="slidenum">
              <a:rPr lang="it-IT" smtClean="0"/>
              <a:t>‹N›</a:t>
            </a:fld>
            <a:endParaRPr lang="it-IT"/>
          </a:p>
        </p:txBody>
      </p:sp>
    </p:spTree>
    <p:extLst>
      <p:ext uri="{BB962C8B-B14F-4D97-AF65-F5344CB8AC3E}">
        <p14:creationId xmlns:p14="http://schemas.microsoft.com/office/powerpoint/2010/main" val="3389525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43E4A8B-3A6A-4FD4-AD69-C65740F8C0D3}"/>
              </a:ext>
            </a:extLst>
          </p:cNvPr>
          <p:cNvSpPr>
            <a:spLocks noGrp="1"/>
          </p:cNvSpPr>
          <p:nvPr>
            <p:ph type="title"/>
          </p:nvPr>
        </p:nvSpPr>
        <p:spPr>
          <a:xfrm>
            <a:off x="839788" y="365125"/>
            <a:ext cx="10515600" cy="1325563"/>
          </a:xfrm>
        </p:spPr>
        <p:txBody>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32DD940A-6B4F-48D0-A34A-E60807A3691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EE033C6F-BCF9-4DDE-A928-0E292CCAFF1B}"/>
              </a:ext>
            </a:extLst>
          </p:cNvPr>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a:extLst>
              <a:ext uri="{FF2B5EF4-FFF2-40B4-BE49-F238E27FC236}">
                <a16:creationId xmlns:a16="http://schemas.microsoft.com/office/drawing/2014/main" id="{3C903017-5AA4-470A-946F-0B9CBB6A564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B89C48A9-31BD-49F0-BEFD-7725BD051E7E}"/>
              </a:ext>
            </a:extLst>
          </p:cNvPr>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a:extLst>
              <a:ext uri="{FF2B5EF4-FFF2-40B4-BE49-F238E27FC236}">
                <a16:creationId xmlns:a16="http://schemas.microsoft.com/office/drawing/2014/main" id="{E03B2C30-5F68-42BE-B1A2-B2DA2CC8EB1E}"/>
              </a:ext>
            </a:extLst>
          </p:cNvPr>
          <p:cNvSpPr>
            <a:spLocks noGrp="1"/>
          </p:cNvSpPr>
          <p:nvPr>
            <p:ph type="dt" sz="half" idx="10"/>
          </p:nvPr>
        </p:nvSpPr>
        <p:spPr/>
        <p:txBody>
          <a:bodyPr/>
          <a:lstStyle/>
          <a:p>
            <a:fld id="{8F9845F3-6945-4FF7-9263-BC34F8EE4CF5}" type="datetimeFigureOut">
              <a:rPr lang="it-IT" smtClean="0"/>
              <a:t>11/01/2021</a:t>
            </a:fld>
            <a:endParaRPr lang="it-IT"/>
          </a:p>
        </p:txBody>
      </p:sp>
      <p:sp>
        <p:nvSpPr>
          <p:cNvPr id="8" name="Segnaposto piè di pagina 7">
            <a:extLst>
              <a:ext uri="{FF2B5EF4-FFF2-40B4-BE49-F238E27FC236}">
                <a16:creationId xmlns:a16="http://schemas.microsoft.com/office/drawing/2014/main" id="{F0B85FA3-C6A1-49C0-94D2-7E55D9D87BF7}"/>
              </a:ext>
            </a:extLst>
          </p:cNvPr>
          <p:cNvSpPr>
            <a:spLocks noGrp="1"/>
          </p:cNvSpPr>
          <p:nvPr>
            <p:ph type="ftr" sz="quarter" idx="11"/>
          </p:nvPr>
        </p:nvSpPr>
        <p:spPr/>
        <p:txBody>
          <a:bodyPr/>
          <a:lstStyle/>
          <a:p>
            <a:endParaRPr lang="it-IT"/>
          </a:p>
        </p:txBody>
      </p:sp>
      <p:sp>
        <p:nvSpPr>
          <p:cNvPr id="9" name="Segnaposto numero diapositiva 8">
            <a:extLst>
              <a:ext uri="{FF2B5EF4-FFF2-40B4-BE49-F238E27FC236}">
                <a16:creationId xmlns:a16="http://schemas.microsoft.com/office/drawing/2014/main" id="{987DFE0C-919F-4D6C-B93A-A6DE7D5F334C}"/>
              </a:ext>
            </a:extLst>
          </p:cNvPr>
          <p:cNvSpPr>
            <a:spLocks noGrp="1"/>
          </p:cNvSpPr>
          <p:nvPr>
            <p:ph type="sldNum" sz="quarter" idx="12"/>
          </p:nvPr>
        </p:nvSpPr>
        <p:spPr/>
        <p:txBody>
          <a:bodyPr/>
          <a:lstStyle/>
          <a:p>
            <a:fld id="{540AAA93-04CB-45B9-8457-0FCC3856DEC9}" type="slidenum">
              <a:rPr lang="it-IT" smtClean="0"/>
              <a:t>‹N›</a:t>
            </a:fld>
            <a:endParaRPr lang="it-IT"/>
          </a:p>
        </p:txBody>
      </p:sp>
    </p:spTree>
    <p:extLst>
      <p:ext uri="{BB962C8B-B14F-4D97-AF65-F5344CB8AC3E}">
        <p14:creationId xmlns:p14="http://schemas.microsoft.com/office/powerpoint/2010/main" val="42555808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36D3BCD-A04C-48F5-BE59-753A432B2FD1}"/>
              </a:ext>
            </a:extLst>
          </p:cNvPr>
          <p:cNvSpPr>
            <a:spLocks noGrp="1"/>
          </p:cNvSpPr>
          <p:nvPr>
            <p:ph type="title"/>
          </p:nvPr>
        </p:nvSpPr>
        <p:spPr/>
        <p:txBody>
          <a:bodyPr/>
          <a:lstStyle/>
          <a:p>
            <a:r>
              <a:rPr lang="it-IT"/>
              <a:t>Fare clic per modificare lo stile del titolo dello schema</a:t>
            </a:r>
          </a:p>
        </p:txBody>
      </p:sp>
      <p:sp>
        <p:nvSpPr>
          <p:cNvPr id="3" name="Segnaposto data 2">
            <a:extLst>
              <a:ext uri="{FF2B5EF4-FFF2-40B4-BE49-F238E27FC236}">
                <a16:creationId xmlns:a16="http://schemas.microsoft.com/office/drawing/2014/main" id="{EAD4E36E-0EEA-45C0-A828-B6D9EBC46898}"/>
              </a:ext>
            </a:extLst>
          </p:cNvPr>
          <p:cNvSpPr>
            <a:spLocks noGrp="1"/>
          </p:cNvSpPr>
          <p:nvPr>
            <p:ph type="dt" sz="half" idx="10"/>
          </p:nvPr>
        </p:nvSpPr>
        <p:spPr/>
        <p:txBody>
          <a:bodyPr/>
          <a:lstStyle/>
          <a:p>
            <a:fld id="{8F9845F3-6945-4FF7-9263-BC34F8EE4CF5}" type="datetimeFigureOut">
              <a:rPr lang="it-IT" smtClean="0"/>
              <a:t>11/01/2021</a:t>
            </a:fld>
            <a:endParaRPr lang="it-IT"/>
          </a:p>
        </p:txBody>
      </p:sp>
      <p:sp>
        <p:nvSpPr>
          <p:cNvPr id="4" name="Segnaposto piè di pagina 3">
            <a:extLst>
              <a:ext uri="{FF2B5EF4-FFF2-40B4-BE49-F238E27FC236}">
                <a16:creationId xmlns:a16="http://schemas.microsoft.com/office/drawing/2014/main" id="{96E9F2B3-9B57-450A-9EEA-E53231A11B65}"/>
              </a:ext>
            </a:extLst>
          </p:cNvPr>
          <p:cNvSpPr>
            <a:spLocks noGrp="1"/>
          </p:cNvSpPr>
          <p:nvPr>
            <p:ph type="ftr" sz="quarter" idx="11"/>
          </p:nvPr>
        </p:nvSpPr>
        <p:spPr/>
        <p:txBody>
          <a:bodyPr/>
          <a:lstStyle/>
          <a:p>
            <a:endParaRPr lang="it-IT"/>
          </a:p>
        </p:txBody>
      </p:sp>
      <p:sp>
        <p:nvSpPr>
          <p:cNvPr id="5" name="Segnaposto numero diapositiva 4">
            <a:extLst>
              <a:ext uri="{FF2B5EF4-FFF2-40B4-BE49-F238E27FC236}">
                <a16:creationId xmlns:a16="http://schemas.microsoft.com/office/drawing/2014/main" id="{02E1B2E3-3DB8-4B17-9B10-3AD4623DDA2C}"/>
              </a:ext>
            </a:extLst>
          </p:cNvPr>
          <p:cNvSpPr>
            <a:spLocks noGrp="1"/>
          </p:cNvSpPr>
          <p:nvPr>
            <p:ph type="sldNum" sz="quarter" idx="12"/>
          </p:nvPr>
        </p:nvSpPr>
        <p:spPr/>
        <p:txBody>
          <a:bodyPr/>
          <a:lstStyle/>
          <a:p>
            <a:fld id="{540AAA93-04CB-45B9-8457-0FCC3856DEC9}" type="slidenum">
              <a:rPr lang="it-IT" smtClean="0"/>
              <a:t>‹N›</a:t>
            </a:fld>
            <a:endParaRPr lang="it-IT"/>
          </a:p>
        </p:txBody>
      </p:sp>
    </p:spTree>
    <p:extLst>
      <p:ext uri="{BB962C8B-B14F-4D97-AF65-F5344CB8AC3E}">
        <p14:creationId xmlns:p14="http://schemas.microsoft.com/office/powerpoint/2010/main" val="26165875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C0CEDE64-C64C-4C02-8728-0BE57120254E}"/>
              </a:ext>
            </a:extLst>
          </p:cNvPr>
          <p:cNvSpPr>
            <a:spLocks noGrp="1"/>
          </p:cNvSpPr>
          <p:nvPr>
            <p:ph type="dt" sz="half" idx="10"/>
          </p:nvPr>
        </p:nvSpPr>
        <p:spPr/>
        <p:txBody>
          <a:bodyPr/>
          <a:lstStyle/>
          <a:p>
            <a:fld id="{8F9845F3-6945-4FF7-9263-BC34F8EE4CF5}" type="datetimeFigureOut">
              <a:rPr lang="it-IT" smtClean="0"/>
              <a:t>11/01/2021</a:t>
            </a:fld>
            <a:endParaRPr lang="it-IT"/>
          </a:p>
        </p:txBody>
      </p:sp>
      <p:sp>
        <p:nvSpPr>
          <p:cNvPr id="3" name="Segnaposto piè di pagina 2">
            <a:extLst>
              <a:ext uri="{FF2B5EF4-FFF2-40B4-BE49-F238E27FC236}">
                <a16:creationId xmlns:a16="http://schemas.microsoft.com/office/drawing/2014/main" id="{5C24CAA1-8734-4480-BD29-BFF7E090C44F}"/>
              </a:ext>
            </a:extLst>
          </p:cNvPr>
          <p:cNvSpPr>
            <a:spLocks noGrp="1"/>
          </p:cNvSpPr>
          <p:nvPr>
            <p:ph type="ftr" sz="quarter" idx="11"/>
          </p:nvPr>
        </p:nvSpPr>
        <p:spPr/>
        <p:txBody>
          <a:bodyPr/>
          <a:lstStyle/>
          <a:p>
            <a:endParaRPr lang="it-IT"/>
          </a:p>
        </p:txBody>
      </p:sp>
      <p:sp>
        <p:nvSpPr>
          <p:cNvPr id="4" name="Segnaposto numero diapositiva 3">
            <a:extLst>
              <a:ext uri="{FF2B5EF4-FFF2-40B4-BE49-F238E27FC236}">
                <a16:creationId xmlns:a16="http://schemas.microsoft.com/office/drawing/2014/main" id="{97ACE070-37A4-4399-80F4-29CDC6F4B063}"/>
              </a:ext>
            </a:extLst>
          </p:cNvPr>
          <p:cNvSpPr>
            <a:spLocks noGrp="1"/>
          </p:cNvSpPr>
          <p:nvPr>
            <p:ph type="sldNum" sz="quarter" idx="12"/>
          </p:nvPr>
        </p:nvSpPr>
        <p:spPr/>
        <p:txBody>
          <a:bodyPr/>
          <a:lstStyle/>
          <a:p>
            <a:fld id="{540AAA93-04CB-45B9-8457-0FCC3856DEC9}" type="slidenum">
              <a:rPr lang="it-IT" smtClean="0"/>
              <a:t>‹N›</a:t>
            </a:fld>
            <a:endParaRPr lang="it-IT"/>
          </a:p>
        </p:txBody>
      </p:sp>
    </p:spTree>
    <p:extLst>
      <p:ext uri="{BB962C8B-B14F-4D97-AF65-F5344CB8AC3E}">
        <p14:creationId xmlns:p14="http://schemas.microsoft.com/office/powerpoint/2010/main" val="15205802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FC07A6F-F17F-486E-B6BB-FA1C379BC31D}"/>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55BA9908-F137-4CC4-A885-BDB894B3609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a:extLst>
              <a:ext uri="{FF2B5EF4-FFF2-40B4-BE49-F238E27FC236}">
                <a16:creationId xmlns:a16="http://schemas.microsoft.com/office/drawing/2014/main" id="{B494EF22-6739-4E13-A509-226ACE97200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2678E431-8497-45E9-83E9-750C2AD52E6D}"/>
              </a:ext>
            </a:extLst>
          </p:cNvPr>
          <p:cNvSpPr>
            <a:spLocks noGrp="1"/>
          </p:cNvSpPr>
          <p:nvPr>
            <p:ph type="dt" sz="half" idx="10"/>
          </p:nvPr>
        </p:nvSpPr>
        <p:spPr/>
        <p:txBody>
          <a:bodyPr/>
          <a:lstStyle/>
          <a:p>
            <a:fld id="{8F9845F3-6945-4FF7-9263-BC34F8EE4CF5}" type="datetimeFigureOut">
              <a:rPr lang="it-IT" smtClean="0"/>
              <a:t>11/01/2021</a:t>
            </a:fld>
            <a:endParaRPr lang="it-IT"/>
          </a:p>
        </p:txBody>
      </p:sp>
      <p:sp>
        <p:nvSpPr>
          <p:cNvPr id="6" name="Segnaposto piè di pagina 5">
            <a:extLst>
              <a:ext uri="{FF2B5EF4-FFF2-40B4-BE49-F238E27FC236}">
                <a16:creationId xmlns:a16="http://schemas.microsoft.com/office/drawing/2014/main" id="{1D8B3682-B788-44B2-B2F9-BC14BE1A37A9}"/>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77A673F9-3C3E-4E13-9EFC-E7FF0DD52776}"/>
              </a:ext>
            </a:extLst>
          </p:cNvPr>
          <p:cNvSpPr>
            <a:spLocks noGrp="1"/>
          </p:cNvSpPr>
          <p:nvPr>
            <p:ph type="sldNum" sz="quarter" idx="12"/>
          </p:nvPr>
        </p:nvSpPr>
        <p:spPr/>
        <p:txBody>
          <a:bodyPr/>
          <a:lstStyle/>
          <a:p>
            <a:fld id="{540AAA93-04CB-45B9-8457-0FCC3856DEC9}" type="slidenum">
              <a:rPr lang="it-IT" smtClean="0"/>
              <a:t>‹N›</a:t>
            </a:fld>
            <a:endParaRPr lang="it-IT"/>
          </a:p>
        </p:txBody>
      </p:sp>
    </p:spTree>
    <p:extLst>
      <p:ext uri="{BB962C8B-B14F-4D97-AF65-F5344CB8AC3E}">
        <p14:creationId xmlns:p14="http://schemas.microsoft.com/office/powerpoint/2010/main" val="1402519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6784ADC-496E-46EB-BDCC-C5BAD5556A22}"/>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immagine 2">
            <a:extLst>
              <a:ext uri="{FF2B5EF4-FFF2-40B4-BE49-F238E27FC236}">
                <a16:creationId xmlns:a16="http://schemas.microsoft.com/office/drawing/2014/main" id="{16DFFDC5-5668-4677-A118-3D1DDA8431D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a:extLst>
              <a:ext uri="{FF2B5EF4-FFF2-40B4-BE49-F238E27FC236}">
                <a16:creationId xmlns:a16="http://schemas.microsoft.com/office/drawing/2014/main" id="{B21612B9-F337-443C-8D98-A4385852B6E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96A52E86-9832-4A60-B199-2EDE3A36E6F8}"/>
              </a:ext>
            </a:extLst>
          </p:cNvPr>
          <p:cNvSpPr>
            <a:spLocks noGrp="1"/>
          </p:cNvSpPr>
          <p:nvPr>
            <p:ph type="dt" sz="half" idx="10"/>
          </p:nvPr>
        </p:nvSpPr>
        <p:spPr/>
        <p:txBody>
          <a:bodyPr/>
          <a:lstStyle/>
          <a:p>
            <a:fld id="{8F9845F3-6945-4FF7-9263-BC34F8EE4CF5}" type="datetimeFigureOut">
              <a:rPr lang="it-IT" smtClean="0"/>
              <a:t>11/01/2021</a:t>
            </a:fld>
            <a:endParaRPr lang="it-IT"/>
          </a:p>
        </p:txBody>
      </p:sp>
      <p:sp>
        <p:nvSpPr>
          <p:cNvPr id="6" name="Segnaposto piè di pagina 5">
            <a:extLst>
              <a:ext uri="{FF2B5EF4-FFF2-40B4-BE49-F238E27FC236}">
                <a16:creationId xmlns:a16="http://schemas.microsoft.com/office/drawing/2014/main" id="{B538182C-7799-4A49-81DE-AFBFD7898931}"/>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CC9CC1B2-3674-409C-B17F-AE32B1B5E449}"/>
              </a:ext>
            </a:extLst>
          </p:cNvPr>
          <p:cNvSpPr>
            <a:spLocks noGrp="1"/>
          </p:cNvSpPr>
          <p:nvPr>
            <p:ph type="sldNum" sz="quarter" idx="12"/>
          </p:nvPr>
        </p:nvSpPr>
        <p:spPr/>
        <p:txBody>
          <a:bodyPr/>
          <a:lstStyle/>
          <a:p>
            <a:fld id="{540AAA93-04CB-45B9-8457-0FCC3856DEC9}" type="slidenum">
              <a:rPr lang="it-IT" smtClean="0"/>
              <a:t>‹N›</a:t>
            </a:fld>
            <a:endParaRPr lang="it-IT"/>
          </a:p>
        </p:txBody>
      </p:sp>
    </p:spTree>
    <p:extLst>
      <p:ext uri="{BB962C8B-B14F-4D97-AF65-F5344CB8AC3E}">
        <p14:creationId xmlns:p14="http://schemas.microsoft.com/office/powerpoint/2010/main" val="7036455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59C8DD31-98DC-46C1-8128-0EED6DD7CD9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90B9E781-8CF0-4751-A50D-1A3D1036CC6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5E02FA89-B47C-42AB-89AC-8372FC16CD4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9845F3-6945-4FF7-9263-BC34F8EE4CF5}" type="datetimeFigureOut">
              <a:rPr lang="it-IT" smtClean="0"/>
              <a:t>11/01/2021</a:t>
            </a:fld>
            <a:endParaRPr lang="it-IT"/>
          </a:p>
        </p:txBody>
      </p:sp>
      <p:sp>
        <p:nvSpPr>
          <p:cNvPr id="5" name="Segnaposto piè di pagina 4">
            <a:extLst>
              <a:ext uri="{FF2B5EF4-FFF2-40B4-BE49-F238E27FC236}">
                <a16:creationId xmlns:a16="http://schemas.microsoft.com/office/drawing/2014/main" id="{3B6AFFB8-1FEB-4B05-BDAA-91B0212717F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a:extLst>
              <a:ext uri="{FF2B5EF4-FFF2-40B4-BE49-F238E27FC236}">
                <a16:creationId xmlns:a16="http://schemas.microsoft.com/office/drawing/2014/main" id="{1676322E-843F-4C76-BCCC-F4EF2B76F24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0AAA93-04CB-45B9-8457-0FCC3856DEC9}" type="slidenum">
              <a:rPr lang="it-IT" smtClean="0"/>
              <a:t>‹N›</a:t>
            </a:fld>
            <a:endParaRPr lang="it-IT"/>
          </a:p>
        </p:txBody>
      </p:sp>
    </p:spTree>
    <p:extLst>
      <p:ext uri="{BB962C8B-B14F-4D97-AF65-F5344CB8AC3E}">
        <p14:creationId xmlns:p14="http://schemas.microsoft.com/office/powerpoint/2010/main" val="39801575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xml"/><Relationship Id="rId4" Type="http://schemas.openxmlformats.org/officeDocument/2006/relationships/image" Target="../media/image4.gif"/></Relationships>
</file>

<file path=ppt/slides/_rels/slide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dotGrid">
          <a:fgClr>
            <a:srgbClr val="FFC000"/>
          </a:fgClr>
          <a:bgClr>
            <a:schemeClr val="bg1"/>
          </a:bgClr>
        </a:pattFill>
        <a:effectLst/>
      </p:bgPr>
    </p:bg>
    <p:spTree>
      <p:nvGrpSpPr>
        <p:cNvPr id="1" name=""/>
        <p:cNvGrpSpPr/>
        <p:nvPr/>
      </p:nvGrpSpPr>
      <p:grpSpPr>
        <a:xfrm>
          <a:off x="0" y="0"/>
          <a:ext cx="0" cy="0"/>
          <a:chOff x="0" y="0"/>
          <a:chExt cx="0" cy="0"/>
        </a:xfrm>
      </p:grpSpPr>
      <p:pic>
        <p:nvPicPr>
          <p:cNvPr id="6" name="Immagine 5">
            <a:extLst>
              <a:ext uri="{FF2B5EF4-FFF2-40B4-BE49-F238E27FC236}">
                <a16:creationId xmlns:a16="http://schemas.microsoft.com/office/drawing/2014/main" id="{0CB4ABF6-33CE-4CF7-98F9-6653C2CAE3AE}"/>
              </a:ext>
            </a:extLst>
          </p:cNvPr>
          <p:cNvPicPr>
            <a:picLocks noChangeAspect="1"/>
          </p:cNvPicPr>
          <p:nvPr/>
        </p:nvPicPr>
        <p:blipFill>
          <a:blip r:embed="rId2"/>
          <a:stretch>
            <a:fillRect/>
          </a:stretch>
        </p:blipFill>
        <p:spPr>
          <a:xfrm>
            <a:off x="3214688" y="1468005"/>
            <a:ext cx="5762625" cy="2714625"/>
          </a:xfrm>
          <a:prstGeom prst="rect">
            <a:avLst/>
          </a:prstGeom>
          <a:ln w="19050">
            <a:solidFill>
              <a:srgbClr val="FFC000"/>
            </a:solidFill>
          </a:ln>
        </p:spPr>
      </p:pic>
      <p:sp>
        <p:nvSpPr>
          <p:cNvPr id="7" name="CasellaDiTesto 6">
            <a:extLst>
              <a:ext uri="{FF2B5EF4-FFF2-40B4-BE49-F238E27FC236}">
                <a16:creationId xmlns:a16="http://schemas.microsoft.com/office/drawing/2014/main" id="{968D8485-DB7D-45D5-8568-A160882945C6}"/>
              </a:ext>
            </a:extLst>
          </p:cNvPr>
          <p:cNvSpPr txBox="1"/>
          <p:nvPr/>
        </p:nvSpPr>
        <p:spPr>
          <a:xfrm>
            <a:off x="3214687" y="4412197"/>
            <a:ext cx="5762626" cy="892552"/>
          </a:xfrm>
          <a:prstGeom prst="rect">
            <a:avLst/>
          </a:prstGeom>
          <a:solidFill>
            <a:schemeClr val="bg1"/>
          </a:solidFill>
          <a:ln w="19050">
            <a:solidFill>
              <a:srgbClr val="FFC000"/>
            </a:solidFill>
          </a:ln>
        </p:spPr>
        <p:txBody>
          <a:bodyPr wrap="square" rtlCol="0">
            <a:spAutoFit/>
          </a:bodyPr>
          <a:lstStyle/>
          <a:p>
            <a:pPr algn="ctr"/>
            <a:r>
              <a:rPr lang="it-IT" sz="3200" dirty="0">
                <a:solidFill>
                  <a:srgbClr val="000000"/>
                </a:solidFill>
                <a:effectLst/>
                <a:latin typeface="Arial Nova" panose="020B0504020202020204" pitchFamily="34" charset="0"/>
                <a:ea typeface="Times New Roman" panose="02020603050405020304" pitchFamily="18" charset="0"/>
                <a:cs typeface="HelveticaNeue"/>
              </a:rPr>
              <a:t>Sessione 5: Roberto Busa </a:t>
            </a:r>
            <a:r>
              <a:rPr lang="it-IT" sz="2000" dirty="0">
                <a:solidFill>
                  <a:schemeClr val="bg1">
                    <a:lumMod val="75000"/>
                  </a:schemeClr>
                </a:solidFill>
                <a:effectLst/>
                <a:latin typeface="Arial Nova" panose="020B0504020202020204" pitchFamily="34" charset="0"/>
                <a:ea typeface="Times New Roman" panose="02020603050405020304" pitchFamily="18" charset="0"/>
                <a:cs typeface="HelveticaNeue"/>
              </a:rPr>
              <a:t>21/01/2021 :: 11:30-12:10</a:t>
            </a:r>
            <a:endParaRPr lang="it-IT" sz="3200" dirty="0">
              <a:solidFill>
                <a:schemeClr val="bg1">
                  <a:lumMod val="75000"/>
                </a:schemeClr>
              </a:solidFill>
              <a:latin typeface="Arial Nova" panose="020B0504020202020204" pitchFamily="34" charset="0"/>
            </a:endParaRPr>
          </a:p>
        </p:txBody>
      </p:sp>
    </p:spTree>
    <p:extLst>
      <p:ext uri="{BB962C8B-B14F-4D97-AF65-F5344CB8AC3E}">
        <p14:creationId xmlns:p14="http://schemas.microsoft.com/office/powerpoint/2010/main" val="34549610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pattFill prst="dotGrid">
          <a:fgClr>
            <a:srgbClr val="FFC000"/>
          </a:fgClr>
          <a:bgClr>
            <a:schemeClr val="bg1"/>
          </a:bgClr>
        </a:pattFill>
        <a:effectLst/>
      </p:bgPr>
    </p:bg>
    <p:spTree>
      <p:nvGrpSpPr>
        <p:cNvPr id="1" name=""/>
        <p:cNvGrpSpPr/>
        <p:nvPr/>
      </p:nvGrpSpPr>
      <p:grpSpPr>
        <a:xfrm>
          <a:off x="0" y="0"/>
          <a:ext cx="0" cy="0"/>
          <a:chOff x="0" y="0"/>
          <a:chExt cx="0" cy="0"/>
        </a:xfrm>
      </p:grpSpPr>
      <p:sp>
        <p:nvSpPr>
          <p:cNvPr id="12" name="CasellaDiTesto 11">
            <a:extLst>
              <a:ext uri="{FF2B5EF4-FFF2-40B4-BE49-F238E27FC236}">
                <a16:creationId xmlns:a16="http://schemas.microsoft.com/office/drawing/2014/main" id="{3D6826D6-7E1A-4489-9174-CC08B0F7C051}"/>
              </a:ext>
            </a:extLst>
          </p:cNvPr>
          <p:cNvSpPr txBox="1"/>
          <p:nvPr/>
        </p:nvSpPr>
        <p:spPr>
          <a:xfrm>
            <a:off x="876000" y="2644170"/>
            <a:ext cx="10440000" cy="1569660"/>
          </a:xfrm>
          <a:prstGeom prst="rect">
            <a:avLst/>
          </a:prstGeom>
          <a:solidFill>
            <a:schemeClr val="bg1"/>
          </a:solidFill>
          <a:ln w="19050">
            <a:solidFill>
              <a:srgbClr val="FFC000"/>
            </a:solidFill>
          </a:ln>
        </p:spPr>
        <p:txBody>
          <a:bodyPr wrap="square" rtlCol="0">
            <a:spAutoFit/>
          </a:bodyPr>
          <a:lstStyle/>
          <a:p>
            <a:pPr algn="just">
              <a:buClr>
                <a:srgbClr val="FFC000"/>
              </a:buClr>
              <a:buSzPct val="80000"/>
            </a:pPr>
            <a:r>
              <a:rPr lang="en-US" sz="2400" b="1" dirty="0">
                <a:solidFill>
                  <a:srgbClr val="FFC000"/>
                </a:solidFill>
                <a:latin typeface="Arial Nova" panose="020B0504020202020204" pitchFamily="34" charset="0"/>
                <a:ea typeface="Times New Roman" panose="02020603050405020304" pitchFamily="18" charset="0"/>
                <a:cs typeface="HelveticaNeue"/>
              </a:rPr>
              <a:t>1.</a:t>
            </a:r>
            <a:r>
              <a:rPr lang="en-US" sz="2800" dirty="0">
                <a:solidFill>
                  <a:srgbClr val="000000"/>
                </a:solidFill>
                <a:latin typeface="Arial Nova" panose="020B0504020202020204" pitchFamily="34" charset="0"/>
                <a:ea typeface="Times New Roman" panose="02020603050405020304" pitchFamily="18" charset="0"/>
                <a:cs typeface="HelveticaNeue"/>
              </a:rPr>
              <a:t> </a:t>
            </a:r>
            <a:r>
              <a:rPr lang="en-US" sz="2800" dirty="0">
                <a:solidFill>
                  <a:schemeClr val="bg1">
                    <a:lumMod val="75000"/>
                  </a:schemeClr>
                </a:solidFill>
                <a:latin typeface="Arial Nova" panose="020B0504020202020204" pitchFamily="34" charset="0"/>
                <a:ea typeface="Times New Roman" panose="02020603050405020304" pitchFamily="18" charset="0"/>
                <a:cs typeface="HelveticaNeue"/>
              </a:rPr>
              <a:t>Dario Del </a:t>
            </a:r>
            <a:r>
              <a:rPr lang="en-US" sz="2800" dirty="0" err="1">
                <a:solidFill>
                  <a:schemeClr val="bg1">
                    <a:lumMod val="75000"/>
                  </a:schemeClr>
                </a:solidFill>
                <a:latin typeface="Arial Nova" panose="020B0504020202020204" pitchFamily="34" charset="0"/>
                <a:ea typeface="Times New Roman" panose="02020603050405020304" pitchFamily="18" charset="0"/>
                <a:cs typeface="HelveticaNeue"/>
              </a:rPr>
              <a:t>Fante</a:t>
            </a:r>
            <a:r>
              <a:rPr lang="en-US" sz="2800" dirty="0">
                <a:solidFill>
                  <a:schemeClr val="bg1">
                    <a:lumMod val="75000"/>
                  </a:schemeClr>
                </a:solidFill>
                <a:latin typeface="Arial Nova" panose="020B0504020202020204" pitchFamily="34" charset="0"/>
                <a:ea typeface="Times New Roman" panose="02020603050405020304" pitchFamily="18" charset="0"/>
                <a:cs typeface="HelveticaNeue"/>
              </a:rPr>
              <a:t>, Giorgio Maria Di Nunzio, </a:t>
            </a:r>
            <a:r>
              <a:rPr lang="en-US" sz="3200" i="1" dirty="0">
                <a:solidFill>
                  <a:srgbClr val="000000"/>
                </a:solidFill>
                <a:latin typeface="Arial Nova" panose="020B0504020202020204" pitchFamily="34" charset="0"/>
                <a:ea typeface="Times New Roman" panose="02020603050405020304" pitchFamily="18" charset="0"/>
                <a:cs typeface="HelveticaNeue"/>
              </a:rPr>
              <a:t>OCR Correction for Corpus-assisted Discourse Studies: A Case Study of Old Newspapers</a:t>
            </a:r>
            <a:endParaRPr lang="it-IT" sz="3200" dirty="0">
              <a:solidFill>
                <a:srgbClr val="000000"/>
              </a:solidFill>
              <a:latin typeface="Arial Nova" panose="020B0504020202020204" pitchFamily="34" charset="0"/>
              <a:ea typeface="Times New Roman" panose="02020603050405020304" pitchFamily="18" charset="0"/>
              <a:cs typeface="HelveticaNeue"/>
            </a:endParaRPr>
          </a:p>
        </p:txBody>
      </p:sp>
    </p:spTree>
    <p:extLst>
      <p:ext uri="{BB962C8B-B14F-4D97-AF65-F5344CB8AC3E}">
        <p14:creationId xmlns:p14="http://schemas.microsoft.com/office/powerpoint/2010/main" val="18028226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pattFill prst="dotGrid">
          <a:fgClr>
            <a:srgbClr val="FFC000"/>
          </a:fgClr>
          <a:bgClr>
            <a:schemeClr val="bg1"/>
          </a:bgClr>
        </a:patt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346534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pattFill prst="dotGrid">
          <a:fgClr>
            <a:srgbClr val="FFC000"/>
          </a:fgClr>
          <a:bgClr>
            <a:schemeClr val="bg1"/>
          </a:bgClr>
        </a:patt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239770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pattFill prst="dotGrid">
          <a:fgClr>
            <a:srgbClr val="FFC000"/>
          </a:fgClr>
          <a:bgClr>
            <a:schemeClr val="bg1"/>
          </a:bgClr>
        </a:patt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072662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pattFill prst="dotGrid">
          <a:fgClr>
            <a:srgbClr val="FFC000"/>
          </a:fgClr>
          <a:bgClr>
            <a:schemeClr val="bg1"/>
          </a:bgClr>
        </a:pattFill>
        <a:effectLst/>
      </p:bgPr>
    </p:bg>
    <p:spTree>
      <p:nvGrpSpPr>
        <p:cNvPr id="1" name=""/>
        <p:cNvGrpSpPr/>
        <p:nvPr/>
      </p:nvGrpSpPr>
      <p:grpSpPr>
        <a:xfrm>
          <a:off x="0" y="0"/>
          <a:ext cx="0" cy="0"/>
          <a:chOff x="0" y="0"/>
          <a:chExt cx="0" cy="0"/>
        </a:xfrm>
      </p:grpSpPr>
      <p:sp>
        <p:nvSpPr>
          <p:cNvPr id="12" name="CasellaDiTesto 11">
            <a:extLst>
              <a:ext uri="{FF2B5EF4-FFF2-40B4-BE49-F238E27FC236}">
                <a16:creationId xmlns:a16="http://schemas.microsoft.com/office/drawing/2014/main" id="{3D6826D6-7E1A-4489-9174-CC08B0F7C051}"/>
              </a:ext>
            </a:extLst>
          </p:cNvPr>
          <p:cNvSpPr txBox="1"/>
          <p:nvPr/>
        </p:nvSpPr>
        <p:spPr>
          <a:xfrm>
            <a:off x="876000" y="2736503"/>
            <a:ext cx="10440000" cy="1384995"/>
          </a:xfrm>
          <a:prstGeom prst="rect">
            <a:avLst/>
          </a:prstGeom>
          <a:solidFill>
            <a:schemeClr val="bg1"/>
          </a:solidFill>
          <a:ln w="19050">
            <a:solidFill>
              <a:srgbClr val="FFC000"/>
            </a:solidFill>
          </a:ln>
        </p:spPr>
        <p:txBody>
          <a:bodyPr wrap="square" rtlCol="0">
            <a:spAutoFit/>
          </a:bodyPr>
          <a:lstStyle/>
          <a:p>
            <a:pPr algn="just">
              <a:buClr>
                <a:srgbClr val="FFC000"/>
              </a:buClr>
              <a:buSzPct val="80000"/>
            </a:pPr>
            <a:r>
              <a:rPr lang="en-US" sz="2400" b="1" dirty="0">
                <a:solidFill>
                  <a:srgbClr val="FFC000"/>
                </a:solidFill>
                <a:latin typeface="Arial Nova" panose="020B0504020202020204" pitchFamily="34" charset="0"/>
                <a:ea typeface="Times New Roman" panose="02020603050405020304" pitchFamily="18" charset="0"/>
                <a:cs typeface="HelveticaNeue"/>
              </a:rPr>
              <a:t>2.</a:t>
            </a:r>
            <a:r>
              <a:rPr lang="en-US" sz="2800" dirty="0">
                <a:solidFill>
                  <a:srgbClr val="000000"/>
                </a:solidFill>
                <a:latin typeface="Arial Nova" panose="020B0504020202020204" pitchFamily="34" charset="0"/>
                <a:ea typeface="Times New Roman" panose="02020603050405020304" pitchFamily="18" charset="0"/>
                <a:cs typeface="HelveticaNeue"/>
              </a:rPr>
              <a:t> </a:t>
            </a:r>
            <a:r>
              <a:rPr lang="it-IT" sz="2400" dirty="0">
                <a:solidFill>
                  <a:schemeClr val="bg1">
                    <a:lumMod val="75000"/>
                  </a:schemeClr>
                </a:solidFill>
                <a:latin typeface="Arial Nova" panose="020B0504020202020204" pitchFamily="34" charset="0"/>
                <a:ea typeface="Times New Roman" panose="02020603050405020304" pitchFamily="18" charset="0"/>
                <a:cs typeface="HelveticaNeue"/>
              </a:rPr>
              <a:t>Eva Sassolini, Marco Biffi, Francesca De Blasi, Elisa Guadagnini, Simonetta </a:t>
            </a:r>
            <a:r>
              <a:rPr lang="it-IT" sz="2400" dirty="0" err="1">
                <a:solidFill>
                  <a:schemeClr val="bg1">
                    <a:lumMod val="75000"/>
                  </a:schemeClr>
                </a:solidFill>
                <a:latin typeface="Arial Nova" panose="020B0504020202020204" pitchFamily="34" charset="0"/>
                <a:ea typeface="Times New Roman" panose="02020603050405020304" pitchFamily="18" charset="0"/>
                <a:cs typeface="HelveticaNeue"/>
              </a:rPr>
              <a:t>Montemagni</a:t>
            </a:r>
            <a:r>
              <a:rPr lang="it-IT" sz="2400" dirty="0">
                <a:solidFill>
                  <a:schemeClr val="bg1">
                    <a:lumMod val="75000"/>
                  </a:schemeClr>
                </a:solidFill>
                <a:latin typeface="Arial Nova" panose="020B0504020202020204" pitchFamily="34" charset="0"/>
                <a:ea typeface="Times New Roman" panose="02020603050405020304" pitchFamily="18" charset="0"/>
                <a:cs typeface="HelveticaNeue"/>
              </a:rPr>
              <a:t>,</a:t>
            </a:r>
            <a:r>
              <a:rPr lang="en-US" sz="2400" dirty="0">
                <a:solidFill>
                  <a:schemeClr val="bg1">
                    <a:lumMod val="75000"/>
                  </a:schemeClr>
                </a:solidFill>
                <a:latin typeface="Arial Nova" panose="020B0504020202020204" pitchFamily="34" charset="0"/>
                <a:ea typeface="Times New Roman" panose="02020603050405020304" pitchFamily="18" charset="0"/>
                <a:cs typeface="HelveticaNeue"/>
              </a:rPr>
              <a:t> </a:t>
            </a:r>
            <a:r>
              <a:rPr lang="it-IT" sz="2800" i="1" dirty="0">
                <a:solidFill>
                  <a:srgbClr val="000000"/>
                </a:solidFill>
                <a:latin typeface="Arial Nova" panose="020B0504020202020204" pitchFamily="34" charset="0"/>
                <a:ea typeface="Times New Roman" panose="02020603050405020304" pitchFamily="18" charset="0"/>
                <a:cs typeface="HelveticaNeue"/>
              </a:rPr>
              <a:t>La digitalizzazione del </a:t>
            </a:r>
            <a:r>
              <a:rPr lang="it-IT" sz="2800" dirty="0">
                <a:solidFill>
                  <a:srgbClr val="000000"/>
                </a:solidFill>
                <a:latin typeface="Arial Nova" panose="020B0504020202020204" pitchFamily="34" charset="0"/>
                <a:ea typeface="Times New Roman" panose="02020603050405020304" pitchFamily="18" charset="0"/>
                <a:cs typeface="HelveticaNeue"/>
              </a:rPr>
              <a:t>GDLI</a:t>
            </a:r>
            <a:r>
              <a:rPr lang="it-IT" sz="2800" i="1" dirty="0">
                <a:solidFill>
                  <a:srgbClr val="000000"/>
                </a:solidFill>
                <a:latin typeface="Arial Nova" panose="020B0504020202020204" pitchFamily="34" charset="0"/>
                <a:ea typeface="Times New Roman" panose="02020603050405020304" pitchFamily="18" charset="0"/>
                <a:cs typeface="HelveticaNeue"/>
              </a:rPr>
              <a:t>: un approccio linguistico per la corretta acquisizione del testo?</a:t>
            </a:r>
            <a:endParaRPr lang="it-IT" sz="3200" dirty="0">
              <a:solidFill>
                <a:srgbClr val="000000"/>
              </a:solidFill>
              <a:latin typeface="Arial Nova" panose="020B0504020202020204" pitchFamily="34" charset="0"/>
              <a:ea typeface="Times New Roman" panose="02020603050405020304" pitchFamily="18" charset="0"/>
              <a:cs typeface="HelveticaNeue"/>
            </a:endParaRPr>
          </a:p>
        </p:txBody>
      </p:sp>
    </p:spTree>
    <p:extLst>
      <p:ext uri="{BB962C8B-B14F-4D97-AF65-F5344CB8AC3E}">
        <p14:creationId xmlns:p14="http://schemas.microsoft.com/office/powerpoint/2010/main" val="9430789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pattFill prst="dotGrid">
          <a:fgClr>
            <a:srgbClr val="FFC000"/>
          </a:fgClr>
          <a:bgClr>
            <a:schemeClr val="bg1"/>
          </a:bgClr>
        </a:patt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251460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pattFill prst="dotGrid">
          <a:fgClr>
            <a:srgbClr val="FFC000"/>
          </a:fgClr>
          <a:bgClr>
            <a:schemeClr val="bg1"/>
          </a:bgClr>
        </a:patt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088334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pattFill prst="dotGrid">
          <a:fgClr>
            <a:srgbClr val="FFC000"/>
          </a:fgClr>
          <a:bgClr>
            <a:schemeClr val="bg1"/>
          </a:bgClr>
        </a:patt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553922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pattFill prst="dotGrid">
          <a:fgClr>
            <a:srgbClr val="FFC000"/>
          </a:fgClr>
          <a:bgClr>
            <a:schemeClr val="bg1"/>
          </a:bgClr>
        </a:pattFill>
        <a:effectLst/>
      </p:bgPr>
    </p:bg>
    <p:spTree>
      <p:nvGrpSpPr>
        <p:cNvPr id="1" name=""/>
        <p:cNvGrpSpPr/>
        <p:nvPr/>
      </p:nvGrpSpPr>
      <p:grpSpPr>
        <a:xfrm>
          <a:off x="0" y="0"/>
          <a:ext cx="0" cy="0"/>
          <a:chOff x="0" y="0"/>
          <a:chExt cx="0" cy="0"/>
        </a:xfrm>
      </p:grpSpPr>
      <p:sp>
        <p:nvSpPr>
          <p:cNvPr id="12" name="CasellaDiTesto 11">
            <a:extLst>
              <a:ext uri="{FF2B5EF4-FFF2-40B4-BE49-F238E27FC236}">
                <a16:creationId xmlns:a16="http://schemas.microsoft.com/office/drawing/2014/main" id="{3D6826D6-7E1A-4489-9174-CC08B0F7C051}"/>
              </a:ext>
            </a:extLst>
          </p:cNvPr>
          <p:cNvSpPr txBox="1"/>
          <p:nvPr/>
        </p:nvSpPr>
        <p:spPr>
          <a:xfrm>
            <a:off x="876000" y="2890391"/>
            <a:ext cx="10440000" cy="1077218"/>
          </a:xfrm>
          <a:prstGeom prst="rect">
            <a:avLst/>
          </a:prstGeom>
          <a:solidFill>
            <a:schemeClr val="bg1"/>
          </a:solidFill>
          <a:ln w="19050">
            <a:solidFill>
              <a:srgbClr val="FFC000"/>
            </a:solidFill>
          </a:ln>
        </p:spPr>
        <p:txBody>
          <a:bodyPr wrap="square" rtlCol="0">
            <a:spAutoFit/>
          </a:bodyPr>
          <a:lstStyle/>
          <a:p>
            <a:pPr algn="just">
              <a:buClr>
                <a:srgbClr val="FFC000"/>
              </a:buClr>
              <a:buSzPct val="80000"/>
            </a:pPr>
            <a:r>
              <a:rPr lang="en-US" sz="2400" b="1" dirty="0">
                <a:solidFill>
                  <a:srgbClr val="FFC000"/>
                </a:solidFill>
                <a:latin typeface="Arial Nova" panose="020B0504020202020204" pitchFamily="34" charset="0"/>
                <a:ea typeface="Times New Roman" panose="02020603050405020304" pitchFamily="18" charset="0"/>
                <a:cs typeface="HelveticaNeue"/>
              </a:rPr>
              <a:t>3.</a:t>
            </a:r>
            <a:r>
              <a:rPr lang="en-US" sz="2800" dirty="0">
                <a:solidFill>
                  <a:srgbClr val="000000"/>
                </a:solidFill>
                <a:latin typeface="Arial Nova" panose="020B0504020202020204" pitchFamily="34" charset="0"/>
                <a:ea typeface="Times New Roman" panose="02020603050405020304" pitchFamily="18" charset="0"/>
                <a:cs typeface="HelveticaNeue"/>
              </a:rPr>
              <a:t> </a:t>
            </a:r>
            <a:r>
              <a:rPr lang="it-IT" sz="2800" dirty="0">
                <a:solidFill>
                  <a:schemeClr val="bg1">
                    <a:lumMod val="75000"/>
                  </a:schemeClr>
                </a:solidFill>
                <a:latin typeface="Arial Nova" panose="020B0504020202020204" pitchFamily="34" charset="0"/>
                <a:ea typeface="Times New Roman" panose="02020603050405020304" pitchFamily="18" charset="0"/>
                <a:cs typeface="HelveticaNeue"/>
              </a:rPr>
              <a:t>Valeria Caruso, Roberta Presta, Roberto Montanari, </a:t>
            </a:r>
            <a:r>
              <a:rPr lang="it-IT" sz="3200" i="1" dirty="0">
                <a:solidFill>
                  <a:srgbClr val="000000"/>
                </a:solidFill>
                <a:latin typeface="Arial Nova" panose="020B0504020202020204" pitchFamily="34" charset="0"/>
                <a:ea typeface="Times New Roman" panose="02020603050405020304" pitchFamily="18" charset="0"/>
                <a:cs typeface="HelveticaNeue"/>
              </a:rPr>
              <a:t>Soluzioni </a:t>
            </a:r>
            <a:r>
              <a:rPr lang="it-IT" sz="3200" dirty="0">
                <a:solidFill>
                  <a:srgbClr val="000000"/>
                </a:solidFill>
                <a:latin typeface="Arial Nova" panose="020B0504020202020204" pitchFamily="34" charset="0"/>
                <a:ea typeface="Times New Roman" panose="02020603050405020304" pitchFamily="18" charset="0"/>
                <a:cs typeface="HelveticaNeue"/>
              </a:rPr>
              <a:t>human-</a:t>
            </a:r>
            <a:r>
              <a:rPr lang="it-IT" sz="3200" dirty="0" err="1">
                <a:solidFill>
                  <a:srgbClr val="000000"/>
                </a:solidFill>
                <a:latin typeface="Arial Nova" panose="020B0504020202020204" pitchFamily="34" charset="0"/>
                <a:ea typeface="Times New Roman" panose="02020603050405020304" pitchFamily="18" charset="0"/>
                <a:cs typeface="HelveticaNeue"/>
              </a:rPr>
              <a:t>centred</a:t>
            </a:r>
            <a:r>
              <a:rPr lang="it-IT" sz="3200" i="1" dirty="0">
                <a:solidFill>
                  <a:srgbClr val="000000"/>
                </a:solidFill>
                <a:latin typeface="Arial Nova" panose="020B0504020202020204" pitchFamily="34" charset="0"/>
                <a:ea typeface="Times New Roman" panose="02020603050405020304" pitchFamily="18" charset="0"/>
                <a:cs typeface="HelveticaNeue"/>
              </a:rPr>
              <a:t> per la lessicografia mobile</a:t>
            </a:r>
            <a:endParaRPr lang="it-IT" sz="3200" dirty="0">
              <a:solidFill>
                <a:srgbClr val="000000"/>
              </a:solidFill>
              <a:latin typeface="Arial Nova" panose="020B0504020202020204" pitchFamily="34" charset="0"/>
              <a:ea typeface="Times New Roman" panose="02020603050405020304" pitchFamily="18" charset="0"/>
              <a:cs typeface="HelveticaNeue"/>
            </a:endParaRPr>
          </a:p>
        </p:txBody>
      </p:sp>
    </p:spTree>
    <p:extLst>
      <p:ext uri="{BB962C8B-B14F-4D97-AF65-F5344CB8AC3E}">
        <p14:creationId xmlns:p14="http://schemas.microsoft.com/office/powerpoint/2010/main" val="25559928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pattFill prst="dotGrid">
          <a:fgClr>
            <a:srgbClr val="FFC000"/>
          </a:fgClr>
          <a:bgClr>
            <a:schemeClr val="bg1"/>
          </a:bgClr>
        </a:patt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412101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pattFill prst="dotGrid">
          <a:fgClr>
            <a:srgbClr val="FFC000"/>
          </a:fgClr>
          <a:bgClr>
            <a:schemeClr val="bg1"/>
          </a:bgClr>
        </a:pattFill>
        <a:effectLst/>
      </p:bgPr>
    </p:bg>
    <p:spTree>
      <p:nvGrpSpPr>
        <p:cNvPr id="1" name=""/>
        <p:cNvGrpSpPr/>
        <p:nvPr/>
      </p:nvGrpSpPr>
      <p:grpSpPr>
        <a:xfrm>
          <a:off x="0" y="0"/>
          <a:ext cx="0" cy="0"/>
          <a:chOff x="0" y="0"/>
          <a:chExt cx="0" cy="0"/>
        </a:xfrm>
      </p:grpSpPr>
      <p:sp>
        <p:nvSpPr>
          <p:cNvPr id="12" name="CasellaDiTesto 11">
            <a:extLst>
              <a:ext uri="{FF2B5EF4-FFF2-40B4-BE49-F238E27FC236}">
                <a16:creationId xmlns:a16="http://schemas.microsoft.com/office/drawing/2014/main" id="{3D6826D6-7E1A-4489-9174-CC08B0F7C051}"/>
              </a:ext>
            </a:extLst>
          </p:cNvPr>
          <p:cNvSpPr txBox="1"/>
          <p:nvPr/>
        </p:nvSpPr>
        <p:spPr>
          <a:xfrm>
            <a:off x="704381" y="423000"/>
            <a:ext cx="10783239" cy="6012000"/>
          </a:xfrm>
          <a:prstGeom prst="rect">
            <a:avLst/>
          </a:prstGeom>
          <a:solidFill>
            <a:schemeClr val="bg1"/>
          </a:solidFill>
          <a:ln w="19050">
            <a:solidFill>
              <a:srgbClr val="FFC000"/>
            </a:solidFill>
          </a:ln>
        </p:spPr>
        <p:txBody>
          <a:bodyPr wrap="square" rtlCol="0">
            <a:spAutoFit/>
          </a:bodyPr>
          <a:lstStyle/>
          <a:p>
            <a:pPr marL="514350" indent="-514350" algn="just">
              <a:spcAft>
                <a:spcPts val="1200"/>
              </a:spcAft>
              <a:buClr>
                <a:srgbClr val="FFC000"/>
              </a:buClr>
              <a:buSzPct val="80000"/>
              <a:buFont typeface="+mj-lt"/>
              <a:buAutoNum type="arabicPeriod"/>
            </a:pPr>
            <a:r>
              <a:rPr lang="en-US" sz="2400" dirty="0">
                <a:solidFill>
                  <a:schemeClr val="bg1">
                    <a:lumMod val="75000"/>
                  </a:schemeClr>
                </a:solidFill>
                <a:latin typeface="Arial Nova" panose="020B0504020202020204" pitchFamily="34" charset="0"/>
                <a:ea typeface="Times New Roman" panose="02020603050405020304" pitchFamily="18" charset="0"/>
                <a:cs typeface="HelveticaNeue"/>
              </a:rPr>
              <a:t>Dario Del </a:t>
            </a:r>
            <a:r>
              <a:rPr lang="en-US" sz="2400" dirty="0" err="1">
                <a:solidFill>
                  <a:schemeClr val="bg1">
                    <a:lumMod val="75000"/>
                  </a:schemeClr>
                </a:solidFill>
                <a:latin typeface="Arial Nova" panose="020B0504020202020204" pitchFamily="34" charset="0"/>
                <a:ea typeface="Times New Roman" panose="02020603050405020304" pitchFamily="18" charset="0"/>
                <a:cs typeface="HelveticaNeue"/>
              </a:rPr>
              <a:t>Fante</a:t>
            </a:r>
            <a:r>
              <a:rPr lang="en-US" sz="2400" dirty="0">
                <a:solidFill>
                  <a:schemeClr val="bg1">
                    <a:lumMod val="75000"/>
                  </a:schemeClr>
                </a:solidFill>
                <a:latin typeface="Arial Nova" panose="020B0504020202020204" pitchFamily="34" charset="0"/>
                <a:ea typeface="Times New Roman" panose="02020603050405020304" pitchFamily="18" charset="0"/>
                <a:cs typeface="HelveticaNeue"/>
              </a:rPr>
              <a:t>, Giorgio Maria Di Nunzio, </a:t>
            </a:r>
            <a:r>
              <a:rPr lang="en-US" sz="2800" i="1" dirty="0">
                <a:solidFill>
                  <a:srgbClr val="000000"/>
                </a:solidFill>
                <a:latin typeface="Arial Nova" panose="020B0504020202020204" pitchFamily="34" charset="0"/>
                <a:ea typeface="Times New Roman" panose="02020603050405020304" pitchFamily="18" charset="0"/>
                <a:cs typeface="HelveticaNeue"/>
              </a:rPr>
              <a:t>OCR Correction for Corpus-assisted Discourse Studies: A Case Study of Old Newspapers</a:t>
            </a:r>
          </a:p>
          <a:p>
            <a:pPr marL="514350" indent="-514350" algn="just">
              <a:spcAft>
                <a:spcPts val="1200"/>
              </a:spcAft>
              <a:buClr>
                <a:srgbClr val="FFC000"/>
              </a:buClr>
              <a:buSzPct val="80000"/>
              <a:buFont typeface="+mj-lt"/>
              <a:buAutoNum type="arabicPeriod"/>
            </a:pPr>
            <a:r>
              <a:rPr lang="it-IT" sz="2400" dirty="0">
                <a:solidFill>
                  <a:schemeClr val="bg1">
                    <a:lumMod val="75000"/>
                  </a:schemeClr>
                </a:solidFill>
                <a:latin typeface="Arial Nova" panose="020B0504020202020204" pitchFamily="34" charset="0"/>
                <a:ea typeface="Times New Roman" panose="02020603050405020304" pitchFamily="18" charset="0"/>
                <a:cs typeface="HelveticaNeue"/>
              </a:rPr>
              <a:t>Eva Sassolini, Marco Biffi, Francesca De Blasi, Elisa Guadagnini, Simonetta </a:t>
            </a:r>
            <a:r>
              <a:rPr lang="it-IT" sz="2400" dirty="0" err="1">
                <a:solidFill>
                  <a:schemeClr val="bg1">
                    <a:lumMod val="75000"/>
                  </a:schemeClr>
                </a:solidFill>
                <a:latin typeface="Arial Nova" panose="020B0504020202020204" pitchFamily="34" charset="0"/>
                <a:ea typeface="Times New Roman" panose="02020603050405020304" pitchFamily="18" charset="0"/>
                <a:cs typeface="HelveticaNeue"/>
              </a:rPr>
              <a:t>Montemagni</a:t>
            </a:r>
            <a:r>
              <a:rPr lang="it-IT" sz="2400" dirty="0">
                <a:solidFill>
                  <a:schemeClr val="bg1">
                    <a:lumMod val="75000"/>
                  </a:schemeClr>
                </a:solidFill>
                <a:latin typeface="Arial Nova" panose="020B0504020202020204" pitchFamily="34" charset="0"/>
                <a:ea typeface="Times New Roman" panose="02020603050405020304" pitchFamily="18" charset="0"/>
                <a:cs typeface="HelveticaNeue"/>
              </a:rPr>
              <a:t>,</a:t>
            </a:r>
            <a:r>
              <a:rPr lang="en-US" sz="2400" dirty="0">
                <a:solidFill>
                  <a:schemeClr val="bg1">
                    <a:lumMod val="75000"/>
                  </a:schemeClr>
                </a:solidFill>
                <a:latin typeface="Arial Nova" panose="020B0504020202020204" pitchFamily="34" charset="0"/>
                <a:ea typeface="Times New Roman" panose="02020603050405020304" pitchFamily="18" charset="0"/>
                <a:cs typeface="HelveticaNeue"/>
              </a:rPr>
              <a:t> </a:t>
            </a:r>
            <a:r>
              <a:rPr lang="it-IT" sz="2800" i="1" dirty="0">
                <a:solidFill>
                  <a:srgbClr val="000000"/>
                </a:solidFill>
                <a:latin typeface="Arial Nova" panose="020B0504020202020204" pitchFamily="34" charset="0"/>
                <a:ea typeface="Times New Roman" panose="02020603050405020304" pitchFamily="18" charset="0"/>
                <a:cs typeface="HelveticaNeue"/>
              </a:rPr>
              <a:t>La digitalizzazione del </a:t>
            </a:r>
            <a:r>
              <a:rPr lang="it-IT" sz="2800" dirty="0">
                <a:solidFill>
                  <a:srgbClr val="000000"/>
                </a:solidFill>
                <a:latin typeface="Arial Nova" panose="020B0504020202020204" pitchFamily="34" charset="0"/>
                <a:ea typeface="Times New Roman" panose="02020603050405020304" pitchFamily="18" charset="0"/>
                <a:cs typeface="HelveticaNeue"/>
              </a:rPr>
              <a:t>GDLI</a:t>
            </a:r>
            <a:r>
              <a:rPr lang="it-IT" sz="2800" i="1" dirty="0">
                <a:solidFill>
                  <a:srgbClr val="000000"/>
                </a:solidFill>
                <a:latin typeface="Arial Nova" panose="020B0504020202020204" pitchFamily="34" charset="0"/>
                <a:ea typeface="Times New Roman" panose="02020603050405020304" pitchFamily="18" charset="0"/>
                <a:cs typeface="HelveticaNeue"/>
              </a:rPr>
              <a:t>: un approccio linguistico per la corretta acquisizione del testo?</a:t>
            </a:r>
            <a:r>
              <a:rPr lang="it-IT" sz="2800" dirty="0">
                <a:solidFill>
                  <a:srgbClr val="000000"/>
                </a:solidFill>
                <a:latin typeface="Arial Nova" panose="020B0504020202020204" pitchFamily="34" charset="0"/>
                <a:ea typeface="Times New Roman" panose="02020603050405020304" pitchFamily="18" charset="0"/>
                <a:cs typeface="HelveticaNeue"/>
              </a:rPr>
              <a:t> </a:t>
            </a:r>
          </a:p>
          <a:p>
            <a:pPr marL="514350" indent="-514350" algn="just">
              <a:spcAft>
                <a:spcPts val="1200"/>
              </a:spcAft>
              <a:buClr>
                <a:srgbClr val="FFC000"/>
              </a:buClr>
              <a:buSzPct val="80000"/>
              <a:buFont typeface="+mj-lt"/>
              <a:buAutoNum type="arabicPeriod"/>
            </a:pPr>
            <a:r>
              <a:rPr lang="it-IT" sz="2400" dirty="0">
                <a:solidFill>
                  <a:schemeClr val="bg1">
                    <a:lumMod val="75000"/>
                  </a:schemeClr>
                </a:solidFill>
                <a:latin typeface="Arial Nova" panose="020B0504020202020204" pitchFamily="34" charset="0"/>
                <a:ea typeface="Times New Roman" panose="02020603050405020304" pitchFamily="18" charset="0"/>
                <a:cs typeface="HelveticaNeue"/>
              </a:rPr>
              <a:t>Valeria Caruso, Roberta Presta, Roberto Montanari, </a:t>
            </a:r>
            <a:r>
              <a:rPr lang="it-IT" sz="2800" i="1" dirty="0">
                <a:solidFill>
                  <a:srgbClr val="000000"/>
                </a:solidFill>
                <a:latin typeface="Arial Nova" panose="020B0504020202020204" pitchFamily="34" charset="0"/>
                <a:ea typeface="Times New Roman" panose="02020603050405020304" pitchFamily="18" charset="0"/>
                <a:cs typeface="HelveticaNeue"/>
              </a:rPr>
              <a:t>Soluzioni </a:t>
            </a:r>
            <a:r>
              <a:rPr lang="it-IT" sz="2800" dirty="0">
                <a:solidFill>
                  <a:srgbClr val="000000"/>
                </a:solidFill>
                <a:latin typeface="Arial Nova" panose="020B0504020202020204" pitchFamily="34" charset="0"/>
                <a:ea typeface="Times New Roman" panose="02020603050405020304" pitchFamily="18" charset="0"/>
                <a:cs typeface="HelveticaNeue"/>
              </a:rPr>
              <a:t>human-</a:t>
            </a:r>
            <a:r>
              <a:rPr lang="it-IT" sz="2800" dirty="0" err="1">
                <a:solidFill>
                  <a:srgbClr val="000000"/>
                </a:solidFill>
                <a:latin typeface="Arial Nova" panose="020B0504020202020204" pitchFamily="34" charset="0"/>
                <a:ea typeface="Times New Roman" panose="02020603050405020304" pitchFamily="18" charset="0"/>
                <a:cs typeface="HelveticaNeue"/>
              </a:rPr>
              <a:t>centred</a:t>
            </a:r>
            <a:r>
              <a:rPr lang="it-IT" sz="2800" i="1" dirty="0">
                <a:solidFill>
                  <a:srgbClr val="000000"/>
                </a:solidFill>
                <a:latin typeface="Arial Nova" panose="020B0504020202020204" pitchFamily="34" charset="0"/>
                <a:ea typeface="Times New Roman" panose="02020603050405020304" pitchFamily="18" charset="0"/>
                <a:cs typeface="HelveticaNeue"/>
              </a:rPr>
              <a:t> per la lessicografia mobile</a:t>
            </a:r>
          </a:p>
          <a:p>
            <a:pPr marL="514350" indent="-514350" algn="just">
              <a:spcAft>
                <a:spcPts val="1200"/>
              </a:spcAft>
              <a:buClr>
                <a:srgbClr val="FFC000"/>
              </a:buClr>
              <a:buSzPct val="80000"/>
              <a:buFont typeface="+mj-lt"/>
              <a:buAutoNum type="arabicPeriod"/>
            </a:pPr>
            <a:r>
              <a:rPr lang="it-IT" sz="2400" dirty="0">
                <a:solidFill>
                  <a:schemeClr val="bg1">
                    <a:lumMod val="75000"/>
                  </a:schemeClr>
                </a:solidFill>
                <a:latin typeface="Arial Nova" panose="020B0504020202020204" pitchFamily="34" charset="0"/>
                <a:ea typeface="Times New Roman" panose="02020603050405020304" pitchFamily="18" charset="0"/>
                <a:cs typeface="HelveticaNeue"/>
              </a:rPr>
              <a:t>Ivan </a:t>
            </a:r>
            <a:r>
              <a:rPr lang="it-IT" sz="2400" dirty="0" err="1">
                <a:solidFill>
                  <a:schemeClr val="bg1">
                    <a:lumMod val="75000"/>
                  </a:schemeClr>
                </a:solidFill>
                <a:latin typeface="Arial Nova" panose="020B0504020202020204" pitchFamily="34" charset="0"/>
                <a:ea typeface="Times New Roman" panose="02020603050405020304" pitchFamily="18" charset="0"/>
                <a:cs typeface="HelveticaNeue"/>
              </a:rPr>
              <a:t>Heibi</a:t>
            </a:r>
            <a:r>
              <a:rPr lang="it-IT" sz="2400" dirty="0">
                <a:solidFill>
                  <a:schemeClr val="bg1">
                    <a:lumMod val="75000"/>
                  </a:schemeClr>
                </a:solidFill>
                <a:latin typeface="Arial Nova" panose="020B0504020202020204" pitchFamily="34" charset="0"/>
                <a:ea typeface="Times New Roman" panose="02020603050405020304" pitchFamily="18" charset="0"/>
                <a:cs typeface="HelveticaNeue"/>
              </a:rPr>
              <a:t>, Silvio Peroni, Luca Pareschi, Paolo Ferri, </a:t>
            </a:r>
            <a:r>
              <a:rPr lang="it-IT" sz="2800" i="1" dirty="0">
                <a:solidFill>
                  <a:srgbClr val="000000"/>
                </a:solidFill>
                <a:latin typeface="Arial Nova" panose="020B0504020202020204" pitchFamily="34" charset="0"/>
                <a:ea typeface="Times New Roman" panose="02020603050405020304" pitchFamily="18" charset="0"/>
                <a:cs typeface="HelveticaNeue"/>
              </a:rPr>
              <a:t>MITAO: a tool for </a:t>
            </a:r>
            <a:r>
              <a:rPr lang="it-IT" sz="2800" i="1" dirty="0" err="1">
                <a:solidFill>
                  <a:srgbClr val="000000"/>
                </a:solidFill>
                <a:latin typeface="Arial Nova" panose="020B0504020202020204" pitchFamily="34" charset="0"/>
                <a:ea typeface="Times New Roman" panose="02020603050405020304" pitchFamily="18" charset="0"/>
                <a:cs typeface="HelveticaNeue"/>
              </a:rPr>
              <a:t>enabling</a:t>
            </a:r>
            <a:r>
              <a:rPr lang="it-IT" sz="2800" i="1" dirty="0">
                <a:solidFill>
                  <a:srgbClr val="000000"/>
                </a:solidFill>
                <a:latin typeface="Arial Nova" panose="020B0504020202020204" pitchFamily="34" charset="0"/>
                <a:ea typeface="Times New Roman" panose="02020603050405020304" pitchFamily="18" charset="0"/>
                <a:cs typeface="HelveticaNeue"/>
              </a:rPr>
              <a:t> </a:t>
            </a:r>
            <a:r>
              <a:rPr lang="it-IT" sz="2800" i="1" dirty="0" err="1">
                <a:solidFill>
                  <a:srgbClr val="000000"/>
                </a:solidFill>
                <a:latin typeface="Arial Nova" panose="020B0504020202020204" pitchFamily="34" charset="0"/>
                <a:ea typeface="Times New Roman" panose="02020603050405020304" pitchFamily="18" charset="0"/>
                <a:cs typeface="HelveticaNeue"/>
              </a:rPr>
              <a:t>scholars</a:t>
            </a:r>
            <a:r>
              <a:rPr lang="it-IT" sz="2800" i="1" dirty="0">
                <a:solidFill>
                  <a:srgbClr val="000000"/>
                </a:solidFill>
                <a:latin typeface="Arial Nova" panose="020B0504020202020204" pitchFamily="34" charset="0"/>
                <a:ea typeface="Times New Roman" panose="02020603050405020304" pitchFamily="18" charset="0"/>
                <a:cs typeface="HelveticaNeue"/>
              </a:rPr>
              <a:t> in the </a:t>
            </a:r>
            <a:r>
              <a:rPr lang="it-IT" sz="2800" i="1" dirty="0" err="1">
                <a:solidFill>
                  <a:srgbClr val="000000"/>
                </a:solidFill>
                <a:latin typeface="Arial Nova" panose="020B0504020202020204" pitchFamily="34" charset="0"/>
                <a:ea typeface="Times New Roman" panose="02020603050405020304" pitchFamily="18" charset="0"/>
                <a:cs typeface="HelveticaNeue"/>
              </a:rPr>
              <a:t>Humanities</a:t>
            </a:r>
            <a:r>
              <a:rPr lang="it-IT" sz="2800" i="1" dirty="0">
                <a:solidFill>
                  <a:srgbClr val="000000"/>
                </a:solidFill>
                <a:latin typeface="Arial Nova" panose="020B0504020202020204" pitchFamily="34" charset="0"/>
                <a:ea typeface="Times New Roman" panose="02020603050405020304" pitchFamily="18" charset="0"/>
                <a:cs typeface="HelveticaNeue"/>
              </a:rPr>
              <a:t> to use </a:t>
            </a:r>
            <a:r>
              <a:rPr lang="it-IT" sz="2800" i="1" dirty="0" err="1">
                <a:solidFill>
                  <a:srgbClr val="000000"/>
                </a:solidFill>
                <a:latin typeface="Arial Nova" panose="020B0504020202020204" pitchFamily="34" charset="0"/>
                <a:ea typeface="Times New Roman" panose="02020603050405020304" pitchFamily="18" charset="0"/>
                <a:cs typeface="HelveticaNeue"/>
              </a:rPr>
              <a:t>Topic</a:t>
            </a:r>
            <a:r>
              <a:rPr lang="it-IT" sz="2800" i="1" dirty="0">
                <a:solidFill>
                  <a:srgbClr val="000000"/>
                </a:solidFill>
                <a:latin typeface="Arial Nova" panose="020B0504020202020204" pitchFamily="34" charset="0"/>
                <a:ea typeface="Times New Roman" panose="02020603050405020304" pitchFamily="18" charset="0"/>
                <a:cs typeface="HelveticaNeue"/>
              </a:rPr>
              <a:t> </a:t>
            </a:r>
            <a:r>
              <a:rPr lang="it-IT" sz="2800" i="1" dirty="0" err="1">
                <a:solidFill>
                  <a:srgbClr val="000000"/>
                </a:solidFill>
                <a:latin typeface="Arial Nova" panose="020B0504020202020204" pitchFamily="34" charset="0"/>
                <a:ea typeface="Times New Roman" panose="02020603050405020304" pitchFamily="18" charset="0"/>
                <a:cs typeface="HelveticaNeue"/>
              </a:rPr>
              <a:t>Modelling</a:t>
            </a:r>
            <a:r>
              <a:rPr lang="it-IT" sz="2800" i="1" dirty="0">
                <a:solidFill>
                  <a:srgbClr val="000000"/>
                </a:solidFill>
                <a:latin typeface="Arial Nova" panose="020B0504020202020204" pitchFamily="34" charset="0"/>
                <a:ea typeface="Times New Roman" panose="02020603050405020304" pitchFamily="18" charset="0"/>
                <a:cs typeface="HelveticaNeue"/>
              </a:rPr>
              <a:t> in </a:t>
            </a:r>
            <a:r>
              <a:rPr lang="it-IT" sz="2800" i="1" dirty="0" err="1">
                <a:solidFill>
                  <a:srgbClr val="000000"/>
                </a:solidFill>
                <a:latin typeface="Arial Nova" panose="020B0504020202020204" pitchFamily="34" charset="0"/>
                <a:ea typeface="Times New Roman" panose="02020603050405020304" pitchFamily="18" charset="0"/>
                <a:cs typeface="HelveticaNeue"/>
              </a:rPr>
              <a:t>their</a:t>
            </a:r>
            <a:r>
              <a:rPr lang="it-IT" sz="2800" i="1" dirty="0">
                <a:solidFill>
                  <a:srgbClr val="000000"/>
                </a:solidFill>
                <a:latin typeface="Arial Nova" panose="020B0504020202020204" pitchFamily="34" charset="0"/>
                <a:ea typeface="Times New Roman" panose="02020603050405020304" pitchFamily="18" charset="0"/>
                <a:cs typeface="HelveticaNeue"/>
              </a:rPr>
              <a:t> studies </a:t>
            </a:r>
          </a:p>
          <a:p>
            <a:pPr marL="514350" indent="-514350" algn="just">
              <a:spcAft>
                <a:spcPts val="1200"/>
              </a:spcAft>
              <a:buClr>
                <a:srgbClr val="FFC000"/>
              </a:buClr>
              <a:buSzPct val="80000"/>
              <a:buFont typeface="+mj-lt"/>
              <a:buAutoNum type="arabicPeriod"/>
            </a:pPr>
            <a:r>
              <a:rPr lang="it-IT" sz="2400" dirty="0">
                <a:solidFill>
                  <a:schemeClr val="bg1">
                    <a:lumMod val="75000"/>
                  </a:schemeClr>
                </a:solidFill>
                <a:latin typeface="Arial Nova" panose="020B0504020202020204" pitchFamily="34" charset="0"/>
                <a:ea typeface="Times New Roman" panose="02020603050405020304" pitchFamily="18" charset="0"/>
                <a:cs typeface="HelveticaNeue"/>
              </a:rPr>
              <a:t>Giorgio Maria Di Nunzio, Federica Vezzani,</a:t>
            </a:r>
            <a:r>
              <a:rPr lang="it-IT" sz="2400" dirty="0">
                <a:solidFill>
                  <a:srgbClr val="000000"/>
                </a:solidFill>
                <a:latin typeface="Arial Nova" panose="020B0504020202020204" pitchFamily="34" charset="0"/>
                <a:ea typeface="Times New Roman" panose="02020603050405020304" pitchFamily="18" charset="0"/>
                <a:cs typeface="HelveticaNeue"/>
              </a:rPr>
              <a:t> </a:t>
            </a:r>
            <a:r>
              <a:rPr lang="it-IT" sz="2800" i="1" dirty="0">
                <a:solidFill>
                  <a:srgbClr val="000000"/>
                </a:solidFill>
                <a:latin typeface="Arial Nova" panose="020B0504020202020204" pitchFamily="34" charset="0"/>
                <a:ea typeface="Times New Roman" panose="02020603050405020304" pitchFamily="18" charset="0"/>
                <a:cs typeface="HelveticaNeue"/>
              </a:rPr>
              <a:t>On the </a:t>
            </a:r>
            <a:r>
              <a:rPr lang="it-IT" sz="2800" i="1" dirty="0" err="1">
                <a:solidFill>
                  <a:srgbClr val="000000"/>
                </a:solidFill>
                <a:latin typeface="Arial Nova" panose="020B0504020202020204" pitchFamily="34" charset="0"/>
                <a:ea typeface="Times New Roman" panose="02020603050405020304" pitchFamily="18" charset="0"/>
                <a:cs typeface="HelveticaNeue"/>
              </a:rPr>
              <a:t>Reusability</a:t>
            </a:r>
            <a:r>
              <a:rPr lang="it-IT" sz="2800" i="1" dirty="0">
                <a:solidFill>
                  <a:srgbClr val="000000"/>
                </a:solidFill>
                <a:latin typeface="Arial Nova" panose="020B0504020202020204" pitchFamily="34" charset="0"/>
                <a:ea typeface="Times New Roman" panose="02020603050405020304" pitchFamily="18" charset="0"/>
                <a:cs typeface="HelveticaNeue"/>
              </a:rPr>
              <a:t> of </a:t>
            </a:r>
            <a:r>
              <a:rPr lang="it-IT" sz="2800" i="1" dirty="0" err="1">
                <a:solidFill>
                  <a:srgbClr val="000000"/>
                </a:solidFill>
                <a:latin typeface="Arial Nova" panose="020B0504020202020204" pitchFamily="34" charset="0"/>
                <a:ea typeface="Times New Roman" panose="02020603050405020304" pitchFamily="18" charset="0"/>
                <a:cs typeface="HelveticaNeue"/>
              </a:rPr>
              <a:t>Terminological</a:t>
            </a:r>
            <a:r>
              <a:rPr lang="it-IT" sz="2800" i="1" dirty="0">
                <a:solidFill>
                  <a:srgbClr val="000000"/>
                </a:solidFill>
                <a:latin typeface="Arial Nova" panose="020B0504020202020204" pitchFamily="34" charset="0"/>
                <a:ea typeface="Times New Roman" panose="02020603050405020304" pitchFamily="18" charset="0"/>
                <a:cs typeface="HelveticaNeue"/>
              </a:rPr>
              <a:t> Data </a:t>
            </a:r>
          </a:p>
        </p:txBody>
      </p:sp>
    </p:spTree>
    <p:extLst>
      <p:ext uri="{BB962C8B-B14F-4D97-AF65-F5344CB8AC3E}">
        <p14:creationId xmlns:p14="http://schemas.microsoft.com/office/powerpoint/2010/main" val="39564651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pattFill prst="dotGrid">
          <a:fgClr>
            <a:srgbClr val="FFC000"/>
          </a:fgClr>
          <a:bgClr>
            <a:schemeClr val="bg1"/>
          </a:bgClr>
        </a:patt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376430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pattFill prst="dotGrid">
          <a:fgClr>
            <a:srgbClr val="FFC000"/>
          </a:fgClr>
          <a:bgClr>
            <a:schemeClr val="bg1"/>
          </a:bgClr>
        </a:patt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98190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pattFill prst="dotGrid">
          <a:fgClr>
            <a:srgbClr val="FFC000"/>
          </a:fgClr>
          <a:bgClr>
            <a:schemeClr val="bg1"/>
          </a:bgClr>
        </a:pattFill>
        <a:effectLst/>
      </p:bgPr>
    </p:bg>
    <p:spTree>
      <p:nvGrpSpPr>
        <p:cNvPr id="1" name=""/>
        <p:cNvGrpSpPr/>
        <p:nvPr/>
      </p:nvGrpSpPr>
      <p:grpSpPr>
        <a:xfrm>
          <a:off x="0" y="0"/>
          <a:ext cx="0" cy="0"/>
          <a:chOff x="0" y="0"/>
          <a:chExt cx="0" cy="0"/>
        </a:xfrm>
      </p:grpSpPr>
      <p:sp>
        <p:nvSpPr>
          <p:cNvPr id="12" name="CasellaDiTesto 11">
            <a:extLst>
              <a:ext uri="{FF2B5EF4-FFF2-40B4-BE49-F238E27FC236}">
                <a16:creationId xmlns:a16="http://schemas.microsoft.com/office/drawing/2014/main" id="{3D6826D6-7E1A-4489-9174-CC08B0F7C051}"/>
              </a:ext>
            </a:extLst>
          </p:cNvPr>
          <p:cNvSpPr txBox="1"/>
          <p:nvPr/>
        </p:nvSpPr>
        <p:spPr>
          <a:xfrm>
            <a:off x="876000" y="2736503"/>
            <a:ext cx="10440000" cy="1384995"/>
          </a:xfrm>
          <a:prstGeom prst="rect">
            <a:avLst/>
          </a:prstGeom>
          <a:solidFill>
            <a:schemeClr val="bg1"/>
          </a:solidFill>
          <a:ln w="19050">
            <a:solidFill>
              <a:srgbClr val="FFC000"/>
            </a:solidFill>
          </a:ln>
        </p:spPr>
        <p:txBody>
          <a:bodyPr wrap="square" rtlCol="0">
            <a:spAutoFit/>
          </a:bodyPr>
          <a:lstStyle/>
          <a:p>
            <a:pPr algn="just">
              <a:buClr>
                <a:srgbClr val="FFC000"/>
              </a:buClr>
              <a:buSzPct val="80000"/>
            </a:pPr>
            <a:r>
              <a:rPr lang="en-US" sz="2400" b="1" dirty="0">
                <a:solidFill>
                  <a:srgbClr val="FFC000"/>
                </a:solidFill>
                <a:latin typeface="Arial Nova" panose="020B0504020202020204" pitchFamily="34" charset="0"/>
                <a:ea typeface="Times New Roman" panose="02020603050405020304" pitchFamily="18" charset="0"/>
                <a:cs typeface="HelveticaNeue"/>
              </a:rPr>
              <a:t>4.</a:t>
            </a:r>
            <a:r>
              <a:rPr lang="en-US" sz="2800" dirty="0">
                <a:solidFill>
                  <a:srgbClr val="000000"/>
                </a:solidFill>
                <a:latin typeface="Arial Nova" panose="020B0504020202020204" pitchFamily="34" charset="0"/>
                <a:ea typeface="Times New Roman" panose="02020603050405020304" pitchFamily="18" charset="0"/>
                <a:cs typeface="HelveticaNeue"/>
              </a:rPr>
              <a:t> </a:t>
            </a:r>
            <a:r>
              <a:rPr lang="it-IT" sz="2400" dirty="0">
                <a:solidFill>
                  <a:schemeClr val="bg1">
                    <a:lumMod val="75000"/>
                  </a:schemeClr>
                </a:solidFill>
                <a:latin typeface="Arial Nova" panose="020B0504020202020204" pitchFamily="34" charset="0"/>
                <a:ea typeface="Times New Roman" panose="02020603050405020304" pitchFamily="18" charset="0"/>
                <a:cs typeface="HelveticaNeue"/>
              </a:rPr>
              <a:t>Ivan </a:t>
            </a:r>
            <a:r>
              <a:rPr lang="it-IT" sz="2400" dirty="0" err="1">
                <a:solidFill>
                  <a:schemeClr val="bg1">
                    <a:lumMod val="75000"/>
                  </a:schemeClr>
                </a:solidFill>
                <a:latin typeface="Arial Nova" panose="020B0504020202020204" pitchFamily="34" charset="0"/>
                <a:ea typeface="Times New Roman" panose="02020603050405020304" pitchFamily="18" charset="0"/>
                <a:cs typeface="HelveticaNeue"/>
              </a:rPr>
              <a:t>Heibi</a:t>
            </a:r>
            <a:r>
              <a:rPr lang="it-IT" sz="2400" dirty="0">
                <a:solidFill>
                  <a:schemeClr val="bg1">
                    <a:lumMod val="75000"/>
                  </a:schemeClr>
                </a:solidFill>
                <a:latin typeface="Arial Nova" panose="020B0504020202020204" pitchFamily="34" charset="0"/>
                <a:ea typeface="Times New Roman" panose="02020603050405020304" pitchFamily="18" charset="0"/>
                <a:cs typeface="HelveticaNeue"/>
              </a:rPr>
              <a:t>, Silvio Peroni, Luca Pareschi, Paolo Ferri, </a:t>
            </a:r>
            <a:r>
              <a:rPr lang="it-IT" sz="2800" i="1" dirty="0">
                <a:solidFill>
                  <a:srgbClr val="000000"/>
                </a:solidFill>
                <a:latin typeface="Arial Nova" panose="020B0504020202020204" pitchFamily="34" charset="0"/>
                <a:ea typeface="Times New Roman" panose="02020603050405020304" pitchFamily="18" charset="0"/>
                <a:cs typeface="HelveticaNeue"/>
              </a:rPr>
              <a:t>MITAO: a tool for </a:t>
            </a:r>
            <a:r>
              <a:rPr lang="it-IT" sz="2800" i="1" dirty="0" err="1">
                <a:solidFill>
                  <a:srgbClr val="000000"/>
                </a:solidFill>
                <a:latin typeface="Arial Nova" panose="020B0504020202020204" pitchFamily="34" charset="0"/>
                <a:ea typeface="Times New Roman" panose="02020603050405020304" pitchFamily="18" charset="0"/>
                <a:cs typeface="HelveticaNeue"/>
              </a:rPr>
              <a:t>enabling</a:t>
            </a:r>
            <a:r>
              <a:rPr lang="it-IT" sz="2800" i="1" dirty="0">
                <a:solidFill>
                  <a:srgbClr val="000000"/>
                </a:solidFill>
                <a:latin typeface="Arial Nova" panose="020B0504020202020204" pitchFamily="34" charset="0"/>
                <a:ea typeface="Times New Roman" panose="02020603050405020304" pitchFamily="18" charset="0"/>
                <a:cs typeface="HelveticaNeue"/>
              </a:rPr>
              <a:t> </a:t>
            </a:r>
            <a:r>
              <a:rPr lang="it-IT" sz="2800" i="1" dirty="0" err="1">
                <a:solidFill>
                  <a:srgbClr val="000000"/>
                </a:solidFill>
                <a:latin typeface="Arial Nova" panose="020B0504020202020204" pitchFamily="34" charset="0"/>
                <a:ea typeface="Times New Roman" panose="02020603050405020304" pitchFamily="18" charset="0"/>
                <a:cs typeface="HelveticaNeue"/>
              </a:rPr>
              <a:t>scholars</a:t>
            </a:r>
            <a:r>
              <a:rPr lang="it-IT" sz="2800" i="1" dirty="0">
                <a:solidFill>
                  <a:srgbClr val="000000"/>
                </a:solidFill>
                <a:latin typeface="Arial Nova" panose="020B0504020202020204" pitchFamily="34" charset="0"/>
                <a:ea typeface="Times New Roman" panose="02020603050405020304" pitchFamily="18" charset="0"/>
                <a:cs typeface="HelveticaNeue"/>
              </a:rPr>
              <a:t> in the </a:t>
            </a:r>
            <a:r>
              <a:rPr lang="it-IT" sz="2800" i="1" dirty="0" err="1">
                <a:solidFill>
                  <a:srgbClr val="000000"/>
                </a:solidFill>
                <a:latin typeface="Arial Nova" panose="020B0504020202020204" pitchFamily="34" charset="0"/>
                <a:ea typeface="Times New Roman" panose="02020603050405020304" pitchFamily="18" charset="0"/>
                <a:cs typeface="HelveticaNeue"/>
              </a:rPr>
              <a:t>Humanities</a:t>
            </a:r>
            <a:r>
              <a:rPr lang="it-IT" sz="2800" i="1" dirty="0">
                <a:solidFill>
                  <a:srgbClr val="000000"/>
                </a:solidFill>
                <a:latin typeface="Arial Nova" panose="020B0504020202020204" pitchFamily="34" charset="0"/>
                <a:ea typeface="Times New Roman" panose="02020603050405020304" pitchFamily="18" charset="0"/>
                <a:cs typeface="HelveticaNeue"/>
              </a:rPr>
              <a:t> to use </a:t>
            </a:r>
            <a:r>
              <a:rPr lang="it-IT" sz="2800" i="1" dirty="0" err="1">
                <a:solidFill>
                  <a:srgbClr val="000000"/>
                </a:solidFill>
                <a:latin typeface="Arial Nova" panose="020B0504020202020204" pitchFamily="34" charset="0"/>
                <a:ea typeface="Times New Roman" panose="02020603050405020304" pitchFamily="18" charset="0"/>
                <a:cs typeface="HelveticaNeue"/>
              </a:rPr>
              <a:t>Topic</a:t>
            </a:r>
            <a:r>
              <a:rPr lang="it-IT" sz="2800" i="1" dirty="0">
                <a:solidFill>
                  <a:srgbClr val="000000"/>
                </a:solidFill>
                <a:latin typeface="Arial Nova" panose="020B0504020202020204" pitchFamily="34" charset="0"/>
                <a:ea typeface="Times New Roman" panose="02020603050405020304" pitchFamily="18" charset="0"/>
                <a:cs typeface="HelveticaNeue"/>
              </a:rPr>
              <a:t> </a:t>
            </a:r>
            <a:r>
              <a:rPr lang="it-IT" sz="2800" i="1" dirty="0" err="1">
                <a:solidFill>
                  <a:srgbClr val="000000"/>
                </a:solidFill>
                <a:latin typeface="Arial Nova" panose="020B0504020202020204" pitchFamily="34" charset="0"/>
                <a:ea typeface="Times New Roman" panose="02020603050405020304" pitchFamily="18" charset="0"/>
                <a:cs typeface="HelveticaNeue"/>
              </a:rPr>
              <a:t>Modelling</a:t>
            </a:r>
            <a:r>
              <a:rPr lang="it-IT" sz="2800" i="1" dirty="0">
                <a:solidFill>
                  <a:srgbClr val="000000"/>
                </a:solidFill>
                <a:latin typeface="Arial Nova" panose="020B0504020202020204" pitchFamily="34" charset="0"/>
                <a:ea typeface="Times New Roman" panose="02020603050405020304" pitchFamily="18" charset="0"/>
                <a:cs typeface="HelveticaNeue"/>
              </a:rPr>
              <a:t> in </a:t>
            </a:r>
            <a:r>
              <a:rPr lang="it-IT" sz="2800" i="1" dirty="0" err="1">
                <a:solidFill>
                  <a:srgbClr val="000000"/>
                </a:solidFill>
                <a:latin typeface="Arial Nova" panose="020B0504020202020204" pitchFamily="34" charset="0"/>
                <a:ea typeface="Times New Roman" panose="02020603050405020304" pitchFamily="18" charset="0"/>
                <a:cs typeface="HelveticaNeue"/>
              </a:rPr>
              <a:t>their</a:t>
            </a:r>
            <a:r>
              <a:rPr lang="it-IT" sz="2800" i="1" dirty="0">
                <a:solidFill>
                  <a:srgbClr val="000000"/>
                </a:solidFill>
                <a:latin typeface="Arial Nova" panose="020B0504020202020204" pitchFamily="34" charset="0"/>
                <a:ea typeface="Times New Roman" panose="02020603050405020304" pitchFamily="18" charset="0"/>
                <a:cs typeface="HelveticaNeue"/>
              </a:rPr>
              <a:t> studies</a:t>
            </a:r>
            <a:endParaRPr lang="it-IT" sz="3200" dirty="0">
              <a:solidFill>
                <a:srgbClr val="000000"/>
              </a:solidFill>
              <a:latin typeface="Arial Nova" panose="020B0504020202020204" pitchFamily="34" charset="0"/>
              <a:ea typeface="Times New Roman" panose="02020603050405020304" pitchFamily="18" charset="0"/>
              <a:cs typeface="HelveticaNeue"/>
            </a:endParaRPr>
          </a:p>
        </p:txBody>
      </p:sp>
    </p:spTree>
    <p:extLst>
      <p:ext uri="{BB962C8B-B14F-4D97-AF65-F5344CB8AC3E}">
        <p14:creationId xmlns:p14="http://schemas.microsoft.com/office/powerpoint/2010/main" val="985679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pattFill prst="dotGrid">
          <a:fgClr>
            <a:srgbClr val="FFC000"/>
          </a:fgClr>
          <a:bgClr>
            <a:schemeClr val="bg1"/>
          </a:bgClr>
        </a:patt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056322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pattFill prst="dotGrid">
          <a:fgClr>
            <a:srgbClr val="FFC000"/>
          </a:fgClr>
          <a:bgClr>
            <a:schemeClr val="bg1"/>
          </a:bgClr>
        </a:patt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024031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pattFill prst="dotGrid">
          <a:fgClr>
            <a:srgbClr val="FFC000"/>
          </a:fgClr>
          <a:bgClr>
            <a:schemeClr val="bg1"/>
          </a:bgClr>
        </a:patt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583550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pattFill prst="dotGrid">
          <a:fgClr>
            <a:srgbClr val="FFC000"/>
          </a:fgClr>
          <a:bgClr>
            <a:schemeClr val="bg1"/>
          </a:bgClr>
        </a:pattFill>
        <a:effectLst/>
      </p:bgPr>
    </p:bg>
    <p:spTree>
      <p:nvGrpSpPr>
        <p:cNvPr id="1" name=""/>
        <p:cNvGrpSpPr/>
        <p:nvPr/>
      </p:nvGrpSpPr>
      <p:grpSpPr>
        <a:xfrm>
          <a:off x="0" y="0"/>
          <a:ext cx="0" cy="0"/>
          <a:chOff x="0" y="0"/>
          <a:chExt cx="0" cy="0"/>
        </a:xfrm>
      </p:grpSpPr>
      <p:sp>
        <p:nvSpPr>
          <p:cNvPr id="12" name="CasellaDiTesto 11">
            <a:extLst>
              <a:ext uri="{FF2B5EF4-FFF2-40B4-BE49-F238E27FC236}">
                <a16:creationId xmlns:a16="http://schemas.microsoft.com/office/drawing/2014/main" id="{3D6826D6-7E1A-4489-9174-CC08B0F7C051}"/>
              </a:ext>
            </a:extLst>
          </p:cNvPr>
          <p:cNvSpPr txBox="1"/>
          <p:nvPr/>
        </p:nvSpPr>
        <p:spPr>
          <a:xfrm>
            <a:off x="876000" y="2890391"/>
            <a:ext cx="10440000" cy="1077218"/>
          </a:xfrm>
          <a:prstGeom prst="rect">
            <a:avLst/>
          </a:prstGeom>
          <a:solidFill>
            <a:schemeClr val="bg1"/>
          </a:solidFill>
          <a:ln w="19050">
            <a:solidFill>
              <a:srgbClr val="FFC000"/>
            </a:solidFill>
          </a:ln>
        </p:spPr>
        <p:txBody>
          <a:bodyPr wrap="square" rtlCol="0">
            <a:spAutoFit/>
          </a:bodyPr>
          <a:lstStyle/>
          <a:p>
            <a:pPr algn="just">
              <a:buClr>
                <a:srgbClr val="FFC000"/>
              </a:buClr>
              <a:buSzPct val="80000"/>
            </a:pPr>
            <a:r>
              <a:rPr lang="en-US" sz="2400" b="1" dirty="0">
                <a:solidFill>
                  <a:srgbClr val="FFC000"/>
                </a:solidFill>
                <a:latin typeface="Arial Nova" panose="020B0504020202020204" pitchFamily="34" charset="0"/>
                <a:ea typeface="Times New Roman" panose="02020603050405020304" pitchFamily="18" charset="0"/>
                <a:cs typeface="HelveticaNeue"/>
              </a:rPr>
              <a:t>5.</a:t>
            </a:r>
            <a:r>
              <a:rPr lang="en-US" sz="2800" dirty="0">
                <a:solidFill>
                  <a:srgbClr val="000000"/>
                </a:solidFill>
                <a:latin typeface="Arial Nova" panose="020B0504020202020204" pitchFamily="34" charset="0"/>
                <a:ea typeface="Times New Roman" panose="02020603050405020304" pitchFamily="18" charset="0"/>
                <a:cs typeface="HelveticaNeue"/>
              </a:rPr>
              <a:t> </a:t>
            </a:r>
            <a:r>
              <a:rPr lang="it-IT" sz="2800" dirty="0">
                <a:solidFill>
                  <a:schemeClr val="bg1">
                    <a:lumMod val="75000"/>
                  </a:schemeClr>
                </a:solidFill>
                <a:latin typeface="Arial Nova" panose="020B0504020202020204" pitchFamily="34" charset="0"/>
                <a:ea typeface="Times New Roman" panose="02020603050405020304" pitchFamily="18" charset="0"/>
                <a:cs typeface="HelveticaNeue"/>
              </a:rPr>
              <a:t>Giorgio Maria Di Nunzio, Federica Vezzani, </a:t>
            </a:r>
            <a:r>
              <a:rPr lang="it-IT" sz="3200" i="1" dirty="0">
                <a:solidFill>
                  <a:srgbClr val="000000"/>
                </a:solidFill>
                <a:latin typeface="Arial Nova" panose="020B0504020202020204" pitchFamily="34" charset="0"/>
                <a:ea typeface="Times New Roman" panose="02020603050405020304" pitchFamily="18" charset="0"/>
                <a:cs typeface="HelveticaNeue"/>
              </a:rPr>
              <a:t>On the </a:t>
            </a:r>
            <a:r>
              <a:rPr lang="it-IT" sz="3200" i="1" dirty="0" err="1">
                <a:solidFill>
                  <a:srgbClr val="000000"/>
                </a:solidFill>
                <a:latin typeface="Arial Nova" panose="020B0504020202020204" pitchFamily="34" charset="0"/>
                <a:ea typeface="Times New Roman" panose="02020603050405020304" pitchFamily="18" charset="0"/>
                <a:cs typeface="HelveticaNeue"/>
              </a:rPr>
              <a:t>Reusability</a:t>
            </a:r>
            <a:r>
              <a:rPr lang="it-IT" sz="3200" i="1" dirty="0">
                <a:solidFill>
                  <a:srgbClr val="000000"/>
                </a:solidFill>
                <a:latin typeface="Arial Nova" panose="020B0504020202020204" pitchFamily="34" charset="0"/>
                <a:ea typeface="Times New Roman" panose="02020603050405020304" pitchFamily="18" charset="0"/>
                <a:cs typeface="HelveticaNeue"/>
              </a:rPr>
              <a:t> of </a:t>
            </a:r>
            <a:r>
              <a:rPr lang="it-IT" sz="3200" i="1" dirty="0" err="1">
                <a:solidFill>
                  <a:srgbClr val="000000"/>
                </a:solidFill>
                <a:latin typeface="Arial Nova" panose="020B0504020202020204" pitchFamily="34" charset="0"/>
                <a:ea typeface="Times New Roman" panose="02020603050405020304" pitchFamily="18" charset="0"/>
                <a:cs typeface="HelveticaNeue"/>
              </a:rPr>
              <a:t>Terminological</a:t>
            </a:r>
            <a:r>
              <a:rPr lang="it-IT" sz="3200" i="1" dirty="0">
                <a:solidFill>
                  <a:srgbClr val="000000"/>
                </a:solidFill>
                <a:latin typeface="Arial Nova" panose="020B0504020202020204" pitchFamily="34" charset="0"/>
                <a:ea typeface="Times New Roman" panose="02020603050405020304" pitchFamily="18" charset="0"/>
                <a:cs typeface="HelveticaNeue"/>
              </a:rPr>
              <a:t> Data</a:t>
            </a:r>
            <a:endParaRPr lang="it-IT" sz="3200" dirty="0">
              <a:solidFill>
                <a:srgbClr val="000000"/>
              </a:solidFill>
              <a:latin typeface="Arial Nova" panose="020B0504020202020204" pitchFamily="34" charset="0"/>
              <a:ea typeface="Times New Roman" panose="02020603050405020304" pitchFamily="18" charset="0"/>
              <a:cs typeface="HelveticaNeue"/>
            </a:endParaRPr>
          </a:p>
        </p:txBody>
      </p:sp>
    </p:spTree>
    <p:extLst>
      <p:ext uri="{BB962C8B-B14F-4D97-AF65-F5344CB8AC3E}">
        <p14:creationId xmlns:p14="http://schemas.microsoft.com/office/powerpoint/2010/main" val="251280592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pattFill prst="dotGrid">
          <a:fgClr>
            <a:srgbClr val="FFC000"/>
          </a:fgClr>
          <a:bgClr>
            <a:schemeClr val="bg1"/>
          </a:bgClr>
        </a:patt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841062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pattFill prst="dotGrid">
          <a:fgClr>
            <a:srgbClr val="FFC000"/>
          </a:fgClr>
          <a:bgClr>
            <a:schemeClr val="bg1"/>
          </a:bgClr>
        </a:patt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2274409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pattFill prst="dotGrid">
          <a:fgClr>
            <a:srgbClr val="FFC000"/>
          </a:fgClr>
          <a:bgClr>
            <a:schemeClr val="bg1"/>
          </a:bgClr>
        </a:patt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653217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pattFill prst="dotGrid">
          <a:fgClr>
            <a:srgbClr val="FFC000"/>
          </a:fgClr>
          <a:bgClr>
            <a:schemeClr val="bg1"/>
          </a:bgClr>
        </a:pattFill>
        <a:effectLst/>
      </p:bgPr>
    </p:bg>
    <p:spTree>
      <p:nvGrpSpPr>
        <p:cNvPr id="1" name=""/>
        <p:cNvGrpSpPr/>
        <p:nvPr/>
      </p:nvGrpSpPr>
      <p:grpSpPr>
        <a:xfrm>
          <a:off x="0" y="0"/>
          <a:ext cx="0" cy="0"/>
          <a:chOff x="0" y="0"/>
          <a:chExt cx="0" cy="0"/>
        </a:xfrm>
      </p:grpSpPr>
      <p:sp>
        <p:nvSpPr>
          <p:cNvPr id="12" name="CasellaDiTesto 11">
            <a:extLst>
              <a:ext uri="{FF2B5EF4-FFF2-40B4-BE49-F238E27FC236}">
                <a16:creationId xmlns:a16="http://schemas.microsoft.com/office/drawing/2014/main" id="{3D6826D6-7E1A-4489-9174-CC08B0F7C051}"/>
              </a:ext>
            </a:extLst>
          </p:cNvPr>
          <p:cNvSpPr txBox="1"/>
          <p:nvPr/>
        </p:nvSpPr>
        <p:spPr>
          <a:xfrm>
            <a:off x="1638000" y="97169"/>
            <a:ext cx="10440000" cy="1569660"/>
          </a:xfrm>
          <a:prstGeom prst="rect">
            <a:avLst/>
          </a:prstGeom>
          <a:solidFill>
            <a:schemeClr val="bg1"/>
          </a:solidFill>
          <a:ln w="19050">
            <a:solidFill>
              <a:srgbClr val="FFC000"/>
            </a:solidFill>
          </a:ln>
        </p:spPr>
        <p:txBody>
          <a:bodyPr wrap="square" rtlCol="0">
            <a:spAutoFit/>
          </a:bodyPr>
          <a:lstStyle/>
          <a:p>
            <a:pPr algn="just">
              <a:buClr>
                <a:srgbClr val="FFC000"/>
              </a:buClr>
              <a:buSzPct val="80000"/>
            </a:pPr>
            <a:r>
              <a:rPr lang="en-US" sz="2400" b="1" dirty="0">
                <a:solidFill>
                  <a:srgbClr val="FFC000"/>
                </a:solidFill>
                <a:latin typeface="Arial Nova" panose="020B0504020202020204" pitchFamily="34" charset="0"/>
                <a:ea typeface="Times New Roman" panose="02020603050405020304" pitchFamily="18" charset="0"/>
                <a:cs typeface="HelveticaNeue"/>
              </a:rPr>
              <a:t>1.</a:t>
            </a:r>
            <a:r>
              <a:rPr lang="en-US" sz="2800" dirty="0">
                <a:solidFill>
                  <a:srgbClr val="000000"/>
                </a:solidFill>
                <a:latin typeface="Arial Nova" panose="020B0504020202020204" pitchFamily="34" charset="0"/>
                <a:ea typeface="Times New Roman" panose="02020603050405020304" pitchFamily="18" charset="0"/>
                <a:cs typeface="HelveticaNeue"/>
              </a:rPr>
              <a:t> </a:t>
            </a:r>
            <a:r>
              <a:rPr lang="en-US" sz="2800" dirty="0">
                <a:solidFill>
                  <a:schemeClr val="bg1">
                    <a:lumMod val="75000"/>
                  </a:schemeClr>
                </a:solidFill>
                <a:latin typeface="Arial Nova" panose="020B0504020202020204" pitchFamily="34" charset="0"/>
                <a:ea typeface="Times New Roman" panose="02020603050405020304" pitchFamily="18" charset="0"/>
                <a:cs typeface="HelveticaNeue"/>
              </a:rPr>
              <a:t>Dario Del </a:t>
            </a:r>
            <a:r>
              <a:rPr lang="en-US" sz="2800" dirty="0" err="1">
                <a:solidFill>
                  <a:schemeClr val="bg1">
                    <a:lumMod val="75000"/>
                  </a:schemeClr>
                </a:solidFill>
                <a:latin typeface="Arial Nova" panose="020B0504020202020204" pitchFamily="34" charset="0"/>
                <a:ea typeface="Times New Roman" panose="02020603050405020304" pitchFamily="18" charset="0"/>
                <a:cs typeface="HelveticaNeue"/>
              </a:rPr>
              <a:t>Fante</a:t>
            </a:r>
            <a:r>
              <a:rPr lang="en-US" sz="2800" dirty="0">
                <a:solidFill>
                  <a:schemeClr val="bg1">
                    <a:lumMod val="75000"/>
                  </a:schemeClr>
                </a:solidFill>
                <a:latin typeface="Arial Nova" panose="020B0504020202020204" pitchFamily="34" charset="0"/>
                <a:ea typeface="Times New Roman" panose="02020603050405020304" pitchFamily="18" charset="0"/>
                <a:cs typeface="HelveticaNeue"/>
              </a:rPr>
              <a:t>, Giorgio Maria Di Nunzio, </a:t>
            </a:r>
            <a:r>
              <a:rPr lang="en-US" sz="3200" i="1" dirty="0">
                <a:solidFill>
                  <a:srgbClr val="000000"/>
                </a:solidFill>
                <a:latin typeface="Arial Nova" panose="020B0504020202020204" pitchFamily="34" charset="0"/>
                <a:ea typeface="Times New Roman" panose="02020603050405020304" pitchFamily="18" charset="0"/>
                <a:cs typeface="HelveticaNeue"/>
              </a:rPr>
              <a:t>OCR Correction for Corpus-assisted Discourse Studies: A Case Study of Old Newspapers</a:t>
            </a:r>
            <a:endParaRPr lang="it-IT" sz="3200" dirty="0">
              <a:solidFill>
                <a:srgbClr val="000000"/>
              </a:solidFill>
              <a:latin typeface="Arial Nova" panose="020B0504020202020204" pitchFamily="34" charset="0"/>
              <a:ea typeface="Times New Roman" panose="02020603050405020304" pitchFamily="18" charset="0"/>
              <a:cs typeface="HelveticaNeue"/>
            </a:endParaRPr>
          </a:p>
        </p:txBody>
      </p:sp>
      <p:sp>
        <p:nvSpPr>
          <p:cNvPr id="3" name="CasellaDiTesto 2">
            <a:extLst>
              <a:ext uri="{FF2B5EF4-FFF2-40B4-BE49-F238E27FC236}">
                <a16:creationId xmlns:a16="http://schemas.microsoft.com/office/drawing/2014/main" id="{56607FE4-F76E-4B09-AF29-6D2C38691A0C}"/>
              </a:ext>
            </a:extLst>
          </p:cNvPr>
          <p:cNvSpPr txBox="1"/>
          <p:nvPr/>
        </p:nvSpPr>
        <p:spPr>
          <a:xfrm>
            <a:off x="3819525" y="2012388"/>
            <a:ext cx="8258475" cy="3508653"/>
          </a:xfrm>
          <a:prstGeom prst="rect">
            <a:avLst/>
          </a:prstGeom>
          <a:solidFill>
            <a:schemeClr val="bg1"/>
          </a:solidFill>
          <a:ln w="19050">
            <a:solidFill>
              <a:srgbClr val="FFC000"/>
            </a:solidFill>
          </a:ln>
        </p:spPr>
        <p:txBody>
          <a:bodyPr wrap="square" rtlCol="0">
            <a:spAutoFit/>
          </a:bodyPr>
          <a:lstStyle/>
          <a:p>
            <a:pPr algn="just"/>
            <a:r>
              <a:rPr lang="it-IT" sz="3200" dirty="0">
                <a:solidFill>
                  <a:srgbClr val="000000"/>
                </a:solidFill>
                <a:effectLst/>
                <a:latin typeface="Arial Nova" panose="020B0504020202020204" pitchFamily="34" charset="0"/>
                <a:ea typeface="Times New Roman" panose="02020603050405020304" pitchFamily="18" charset="0"/>
                <a:cs typeface="HelveticaNeue"/>
              </a:rPr>
              <a:t>Strategie per la correzione post OCR di un </a:t>
            </a:r>
            <a:r>
              <a:rPr lang="it-IT" sz="3200" i="1" dirty="0">
                <a:solidFill>
                  <a:srgbClr val="000000"/>
                </a:solidFill>
                <a:effectLst/>
                <a:latin typeface="Arial Nova" panose="020B0504020202020204" pitchFamily="34" charset="0"/>
                <a:ea typeface="Times New Roman" panose="02020603050405020304" pitchFamily="18" charset="0"/>
                <a:cs typeface="HelveticaNeue"/>
              </a:rPr>
              <a:t>corpus </a:t>
            </a:r>
            <a:r>
              <a:rPr lang="it-IT" sz="3200" dirty="0">
                <a:solidFill>
                  <a:srgbClr val="000000"/>
                </a:solidFill>
                <a:effectLst/>
                <a:latin typeface="Arial Nova" panose="020B0504020202020204" pitchFamily="34" charset="0"/>
                <a:ea typeface="Times New Roman" panose="02020603050405020304" pitchFamily="18" charset="0"/>
                <a:cs typeface="HelveticaNeue"/>
              </a:rPr>
              <a:t>bilingue italiano e inglese (articoli di giornale che trattano del tema dell’immigrazione, XX </a:t>
            </a:r>
            <a:r>
              <a:rPr lang="it-IT" sz="3200">
                <a:solidFill>
                  <a:srgbClr val="000000"/>
                </a:solidFill>
                <a:effectLst/>
                <a:latin typeface="Arial Nova" panose="020B0504020202020204" pitchFamily="34" charset="0"/>
                <a:ea typeface="Times New Roman" panose="02020603050405020304" pitchFamily="18" charset="0"/>
                <a:cs typeface="HelveticaNeue"/>
              </a:rPr>
              <a:t>sec.).</a:t>
            </a:r>
          </a:p>
          <a:p>
            <a:pPr algn="just"/>
            <a:endParaRPr lang="it-IT" sz="3000">
              <a:solidFill>
                <a:srgbClr val="000000"/>
              </a:solidFill>
              <a:latin typeface="Arial Nova" panose="020B0504020202020204" pitchFamily="34" charset="0"/>
            </a:endParaRPr>
          </a:p>
          <a:p>
            <a:pPr algn="r"/>
            <a:r>
              <a:rPr lang="it-IT" sz="1600">
                <a:solidFill>
                  <a:schemeClr val="bg1">
                    <a:lumMod val="75000"/>
                  </a:schemeClr>
                </a:solidFill>
                <a:latin typeface="Arial Nova" panose="020B0504020202020204" pitchFamily="34" charset="0"/>
              </a:rPr>
              <a:t>KEYWORDS</a:t>
            </a:r>
            <a:endParaRPr lang="it-IT" sz="2000">
              <a:solidFill>
                <a:schemeClr val="bg1">
                  <a:lumMod val="75000"/>
                </a:schemeClr>
              </a:solidFill>
              <a:latin typeface="Arial Nova" panose="020B0504020202020204" pitchFamily="34" charset="0"/>
            </a:endParaRPr>
          </a:p>
          <a:p>
            <a:pPr algn="r"/>
            <a:r>
              <a:rPr lang="it-IT" sz="2400">
                <a:solidFill>
                  <a:schemeClr val="bg1">
                    <a:lumMod val="75000"/>
                  </a:schemeClr>
                </a:solidFill>
                <a:latin typeface="Arial Nova" panose="020B0504020202020204" pitchFamily="34" charset="0"/>
              </a:rPr>
              <a:t>Corpus-assisted Discourse Studies, OCR detection,</a:t>
            </a:r>
          </a:p>
          <a:p>
            <a:pPr algn="r"/>
            <a:r>
              <a:rPr lang="it-IT" sz="2400">
                <a:solidFill>
                  <a:schemeClr val="bg1">
                    <a:lumMod val="75000"/>
                  </a:schemeClr>
                </a:solidFill>
                <a:latin typeface="Arial Nova" panose="020B0504020202020204" pitchFamily="34" charset="0"/>
              </a:rPr>
              <a:t>OCR correction</a:t>
            </a:r>
            <a:endParaRPr lang="it-IT" sz="2400" dirty="0">
              <a:solidFill>
                <a:schemeClr val="bg1">
                  <a:lumMod val="75000"/>
                </a:schemeClr>
              </a:solidFill>
              <a:latin typeface="Arial Nova" panose="020B0504020202020204" pitchFamily="34" charset="0"/>
            </a:endParaRPr>
          </a:p>
        </p:txBody>
      </p:sp>
      <p:pic>
        <p:nvPicPr>
          <p:cNvPr id="1028" name="Picture 4" descr="The Times and Texas Hurricanes - The New York Times">
            <a:extLst>
              <a:ext uri="{FF2B5EF4-FFF2-40B4-BE49-F238E27FC236}">
                <a16:creationId xmlns:a16="http://schemas.microsoft.com/office/drawing/2014/main" id="{617568C3-541C-46D7-A33F-E7F31C30889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650" y="2031438"/>
            <a:ext cx="3381248" cy="1901952"/>
          </a:xfrm>
          <a:prstGeom prst="rect">
            <a:avLst/>
          </a:prstGeom>
          <a:noFill/>
          <a:ln w="19050">
            <a:solidFill>
              <a:srgbClr val="FFC000"/>
            </a:solidFill>
          </a:ln>
          <a:extLst>
            <a:ext uri="{909E8E84-426E-40DD-AFC4-6F175D3DCCD1}">
              <a14:hiddenFill xmlns:a14="http://schemas.microsoft.com/office/drawing/2010/main">
                <a:solidFill>
                  <a:srgbClr val="FFFFFF"/>
                </a:solidFill>
              </a14:hiddenFill>
            </a:ext>
          </a:extLst>
        </p:spPr>
      </p:pic>
      <p:pic>
        <p:nvPicPr>
          <p:cNvPr id="1026" name="Picture 2" descr="New York Herald - Wikipedia">
            <a:extLst>
              <a:ext uri="{FF2B5EF4-FFF2-40B4-BE49-F238E27FC236}">
                <a16:creationId xmlns:a16="http://schemas.microsoft.com/office/drawing/2014/main" id="{E98246FD-3D62-4910-85CA-8E71FBC7F7C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000" y="3475865"/>
            <a:ext cx="2735580" cy="2110740"/>
          </a:xfrm>
          <a:prstGeom prst="rect">
            <a:avLst/>
          </a:prstGeom>
          <a:noFill/>
          <a:ln w="19050">
            <a:solidFill>
              <a:srgbClr val="FFC000"/>
            </a:solidFill>
          </a:ln>
          <a:extLst>
            <a:ext uri="{909E8E84-426E-40DD-AFC4-6F175D3DCCD1}">
              <a14:hiddenFill xmlns:a14="http://schemas.microsoft.com/office/drawing/2010/main">
                <a:solidFill>
                  <a:srgbClr val="FFFFFF"/>
                </a:solidFill>
              </a14:hiddenFill>
            </a:ext>
          </a:extLst>
        </p:spPr>
      </p:pic>
      <p:pic>
        <p:nvPicPr>
          <p:cNvPr id="1030" name="Picture 6" descr="Cultor- Atlante di Torino - Giornali -">
            <a:extLst>
              <a:ext uri="{FF2B5EF4-FFF2-40B4-BE49-F238E27FC236}">
                <a16:creationId xmlns:a16="http://schemas.microsoft.com/office/drawing/2014/main" id="{AA088654-E807-427F-8E55-56F95BDC49A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62087" y="5138602"/>
            <a:ext cx="3505200" cy="1581722"/>
          </a:xfrm>
          <a:prstGeom prst="rect">
            <a:avLst/>
          </a:prstGeom>
          <a:noFill/>
          <a:ln w="19050">
            <a:solidFill>
              <a:srgbClr val="FFC000"/>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765153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pattFill prst="dotGrid">
          <a:fgClr>
            <a:srgbClr val="FFC000"/>
          </a:fgClr>
          <a:bgClr>
            <a:schemeClr val="bg1"/>
          </a:bgClr>
        </a:pattFill>
        <a:effectLst/>
      </p:bgPr>
    </p:bg>
    <p:spTree>
      <p:nvGrpSpPr>
        <p:cNvPr id="1" name=""/>
        <p:cNvGrpSpPr/>
        <p:nvPr/>
      </p:nvGrpSpPr>
      <p:grpSpPr>
        <a:xfrm>
          <a:off x="0" y="0"/>
          <a:ext cx="0" cy="0"/>
          <a:chOff x="0" y="0"/>
          <a:chExt cx="0" cy="0"/>
        </a:xfrm>
      </p:grpSpPr>
      <p:pic>
        <p:nvPicPr>
          <p:cNvPr id="6" name="Immagine 5">
            <a:extLst>
              <a:ext uri="{FF2B5EF4-FFF2-40B4-BE49-F238E27FC236}">
                <a16:creationId xmlns:a16="http://schemas.microsoft.com/office/drawing/2014/main" id="{0CB4ABF6-33CE-4CF7-98F9-6653C2CAE3AE}"/>
              </a:ext>
            </a:extLst>
          </p:cNvPr>
          <p:cNvPicPr>
            <a:picLocks noChangeAspect="1"/>
          </p:cNvPicPr>
          <p:nvPr/>
        </p:nvPicPr>
        <p:blipFill>
          <a:blip r:embed="rId2"/>
          <a:stretch>
            <a:fillRect/>
          </a:stretch>
        </p:blipFill>
        <p:spPr>
          <a:xfrm>
            <a:off x="3214688" y="1468005"/>
            <a:ext cx="5762625" cy="2714625"/>
          </a:xfrm>
          <a:prstGeom prst="rect">
            <a:avLst/>
          </a:prstGeom>
          <a:ln w="19050">
            <a:solidFill>
              <a:srgbClr val="FFC000"/>
            </a:solidFill>
          </a:ln>
        </p:spPr>
      </p:pic>
      <p:sp>
        <p:nvSpPr>
          <p:cNvPr id="7" name="CasellaDiTesto 6">
            <a:extLst>
              <a:ext uri="{FF2B5EF4-FFF2-40B4-BE49-F238E27FC236}">
                <a16:creationId xmlns:a16="http://schemas.microsoft.com/office/drawing/2014/main" id="{968D8485-DB7D-45D5-8568-A160882945C6}"/>
              </a:ext>
            </a:extLst>
          </p:cNvPr>
          <p:cNvSpPr txBox="1"/>
          <p:nvPr/>
        </p:nvSpPr>
        <p:spPr>
          <a:xfrm>
            <a:off x="3214687" y="4412197"/>
            <a:ext cx="5762626" cy="892552"/>
          </a:xfrm>
          <a:prstGeom prst="rect">
            <a:avLst/>
          </a:prstGeom>
          <a:solidFill>
            <a:schemeClr val="bg1"/>
          </a:solidFill>
          <a:ln w="19050">
            <a:solidFill>
              <a:srgbClr val="FFC000"/>
            </a:solidFill>
          </a:ln>
        </p:spPr>
        <p:txBody>
          <a:bodyPr wrap="square" rtlCol="0">
            <a:spAutoFit/>
          </a:bodyPr>
          <a:lstStyle/>
          <a:p>
            <a:pPr algn="ctr"/>
            <a:r>
              <a:rPr lang="it-IT" sz="3200" dirty="0">
                <a:solidFill>
                  <a:srgbClr val="000000"/>
                </a:solidFill>
                <a:effectLst/>
                <a:latin typeface="Arial Nova" panose="020B0504020202020204" pitchFamily="34" charset="0"/>
                <a:ea typeface="Times New Roman" panose="02020603050405020304" pitchFamily="18" charset="0"/>
                <a:cs typeface="HelveticaNeue"/>
              </a:rPr>
              <a:t>Sessione 5: Roberto Busa </a:t>
            </a:r>
            <a:r>
              <a:rPr lang="it-IT" sz="2000" dirty="0">
                <a:solidFill>
                  <a:schemeClr val="bg1">
                    <a:lumMod val="75000"/>
                  </a:schemeClr>
                </a:solidFill>
                <a:effectLst/>
                <a:latin typeface="Arial Nova" panose="020B0504020202020204" pitchFamily="34" charset="0"/>
                <a:ea typeface="Times New Roman" panose="02020603050405020304" pitchFamily="18" charset="0"/>
                <a:cs typeface="HelveticaNeue"/>
              </a:rPr>
              <a:t>21/01/2021 :: 11:30-12:10</a:t>
            </a:r>
            <a:endParaRPr lang="it-IT" sz="3200" dirty="0">
              <a:solidFill>
                <a:schemeClr val="bg1">
                  <a:lumMod val="75000"/>
                </a:schemeClr>
              </a:solidFill>
              <a:latin typeface="Arial Nova" panose="020B0504020202020204" pitchFamily="34" charset="0"/>
            </a:endParaRPr>
          </a:p>
        </p:txBody>
      </p:sp>
    </p:spTree>
    <p:extLst>
      <p:ext uri="{BB962C8B-B14F-4D97-AF65-F5344CB8AC3E}">
        <p14:creationId xmlns:p14="http://schemas.microsoft.com/office/powerpoint/2010/main" val="5247018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pattFill prst="dotGrid">
          <a:fgClr>
            <a:srgbClr val="FFC000"/>
          </a:fgClr>
          <a:bgClr>
            <a:schemeClr val="bg1"/>
          </a:bgClr>
        </a:pattFill>
        <a:effectLst/>
      </p:bgPr>
    </p:bg>
    <p:spTree>
      <p:nvGrpSpPr>
        <p:cNvPr id="1" name=""/>
        <p:cNvGrpSpPr/>
        <p:nvPr/>
      </p:nvGrpSpPr>
      <p:grpSpPr>
        <a:xfrm>
          <a:off x="0" y="0"/>
          <a:ext cx="0" cy="0"/>
          <a:chOff x="0" y="0"/>
          <a:chExt cx="0" cy="0"/>
        </a:xfrm>
      </p:grpSpPr>
      <p:sp>
        <p:nvSpPr>
          <p:cNvPr id="12" name="CasellaDiTesto 11">
            <a:extLst>
              <a:ext uri="{FF2B5EF4-FFF2-40B4-BE49-F238E27FC236}">
                <a16:creationId xmlns:a16="http://schemas.microsoft.com/office/drawing/2014/main" id="{3D6826D6-7E1A-4489-9174-CC08B0F7C051}"/>
              </a:ext>
            </a:extLst>
          </p:cNvPr>
          <p:cNvSpPr txBox="1"/>
          <p:nvPr/>
        </p:nvSpPr>
        <p:spPr>
          <a:xfrm>
            <a:off x="876000" y="290429"/>
            <a:ext cx="10440000" cy="1384995"/>
          </a:xfrm>
          <a:prstGeom prst="rect">
            <a:avLst/>
          </a:prstGeom>
          <a:solidFill>
            <a:schemeClr val="bg1"/>
          </a:solidFill>
          <a:ln w="19050">
            <a:solidFill>
              <a:srgbClr val="FFC000"/>
            </a:solidFill>
          </a:ln>
        </p:spPr>
        <p:txBody>
          <a:bodyPr wrap="square" rtlCol="0">
            <a:spAutoFit/>
          </a:bodyPr>
          <a:lstStyle/>
          <a:p>
            <a:pPr algn="just">
              <a:buClr>
                <a:srgbClr val="FFC000"/>
              </a:buClr>
              <a:buSzPct val="80000"/>
            </a:pPr>
            <a:r>
              <a:rPr lang="en-US" sz="2400" b="1" dirty="0">
                <a:solidFill>
                  <a:srgbClr val="FFC000"/>
                </a:solidFill>
                <a:latin typeface="Arial Nova" panose="020B0504020202020204" pitchFamily="34" charset="0"/>
                <a:ea typeface="Times New Roman" panose="02020603050405020304" pitchFamily="18" charset="0"/>
                <a:cs typeface="HelveticaNeue"/>
              </a:rPr>
              <a:t>2.</a:t>
            </a:r>
            <a:r>
              <a:rPr lang="en-US" sz="2800" dirty="0">
                <a:solidFill>
                  <a:srgbClr val="000000"/>
                </a:solidFill>
                <a:latin typeface="Arial Nova" panose="020B0504020202020204" pitchFamily="34" charset="0"/>
                <a:ea typeface="Times New Roman" panose="02020603050405020304" pitchFamily="18" charset="0"/>
                <a:cs typeface="HelveticaNeue"/>
              </a:rPr>
              <a:t> </a:t>
            </a:r>
            <a:r>
              <a:rPr lang="it-IT" sz="2400" dirty="0">
                <a:solidFill>
                  <a:schemeClr val="bg1">
                    <a:lumMod val="75000"/>
                  </a:schemeClr>
                </a:solidFill>
                <a:latin typeface="Arial Nova" panose="020B0504020202020204" pitchFamily="34" charset="0"/>
                <a:ea typeface="Times New Roman" panose="02020603050405020304" pitchFamily="18" charset="0"/>
                <a:cs typeface="HelveticaNeue"/>
              </a:rPr>
              <a:t>Eva Sassolini, Marco Biffi, Francesca De Blasi, Elisa Guadagnini, Simonetta </a:t>
            </a:r>
            <a:r>
              <a:rPr lang="it-IT" sz="2400" dirty="0" err="1">
                <a:solidFill>
                  <a:schemeClr val="bg1">
                    <a:lumMod val="75000"/>
                  </a:schemeClr>
                </a:solidFill>
                <a:latin typeface="Arial Nova" panose="020B0504020202020204" pitchFamily="34" charset="0"/>
                <a:ea typeface="Times New Roman" panose="02020603050405020304" pitchFamily="18" charset="0"/>
                <a:cs typeface="HelveticaNeue"/>
              </a:rPr>
              <a:t>Montemagni</a:t>
            </a:r>
            <a:r>
              <a:rPr lang="it-IT" sz="2400" dirty="0">
                <a:solidFill>
                  <a:schemeClr val="bg1">
                    <a:lumMod val="75000"/>
                  </a:schemeClr>
                </a:solidFill>
                <a:latin typeface="Arial Nova" panose="020B0504020202020204" pitchFamily="34" charset="0"/>
                <a:ea typeface="Times New Roman" panose="02020603050405020304" pitchFamily="18" charset="0"/>
                <a:cs typeface="HelveticaNeue"/>
              </a:rPr>
              <a:t>,</a:t>
            </a:r>
            <a:r>
              <a:rPr lang="en-US" sz="2400" dirty="0">
                <a:solidFill>
                  <a:schemeClr val="bg1">
                    <a:lumMod val="75000"/>
                  </a:schemeClr>
                </a:solidFill>
                <a:latin typeface="Arial Nova" panose="020B0504020202020204" pitchFamily="34" charset="0"/>
                <a:ea typeface="Times New Roman" panose="02020603050405020304" pitchFamily="18" charset="0"/>
                <a:cs typeface="HelveticaNeue"/>
              </a:rPr>
              <a:t> </a:t>
            </a:r>
            <a:r>
              <a:rPr lang="it-IT" sz="2800" i="1" dirty="0">
                <a:solidFill>
                  <a:srgbClr val="000000"/>
                </a:solidFill>
                <a:latin typeface="Arial Nova" panose="020B0504020202020204" pitchFamily="34" charset="0"/>
                <a:ea typeface="Times New Roman" panose="02020603050405020304" pitchFamily="18" charset="0"/>
                <a:cs typeface="HelveticaNeue"/>
              </a:rPr>
              <a:t>La digitalizzazione del </a:t>
            </a:r>
            <a:r>
              <a:rPr lang="it-IT" sz="2800" dirty="0">
                <a:solidFill>
                  <a:srgbClr val="000000"/>
                </a:solidFill>
                <a:latin typeface="Arial Nova" panose="020B0504020202020204" pitchFamily="34" charset="0"/>
                <a:ea typeface="Times New Roman" panose="02020603050405020304" pitchFamily="18" charset="0"/>
                <a:cs typeface="HelveticaNeue"/>
              </a:rPr>
              <a:t>GDLI</a:t>
            </a:r>
            <a:r>
              <a:rPr lang="it-IT" sz="2800" i="1" dirty="0">
                <a:solidFill>
                  <a:srgbClr val="000000"/>
                </a:solidFill>
                <a:latin typeface="Arial Nova" panose="020B0504020202020204" pitchFamily="34" charset="0"/>
                <a:ea typeface="Times New Roman" panose="02020603050405020304" pitchFamily="18" charset="0"/>
                <a:cs typeface="HelveticaNeue"/>
              </a:rPr>
              <a:t>: un approccio linguistico per la corretta acquisizione del testo?</a:t>
            </a:r>
            <a:endParaRPr lang="it-IT" sz="3200" dirty="0">
              <a:solidFill>
                <a:srgbClr val="000000"/>
              </a:solidFill>
              <a:latin typeface="Arial Nova" panose="020B0504020202020204" pitchFamily="34" charset="0"/>
              <a:ea typeface="Times New Roman" panose="02020603050405020304" pitchFamily="18" charset="0"/>
              <a:cs typeface="HelveticaNeue"/>
            </a:endParaRPr>
          </a:p>
        </p:txBody>
      </p:sp>
      <p:sp>
        <p:nvSpPr>
          <p:cNvPr id="3" name="CasellaDiTesto 2">
            <a:extLst>
              <a:ext uri="{FF2B5EF4-FFF2-40B4-BE49-F238E27FC236}">
                <a16:creationId xmlns:a16="http://schemas.microsoft.com/office/drawing/2014/main" id="{DC7AFCD7-671F-46FF-A5A4-694A460DEAB1}"/>
              </a:ext>
            </a:extLst>
          </p:cNvPr>
          <p:cNvSpPr txBox="1"/>
          <p:nvPr/>
        </p:nvSpPr>
        <p:spPr>
          <a:xfrm>
            <a:off x="1466550" y="2074033"/>
            <a:ext cx="10440000" cy="4493538"/>
          </a:xfrm>
          <a:prstGeom prst="rect">
            <a:avLst/>
          </a:prstGeom>
          <a:solidFill>
            <a:schemeClr val="bg1"/>
          </a:solidFill>
          <a:ln w="19050">
            <a:solidFill>
              <a:srgbClr val="FFC000"/>
            </a:solidFill>
          </a:ln>
        </p:spPr>
        <p:txBody>
          <a:bodyPr wrap="square" rtlCol="0">
            <a:spAutoFit/>
          </a:bodyPr>
          <a:lstStyle/>
          <a:p>
            <a:pPr algn="just"/>
            <a:r>
              <a:rPr lang="it-IT" sz="3200" dirty="0">
                <a:solidFill>
                  <a:srgbClr val="000000"/>
                </a:solidFill>
                <a:effectLst/>
                <a:latin typeface="Arial Nova" panose="020B0504020202020204" pitchFamily="34" charset="0"/>
                <a:ea typeface="Times New Roman" panose="02020603050405020304" pitchFamily="18" charset="0"/>
                <a:cs typeface="HelveticaNeue"/>
              </a:rPr>
              <a:t>Strategie per la correzione post OCR del </a:t>
            </a:r>
            <a:r>
              <a:rPr lang="it-IT" sz="3200" i="1" dirty="0">
                <a:solidFill>
                  <a:srgbClr val="000000"/>
                </a:solidFill>
                <a:effectLst/>
                <a:latin typeface="Arial Nova" panose="020B0504020202020204" pitchFamily="34" charset="0"/>
                <a:ea typeface="Times New Roman" panose="02020603050405020304" pitchFamily="18" charset="0"/>
                <a:cs typeface="HelveticaNeue"/>
              </a:rPr>
              <a:t>Grande dizionario della lingua italiana</a:t>
            </a:r>
            <a:r>
              <a:rPr lang="it-IT" sz="3200" dirty="0">
                <a:solidFill>
                  <a:srgbClr val="000000"/>
                </a:solidFill>
                <a:effectLst/>
                <a:latin typeface="Arial Nova" panose="020B0504020202020204" pitchFamily="34" charset="0"/>
                <a:ea typeface="Times New Roman" panose="02020603050405020304" pitchFamily="18" charset="0"/>
                <a:cs typeface="HelveticaNeue"/>
              </a:rPr>
              <a:t>, in vista della strutturazione </a:t>
            </a:r>
            <a:r>
              <a:rPr lang="it-IT" sz="3200">
                <a:solidFill>
                  <a:srgbClr val="000000"/>
                </a:solidFill>
                <a:effectLst/>
                <a:latin typeface="Arial Nova" panose="020B0504020202020204" pitchFamily="34" charset="0"/>
                <a:ea typeface="Times New Roman" panose="02020603050405020304" pitchFamily="18" charset="0"/>
                <a:cs typeface="HelveticaNeue"/>
              </a:rPr>
              <a:t>del vocabolario per la sua consultazione online.</a:t>
            </a:r>
          </a:p>
          <a:p>
            <a:pPr algn="just"/>
            <a:endParaRPr lang="it-IT" sz="3000">
              <a:solidFill>
                <a:srgbClr val="000000"/>
              </a:solidFill>
              <a:latin typeface="Arial Nova" panose="020B0504020202020204" pitchFamily="34" charset="0"/>
            </a:endParaRPr>
          </a:p>
          <a:p>
            <a:pPr algn="r" rtl="0"/>
            <a:r>
              <a:rPr lang="it-IT" sz="1600" b="0" i="0" u="none" strike="noStrike" kern="1200" baseline="0">
                <a:solidFill>
                  <a:srgbClr val="BFBFBF"/>
                </a:solidFill>
                <a:latin typeface="Arial Nova" panose="020B0504020202020204" pitchFamily="34" charset="0"/>
              </a:rPr>
              <a:t>KEYWORDS</a:t>
            </a:r>
          </a:p>
          <a:p>
            <a:pPr algn="r" rtl="0"/>
            <a:r>
              <a:rPr lang="it-IT" sz="2400" b="0" i="0" u="none" strike="noStrike" kern="1200" baseline="0">
                <a:solidFill>
                  <a:srgbClr val="BFBFBF"/>
                </a:solidFill>
                <a:latin typeface="Arial Nova" panose="020B0504020202020204" pitchFamily="34" charset="0"/>
              </a:rPr>
              <a:t>Dizionari digitali, </a:t>
            </a:r>
          </a:p>
          <a:p>
            <a:pPr algn="r" rtl="0"/>
            <a:r>
              <a:rPr lang="it-IT" sz="2400" b="0" i="0" u="none" strike="noStrike" kern="1200" baseline="0">
                <a:solidFill>
                  <a:srgbClr val="BFBFBF"/>
                </a:solidFill>
                <a:latin typeface="Arial Nova" panose="020B0504020202020204" pitchFamily="34" charset="0"/>
              </a:rPr>
              <a:t>risorse linguistiche, </a:t>
            </a:r>
          </a:p>
          <a:p>
            <a:pPr algn="r" rtl="0"/>
            <a:r>
              <a:rPr lang="it-IT" sz="2400" b="0" i="0" u="none" strike="noStrike" kern="1200" baseline="0">
                <a:solidFill>
                  <a:srgbClr val="BFBFBF"/>
                </a:solidFill>
                <a:latin typeface="Arial Nova" panose="020B0504020202020204" pitchFamily="34" charset="0"/>
              </a:rPr>
              <a:t>estrazione </a:t>
            </a:r>
          </a:p>
          <a:p>
            <a:pPr algn="r" rtl="0"/>
            <a:r>
              <a:rPr lang="it-IT" sz="2400" b="0" i="0" u="none" strike="noStrike" kern="1200" baseline="0">
                <a:solidFill>
                  <a:srgbClr val="BFBFBF"/>
                </a:solidFill>
                <a:latin typeface="Arial Nova" panose="020B0504020202020204" pitchFamily="34" charset="0"/>
              </a:rPr>
              <a:t>dell’informazione, </a:t>
            </a:r>
          </a:p>
          <a:p>
            <a:pPr algn="r" rtl="0"/>
            <a:r>
              <a:rPr lang="it-IT" sz="2400">
                <a:solidFill>
                  <a:schemeClr val="bg1">
                    <a:lumMod val="75000"/>
                  </a:schemeClr>
                </a:solidFill>
                <a:latin typeface="Arial Nova" panose="020B0504020202020204" pitchFamily="34" charset="0"/>
              </a:rPr>
              <a:t>riconoscimento di errori, </a:t>
            </a:r>
          </a:p>
          <a:p>
            <a:pPr algn="r" rtl="0"/>
            <a:r>
              <a:rPr lang="it-IT" sz="2400">
                <a:solidFill>
                  <a:schemeClr val="bg1">
                    <a:lumMod val="75000"/>
                  </a:schemeClr>
                </a:solidFill>
                <a:latin typeface="Arial Nova" panose="020B0504020202020204" pitchFamily="34" charset="0"/>
              </a:rPr>
              <a:t>correzione del testo post OCR</a:t>
            </a:r>
            <a:endParaRPr lang="en-US" sz="2400" b="0" i="0" u="none" strike="noStrike" kern="1200" baseline="0">
              <a:solidFill>
                <a:srgbClr val="BFBFBF"/>
              </a:solidFill>
              <a:latin typeface="Arial Nova" panose="020B0504020202020204" pitchFamily="34" charset="0"/>
            </a:endParaRPr>
          </a:p>
        </p:txBody>
      </p:sp>
      <p:pic>
        <p:nvPicPr>
          <p:cNvPr id="4" name="Immagine 3">
            <a:extLst>
              <a:ext uri="{FF2B5EF4-FFF2-40B4-BE49-F238E27FC236}">
                <a16:creationId xmlns:a16="http://schemas.microsoft.com/office/drawing/2014/main" id="{F20489FD-A339-41A3-B9AB-5C0A43FAA929}"/>
              </a:ext>
            </a:extLst>
          </p:cNvPr>
          <p:cNvPicPr>
            <a:picLocks noChangeAspect="1"/>
          </p:cNvPicPr>
          <p:nvPr/>
        </p:nvPicPr>
        <p:blipFill>
          <a:blip r:embed="rId2"/>
          <a:stretch>
            <a:fillRect/>
          </a:stretch>
        </p:blipFill>
        <p:spPr>
          <a:xfrm>
            <a:off x="133050" y="3843421"/>
            <a:ext cx="7895273" cy="2306003"/>
          </a:xfrm>
          <a:prstGeom prst="rect">
            <a:avLst/>
          </a:prstGeom>
          <a:ln w="19050">
            <a:solidFill>
              <a:srgbClr val="FFC000"/>
            </a:solidFill>
          </a:ln>
        </p:spPr>
      </p:pic>
    </p:spTree>
    <p:extLst>
      <p:ext uri="{BB962C8B-B14F-4D97-AF65-F5344CB8AC3E}">
        <p14:creationId xmlns:p14="http://schemas.microsoft.com/office/powerpoint/2010/main" val="29896845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pattFill prst="dotGrid">
          <a:fgClr>
            <a:srgbClr val="FFC000"/>
          </a:fgClr>
          <a:bgClr>
            <a:schemeClr val="bg1"/>
          </a:bgClr>
        </a:pattFill>
        <a:effectLst/>
      </p:bgPr>
    </p:bg>
    <p:spTree>
      <p:nvGrpSpPr>
        <p:cNvPr id="1" name=""/>
        <p:cNvGrpSpPr/>
        <p:nvPr/>
      </p:nvGrpSpPr>
      <p:grpSpPr>
        <a:xfrm>
          <a:off x="0" y="0"/>
          <a:ext cx="0" cy="0"/>
          <a:chOff x="0" y="0"/>
          <a:chExt cx="0" cy="0"/>
        </a:xfrm>
      </p:grpSpPr>
      <p:sp>
        <p:nvSpPr>
          <p:cNvPr id="12" name="CasellaDiTesto 11">
            <a:extLst>
              <a:ext uri="{FF2B5EF4-FFF2-40B4-BE49-F238E27FC236}">
                <a16:creationId xmlns:a16="http://schemas.microsoft.com/office/drawing/2014/main" id="{3D6826D6-7E1A-4489-9174-CC08B0F7C051}"/>
              </a:ext>
            </a:extLst>
          </p:cNvPr>
          <p:cNvSpPr txBox="1"/>
          <p:nvPr/>
        </p:nvSpPr>
        <p:spPr>
          <a:xfrm>
            <a:off x="876000" y="508487"/>
            <a:ext cx="10440000" cy="1077218"/>
          </a:xfrm>
          <a:prstGeom prst="rect">
            <a:avLst/>
          </a:prstGeom>
          <a:solidFill>
            <a:schemeClr val="bg1"/>
          </a:solidFill>
          <a:ln w="19050">
            <a:solidFill>
              <a:srgbClr val="FFC000"/>
            </a:solidFill>
          </a:ln>
        </p:spPr>
        <p:txBody>
          <a:bodyPr wrap="square" rtlCol="0">
            <a:spAutoFit/>
          </a:bodyPr>
          <a:lstStyle/>
          <a:p>
            <a:pPr algn="just">
              <a:buClr>
                <a:srgbClr val="FFC000"/>
              </a:buClr>
              <a:buSzPct val="80000"/>
            </a:pPr>
            <a:r>
              <a:rPr lang="en-US" sz="2400" b="1" dirty="0">
                <a:solidFill>
                  <a:srgbClr val="FFC000"/>
                </a:solidFill>
                <a:latin typeface="Arial Nova" panose="020B0504020202020204" pitchFamily="34" charset="0"/>
                <a:ea typeface="Times New Roman" panose="02020603050405020304" pitchFamily="18" charset="0"/>
                <a:cs typeface="HelveticaNeue"/>
              </a:rPr>
              <a:t>3.</a:t>
            </a:r>
            <a:r>
              <a:rPr lang="en-US" sz="2800" dirty="0">
                <a:solidFill>
                  <a:srgbClr val="000000"/>
                </a:solidFill>
                <a:latin typeface="Arial Nova" panose="020B0504020202020204" pitchFamily="34" charset="0"/>
                <a:ea typeface="Times New Roman" panose="02020603050405020304" pitchFamily="18" charset="0"/>
                <a:cs typeface="HelveticaNeue"/>
              </a:rPr>
              <a:t> </a:t>
            </a:r>
            <a:r>
              <a:rPr lang="it-IT" sz="2800" dirty="0">
                <a:solidFill>
                  <a:schemeClr val="bg1">
                    <a:lumMod val="75000"/>
                  </a:schemeClr>
                </a:solidFill>
                <a:latin typeface="Arial Nova" panose="020B0504020202020204" pitchFamily="34" charset="0"/>
                <a:ea typeface="Times New Roman" panose="02020603050405020304" pitchFamily="18" charset="0"/>
                <a:cs typeface="HelveticaNeue"/>
              </a:rPr>
              <a:t>Valeria Caruso, Roberta Presta, Roberto Montanari, </a:t>
            </a:r>
            <a:r>
              <a:rPr lang="it-IT" sz="3200" i="1" dirty="0">
                <a:solidFill>
                  <a:srgbClr val="000000"/>
                </a:solidFill>
                <a:latin typeface="Arial Nova" panose="020B0504020202020204" pitchFamily="34" charset="0"/>
                <a:ea typeface="Times New Roman" panose="02020603050405020304" pitchFamily="18" charset="0"/>
                <a:cs typeface="HelveticaNeue"/>
              </a:rPr>
              <a:t>Soluzioni </a:t>
            </a:r>
            <a:r>
              <a:rPr lang="it-IT" sz="3200" dirty="0">
                <a:solidFill>
                  <a:srgbClr val="000000"/>
                </a:solidFill>
                <a:latin typeface="Arial Nova" panose="020B0504020202020204" pitchFamily="34" charset="0"/>
                <a:ea typeface="Times New Roman" panose="02020603050405020304" pitchFamily="18" charset="0"/>
                <a:cs typeface="HelveticaNeue"/>
              </a:rPr>
              <a:t>human-</a:t>
            </a:r>
            <a:r>
              <a:rPr lang="it-IT" sz="3200" dirty="0" err="1">
                <a:solidFill>
                  <a:srgbClr val="000000"/>
                </a:solidFill>
                <a:latin typeface="Arial Nova" panose="020B0504020202020204" pitchFamily="34" charset="0"/>
                <a:ea typeface="Times New Roman" panose="02020603050405020304" pitchFamily="18" charset="0"/>
                <a:cs typeface="HelveticaNeue"/>
              </a:rPr>
              <a:t>centred</a:t>
            </a:r>
            <a:r>
              <a:rPr lang="it-IT" sz="3200" i="1" dirty="0">
                <a:solidFill>
                  <a:srgbClr val="000000"/>
                </a:solidFill>
                <a:latin typeface="Arial Nova" panose="020B0504020202020204" pitchFamily="34" charset="0"/>
                <a:ea typeface="Times New Roman" panose="02020603050405020304" pitchFamily="18" charset="0"/>
                <a:cs typeface="HelveticaNeue"/>
              </a:rPr>
              <a:t> per la lessicografia mobile</a:t>
            </a:r>
            <a:endParaRPr lang="it-IT" sz="3200" dirty="0">
              <a:solidFill>
                <a:srgbClr val="000000"/>
              </a:solidFill>
              <a:latin typeface="Arial Nova" panose="020B0504020202020204" pitchFamily="34" charset="0"/>
              <a:ea typeface="Times New Roman" panose="02020603050405020304" pitchFamily="18" charset="0"/>
              <a:cs typeface="HelveticaNeue"/>
            </a:endParaRPr>
          </a:p>
        </p:txBody>
      </p:sp>
      <p:sp>
        <p:nvSpPr>
          <p:cNvPr id="3" name="CasellaDiTesto 2">
            <a:extLst>
              <a:ext uri="{FF2B5EF4-FFF2-40B4-BE49-F238E27FC236}">
                <a16:creationId xmlns:a16="http://schemas.microsoft.com/office/drawing/2014/main" id="{DF40D44E-6FAC-418B-9937-721C7410DC94}"/>
              </a:ext>
            </a:extLst>
          </p:cNvPr>
          <p:cNvSpPr txBox="1"/>
          <p:nvPr/>
        </p:nvSpPr>
        <p:spPr>
          <a:xfrm>
            <a:off x="304500" y="2523872"/>
            <a:ext cx="8753775" cy="3508653"/>
          </a:xfrm>
          <a:prstGeom prst="rect">
            <a:avLst/>
          </a:prstGeom>
          <a:solidFill>
            <a:schemeClr val="bg1"/>
          </a:solidFill>
          <a:ln w="19050">
            <a:solidFill>
              <a:srgbClr val="FFC000"/>
            </a:solidFill>
          </a:ln>
        </p:spPr>
        <p:txBody>
          <a:bodyPr wrap="square" rtlCol="0">
            <a:spAutoFit/>
          </a:bodyPr>
          <a:lstStyle/>
          <a:p>
            <a:pPr algn="just"/>
            <a:r>
              <a:rPr lang="it-IT" sz="3200" dirty="0">
                <a:solidFill>
                  <a:srgbClr val="000000"/>
                </a:solidFill>
                <a:effectLst/>
                <a:latin typeface="Arial Nova" panose="020B0504020202020204" pitchFamily="34" charset="0"/>
                <a:ea typeface="Times New Roman" panose="02020603050405020304" pitchFamily="18" charset="0"/>
                <a:cs typeface="HelveticaNeue"/>
              </a:rPr>
              <a:t>Progettazione di un dizionario su </a:t>
            </a:r>
            <a:r>
              <a:rPr lang="it-IT" sz="3200" i="1" dirty="0">
                <a:solidFill>
                  <a:srgbClr val="000000"/>
                </a:solidFill>
                <a:effectLst/>
                <a:latin typeface="Arial Nova" panose="020B0504020202020204" pitchFamily="34" charset="0"/>
                <a:ea typeface="Times New Roman" panose="02020603050405020304" pitchFamily="18" charset="0"/>
                <a:cs typeface="HelveticaNeue"/>
              </a:rPr>
              <a:t>smartphone</a:t>
            </a:r>
            <a:r>
              <a:rPr lang="it-IT" sz="3200" dirty="0">
                <a:solidFill>
                  <a:srgbClr val="000000"/>
                </a:solidFill>
                <a:effectLst/>
                <a:latin typeface="Arial Nova" panose="020B0504020202020204" pitchFamily="34" charset="0"/>
                <a:ea typeface="Times New Roman" panose="02020603050405020304" pitchFamily="18" charset="0"/>
                <a:cs typeface="HelveticaNeue"/>
              </a:rPr>
              <a:t> delle espressioni </a:t>
            </a:r>
            <a:r>
              <a:rPr lang="it-IT" sz="3200">
                <a:solidFill>
                  <a:srgbClr val="000000"/>
                </a:solidFill>
                <a:effectLst/>
                <a:latin typeface="Arial Nova" panose="020B0504020202020204" pitchFamily="34" charset="0"/>
                <a:ea typeface="Times New Roman" panose="02020603050405020304" pitchFamily="18" charset="0"/>
                <a:cs typeface="HelveticaNeue"/>
              </a:rPr>
              <a:t>idiomatiche italiane, rivolto a un pubblico di discenti dell’italiano (nella fattispecie studenti cinesi).</a:t>
            </a:r>
          </a:p>
          <a:p>
            <a:pPr algn="just"/>
            <a:endParaRPr lang="it-IT" sz="3000" i="1">
              <a:solidFill>
                <a:srgbClr val="000000"/>
              </a:solidFill>
              <a:latin typeface="Arial Nova" panose="020B0504020202020204" pitchFamily="34" charset="0"/>
            </a:endParaRPr>
          </a:p>
          <a:p>
            <a:pPr algn="just" rtl="0"/>
            <a:r>
              <a:rPr lang="it-IT" sz="1600" b="0" i="0" u="none" strike="noStrike" kern="1200" baseline="0">
                <a:solidFill>
                  <a:srgbClr val="BFBFBF"/>
                </a:solidFill>
                <a:latin typeface="Arial Nova" panose="020B0504020202020204" pitchFamily="34" charset="0"/>
              </a:rPr>
              <a:t>KEYWORDS</a:t>
            </a:r>
          </a:p>
          <a:p>
            <a:pPr algn="just" rtl="0"/>
            <a:r>
              <a:rPr lang="it-IT" sz="2400" b="0" i="0" u="none" strike="noStrike" kern="1200" baseline="0">
                <a:solidFill>
                  <a:srgbClr val="BFBFBF"/>
                </a:solidFill>
                <a:latin typeface="Arial Nova" panose="020B0504020202020204" pitchFamily="34" charset="0"/>
              </a:rPr>
              <a:t>Risorse linguistiche, software, mutamenti nella lettura e nell’apprendimento, opportunità di accesso ai dati</a:t>
            </a:r>
            <a:endParaRPr lang="en-US" sz="2400" b="0" i="0" u="none" strike="noStrike" kern="1200" baseline="0">
              <a:solidFill>
                <a:srgbClr val="BFBFBF"/>
              </a:solidFill>
              <a:latin typeface="Arial Nova" panose="020B0504020202020204" pitchFamily="34" charset="0"/>
            </a:endParaRPr>
          </a:p>
        </p:txBody>
      </p:sp>
      <p:pic>
        <p:nvPicPr>
          <p:cNvPr id="4" name="Immagine 3">
            <a:extLst>
              <a:ext uri="{FF2B5EF4-FFF2-40B4-BE49-F238E27FC236}">
                <a16:creationId xmlns:a16="http://schemas.microsoft.com/office/drawing/2014/main" id="{4EA32BC8-A3CB-4B61-9BCD-AE30D2EE2726}"/>
              </a:ext>
            </a:extLst>
          </p:cNvPr>
          <p:cNvPicPr>
            <a:picLocks noChangeAspect="1"/>
          </p:cNvPicPr>
          <p:nvPr/>
        </p:nvPicPr>
        <p:blipFill>
          <a:blip r:embed="rId2"/>
          <a:stretch>
            <a:fillRect/>
          </a:stretch>
        </p:blipFill>
        <p:spPr>
          <a:xfrm>
            <a:off x="9708504" y="2164795"/>
            <a:ext cx="2178996" cy="4422843"/>
          </a:xfrm>
          <a:prstGeom prst="rect">
            <a:avLst/>
          </a:prstGeom>
          <a:ln w="19050">
            <a:solidFill>
              <a:srgbClr val="FFC000"/>
            </a:solidFill>
          </a:ln>
        </p:spPr>
      </p:pic>
    </p:spTree>
    <p:extLst>
      <p:ext uri="{BB962C8B-B14F-4D97-AF65-F5344CB8AC3E}">
        <p14:creationId xmlns:p14="http://schemas.microsoft.com/office/powerpoint/2010/main" val="5178332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pattFill prst="dotGrid">
          <a:fgClr>
            <a:srgbClr val="FFC000"/>
          </a:fgClr>
          <a:bgClr>
            <a:schemeClr val="bg1"/>
          </a:bgClr>
        </a:pattFill>
        <a:effectLst/>
      </p:bgPr>
    </p:bg>
    <p:spTree>
      <p:nvGrpSpPr>
        <p:cNvPr id="1" name=""/>
        <p:cNvGrpSpPr/>
        <p:nvPr/>
      </p:nvGrpSpPr>
      <p:grpSpPr>
        <a:xfrm>
          <a:off x="0" y="0"/>
          <a:ext cx="0" cy="0"/>
          <a:chOff x="0" y="0"/>
          <a:chExt cx="0" cy="0"/>
        </a:xfrm>
      </p:grpSpPr>
      <p:sp>
        <p:nvSpPr>
          <p:cNvPr id="12" name="CasellaDiTesto 11">
            <a:extLst>
              <a:ext uri="{FF2B5EF4-FFF2-40B4-BE49-F238E27FC236}">
                <a16:creationId xmlns:a16="http://schemas.microsoft.com/office/drawing/2014/main" id="{3D6826D6-7E1A-4489-9174-CC08B0F7C051}"/>
              </a:ext>
            </a:extLst>
          </p:cNvPr>
          <p:cNvSpPr txBox="1"/>
          <p:nvPr/>
        </p:nvSpPr>
        <p:spPr>
          <a:xfrm>
            <a:off x="876000" y="433113"/>
            <a:ext cx="10440000" cy="1384995"/>
          </a:xfrm>
          <a:prstGeom prst="rect">
            <a:avLst/>
          </a:prstGeom>
          <a:solidFill>
            <a:schemeClr val="bg1"/>
          </a:solidFill>
          <a:ln w="19050">
            <a:solidFill>
              <a:srgbClr val="FFC000"/>
            </a:solidFill>
          </a:ln>
        </p:spPr>
        <p:txBody>
          <a:bodyPr wrap="square" rtlCol="0">
            <a:spAutoFit/>
          </a:bodyPr>
          <a:lstStyle/>
          <a:p>
            <a:pPr algn="just">
              <a:buClr>
                <a:srgbClr val="FFC000"/>
              </a:buClr>
              <a:buSzPct val="80000"/>
            </a:pPr>
            <a:r>
              <a:rPr lang="en-US" sz="2400" b="1" dirty="0">
                <a:solidFill>
                  <a:srgbClr val="FFC000"/>
                </a:solidFill>
                <a:latin typeface="Arial Nova" panose="020B0504020202020204" pitchFamily="34" charset="0"/>
                <a:ea typeface="Times New Roman" panose="02020603050405020304" pitchFamily="18" charset="0"/>
                <a:cs typeface="HelveticaNeue"/>
              </a:rPr>
              <a:t>4.</a:t>
            </a:r>
            <a:r>
              <a:rPr lang="en-US" sz="2800" dirty="0">
                <a:solidFill>
                  <a:srgbClr val="000000"/>
                </a:solidFill>
                <a:latin typeface="Arial Nova" panose="020B0504020202020204" pitchFamily="34" charset="0"/>
                <a:ea typeface="Times New Roman" panose="02020603050405020304" pitchFamily="18" charset="0"/>
                <a:cs typeface="HelveticaNeue"/>
              </a:rPr>
              <a:t> </a:t>
            </a:r>
            <a:r>
              <a:rPr lang="it-IT" sz="2400" dirty="0">
                <a:solidFill>
                  <a:schemeClr val="bg1">
                    <a:lumMod val="75000"/>
                  </a:schemeClr>
                </a:solidFill>
                <a:latin typeface="Arial Nova" panose="020B0504020202020204" pitchFamily="34" charset="0"/>
                <a:ea typeface="Times New Roman" panose="02020603050405020304" pitchFamily="18" charset="0"/>
                <a:cs typeface="HelveticaNeue"/>
              </a:rPr>
              <a:t>Ivan </a:t>
            </a:r>
            <a:r>
              <a:rPr lang="it-IT" sz="2400" dirty="0" err="1">
                <a:solidFill>
                  <a:schemeClr val="bg1">
                    <a:lumMod val="75000"/>
                  </a:schemeClr>
                </a:solidFill>
                <a:latin typeface="Arial Nova" panose="020B0504020202020204" pitchFamily="34" charset="0"/>
                <a:ea typeface="Times New Roman" panose="02020603050405020304" pitchFamily="18" charset="0"/>
                <a:cs typeface="HelveticaNeue"/>
              </a:rPr>
              <a:t>Heibi</a:t>
            </a:r>
            <a:r>
              <a:rPr lang="it-IT" sz="2400" dirty="0">
                <a:solidFill>
                  <a:schemeClr val="bg1">
                    <a:lumMod val="75000"/>
                  </a:schemeClr>
                </a:solidFill>
                <a:latin typeface="Arial Nova" panose="020B0504020202020204" pitchFamily="34" charset="0"/>
                <a:ea typeface="Times New Roman" panose="02020603050405020304" pitchFamily="18" charset="0"/>
                <a:cs typeface="HelveticaNeue"/>
              </a:rPr>
              <a:t>, Silvio Peroni, Luca Pareschi, Paolo Ferri, </a:t>
            </a:r>
            <a:r>
              <a:rPr lang="it-IT" sz="2800" i="1" dirty="0">
                <a:solidFill>
                  <a:srgbClr val="000000"/>
                </a:solidFill>
                <a:latin typeface="Arial Nova" panose="020B0504020202020204" pitchFamily="34" charset="0"/>
                <a:ea typeface="Times New Roman" panose="02020603050405020304" pitchFamily="18" charset="0"/>
                <a:cs typeface="HelveticaNeue"/>
              </a:rPr>
              <a:t>MITAO: a tool for </a:t>
            </a:r>
            <a:r>
              <a:rPr lang="it-IT" sz="2800" i="1" dirty="0" err="1">
                <a:solidFill>
                  <a:srgbClr val="000000"/>
                </a:solidFill>
                <a:latin typeface="Arial Nova" panose="020B0504020202020204" pitchFamily="34" charset="0"/>
                <a:ea typeface="Times New Roman" panose="02020603050405020304" pitchFamily="18" charset="0"/>
                <a:cs typeface="HelveticaNeue"/>
              </a:rPr>
              <a:t>enabling</a:t>
            </a:r>
            <a:r>
              <a:rPr lang="it-IT" sz="2800" i="1" dirty="0">
                <a:solidFill>
                  <a:srgbClr val="000000"/>
                </a:solidFill>
                <a:latin typeface="Arial Nova" panose="020B0504020202020204" pitchFamily="34" charset="0"/>
                <a:ea typeface="Times New Roman" panose="02020603050405020304" pitchFamily="18" charset="0"/>
                <a:cs typeface="HelveticaNeue"/>
              </a:rPr>
              <a:t> </a:t>
            </a:r>
            <a:r>
              <a:rPr lang="it-IT" sz="2800" i="1" dirty="0" err="1">
                <a:solidFill>
                  <a:srgbClr val="000000"/>
                </a:solidFill>
                <a:latin typeface="Arial Nova" panose="020B0504020202020204" pitchFamily="34" charset="0"/>
                <a:ea typeface="Times New Roman" panose="02020603050405020304" pitchFamily="18" charset="0"/>
                <a:cs typeface="HelveticaNeue"/>
              </a:rPr>
              <a:t>scholars</a:t>
            </a:r>
            <a:r>
              <a:rPr lang="it-IT" sz="2800" i="1" dirty="0">
                <a:solidFill>
                  <a:srgbClr val="000000"/>
                </a:solidFill>
                <a:latin typeface="Arial Nova" panose="020B0504020202020204" pitchFamily="34" charset="0"/>
                <a:ea typeface="Times New Roman" panose="02020603050405020304" pitchFamily="18" charset="0"/>
                <a:cs typeface="HelveticaNeue"/>
              </a:rPr>
              <a:t> in the </a:t>
            </a:r>
            <a:r>
              <a:rPr lang="it-IT" sz="2800" i="1" dirty="0" err="1">
                <a:solidFill>
                  <a:srgbClr val="000000"/>
                </a:solidFill>
                <a:latin typeface="Arial Nova" panose="020B0504020202020204" pitchFamily="34" charset="0"/>
                <a:ea typeface="Times New Roman" panose="02020603050405020304" pitchFamily="18" charset="0"/>
                <a:cs typeface="HelveticaNeue"/>
              </a:rPr>
              <a:t>Humanities</a:t>
            </a:r>
            <a:r>
              <a:rPr lang="it-IT" sz="2800" i="1" dirty="0">
                <a:solidFill>
                  <a:srgbClr val="000000"/>
                </a:solidFill>
                <a:latin typeface="Arial Nova" panose="020B0504020202020204" pitchFamily="34" charset="0"/>
                <a:ea typeface="Times New Roman" panose="02020603050405020304" pitchFamily="18" charset="0"/>
                <a:cs typeface="HelveticaNeue"/>
              </a:rPr>
              <a:t> to use </a:t>
            </a:r>
            <a:r>
              <a:rPr lang="it-IT" sz="2800" i="1" dirty="0" err="1">
                <a:solidFill>
                  <a:srgbClr val="000000"/>
                </a:solidFill>
                <a:latin typeface="Arial Nova" panose="020B0504020202020204" pitchFamily="34" charset="0"/>
                <a:ea typeface="Times New Roman" panose="02020603050405020304" pitchFamily="18" charset="0"/>
                <a:cs typeface="HelveticaNeue"/>
              </a:rPr>
              <a:t>Topic</a:t>
            </a:r>
            <a:r>
              <a:rPr lang="it-IT" sz="2800" i="1" dirty="0">
                <a:solidFill>
                  <a:srgbClr val="000000"/>
                </a:solidFill>
                <a:latin typeface="Arial Nova" panose="020B0504020202020204" pitchFamily="34" charset="0"/>
                <a:ea typeface="Times New Roman" panose="02020603050405020304" pitchFamily="18" charset="0"/>
                <a:cs typeface="HelveticaNeue"/>
              </a:rPr>
              <a:t> </a:t>
            </a:r>
            <a:r>
              <a:rPr lang="it-IT" sz="2800" i="1" dirty="0" err="1">
                <a:solidFill>
                  <a:srgbClr val="000000"/>
                </a:solidFill>
                <a:latin typeface="Arial Nova" panose="020B0504020202020204" pitchFamily="34" charset="0"/>
                <a:ea typeface="Times New Roman" panose="02020603050405020304" pitchFamily="18" charset="0"/>
                <a:cs typeface="HelveticaNeue"/>
              </a:rPr>
              <a:t>Modelling</a:t>
            </a:r>
            <a:r>
              <a:rPr lang="it-IT" sz="2800" i="1" dirty="0">
                <a:solidFill>
                  <a:srgbClr val="000000"/>
                </a:solidFill>
                <a:latin typeface="Arial Nova" panose="020B0504020202020204" pitchFamily="34" charset="0"/>
                <a:ea typeface="Times New Roman" panose="02020603050405020304" pitchFamily="18" charset="0"/>
                <a:cs typeface="HelveticaNeue"/>
              </a:rPr>
              <a:t> in </a:t>
            </a:r>
            <a:r>
              <a:rPr lang="it-IT" sz="2800" i="1" dirty="0" err="1">
                <a:solidFill>
                  <a:srgbClr val="000000"/>
                </a:solidFill>
                <a:latin typeface="Arial Nova" panose="020B0504020202020204" pitchFamily="34" charset="0"/>
                <a:ea typeface="Times New Roman" panose="02020603050405020304" pitchFamily="18" charset="0"/>
                <a:cs typeface="HelveticaNeue"/>
              </a:rPr>
              <a:t>their</a:t>
            </a:r>
            <a:r>
              <a:rPr lang="it-IT" sz="2800" i="1" dirty="0">
                <a:solidFill>
                  <a:srgbClr val="000000"/>
                </a:solidFill>
                <a:latin typeface="Arial Nova" panose="020B0504020202020204" pitchFamily="34" charset="0"/>
                <a:ea typeface="Times New Roman" panose="02020603050405020304" pitchFamily="18" charset="0"/>
                <a:cs typeface="HelveticaNeue"/>
              </a:rPr>
              <a:t> studies</a:t>
            </a:r>
            <a:endParaRPr lang="it-IT" sz="3200" dirty="0">
              <a:solidFill>
                <a:srgbClr val="000000"/>
              </a:solidFill>
              <a:latin typeface="Arial Nova" panose="020B0504020202020204" pitchFamily="34" charset="0"/>
              <a:ea typeface="Times New Roman" panose="02020603050405020304" pitchFamily="18" charset="0"/>
              <a:cs typeface="HelveticaNeue"/>
            </a:endParaRPr>
          </a:p>
        </p:txBody>
      </p:sp>
      <p:sp>
        <p:nvSpPr>
          <p:cNvPr id="3" name="CasellaDiTesto 2">
            <a:extLst>
              <a:ext uri="{FF2B5EF4-FFF2-40B4-BE49-F238E27FC236}">
                <a16:creationId xmlns:a16="http://schemas.microsoft.com/office/drawing/2014/main" id="{D4EE0BA6-0E05-482C-8A5C-0176F9D93F42}"/>
              </a:ext>
            </a:extLst>
          </p:cNvPr>
          <p:cNvSpPr txBox="1"/>
          <p:nvPr/>
        </p:nvSpPr>
        <p:spPr>
          <a:xfrm>
            <a:off x="876000" y="2487845"/>
            <a:ext cx="10440000" cy="2523768"/>
          </a:xfrm>
          <a:prstGeom prst="rect">
            <a:avLst/>
          </a:prstGeom>
          <a:solidFill>
            <a:schemeClr val="bg1"/>
          </a:solidFill>
          <a:ln w="19050">
            <a:solidFill>
              <a:srgbClr val="FFC000"/>
            </a:solidFill>
          </a:ln>
        </p:spPr>
        <p:txBody>
          <a:bodyPr wrap="square" rtlCol="0">
            <a:spAutoFit/>
          </a:bodyPr>
          <a:lstStyle/>
          <a:p>
            <a:pPr algn="just"/>
            <a:r>
              <a:rPr lang="it-IT" sz="3200" dirty="0">
                <a:solidFill>
                  <a:srgbClr val="000000"/>
                </a:solidFill>
                <a:effectLst/>
                <a:latin typeface="Arial Nova" panose="020B0504020202020204" pitchFamily="34" charset="0"/>
                <a:ea typeface="Times New Roman" panose="02020603050405020304" pitchFamily="18" charset="0"/>
                <a:cs typeface="HelveticaNeue"/>
              </a:rPr>
              <a:t>Presentazione di MITAO</a:t>
            </a:r>
            <a:r>
              <a:rPr lang="it-IT" sz="3200" dirty="0">
                <a:solidFill>
                  <a:srgbClr val="000000"/>
                </a:solidFill>
                <a:latin typeface="Arial Nova" panose="020B0504020202020204" pitchFamily="34" charset="0"/>
                <a:ea typeface="Times New Roman" panose="02020603050405020304" pitchFamily="18" charset="0"/>
                <a:cs typeface="HelveticaNeue"/>
              </a:rPr>
              <a:t>, uno strumento per l’estrazione automatica </a:t>
            </a:r>
            <a:r>
              <a:rPr lang="it-IT" sz="3200">
                <a:solidFill>
                  <a:srgbClr val="000000"/>
                </a:solidFill>
                <a:latin typeface="Arial Nova" panose="020B0504020202020204" pitchFamily="34" charset="0"/>
                <a:ea typeface="Times New Roman" panose="02020603050405020304" pitchFamily="18" charset="0"/>
                <a:cs typeface="HelveticaNeue"/>
              </a:rPr>
              <a:t>del tema a partire da un corpus di testi.</a:t>
            </a:r>
          </a:p>
          <a:p>
            <a:pPr algn="just"/>
            <a:endParaRPr lang="it-IT" sz="3000" i="1">
              <a:solidFill>
                <a:srgbClr val="000000"/>
              </a:solidFill>
              <a:latin typeface="Arial Nova" panose="020B0504020202020204" pitchFamily="34" charset="0"/>
            </a:endParaRPr>
          </a:p>
          <a:p>
            <a:pPr algn="just" rtl="0"/>
            <a:r>
              <a:rPr lang="it-IT" sz="1600" b="0" i="0" u="none" strike="noStrike" kern="1200" baseline="0">
                <a:solidFill>
                  <a:srgbClr val="BFBFBF"/>
                </a:solidFill>
                <a:latin typeface="Arial Nova" panose="020B0504020202020204" pitchFamily="34" charset="0"/>
              </a:rPr>
              <a:t>KEYWORDS</a:t>
            </a:r>
          </a:p>
          <a:p>
            <a:pPr algn="just" rtl="0"/>
            <a:r>
              <a:rPr lang="it-IT" sz="2400" b="0" i="0" u="none" strike="noStrike" kern="1200" baseline="0">
                <a:solidFill>
                  <a:srgbClr val="BFBFBF"/>
                </a:solidFill>
                <a:latin typeface="Arial Nova" panose="020B0504020202020204" pitchFamily="34" charset="0"/>
              </a:rPr>
              <a:t>Topic Modelling, MITAO,</a:t>
            </a:r>
          </a:p>
          <a:p>
            <a:pPr algn="just" rtl="0"/>
            <a:r>
              <a:rPr lang="it-IT" sz="2400" b="0" i="0" u="none" strike="noStrike" kern="1200" baseline="0">
                <a:solidFill>
                  <a:srgbClr val="BFBFBF"/>
                </a:solidFill>
                <a:latin typeface="Arial Nova" panose="020B0504020202020204" pitchFamily="34" charset="0"/>
              </a:rPr>
              <a:t>Tool </a:t>
            </a:r>
            <a:endParaRPr lang="en-US" sz="2400" b="0" i="0" u="none" strike="noStrike" kern="1200" baseline="0">
              <a:solidFill>
                <a:srgbClr val="BFBFBF"/>
              </a:solidFill>
              <a:latin typeface="Arial Nova" panose="020B0504020202020204" pitchFamily="34" charset="0"/>
            </a:endParaRPr>
          </a:p>
        </p:txBody>
      </p:sp>
      <p:pic>
        <p:nvPicPr>
          <p:cNvPr id="4" name="Immagine 3">
            <a:extLst>
              <a:ext uri="{FF2B5EF4-FFF2-40B4-BE49-F238E27FC236}">
                <a16:creationId xmlns:a16="http://schemas.microsoft.com/office/drawing/2014/main" id="{B26FE3C7-6A69-4751-BE40-BADFA3EA92CF}"/>
              </a:ext>
            </a:extLst>
          </p:cNvPr>
          <p:cNvPicPr>
            <a:picLocks noChangeAspect="1"/>
          </p:cNvPicPr>
          <p:nvPr/>
        </p:nvPicPr>
        <p:blipFill>
          <a:blip r:embed="rId2"/>
          <a:stretch>
            <a:fillRect/>
          </a:stretch>
        </p:blipFill>
        <p:spPr>
          <a:xfrm>
            <a:off x="4667760" y="3671657"/>
            <a:ext cx="7229951" cy="2895600"/>
          </a:xfrm>
          <a:prstGeom prst="rect">
            <a:avLst/>
          </a:prstGeom>
          <a:ln w="19050">
            <a:solidFill>
              <a:srgbClr val="FFC000"/>
            </a:solidFill>
          </a:ln>
        </p:spPr>
      </p:pic>
    </p:spTree>
    <p:extLst>
      <p:ext uri="{BB962C8B-B14F-4D97-AF65-F5344CB8AC3E}">
        <p14:creationId xmlns:p14="http://schemas.microsoft.com/office/powerpoint/2010/main" val="21704620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pattFill prst="dotGrid">
          <a:fgClr>
            <a:srgbClr val="FFC000"/>
          </a:fgClr>
          <a:bgClr>
            <a:schemeClr val="bg1"/>
          </a:bgClr>
        </a:pattFill>
        <a:effectLst/>
      </p:bgPr>
    </p:bg>
    <p:spTree>
      <p:nvGrpSpPr>
        <p:cNvPr id="1" name=""/>
        <p:cNvGrpSpPr/>
        <p:nvPr/>
      </p:nvGrpSpPr>
      <p:grpSpPr>
        <a:xfrm>
          <a:off x="0" y="0"/>
          <a:ext cx="0" cy="0"/>
          <a:chOff x="0" y="0"/>
          <a:chExt cx="0" cy="0"/>
        </a:xfrm>
      </p:grpSpPr>
      <p:sp>
        <p:nvSpPr>
          <p:cNvPr id="12" name="CasellaDiTesto 11">
            <a:extLst>
              <a:ext uri="{FF2B5EF4-FFF2-40B4-BE49-F238E27FC236}">
                <a16:creationId xmlns:a16="http://schemas.microsoft.com/office/drawing/2014/main" id="{3D6826D6-7E1A-4489-9174-CC08B0F7C051}"/>
              </a:ext>
            </a:extLst>
          </p:cNvPr>
          <p:cNvSpPr txBox="1"/>
          <p:nvPr/>
        </p:nvSpPr>
        <p:spPr>
          <a:xfrm>
            <a:off x="876000" y="126348"/>
            <a:ext cx="10440000" cy="1077218"/>
          </a:xfrm>
          <a:prstGeom prst="rect">
            <a:avLst/>
          </a:prstGeom>
          <a:solidFill>
            <a:schemeClr val="bg1"/>
          </a:solidFill>
          <a:ln w="19050">
            <a:solidFill>
              <a:srgbClr val="FFC000"/>
            </a:solidFill>
          </a:ln>
        </p:spPr>
        <p:txBody>
          <a:bodyPr wrap="square" rtlCol="0">
            <a:spAutoFit/>
          </a:bodyPr>
          <a:lstStyle/>
          <a:p>
            <a:pPr algn="just">
              <a:buClr>
                <a:srgbClr val="FFC000"/>
              </a:buClr>
              <a:buSzPct val="80000"/>
            </a:pPr>
            <a:r>
              <a:rPr lang="en-US" sz="2400" b="1" dirty="0">
                <a:solidFill>
                  <a:srgbClr val="FFC000"/>
                </a:solidFill>
                <a:latin typeface="Arial Nova" panose="020B0504020202020204" pitchFamily="34" charset="0"/>
                <a:ea typeface="Times New Roman" panose="02020603050405020304" pitchFamily="18" charset="0"/>
                <a:cs typeface="HelveticaNeue"/>
              </a:rPr>
              <a:t>5.</a:t>
            </a:r>
            <a:r>
              <a:rPr lang="en-US" sz="2800" dirty="0">
                <a:solidFill>
                  <a:srgbClr val="000000"/>
                </a:solidFill>
                <a:latin typeface="Arial Nova" panose="020B0504020202020204" pitchFamily="34" charset="0"/>
                <a:ea typeface="Times New Roman" panose="02020603050405020304" pitchFamily="18" charset="0"/>
                <a:cs typeface="HelveticaNeue"/>
              </a:rPr>
              <a:t> </a:t>
            </a:r>
            <a:r>
              <a:rPr lang="it-IT" sz="2800" dirty="0">
                <a:solidFill>
                  <a:schemeClr val="bg1">
                    <a:lumMod val="75000"/>
                  </a:schemeClr>
                </a:solidFill>
                <a:latin typeface="Arial Nova" panose="020B0504020202020204" pitchFamily="34" charset="0"/>
                <a:ea typeface="Times New Roman" panose="02020603050405020304" pitchFamily="18" charset="0"/>
                <a:cs typeface="HelveticaNeue"/>
              </a:rPr>
              <a:t>Giorgio Maria Di Nunzio, Federica Vezzani, </a:t>
            </a:r>
            <a:r>
              <a:rPr lang="it-IT" sz="3200" i="1" dirty="0">
                <a:solidFill>
                  <a:srgbClr val="000000"/>
                </a:solidFill>
                <a:latin typeface="Arial Nova" panose="020B0504020202020204" pitchFamily="34" charset="0"/>
                <a:ea typeface="Times New Roman" panose="02020603050405020304" pitchFamily="18" charset="0"/>
                <a:cs typeface="HelveticaNeue"/>
              </a:rPr>
              <a:t>On the </a:t>
            </a:r>
            <a:r>
              <a:rPr lang="it-IT" sz="3200" i="1" dirty="0" err="1">
                <a:solidFill>
                  <a:srgbClr val="000000"/>
                </a:solidFill>
                <a:latin typeface="Arial Nova" panose="020B0504020202020204" pitchFamily="34" charset="0"/>
                <a:ea typeface="Times New Roman" panose="02020603050405020304" pitchFamily="18" charset="0"/>
                <a:cs typeface="HelveticaNeue"/>
              </a:rPr>
              <a:t>Reusability</a:t>
            </a:r>
            <a:r>
              <a:rPr lang="it-IT" sz="3200" i="1" dirty="0">
                <a:solidFill>
                  <a:srgbClr val="000000"/>
                </a:solidFill>
                <a:latin typeface="Arial Nova" panose="020B0504020202020204" pitchFamily="34" charset="0"/>
                <a:ea typeface="Times New Roman" panose="02020603050405020304" pitchFamily="18" charset="0"/>
                <a:cs typeface="HelveticaNeue"/>
              </a:rPr>
              <a:t> of </a:t>
            </a:r>
            <a:r>
              <a:rPr lang="it-IT" sz="3200" i="1" dirty="0" err="1">
                <a:solidFill>
                  <a:srgbClr val="000000"/>
                </a:solidFill>
                <a:latin typeface="Arial Nova" panose="020B0504020202020204" pitchFamily="34" charset="0"/>
                <a:ea typeface="Times New Roman" panose="02020603050405020304" pitchFamily="18" charset="0"/>
                <a:cs typeface="HelveticaNeue"/>
              </a:rPr>
              <a:t>Terminological</a:t>
            </a:r>
            <a:r>
              <a:rPr lang="it-IT" sz="3200" i="1" dirty="0">
                <a:solidFill>
                  <a:srgbClr val="000000"/>
                </a:solidFill>
                <a:latin typeface="Arial Nova" panose="020B0504020202020204" pitchFamily="34" charset="0"/>
                <a:ea typeface="Times New Roman" panose="02020603050405020304" pitchFamily="18" charset="0"/>
                <a:cs typeface="HelveticaNeue"/>
              </a:rPr>
              <a:t> Data</a:t>
            </a:r>
            <a:endParaRPr lang="it-IT" sz="3200" dirty="0">
              <a:solidFill>
                <a:srgbClr val="000000"/>
              </a:solidFill>
              <a:latin typeface="Arial Nova" panose="020B0504020202020204" pitchFamily="34" charset="0"/>
              <a:ea typeface="Times New Roman" panose="02020603050405020304" pitchFamily="18" charset="0"/>
              <a:cs typeface="HelveticaNeue"/>
            </a:endParaRPr>
          </a:p>
        </p:txBody>
      </p:sp>
      <p:sp>
        <p:nvSpPr>
          <p:cNvPr id="3" name="CasellaDiTesto 2">
            <a:extLst>
              <a:ext uri="{FF2B5EF4-FFF2-40B4-BE49-F238E27FC236}">
                <a16:creationId xmlns:a16="http://schemas.microsoft.com/office/drawing/2014/main" id="{C772B632-E877-4C5F-9FD2-BB839841CBA7}"/>
              </a:ext>
            </a:extLst>
          </p:cNvPr>
          <p:cNvSpPr txBox="1"/>
          <p:nvPr/>
        </p:nvSpPr>
        <p:spPr>
          <a:xfrm>
            <a:off x="876000" y="2749607"/>
            <a:ext cx="10440000" cy="4001095"/>
          </a:xfrm>
          <a:prstGeom prst="rect">
            <a:avLst/>
          </a:prstGeom>
          <a:solidFill>
            <a:schemeClr val="bg1"/>
          </a:solidFill>
          <a:ln w="19050">
            <a:solidFill>
              <a:srgbClr val="FFC000"/>
            </a:solidFill>
          </a:ln>
        </p:spPr>
        <p:txBody>
          <a:bodyPr wrap="square" rtlCol="0">
            <a:spAutoFit/>
          </a:bodyPr>
          <a:lstStyle/>
          <a:p>
            <a:pPr algn="r"/>
            <a:r>
              <a:rPr lang="it-IT" sz="3200">
                <a:solidFill>
                  <a:srgbClr val="000000"/>
                </a:solidFill>
                <a:effectLst/>
                <a:latin typeface="Arial Nova" panose="020B0504020202020204" pitchFamily="34" charset="0"/>
                <a:ea typeface="Times New Roman" panose="02020603050405020304" pitchFamily="18" charset="0"/>
                <a:cs typeface="HelveticaNeue"/>
              </a:rPr>
              <a:t>Recupero </a:t>
            </a:r>
          </a:p>
          <a:p>
            <a:pPr algn="r"/>
            <a:r>
              <a:rPr lang="it-IT" sz="3200">
                <a:solidFill>
                  <a:srgbClr val="000000"/>
                </a:solidFill>
                <a:effectLst/>
                <a:latin typeface="Arial Nova" panose="020B0504020202020204" pitchFamily="34" charset="0"/>
                <a:ea typeface="Times New Roman" panose="02020603050405020304" pitchFamily="18" charset="0"/>
                <a:cs typeface="HelveticaNeue"/>
              </a:rPr>
              <a:t>di una risorsa multilingue </a:t>
            </a:r>
          </a:p>
          <a:p>
            <a:pPr algn="r"/>
            <a:r>
              <a:rPr lang="it-IT" sz="3200">
                <a:solidFill>
                  <a:srgbClr val="000000"/>
                </a:solidFill>
                <a:effectLst/>
                <a:latin typeface="Arial Nova" panose="020B0504020202020204" pitchFamily="34" charset="0"/>
                <a:ea typeface="Times New Roman" panose="02020603050405020304" pitchFamily="18" charset="0"/>
                <a:cs typeface="HelveticaNeue"/>
              </a:rPr>
              <a:t>di terminologia medica</a:t>
            </a:r>
          </a:p>
          <a:p>
            <a:pPr algn="r"/>
            <a:r>
              <a:rPr lang="it-IT" sz="3200">
                <a:solidFill>
                  <a:srgbClr val="000000"/>
                </a:solidFill>
                <a:effectLst/>
                <a:latin typeface="Arial Nova" panose="020B0504020202020204" pitchFamily="34" charset="0"/>
                <a:ea typeface="Times New Roman" panose="02020603050405020304" pitchFamily="18" charset="0"/>
                <a:cs typeface="HelveticaNeue"/>
              </a:rPr>
              <a:t>e sua conversione in formato </a:t>
            </a:r>
          </a:p>
          <a:p>
            <a:pPr algn="r"/>
            <a:r>
              <a:rPr lang="it-IT" sz="3200">
                <a:solidFill>
                  <a:srgbClr val="000000"/>
                </a:solidFill>
                <a:effectLst/>
                <a:latin typeface="Arial Nova" panose="020B0504020202020204" pitchFamily="34" charset="0"/>
                <a:ea typeface="Times New Roman" panose="02020603050405020304" pitchFamily="18" charset="0"/>
                <a:cs typeface="HelveticaNeue"/>
              </a:rPr>
              <a:t>standard </a:t>
            </a:r>
            <a:r>
              <a:rPr lang="it-IT" sz="3200" dirty="0">
                <a:solidFill>
                  <a:srgbClr val="000000"/>
                </a:solidFill>
                <a:effectLst/>
                <a:latin typeface="Arial Nova" panose="020B0504020202020204" pitchFamily="34" charset="0"/>
                <a:ea typeface="Times New Roman" panose="02020603050405020304" pitchFamily="18" charset="0"/>
                <a:cs typeface="HelveticaNeue"/>
              </a:rPr>
              <a:t>(</a:t>
            </a:r>
            <a:r>
              <a:rPr lang="it-IT" sz="3200">
                <a:solidFill>
                  <a:srgbClr val="000000"/>
                </a:solidFill>
                <a:effectLst/>
                <a:latin typeface="Arial Nova" panose="020B0504020202020204" pitchFamily="34" charset="0"/>
                <a:ea typeface="Times New Roman" panose="02020603050405020304" pitchFamily="18" charset="0"/>
                <a:cs typeface="HelveticaNeue"/>
              </a:rPr>
              <a:t>TBX).</a:t>
            </a:r>
          </a:p>
          <a:p>
            <a:pPr algn="just"/>
            <a:endParaRPr lang="it-IT" sz="3000" i="1">
              <a:solidFill>
                <a:srgbClr val="000000"/>
              </a:solidFill>
              <a:latin typeface="Arial Nova" panose="020B0504020202020204" pitchFamily="34" charset="0"/>
            </a:endParaRPr>
          </a:p>
          <a:p>
            <a:pPr algn="just" rtl="0"/>
            <a:r>
              <a:rPr lang="it-IT" sz="1600" b="0" i="0" u="none" strike="noStrike" kern="1200" baseline="0">
                <a:solidFill>
                  <a:srgbClr val="BFBFBF"/>
                </a:solidFill>
                <a:latin typeface="Arial Nova" panose="020B0504020202020204" pitchFamily="34" charset="0"/>
              </a:rPr>
              <a:t>KEYWORDS</a:t>
            </a:r>
            <a:endParaRPr lang="it-IT" sz="2000" b="0" i="0" u="none" strike="noStrike" kern="1200" baseline="0">
              <a:solidFill>
                <a:srgbClr val="BFBFBF"/>
              </a:solidFill>
              <a:latin typeface="Arial Nova" panose="020B0504020202020204" pitchFamily="34" charset="0"/>
            </a:endParaRPr>
          </a:p>
          <a:p>
            <a:pPr algn="just" rtl="0"/>
            <a:r>
              <a:rPr lang="en-US" sz="2400" b="0" i="0" u="none" strike="noStrike" kern="1200" baseline="0">
                <a:solidFill>
                  <a:srgbClr val="BFBFBF"/>
                </a:solidFill>
                <a:latin typeface="Arial Nova" panose="020B0504020202020204" pitchFamily="34" charset="0"/>
              </a:rPr>
              <a:t>Terminology reusability, terminology management, medical termbases, open science, standardization</a:t>
            </a:r>
          </a:p>
        </p:txBody>
      </p:sp>
      <p:pic>
        <p:nvPicPr>
          <p:cNvPr id="6" name="Immagine 5">
            <a:extLst>
              <a:ext uri="{FF2B5EF4-FFF2-40B4-BE49-F238E27FC236}">
                <a16:creationId xmlns:a16="http://schemas.microsoft.com/office/drawing/2014/main" id="{8EB5AAC7-0949-4D6E-928A-2FC5135720C5}"/>
              </a:ext>
            </a:extLst>
          </p:cNvPr>
          <p:cNvPicPr>
            <a:picLocks noChangeAspect="1"/>
          </p:cNvPicPr>
          <p:nvPr/>
        </p:nvPicPr>
        <p:blipFill>
          <a:blip r:embed="rId2"/>
          <a:stretch>
            <a:fillRect/>
          </a:stretch>
        </p:blipFill>
        <p:spPr>
          <a:xfrm>
            <a:off x="304519" y="1291020"/>
            <a:ext cx="5182049" cy="4371210"/>
          </a:xfrm>
          <a:prstGeom prst="rect">
            <a:avLst/>
          </a:prstGeom>
          <a:ln w="19050">
            <a:solidFill>
              <a:srgbClr val="FFC000"/>
            </a:solidFill>
          </a:ln>
        </p:spPr>
      </p:pic>
    </p:spTree>
    <p:extLst>
      <p:ext uri="{BB962C8B-B14F-4D97-AF65-F5344CB8AC3E}">
        <p14:creationId xmlns:p14="http://schemas.microsoft.com/office/powerpoint/2010/main" val="5645088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pattFill prst="dotGrid">
          <a:fgClr>
            <a:srgbClr val="FFC000"/>
          </a:fgClr>
          <a:bgClr>
            <a:schemeClr val="bg1"/>
          </a:bgClr>
        </a:pattFill>
        <a:effectLst/>
      </p:bgPr>
    </p:bg>
    <p:spTree>
      <p:nvGrpSpPr>
        <p:cNvPr id="1" name=""/>
        <p:cNvGrpSpPr/>
        <p:nvPr/>
      </p:nvGrpSpPr>
      <p:grpSpPr>
        <a:xfrm>
          <a:off x="0" y="0"/>
          <a:ext cx="0" cy="0"/>
          <a:chOff x="0" y="0"/>
          <a:chExt cx="0" cy="0"/>
        </a:xfrm>
      </p:grpSpPr>
      <p:sp>
        <p:nvSpPr>
          <p:cNvPr id="2" name="Rettangolo con angoli arrotondati 1">
            <a:extLst>
              <a:ext uri="{FF2B5EF4-FFF2-40B4-BE49-F238E27FC236}">
                <a16:creationId xmlns:a16="http://schemas.microsoft.com/office/drawing/2014/main" id="{F72C4752-D31E-4457-A132-2DF046293E2F}"/>
              </a:ext>
            </a:extLst>
          </p:cNvPr>
          <p:cNvSpPr/>
          <p:nvPr/>
        </p:nvSpPr>
        <p:spPr>
          <a:xfrm>
            <a:off x="655280" y="264111"/>
            <a:ext cx="10881440" cy="6329778"/>
          </a:xfrm>
          <a:prstGeom prst="roundRect">
            <a:avLst/>
          </a:prstGeom>
          <a:solidFill>
            <a:schemeClr val="bg1"/>
          </a:solidFill>
          <a:ln w="190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 name="CasellaDiTesto 6">
            <a:extLst>
              <a:ext uri="{FF2B5EF4-FFF2-40B4-BE49-F238E27FC236}">
                <a16:creationId xmlns:a16="http://schemas.microsoft.com/office/drawing/2014/main" id="{968D8485-DB7D-45D5-8568-A160882945C6}"/>
              </a:ext>
            </a:extLst>
          </p:cNvPr>
          <p:cNvSpPr txBox="1"/>
          <p:nvPr/>
        </p:nvSpPr>
        <p:spPr>
          <a:xfrm>
            <a:off x="3826477" y="5676843"/>
            <a:ext cx="7410717" cy="461665"/>
          </a:xfrm>
          <a:prstGeom prst="rect">
            <a:avLst/>
          </a:prstGeom>
          <a:solidFill>
            <a:schemeClr val="bg1"/>
          </a:solidFill>
          <a:ln w="19050">
            <a:noFill/>
          </a:ln>
        </p:spPr>
        <p:txBody>
          <a:bodyPr wrap="square" rtlCol="0">
            <a:spAutoFit/>
          </a:bodyPr>
          <a:lstStyle/>
          <a:p>
            <a:pPr marL="457200" indent="-457200">
              <a:buClr>
                <a:srgbClr val="FFC000"/>
              </a:buClr>
              <a:buFont typeface="Arial" panose="020B0604020202020204" pitchFamily="34" charset="0"/>
              <a:buChar char="•"/>
            </a:pPr>
            <a:r>
              <a:rPr lang="it-IT" sz="2400">
                <a:solidFill>
                  <a:srgbClr val="000000"/>
                </a:solidFill>
                <a:latin typeface="Arial Nova" panose="020B0504020202020204" pitchFamily="34" charset="0"/>
              </a:rPr>
              <a:t>ricerche tematiche all’interno di un corpus di testi </a:t>
            </a:r>
          </a:p>
        </p:txBody>
      </p:sp>
      <p:sp>
        <p:nvSpPr>
          <p:cNvPr id="8" name="CasellaDiTesto 7">
            <a:extLst>
              <a:ext uri="{FF2B5EF4-FFF2-40B4-BE49-F238E27FC236}">
                <a16:creationId xmlns:a16="http://schemas.microsoft.com/office/drawing/2014/main" id="{866EA971-68BC-469D-9F35-35B33F44861A}"/>
              </a:ext>
            </a:extLst>
          </p:cNvPr>
          <p:cNvSpPr txBox="1"/>
          <p:nvPr/>
        </p:nvSpPr>
        <p:spPr>
          <a:xfrm>
            <a:off x="763480" y="4759797"/>
            <a:ext cx="5386329" cy="461665"/>
          </a:xfrm>
          <a:prstGeom prst="rect">
            <a:avLst/>
          </a:prstGeom>
          <a:solidFill>
            <a:schemeClr val="bg1"/>
          </a:solidFill>
          <a:ln w="19050">
            <a:noFill/>
          </a:ln>
        </p:spPr>
        <p:txBody>
          <a:bodyPr wrap="square" rtlCol="0">
            <a:spAutoFit/>
          </a:bodyPr>
          <a:lstStyle/>
          <a:p>
            <a:pPr marL="457200" indent="-457200">
              <a:buClr>
                <a:srgbClr val="FFC000"/>
              </a:buClr>
              <a:buFont typeface="Arial" panose="020B0604020202020204" pitchFamily="34" charset="0"/>
              <a:buChar char="•"/>
            </a:pPr>
            <a:r>
              <a:rPr lang="it-IT" sz="2400">
                <a:solidFill>
                  <a:srgbClr val="000000"/>
                </a:solidFill>
                <a:latin typeface="Arial Nova" panose="020B0504020202020204" pitchFamily="34" charset="0"/>
              </a:rPr>
              <a:t>standardizzazione delle procedure</a:t>
            </a:r>
            <a:endParaRPr lang="it-IT" sz="2400">
              <a:latin typeface="Arial Nova" panose="020B0504020202020204" pitchFamily="34" charset="0"/>
            </a:endParaRPr>
          </a:p>
        </p:txBody>
      </p:sp>
      <p:sp>
        <p:nvSpPr>
          <p:cNvPr id="5" name="CasellaDiTesto 4">
            <a:extLst>
              <a:ext uri="{FF2B5EF4-FFF2-40B4-BE49-F238E27FC236}">
                <a16:creationId xmlns:a16="http://schemas.microsoft.com/office/drawing/2014/main" id="{368FE65D-B786-43E9-A8FE-4423B9DAF8DB}"/>
              </a:ext>
            </a:extLst>
          </p:cNvPr>
          <p:cNvSpPr txBox="1"/>
          <p:nvPr/>
        </p:nvSpPr>
        <p:spPr>
          <a:xfrm>
            <a:off x="763480" y="2954658"/>
            <a:ext cx="6260746" cy="461665"/>
          </a:xfrm>
          <a:prstGeom prst="rect">
            <a:avLst/>
          </a:prstGeom>
          <a:solidFill>
            <a:schemeClr val="bg1"/>
          </a:solidFill>
          <a:ln w="19050">
            <a:noFill/>
          </a:ln>
        </p:spPr>
        <p:txBody>
          <a:bodyPr wrap="square" rtlCol="0">
            <a:spAutoFit/>
          </a:bodyPr>
          <a:lstStyle/>
          <a:p>
            <a:pPr marL="457200" indent="-457200">
              <a:buClr>
                <a:srgbClr val="FFC000"/>
              </a:buClr>
              <a:buFont typeface="Arial" panose="020B0604020202020204" pitchFamily="34" charset="0"/>
              <a:buChar char="•"/>
            </a:pPr>
            <a:r>
              <a:rPr lang="it-IT" sz="2400">
                <a:solidFill>
                  <a:srgbClr val="000000"/>
                </a:solidFill>
                <a:latin typeface="Arial Nova" panose="020B0504020202020204" pitchFamily="34" charset="0"/>
              </a:rPr>
              <a:t>strutturazione informazione terminologica</a:t>
            </a:r>
          </a:p>
        </p:txBody>
      </p:sp>
      <p:sp>
        <p:nvSpPr>
          <p:cNvPr id="10" name="CasellaDiTesto 9">
            <a:extLst>
              <a:ext uri="{FF2B5EF4-FFF2-40B4-BE49-F238E27FC236}">
                <a16:creationId xmlns:a16="http://schemas.microsoft.com/office/drawing/2014/main" id="{1BCC2B24-ABEA-4A3A-BA5D-D11CCA75E437}"/>
              </a:ext>
            </a:extLst>
          </p:cNvPr>
          <p:cNvSpPr txBox="1"/>
          <p:nvPr/>
        </p:nvSpPr>
        <p:spPr>
          <a:xfrm>
            <a:off x="6368635" y="3928613"/>
            <a:ext cx="4283508" cy="461665"/>
          </a:xfrm>
          <a:prstGeom prst="rect">
            <a:avLst/>
          </a:prstGeom>
          <a:solidFill>
            <a:schemeClr val="bg1"/>
          </a:solidFill>
          <a:ln w="19050">
            <a:noFill/>
          </a:ln>
        </p:spPr>
        <p:txBody>
          <a:bodyPr wrap="square" rtlCol="0">
            <a:spAutoFit/>
          </a:bodyPr>
          <a:lstStyle/>
          <a:p>
            <a:pPr marL="457200" indent="-457200">
              <a:buClr>
                <a:srgbClr val="FFC000"/>
              </a:buClr>
              <a:buFont typeface="Arial" panose="020B0604020202020204" pitchFamily="34" charset="0"/>
              <a:buChar char="•"/>
            </a:pPr>
            <a:r>
              <a:rPr lang="it-IT" sz="2400">
                <a:solidFill>
                  <a:srgbClr val="000000"/>
                </a:solidFill>
                <a:latin typeface="Arial Nova" panose="020B0504020202020204" pitchFamily="34" charset="0"/>
              </a:rPr>
              <a:t>standardizzazione dei dati</a:t>
            </a:r>
          </a:p>
        </p:txBody>
      </p:sp>
      <p:sp>
        <p:nvSpPr>
          <p:cNvPr id="11" name="CasellaDiTesto 10">
            <a:extLst>
              <a:ext uri="{FF2B5EF4-FFF2-40B4-BE49-F238E27FC236}">
                <a16:creationId xmlns:a16="http://schemas.microsoft.com/office/drawing/2014/main" id="{C23F3861-83C5-4CE7-9D5B-12E8EAFB91BB}"/>
              </a:ext>
            </a:extLst>
          </p:cNvPr>
          <p:cNvSpPr txBox="1"/>
          <p:nvPr/>
        </p:nvSpPr>
        <p:spPr>
          <a:xfrm>
            <a:off x="8021162" y="565927"/>
            <a:ext cx="2497041" cy="461665"/>
          </a:xfrm>
          <a:prstGeom prst="rect">
            <a:avLst/>
          </a:prstGeom>
          <a:solidFill>
            <a:schemeClr val="bg1"/>
          </a:solidFill>
          <a:ln w="19050">
            <a:noFill/>
          </a:ln>
        </p:spPr>
        <p:txBody>
          <a:bodyPr wrap="square" rtlCol="0">
            <a:spAutoFit/>
          </a:bodyPr>
          <a:lstStyle/>
          <a:p>
            <a:pPr marL="457200" indent="-457200">
              <a:buClr>
                <a:srgbClr val="FFC000"/>
              </a:buClr>
              <a:buFont typeface="Arial" panose="020B0604020202020204" pitchFamily="34" charset="0"/>
              <a:buChar char="•"/>
            </a:pPr>
            <a:r>
              <a:rPr lang="it-IT" sz="2400">
                <a:solidFill>
                  <a:srgbClr val="000000"/>
                </a:solidFill>
                <a:latin typeface="Arial Nova" panose="020B0504020202020204" pitchFamily="34" charset="0"/>
              </a:rPr>
              <a:t>recupero dati </a:t>
            </a:r>
          </a:p>
        </p:txBody>
      </p:sp>
      <p:sp>
        <p:nvSpPr>
          <p:cNvPr id="9" name="CasellaDiTesto 8">
            <a:extLst>
              <a:ext uri="{FF2B5EF4-FFF2-40B4-BE49-F238E27FC236}">
                <a16:creationId xmlns:a16="http://schemas.microsoft.com/office/drawing/2014/main" id="{D1D62612-D00F-4D3A-8EE9-1F40CBF0DC8E}"/>
              </a:ext>
            </a:extLst>
          </p:cNvPr>
          <p:cNvSpPr txBox="1"/>
          <p:nvPr/>
        </p:nvSpPr>
        <p:spPr>
          <a:xfrm>
            <a:off x="687061" y="1149520"/>
            <a:ext cx="6278833" cy="461665"/>
          </a:xfrm>
          <a:prstGeom prst="rect">
            <a:avLst/>
          </a:prstGeom>
          <a:solidFill>
            <a:schemeClr val="bg1"/>
          </a:solidFill>
          <a:ln w="19050">
            <a:noFill/>
          </a:ln>
        </p:spPr>
        <p:txBody>
          <a:bodyPr wrap="square" rtlCol="0">
            <a:spAutoFit/>
          </a:bodyPr>
          <a:lstStyle/>
          <a:p>
            <a:pPr marL="457200" indent="-457200">
              <a:buClr>
                <a:srgbClr val="FFC000"/>
              </a:buClr>
              <a:buFont typeface="Arial" panose="020B0604020202020204" pitchFamily="34" charset="0"/>
              <a:buChar char="•"/>
            </a:pPr>
            <a:r>
              <a:rPr lang="it-IT" sz="2400">
                <a:solidFill>
                  <a:srgbClr val="000000"/>
                </a:solidFill>
                <a:latin typeface="Arial Nova" panose="020B0504020202020204" pitchFamily="34" charset="0"/>
              </a:rPr>
              <a:t>strutturazione informazione lessicografica</a:t>
            </a:r>
          </a:p>
        </p:txBody>
      </p:sp>
      <p:sp>
        <p:nvSpPr>
          <p:cNvPr id="12" name="CasellaDiTesto 11">
            <a:extLst>
              <a:ext uri="{FF2B5EF4-FFF2-40B4-BE49-F238E27FC236}">
                <a16:creationId xmlns:a16="http://schemas.microsoft.com/office/drawing/2014/main" id="{38C58627-BD37-4EF0-A0D5-7FCD3848508C}"/>
              </a:ext>
            </a:extLst>
          </p:cNvPr>
          <p:cNvSpPr txBox="1"/>
          <p:nvPr/>
        </p:nvSpPr>
        <p:spPr>
          <a:xfrm>
            <a:off x="5187073" y="2083324"/>
            <a:ext cx="3601645" cy="461665"/>
          </a:xfrm>
          <a:prstGeom prst="rect">
            <a:avLst/>
          </a:prstGeom>
          <a:solidFill>
            <a:schemeClr val="bg1"/>
          </a:solidFill>
          <a:ln w="19050">
            <a:noFill/>
          </a:ln>
        </p:spPr>
        <p:txBody>
          <a:bodyPr wrap="square" rtlCol="0">
            <a:spAutoFit/>
          </a:bodyPr>
          <a:lstStyle/>
          <a:p>
            <a:pPr marL="457200" indent="-457200">
              <a:buClr>
                <a:srgbClr val="FFC000"/>
              </a:buClr>
              <a:buFont typeface="Arial" panose="020B0604020202020204" pitchFamily="34" charset="0"/>
              <a:buChar char="•"/>
            </a:pPr>
            <a:r>
              <a:rPr lang="it-IT" sz="2400">
                <a:solidFill>
                  <a:srgbClr val="000000"/>
                </a:solidFill>
                <a:effectLst/>
                <a:latin typeface="Arial Nova" panose="020B0504020202020204" pitchFamily="34" charset="0"/>
                <a:ea typeface="Times New Roman" panose="02020603050405020304" pitchFamily="18" charset="0"/>
                <a:cs typeface="HelveticaNeue"/>
              </a:rPr>
              <a:t>correzione post OCR</a:t>
            </a:r>
          </a:p>
        </p:txBody>
      </p:sp>
      <p:cxnSp>
        <p:nvCxnSpPr>
          <p:cNvPr id="4" name="Connettore diritto 3">
            <a:extLst>
              <a:ext uri="{FF2B5EF4-FFF2-40B4-BE49-F238E27FC236}">
                <a16:creationId xmlns:a16="http://schemas.microsoft.com/office/drawing/2014/main" id="{0419B6E1-EC7F-4DF9-863D-70658464861E}"/>
              </a:ext>
            </a:extLst>
          </p:cNvPr>
          <p:cNvCxnSpPr>
            <a:cxnSpLocks/>
          </p:cNvCxnSpPr>
          <p:nvPr/>
        </p:nvCxnSpPr>
        <p:spPr>
          <a:xfrm>
            <a:off x="831273" y="1380352"/>
            <a:ext cx="4510986" cy="950519"/>
          </a:xfrm>
          <a:prstGeom prst="line">
            <a:avLst/>
          </a:prstGeom>
          <a:ln w="19050">
            <a:solidFill>
              <a:srgbClr val="FFC000"/>
            </a:solidFill>
            <a:prstDash val="sysDot"/>
          </a:ln>
        </p:spPr>
        <p:style>
          <a:lnRef idx="1">
            <a:schemeClr val="accent2"/>
          </a:lnRef>
          <a:fillRef idx="0">
            <a:schemeClr val="accent2"/>
          </a:fillRef>
          <a:effectRef idx="0">
            <a:schemeClr val="accent2"/>
          </a:effectRef>
          <a:fontRef idx="minor">
            <a:schemeClr val="tx1"/>
          </a:fontRef>
        </p:style>
      </p:cxnSp>
      <p:cxnSp>
        <p:nvCxnSpPr>
          <p:cNvPr id="13" name="Connettore diritto 12">
            <a:extLst>
              <a:ext uri="{FF2B5EF4-FFF2-40B4-BE49-F238E27FC236}">
                <a16:creationId xmlns:a16="http://schemas.microsoft.com/office/drawing/2014/main" id="{5DAF5DB2-0C51-4BE3-8D27-23A338C40797}"/>
              </a:ext>
            </a:extLst>
          </p:cNvPr>
          <p:cNvCxnSpPr>
            <a:cxnSpLocks/>
          </p:cNvCxnSpPr>
          <p:nvPr/>
        </p:nvCxnSpPr>
        <p:spPr>
          <a:xfrm flipV="1">
            <a:off x="831273" y="796759"/>
            <a:ext cx="7352145" cy="607031"/>
          </a:xfrm>
          <a:prstGeom prst="line">
            <a:avLst/>
          </a:prstGeom>
          <a:ln w="19050">
            <a:solidFill>
              <a:srgbClr val="FFC000"/>
            </a:solidFill>
            <a:prstDash val="sysDot"/>
          </a:ln>
        </p:spPr>
        <p:style>
          <a:lnRef idx="1">
            <a:schemeClr val="accent2"/>
          </a:lnRef>
          <a:fillRef idx="0">
            <a:schemeClr val="accent2"/>
          </a:fillRef>
          <a:effectRef idx="0">
            <a:schemeClr val="accent2"/>
          </a:effectRef>
          <a:fontRef idx="minor">
            <a:schemeClr val="tx1"/>
          </a:fontRef>
        </p:style>
      </p:cxnSp>
      <p:cxnSp>
        <p:nvCxnSpPr>
          <p:cNvPr id="16" name="Connettore diritto 15">
            <a:extLst>
              <a:ext uri="{FF2B5EF4-FFF2-40B4-BE49-F238E27FC236}">
                <a16:creationId xmlns:a16="http://schemas.microsoft.com/office/drawing/2014/main" id="{5E6A67BF-BB01-4438-B0BA-8A93070614B7}"/>
              </a:ext>
            </a:extLst>
          </p:cNvPr>
          <p:cNvCxnSpPr>
            <a:cxnSpLocks/>
          </p:cNvCxnSpPr>
          <p:nvPr/>
        </p:nvCxnSpPr>
        <p:spPr>
          <a:xfrm flipH="1">
            <a:off x="5388441" y="796759"/>
            <a:ext cx="2794977" cy="1500806"/>
          </a:xfrm>
          <a:prstGeom prst="line">
            <a:avLst/>
          </a:prstGeom>
          <a:ln w="19050">
            <a:solidFill>
              <a:srgbClr val="FFC000"/>
            </a:solidFill>
            <a:prstDash val="sysDot"/>
          </a:ln>
        </p:spPr>
        <p:style>
          <a:lnRef idx="1">
            <a:schemeClr val="accent2"/>
          </a:lnRef>
          <a:fillRef idx="0">
            <a:schemeClr val="accent2"/>
          </a:fillRef>
          <a:effectRef idx="0">
            <a:schemeClr val="accent2"/>
          </a:effectRef>
          <a:fontRef idx="minor">
            <a:schemeClr val="tx1"/>
          </a:fontRef>
        </p:style>
      </p:cxnSp>
      <p:cxnSp>
        <p:nvCxnSpPr>
          <p:cNvPr id="19" name="Connettore diritto 18">
            <a:extLst>
              <a:ext uri="{FF2B5EF4-FFF2-40B4-BE49-F238E27FC236}">
                <a16:creationId xmlns:a16="http://schemas.microsoft.com/office/drawing/2014/main" id="{09CAD343-42A3-478A-979E-660E17D79CEF}"/>
              </a:ext>
            </a:extLst>
          </p:cNvPr>
          <p:cNvCxnSpPr>
            <a:cxnSpLocks/>
          </p:cNvCxnSpPr>
          <p:nvPr/>
        </p:nvCxnSpPr>
        <p:spPr>
          <a:xfrm flipV="1">
            <a:off x="969545" y="796760"/>
            <a:ext cx="7213873" cy="2388730"/>
          </a:xfrm>
          <a:prstGeom prst="line">
            <a:avLst/>
          </a:prstGeom>
          <a:ln w="19050">
            <a:solidFill>
              <a:srgbClr val="FFC000"/>
            </a:solidFill>
            <a:prstDash val="sysDot"/>
          </a:ln>
        </p:spPr>
        <p:style>
          <a:lnRef idx="1">
            <a:schemeClr val="accent2"/>
          </a:lnRef>
          <a:fillRef idx="0">
            <a:schemeClr val="accent2"/>
          </a:fillRef>
          <a:effectRef idx="0">
            <a:schemeClr val="accent2"/>
          </a:effectRef>
          <a:fontRef idx="minor">
            <a:schemeClr val="tx1"/>
          </a:fontRef>
        </p:style>
      </p:cxnSp>
      <p:cxnSp>
        <p:nvCxnSpPr>
          <p:cNvPr id="22" name="Connettore diritto 21">
            <a:extLst>
              <a:ext uri="{FF2B5EF4-FFF2-40B4-BE49-F238E27FC236}">
                <a16:creationId xmlns:a16="http://schemas.microsoft.com/office/drawing/2014/main" id="{46949229-87DD-47D6-AC39-02CA24B8064B}"/>
              </a:ext>
            </a:extLst>
          </p:cNvPr>
          <p:cNvCxnSpPr>
            <a:cxnSpLocks/>
          </p:cNvCxnSpPr>
          <p:nvPr/>
        </p:nvCxnSpPr>
        <p:spPr>
          <a:xfrm flipH="1">
            <a:off x="6539345" y="796758"/>
            <a:ext cx="1620089" cy="3362687"/>
          </a:xfrm>
          <a:prstGeom prst="line">
            <a:avLst/>
          </a:prstGeom>
          <a:ln w="19050">
            <a:solidFill>
              <a:srgbClr val="FFC000"/>
            </a:solidFill>
            <a:prstDash val="sysDot"/>
          </a:ln>
        </p:spPr>
        <p:style>
          <a:lnRef idx="1">
            <a:schemeClr val="accent2"/>
          </a:lnRef>
          <a:fillRef idx="0">
            <a:schemeClr val="accent2"/>
          </a:fillRef>
          <a:effectRef idx="0">
            <a:schemeClr val="accent2"/>
          </a:effectRef>
          <a:fontRef idx="minor">
            <a:schemeClr val="tx1"/>
          </a:fontRef>
        </p:style>
      </p:cxnSp>
      <p:cxnSp>
        <p:nvCxnSpPr>
          <p:cNvPr id="28" name="Connettore diritto 27">
            <a:extLst>
              <a:ext uri="{FF2B5EF4-FFF2-40B4-BE49-F238E27FC236}">
                <a16:creationId xmlns:a16="http://schemas.microsoft.com/office/drawing/2014/main" id="{6F8EFC58-6DBE-4289-9306-2528A400C929}"/>
              </a:ext>
            </a:extLst>
          </p:cNvPr>
          <p:cNvCxnSpPr>
            <a:cxnSpLocks/>
          </p:cNvCxnSpPr>
          <p:nvPr/>
        </p:nvCxnSpPr>
        <p:spPr>
          <a:xfrm flipH="1">
            <a:off x="3980008" y="793143"/>
            <a:ext cx="4189283" cy="5114532"/>
          </a:xfrm>
          <a:prstGeom prst="line">
            <a:avLst/>
          </a:prstGeom>
          <a:ln w="19050">
            <a:solidFill>
              <a:srgbClr val="FFC000"/>
            </a:solidFill>
            <a:prstDash val="sysDot"/>
          </a:ln>
        </p:spPr>
        <p:style>
          <a:lnRef idx="1">
            <a:schemeClr val="accent2"/>
          </a:lnRef>
          <a:fillRef idx="0">
            <a:schemeClr val="accent2"/>
          </a:fillRef>
          <a:effectRef idx="0">
            <a:schemeClr val="accent2"/>
          </a:effectRef>
          <a:fontRef idx="minor">
            <a:schemeClr val="tx1"/>
          </a:fontRef>
        </p:style>
      </p:cxnSp>
      <p:cxnSp>
        <p:nvCxnSpPr>
          <p:cNvPr id="25" name="Connettore diritto 24">
            <a:extLst>
              <a:ext uri="{FF2B5EF4-FFF2-40B4-BE49-F238E27FC236}">
                <a16:creationId xmlns:a16="http://schemas.microsoft.com/office/drawing/2014/main" id="{DB477542-A7CA-4C09-B499-31E91783C58B}"/>
              </a:ext>
            </a:extLst>
          </p:cNvPr>
          <p:cNvCxnSpPr>
            <a:cxnSpLocks/>
          </p:cNvCxnSpPr>
          <p:nvPr/>
        </p:nvCxnSpPr>
        <p:spPr>
          <a:xfrm flipV="1">
            <a:off x="923364" y="796758"/>
            <a:ext cx="7245926" cy="4193871"/>
          </a:xfrm>
          <a:prstGeom prst="line">
            <a:avLst/>
          </a:prstGeom>
          <a:ln w="19050">
            <a:solidFill>
              <a:srgbClr val="FFC000"/>
            </a:solidFill>
            <a:prstDash val="sysDot"/>
          </a:ln>
        </p:spPr>
        <p:style>
          <a:lnRef idx="1">
            <a:schemeClr val="accent2"/>
          </a:lnRef>
          <a:fillRef idx="0">
            <a:schemeClr val="accent2"/>
          </a:fillRef>
          <a:effectRef idx="0">
            <a:schemeClr val="accent2"/>
          </a:effectRef>
          <a:fontRef idx="minor">
            <a:schemeClr val="tx1"/>
          </a:fontRef>
        </p:style>
      </p:cxnSp>
      <p:cxnSp>
        <p:nvCxnSpPr>
          <p:cNvPr id="31" name="Connettore diritto 30">
            <a:extLst>
              <a:ext uri="{FF2B5EF4-FFF2-40B4-BE49-F238E27FC236}">
                <a16:creationId xmlns:a16="http://schemas.microsoft.com/office/drawing/2014/main" id="{4B1D7B8F-B9CD-4147-931D-B3A28F1581E3}"/>
              </a:ext>
            </a:extLst>
          </p:cNvPr>
          <p:cNvCxnSpPr>
            <a:cxnSpLocks/>
          </p:cNvCxnSpPr>
          <p:nvPr/>
        </p:nvCxnSpPr>
        <p:spPr>
          <a:xfrm flipV="1">
            <a:off x="955417" y="4159445"/>
            <a:ext cx="5569800" cy="831184"/>
          </a:xfrm>
          <a:prstGeom prst="line">
            <a:avLst/>
          </a:prstGeom>
          <a:ln w="19050">
            <a:solidFill>
              <a:srgbClr val="FFC000"/>
            </a:solidFill>
            <a:prstDash val="sysDot"/>
          </a:ln>
        </p:spPr>
        <p:style>
          <a:lnRef idx="1">
            <a:schemeClr val="accent2"/>
          </a:lnRef>
          <a:fillRef idx="0">
            <a:schemeClr val="accent2"/>
          </a:fillRef>
          <a:effectRef idx="0">
            <a:schemeClr val="accent2"/>
          </a:effectRef>
          <a:fontRef idx="minor">
            <a:schemeClr val="tx1"/>
          </a:fontRef>
        </p:style>
      </p:cxnSp>
      <p:cxnSp>
        <p:nvCxnSpPr>
          <p:cNvPr id="34" name="Connettore diritto 33">
            <a:extLst>
              <a:ext uri="{FF2B5EF4-FFF2-40B4-BE49-F238E27FC236}">
                <a16:creationId xmlns:a16="http://schemas.microsoft.com/office/drawing/2014/main" id="{3B184DC7-D2F3-478A-BEE0-97541276FABE}"/>
              </a:ext>
            </a:extLst>
          </p:cNvPr>
          <p:cNvCxnSpPr>
            <a:cxnSpLocks/>
          </p:cNvCxnSpPr>
          <p:nvPr/>
        </p:nvCxnSpPr>
        <p:spPr>
          <a:xfrm>
            <a:off x="870254" y="3226901"/>
            <a:ext cx="5598056" cy="950517"/>
          </a:xfrm>
          <a:prstGeom prst="line">
            <a:avLst/>
          </a:prstGeom>
          <a:ln w="19050">
            <a:solidFill>
              <a:srgbClr val="FFC000"/>
            </a:solidFill>
            <a:prstDash val="sysDot"/>
          </a:ln>
        </p:spPr>
        <p:style>
          <a:lnRef idx="1">
            <a:schemeClr val="accent2"/>
          </a:lnRef>
          <a:fillRef idx="0">
            <a:schemeClr val="accent2"/>
          </a:fillRef>
          <a:effectRef idx="0">
            <a:schemeClr val="accent2"/>
          </a:effectRef>
          <a:fontRef idx="minor">
            <a:schemeClr val="tx1"/>
          </a:fontRef>
        </p:style>
      </p:cxnSp>
      <p:cxnSp>
        <p:nvCxnSpPr>
          <p:cNvPr id="37" name="Connettore diritto 36">
            <a:extLst>
              <a:ext uri="{FF2B5EF4-FFF2-40B4-BE49-F238E27FC236}">
                <a16:creationId xmlns:a16="http://schemas.microsoft.com/office/drawing/2014/main" id="{12E0BDF5-34D4-4089-8CEB-0FE96C4A0F46}"/>
              </a:ext>
            </a:extLst>
          </p:cNvPr>
          <p:cNvCxnSpPr>
            <a:cxnSpLocks/>
          </p:cNvCxnSpPr>
          <p:nvPr/>
        </p:nvCxnSpPr>
        <p:spPr>
          <a:xfrm>
            <a:off x="941289" y="4990629"/>
            <a:ext cx="2992538" cy="885409"/>
          </a:xfrm>
          <a:prstGeom prst="line">
            <a:avLst/>
          </a:prstGeom>
          <a:ln w="19050">
            <a:solidFill>
              <a:srgbClr val="FFC000"/>
            </a:solidFill>
            <a:prstDash val="sysDot"/>
          </a:ln>
        </p:spPr>
        <p:style>
          <a:lnRef idx="1">
            <a:schemeClr val="accent2"/>
          </a:lnRef>
          <a:fillRef idx="0">
            <a:schemeClr val="accent2"/>
          </a:fillRef>
          <a:effectRef idx="0">
            <a:schemeClr val="accent2"/>
          </a:effectRef>
          <a:fontRef idx="minor">
            <a:schemeClr val="tx1"/>
          </a:fontRef>
        </p:style>
      </p:cxnSp>
      <p:cxnSp>
        <p:nvCxnSpPr>
          <p:cNvPr id="40" name="Connettore diritto 39">
            <a:extLst>
              <a:ext uri="{FF2B5EF4-FFF2-40B4-BE49-F238E27FC236}">
                <a16:creationId xmlns:a16="http://schemas.microsoft.com/office/drawing/2014/main" id="{AD4D5C4F-3969-4758-9924-4B9795042482}"/>
              </a:ext>
            </a:extLst>
          </p:cNvPr>
          <p:cNvCxnSpPr>
            <a:cxnSpLocks/>
          </p:cNvCxnSpPr>
          <p:nvPr/>
        </p:nvCxnSpPr>
        <p:spPr>
          <a:xfrm flipV="1">
            <a:off x="3980007" y="2297565"/>
            <a:ext cx="1348125" cy="3610110"/>
          </a:xfrm>
          <a:prstGeom prst="line">
            <a:avLst/>
          </a:prstGeom>
          <a:ln w="19050">
            <a:solidFill>
              <a:srgbClr val="FFC000"/>
            </a:solidFill>
            <a:prstDash val="sysDot"/>
          </a:ln>
        </p:spPr>
        <p:style>
          <a:lnRef idx="1">
            <a:schemeClr val="accent2"/>
          </a:lnRef>
          <a:fillRef idx="0">
            <a:schemeClr val="accent2"/>
          </a:fillRef>
          <a:effectRef idx="0">
            <a:schemeClr val="accent2"/>
          </a:effectRef>
          <a:fontRef idx="minor">
            <a:schemeClr val="tx1"/>
          </a:fontRef>
        </p:style>
      </p:cxnSp>
      <p:cxnSp>
        <p:nvCxnSpPr>
          <p:cNvPr id="47" name="Connettore diritto 46">
            <a:extLst>
              <a:ext uri="{FF2B5EF4-FFF2-40B4-BE49-F238E27FC236}">
                <a16:creationId xmlns:a16="http://schemas.microsoft.com/office/drawing/2014/main" id="{75A4B988-5FCD-4E65-B2B2-80BE99F0D5E5}"/>
              </a:ext>
            </a:extLst>
          </p:cNvPr>
          <p:cNvCxnSpPr>
            <a:cxnSpLocks/>
          </p:cNvCxnSpPr>
          <p:nvPr/>
        </p:nvCxnSpPr>
        <p:spPr>
          <a:xfrm>
            <a:off x="831272" y="1403230"/>
            <a:ext cx="5693945" cy="2756214"/>
          </a:xfrm>
          <a:prstGeom prst="line">
            <a:avLst/>
          </a:prstGeom>
          <a:ln w="19050">
            <a:solidFill>
              <a:srgbClr val="FFC000"/>
            </a:solidFill>
            <a:prstDash val="sysDot"/>
          </a:ln>
        </p:spPr>
        <p:style>
          <a:lnRef idx="1">
            <a:schemeClr val="accent2"/>
          </a:lnRef>
          <a:fillRef idx="0">
            <a:schemeClr val="accent2"/>
          </a:fillRef>
          <a:effectRef idx="0">
            <a:schemeClr val="accent2"/>
          </a:effectRef>
          <a:fontRef idx="minor">
            <a:schemeClr val="tx1"/>
          </a:fontRef>
        </p:style>
      </p:cxnSp>
      <p:cxnSp>
        <p:nvCxnSpPr>
          <p:cNvPr id="50" name="Connettore diritto 49">
            <a:extLst>
              <a:ext uri="{FF2B5EF4-FFF2-40B4-BE49-F238E27FC236}">
                <a16:creationId xmlns:a16="http://schemas.microsoft.com/office/drawing/2014/main" id="{DC363FF4-C0CF-4614-B6F1-59DABAC2D8AE}"/>
              </a:ext>
            </a:extLst>
          </p:cNvPr>
          <p:cNvCxnSpPr>
            <a:cxnSpLocks/>
          </p:cNvCxnSpPr>
          <p:nvPr/>
        </p:nvCxnSpPr>
        <p:spPr>
          <a:xfrm>
            <a:off x="831271" y="1403229"/>
            <a:ext cx="77966" cy="3587400"/>
          </a:xfrm>
          <a:prstGeom prst="line">
            <a:avLst/>
          </a:prstGeom>
          <a:ln w="19050">
            <a:solidFill>
              <a:srgbClr val="FFC000"/>
            </a:solidFill>
            <a:prstDash val="sysDot"/>
          </a:ln>
        </p:spPr>
        <p:style>
          <a:lnRef idx="1">
            <a:schemeClr val="accent2"/>
          </a:lnRef>
          <a:fillRef idx="0">
            <a:schemeClr val="accent2"/>
          </a:fillRef>
          <a:effectRef idx="0">
            <a:schemeClr val="accent2"/>
          </a:effectRef>
          <a:fontRef idx="minor">
            <a:schemeClr val="tx1"/>
          </a:fontRef>
        </p:style>
      </p:cxnSp>
      <p:cxnSp>
        <p:nvCxnSpPr>
          <p:cNvPr id="53" name="Connettore diritto 52">
            <a:extLst>
              <a:ext uri="{FF2B5EF4-FFF2-40B4-BE49-F238E27FC236}">
                <a16:creationId xmlns:a16="http://schemas.microsoft.com/office/drawing/2014/main" id="{8523CF1A-0A62-4F7D-A61F-9FF65E21D036}"/>
              </a:ext>
            </a:extLst>
          </p:cNvPr>
          <p:cNvCxnSpPr>
            <a:cxnSpLocks/>
          </p:cNvCxnSpPr>
          <p:nvPr/>
        </p:nvCxnSpPr>
        <p:spPr>
          <a:xfrm flipV="1">
            <a:off x="909236" y="2330871"/>
            <a:ext cx="4433023" cy="2659758"/>
          </a:xfrm>
          <a:prstGeom prst="line">
            <a:avLst/>
          </a:prstGeom>
          <a:ln w="19050">
            <a:solidFill>
              <a:srgbClr val="FFC000"/>
            </a:solidFill>
            <a:prstDash val="sysDot"/>
          </a:ln>
        </p:spPr>
        <p:style>
          <a:lnRef idx="1">
            <a:schemeClr val="accent2"/>
          </a:lnRef>
          <a:fillRef idx="0">
            <a:schemeClr val="accent2"/>
          </a:fillRef>
          <a:effectRef idx="0">
            <a:schemeClr val="accent2"/>
          </a:effectRef>
          <a:fontRef idx="minor">
            <a:schemeClr val="tx1"/>
          </a:fontRef>
        </p:style>
      </p:cxnSp>
      <p:sp>
        <p:nvSpPr>
          <p:cNvPr id="24" name="CasellaDiTesto 23">
            <a:extLst>
              <a:ext uri="{FF2B5EF4-FFF2-40B4-BE49-F238E27FC236}">
                <a16:creationId xmlns:a16="http://schemas.microsoft.com/office/drawing/2014/main" id="{FDA37347-8D8E-4DB9-A3EB-D08137280CE3}"/>
              </a:ext>
            </a:extLst>
          </p:cNvPr>
          <p:cNvSpPr txBox="1"/>
          <p:nvPr/>
        </p:nvSpPr>
        <p:spPr>
          <a:xfrm>
            <a:off x="7620679" y="2775933"/>
            <a:ext cx="3771221" cy="707886"/>
          </a:xfrm>
          <a:prstGeom prst="rect">
            <a:avLst/>
          </a:prstGeom>
          <a:solidFill>
            <a:schemeClr val="bg1"/>
          </a:solidFill>
          <a:ln w="19050" cmpd="sng">
            <a:solidFill>
              <a:srgbClr val="FFC000"/>
            </a:solidFill>
            <a:prstDash val="sysDash"/>
          </a:ln>
        </p:spPr>
        <p:txBody>
          <a:bodyPr wrap="square" rtlCol="0">
            <a:spAutoFit/>
          </a:bodyPr>
          <a:lstStyle/>
          <a:p>
            <a:r>
              <a:rPr lang="it-IT" sz="2000">
                <a:solidFill>
                  <a:srgbClr val="000000"/>
                </a:solidFill>
                <a:latin typeface="Arial Nova" panose="020B0504020202020204" pitchFamily="34" charset="0"/>
                <a:ea typeface="Times New Roman" panose="02020603050405020304" pitchFamily="18" charset="0"/>
                <a:cs typeface="HelveticaNeue"/>
              </a:rPr>
              <a:t>riusabilità  </a:t>
            </a:r>
            <a:r>
              <a:rPr lang="it-IT" sz="2000">
                <a:solidFill>
                  <a:srgbClr val="000000"/>
                </a:solidFill>
                <a:effectLst/>
                <a:latin typeface="Arial Nova" panose="020B0504020202020204" pitchFamily="34" charset="0"/>
                <a:ea typeface="Times New Roman" panose="02020603050405020304" pitchFamily="18" charset="0"/>
                <a:cs typeface="HelveticaNeue"/>
              </a:rPr>
              <a:t>     </a:t>
            </a:r>
            <a:r>
              <a:rPr lang="it-IT" sz="2000">
                <a:solidFill>
                  <a:srgbClr val="000000"/>
                </a:solidFill>
                <a:latin typeface="Arial Nova" panose="020B0504020202020204" pitchFamily="34" charset="0"/>
              </a:rPr>
              <a:t>standardizzazione </a:t>
            </a:r>
            <a:endParaRPr lang="it-IT" sz="2000" dirty="0">
              <a:solidFill>
                <a:srgbClr val="000000"/>
              </a:solidFill>
              <a:latin typeface="Arial Nova" panose="020B0504020202020204" pitchFamily="34" charset="0"/>
            </a:endParaRPr>
          </a:p>
          <a:p>
            <a:r>
              <a:rPr lang="it-IT" sz="2000">
                <a:solidFill>
                  <a:srgbClr val="000000"/>
                </a:solidFill>
                <a:latin typeface="Arial Nova" panose="020B0504020202020204" pitchFamily="34" charset="0"/>
              </a:rPr>
              <a:t>              </a:t>
            </a:r>
            <a:r>
              <a:rPr lang="it-IT">
                <a:solidFill>
                  <a:srgbClr val="000000"/>
                </a:solidFill>
                <a:latin typeface="Arial Nova" panose="020B0504020202020204" pitchFamily="34" charset="0"/>
              </a:rPr>
              <a:t>delle procedure &amp; dei </a:t>
            </a:r>
            <a:r>
              <a:rPr lang="it-IT" dirty="0">
                <a:solidFill>
                  <a:srgbClr val="000000"/>
                </a:solidFill>
                <a:latin typeface="Arial Nova" panose="020B0504020202020204" pitchFamily="34" charset="0"/>
              </a:rPr>
              <a:t>dati</a:t>
            </a:r>
            <a:endParaRPr lang="it-IT" sz="2000" dirty="0">
              <a:latin typeface="Arial Nova" panose="020B0504020202020204" pitchFamily="34" charset="0"/>
            </a:endParaRPr>
          </a:p>
        </p:txBody>
      </p:sp>
      <p:cxnSp>
        <p:nvCxnSpPr>
          <p:cNvPr id="26" name="Connettore 2 25">
            <a:extLst>
              <a:ext uri="{FF2B5EF4-FFF2-40B4-BE49-F238E27FC236}">
                <a16:creationId xmlns:a16="http://schemas.microsoft.com/office/drawing/2014/main" id="{817BA07F-DB8B-4AAE-B8E5-9502ED1A40CB}"/>
              </a:ext>
            </a:extLst>
          </p:cNvPr>
          <p:cNvCxnSpPr>
            <a:cxnSpLocks/>
          </p:cNvCxnSpPr>
          <p:nvPr/>
        </p:nvCxnSpPr>
        <p:spPr>
          <a:xfrm flipV="1">
            <a:off x="8838333" y="2961298"/>
            <a:ext cx="372342" cy="1"/>
          </a:xfrm>
          <a:prstGeom prst="straightConnector1">
            <a:avLst/>
          </a:prstGeom>
          <a:ln w="381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30" name="Connettore 2 29">
            <a:extLst>
              <a:ext uri="{FF2B5EF4-FFF2-40B4-BE49-F238E27FC236}">
                <a16:creationId xmlns:a16="http://schemas.microsoft.com/office/drawing/2014/main" id="{07D14DA7-5193-48AA-B35E-52E94108E162}"/>
              </a:ext>
            </a:extLst>
          </p:cNvPr>
          <p:cNvCxnSpPr>
            <a:cxnSpLocks/>
          </p:cNvCxnSpPr>
          <p:nvPr/>
        </p:nvCxnSpPr>
        <p:spPr>
          <a:xfrm flipH="1" flipV="1">
            <a:off x="8814247" y="3047024"/>
            <a:ext cx="347936" cy="1"/>
          </a:xfrm>
          <a:prstGeom prst="straightConnector1">
            <a:avLst/>
          </a:prstGeom>
          <a:ln w="381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62451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pattFill prst="dotGrid">
          <a:fgClr>
            <a:srgbClr val="FFC000"/>
          </a:fgClr>
          <a:bgClr>
            <a:schemeClr val="bg1"/>
          </a:bgClr>
        </a:pattFill>
        <a:effectLst/>
      </p:bgPr>
    </p:bg>
    <p:spTree>
      <p:nvGrpSpPr>
        <p:cNvPr id="1" name=""/>
        <p:cNvGrpSpPr/>
        <p:nvPr/>
      </p:nvGrpSpPr>
      <p:grpSpPr>
        <a:xfrm>
          <a:off x="0" y="0"/>
          <a:ext cx="0" cy="0"/>
          <a:chOff x="0" y="0"/>
          <a:chExt cx="0" cy="0"/>
        </a:xfrm>
      </p:grpSpPr>
      <p:sp>
        <p:nvSpPr>
          <p:cNvPr id="12" name="CasellaDiTesto 11">
            <a:extLst>
              <a:ext uri="{FF2B5EF4-FFF2-40B4-BE49-F238E27FC236}">
                <a16:creationId xmlns:a16="http://schemas.microsoft.com/office/drawing/2014/main" id="{3D6826D6-7E1A-4489-9174-CC08B0F7C051}"/>
              </a:ext>
            </a:extLst>
          </p:cNvPr>
          <p:cNvSpPr txBox="1"/>
          <p:nvPr/>
        </p:nvSpPr>
        <p:spPr>
          <a:xfrm>
            <a:off x="835532" y="674400"/>
            <a:ext cx="10520936" cy="5509200"/>
          </a:xfrm>
          <a:prstGeom prst="rect">
            <a:avLst/>
          </a:prstGeom>
          <a:solidFill>
            <a:schemeClr val="bg1"/>
          </a:solidFill>
          <a:ln w="19050">
            <a:solidFill>
              <a:srgbClr val="FFC000"/>
            </a:solidFill>
          </a:ln>
        </p:spPr>
        <p:txBody>
          <a:bodyPr wrap="square" rtlCol="0">
            <a:spAutoFit/>
          </a:bodyPr>
          <a:lstStyle/>
          <a:p>
            <a:pPr marL="514350" indent="-514350" algn="just">
              <a:buClr>
                <a:srgbClr val="FFC000"/>
              </a:buClr>
              <a:buSzPct val="80000"/>
              <a:buFont typeface="+mj-lt"/>
              <a:buAutoNum type="arabicPeriod"/>
            </a:pPr>
            <a:r>
              <a:rPr lang="it-IT" sz="2400">
                <a:solidFill>
                  <a:srgbClr val="000000"/>
                </a:solidFill>
                <a:latin typeface="Arial Nova" panose="020B0504020202020204" pitchFamily="34" charset="0"/>
                <a:ea typeface="Times New Roman" panose="02020603050405020304" pitchFamily="18" charset="0"/>
                <a:cs typeface="HelveticaNeue"/>
              </a:rPr>
              <a:t>In che misura è stato possibile impiegare procedure e modelli già esistenti, data la </a:t>
            </a:r>
            <a:r>
              <a:rPr lang="it-IT" sz="2400" dirty="0">
                <a:solidFill>
                  <a:srgbClr val="000000"/>
                </a:solidFill>
                <a:latin typeface="Arial Nova" panose="020B0504020202020204" pitchFamily="34" charset="0"/>
                <a:ea typeface="Times New Roman" panose="02020603050405020304" pitchFamily="18" charset="0"/>
                <a:cs typeface="HelveticaNeue"/>
              </a:rPr>
              <a:t>specificità </a:t>
            </a:r>
            <a:r>
              <a:rPr lang="it-IT" sz="2400">
                <a:solidFill>
                  <a:srgbClr val="000000"/>
                </a:solidFill>
                <a:latin typeface="Arial Nova" panose="020B0504020202020204" pitchFamily="34" charset="0"/>
                <a:ea typeface="Times New Roman" panose="02020603050405020304" pitchFamily="18" charset="0"/>
                <a:cs typeface="HelveticaNeue"/>
              </a:rPr>
              <a:t>dei problemi posti dal vostro caso di studio? </a:t>
            </a:r>
            <a:br>
              <a:rPr lang="it-IT" sz="2400">
                <a:solidFill>
                  <a:srgbClr val="000000"/>
                </a:solidFill>
                <a:latin typeface="Arial Nova" panose="020B0504020202020204" pitchFamily="34" charset="0"/>
                <a:ea typeface="Times New Roman" panose="02020603050405020304" pitchFamily="18" charset="0"/>
                <a:cs typeface="HelveticaNeue"/>
              </a:rPr>
            </a:br>
            <a:r>
              <a:rPr lang="en-US" sz="2000">
                <a:solidFill>
                  <a:schemeClr val="bg1">
                    <a:lumMod val="75000"/>
                  </a:schemeClr>
                </a:solidFill>
                <a:latin typeface="Arial Nova" panose="020B0504020202020204" pitchFamily="34" charset="0"/>
                <a:ea typeface="Times New Roman" panose="02020603050405020304" pitchFamily="18" charset="0"/>
                <a:cs typeface="HelveticaNeue"/>
              </a:rPr>
              <a:t>To what extent was it possible to use existing procedures and models, given the specific nature of the issues raised by your case study?</a:t>
            </a:r>
            <a:endParaRPr lang="it-IT" sz="2000">
              <a:solidFill>
                <a:srgbClr val="000000"/>
              </a:solidFill>
              <a:latin typeface="Arial Nova" panose="020B0504020202020204" pitchFamily="34" charset="0"/>
              <a:ea typeface="Times New Roman" panose="02020603050405020304" pitchFamily="18" charset="0"/>
              <a:cs typeface="HelveticaNeue"/>
            </a:endParaRPr>
          </a:p>
          <a:p>
            <a:pPr marL="514350" indent="-514350" algn="just">
              <a:buClr>
                <a:srgbClr val="FFC000"/>
              </a:buClr>
              <a:buSzPct val="80000"/>
              <a:buFont typeface="+mj-lt"/>
              <a:buAutoNum type="arabicPeriod"/>
            </a:pPr>
            <a:r>
              <a:rPr lang="it-IT" sz="2400">
                <a:solidFill>
                  <a:srgbClr val="000000"/>
                </a:solidFill>
                <a:latin typeface="Arial Nova" panose="020B0504020202020204" pitchFamily="34" charset="0"/>
              </a:rPr>
              <a:t>In che misura ritenete riapplicabili ad altri progetti le procedure e i modelli da voi messi a punto? o quanto, invece, la specificità dei problemi posti ha determinato l’ideazione di procedure/modelli </a:t>
            </a:r>
            <a:r>
              <a:rPr lang="it-IT" sz="2400" i="1">
                <a:solidFill>
                  <a:srgbClr val="000000"/>
                </a:solidFill>
                <a:latin typeface="Arial Nova" panose="020B0504020202020204" pitchFamily="34" charset="0"/>
              </a:rPr>
              <a:t>ad hoc</a:t>
            </a:r>
            <a:r>
              <a:rPr lang="it-IT" sz="2400">
                <a:solidFill>
                  <a:srgbClr val="000000"/>
                </a:solidFill>
                <a:latin typeface="Arial Nova" panose="020B0504020202020204" pitchFamily="34" charset="0"/>
              </a:rPr>
              <a:t>?</a:t>
            </a:r>
            <a:br>
              <a:rPr lang="it-IT" sz="2400">
                <a:solidFill>
                  <a:srgbClr val="000000"/>
                </a:solidFill>
                <a:latin typeface="Arial Nova" panose="020B0504020202020204" pitchFamily="34" charset="0"/>
              </a:rPr>
            </a:br>
            <a:r>
              <a:rPr lang="en-US" sz="2000">
                <a:solidFill>
                  <a:schemeClr val="bg1">
                    <a:lumMod val="75000"/>
                  </a:schemeClr>
                </a:solidFill>
                <a:latin typeface="Arial Nova" panose="020B0504020202020204" pitchFamily="34" charset="0"/>
                <a:ea typeface="Times New Roman" panose="02020603050405020304" pitchFamily="18" charset="0"/>
                <a:cs typeface="HelveticaNeue"/>
              </a:rPr>
              <a:t>To what extent do you consider the procedures and models you have developed to be re-applicable to other projects? On the other hand, did the specific nature of the issues you had to address lead to the designing of </a:t>
            </a:r>
            <a:r>
              <a:rPr lang="en-US" sz="2000" i="1">
                <a:solidFill>
                  <a:schemeClr val="bg1">
                    <a:lumMod val="75000"/>
                  </a:schemeClr>
                </a:solidFill>
                <a:latin typeface="Arial Nova" panose="020B0504020202020204" pitchFamily="34" charset="0"/>
                <a:ea typeface="Times New Roman" panose="02020603050405020304" pitchFamily="18" charset="0"/>
                <a:cs typeface="HelveticaNeue"/>
              </a:rPr>
              <a:t>ad hoc </a:t>
            </a:r>
            <a:r>
              <a:rPr lang="en-US" sz="2000">
                <a:solidFill>
                  <a:schemeClr val="bg1">
                    <a:lumMod val="75000"/>
                  </a:schemeClr>
                </a:solidFill>
                <a:latin typeface="Arial Nova" panose="020B0504020202020204" pitchFamily="34" charset="0"/>
                <a:ea typeface="Times New Roman" panose="02020603050405020304" pitchFamily="18" charset="0"/>
                <a:cs typeface="HelveticaNeue"/>
              </a:rPr>
              <a:t>procedures/models?</a:t>
            </a:r>
            <a:endParaRPr lang="it-IT" sz="2000" dirty="0">
              <a:solidFill>
                <a:srgbClr val="000000"/>
              </a:solidFill>
              <a:highlight>
                <a:srgbClr val="FFFF00"/>
              </a:highlight>
              <a:latin typeface="Arial Nova" panose="020B0504020202020204" pitchFamily="34" charset="0"/>
            </a:endParaRPr>
          </a:p>
          <a:p>
            <a:pPr marL="514350" indent="-514350" algn="just">
              <a:buClr>
                <a:srgbClr val="FFC000"/>
              </a:buClr>
              <a:buSzPct val="80000"/>
              <a:buFont typeface="+mj-lt"/>
              <a:buAutoNum type="arabicPeriod"/>
            </a:pPr>
            <a:r>
              <a:rPr lang="it-IT" sz="2400">
                <a:solidFill>
                  <a:srgbClr val="000000"/>
                </a:solidFill>
                <a:latin typeface="Arial Nova" panose="020B0504020202020204" pitchFamily="34" charset="0"/>
              </a:rPr>
              <a:t>Quanto è vincolante la lingua dei testi/risorse su cui avete lavorato per la messa a punto delle procedure e dei modelli di strutturazione </a:t>
            </a:r>
            <a:r>
              <a:rPr lang="it-IT" sz="2400" dirty="0">
                <a:solidFill>
                  <a:srgbClr val="000000"/>
                </a:solidFill>
                <a:latin typeface="Arial Nova" panose="020B0504020202020204" pitchFamily="34" charset="0"/>
              </a:rPr>
              <a:t>dei dati</a:t>
            </a:r>
            <a:r>
              <a:rPr lang="it-IT" sz="2400">
                <a:solidFill>
                  <a:srgbClr val="000000"/>
                </a:solidFill>
                <a:latin typeface="Arial Nova" panose="020B0504020202020204" pitchFamily="34" charset="0"/>
              </a:rPr>
              <a:t>? e quanto ha influito la lingua degli utenti a cui il vostro progetto si rivolge?</a:t>
            </a:r>
            <a:r>
              <a:rPr lang="en-US" sz="2400">
                <a:solidFill>
                  <a:schemeClr val="bg1">
                    <a:lumMod val="75000"/>
                  </a:schemeClr>
                </a:solidFill>
                <a:latin typeface="Arial Nova" panose="020B0504020202020204" pitchFamily="34" charset="0"/>
                <a:ea typeface="Times New Roman" panose="02020603050405020304" pitchFamily="18" charset="0"/>
                <a:cs typeface="HelveticaNeue"/>
              </a:rPr>
              <a:t> </a:t>
            </a:r>
            <a:br>
              <a:rPr lang="en-US" sz="2400">
                <a:solidFill>
                  <a:schemeClr val="bg1">
                    <a:lumMod val="75000"/>
                  </a:schemeClr>
                </a:solidFill>
                <a:latin typeface="Arial Nova" panose="020B0504020202020204" pitchFamily="34" charset="0"/>
                <a:ea typeface="Times New Roman" panose="02020603050405020304" pitchFamily="18" charset="0"/>
                <a:cs typeface="HelveticaNeue"/>
              </a:rPr>
            </a:br>
            <a:r>
              <a:rPr lang="en-US" sz="2000">
                <a:solidFill>
                  <a:schemeClr val="bg1">
                    <a:lumMod val="75000"/>
                  </a:schemeClr>
                </a:solidFill>
                <a:latin typeface="Arial Nova" panose="020B0504020202020204" pitchFamily="34" charset="0"/>
                <a:ea typeface="Times New Roman" panose="02020603050405020304" pitchFamily="18" charset="0"/>
                <a:cs typeface="HelveticaNeue"/>
              </a:rPr>
              <a:t>How binding was the language employed by the texts/resources you worked on to the developing of your data structuring procedures and models? To what extent did the language spoken by the users your project is targeting affect this process? </a:t>
            </a:r>
            <a:endParaRPr lang="it-IT" sz="2000">
              <a:solidFill>
                <a:srgbClr val="000000"/>
              </a:solidFill>
              <a:latin typeface="Arial Nova" panose="020B0504020202020204" pitchFamily="34" charset="0"/>
            </a:endParaRPr>
          </a:p>
        </p:txBody>
      </p:sp>
    </p:spTree>
    <p:extLst>
      <p:ext uri="{BB962C8B-B14F-4D97-AF65-F5344CB8AC3E}">
        <p14:creationId xmlns:p14="http://schemas.microsoft.com/office/powerpoint/2010/main" val="2889600061"/>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807</Words>
  <Application>Microsoft Office PowerPoint</Application>
  <PresentationFormat>Widescreen</PresentationFormat>
  <Paragraphs>60</Paragraphs>
  <Slides>30</Slides>
  <Notes>0</Notes>
  <HiddenSlides>0</HiddenSlides>
  <MMClips>0</MMClips>
  <ScaleCrop>false</ScaleCrop>
  <HeadingPairs>
    <vt:vector size="6" baseType="variant">
      <vt:variant>
        <vt:lpstr>Caratteri utilizzati</vt:lpstr>
      </vt:variant>
      <vt:variant>
        <vt:i4>4</vt:i4>
      </vt:variant>
      <vt:variant>
        <vt:lpstr>Tema</vt:lpstr>
      </vt:variant>
      <vt:variant>
        <vt:i4>1</vt:i4>
      </vt:variant>
      <vt:variant>
        <vt:lpstr>Titoli diapositive</vt:lpstr>
      </vt:variant>
      <vt:variant>
        <vt:i4>30</vt:i4>
      </vt:variant>
    </vt:vector>
  </HeadingPairs>
  <TitlesOfParts>
    <vt:vector size="35" baseType="lpstr">
      <vt:lpstr>Arial</vt:lpstr>
      <vt:lpstr>Arial Nova</vt:lpstr>
      <vt:lpstr>Calibri</vt:lpstr>
      <vt:lpstr>Calibri Light</vt:lpstr>
      <vt:lpstr>Tema di Office</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Elisa Guadagnini</dc:creator>
  <cp:lastModifiedBy>Elisa Guadagnini</cp:lastModifiedBy>
  <cp:revision>57</cp:revision>
  <dcterms:created xsi:type="dcterms:W3CDTF">2021-01-06T15:52:09Z</dcterms:created>
  <dcterms:modified xsi:type="dcterms:W3CDTF">2021-01-11T16:40:49Z</dcterms:modified>
</cp:coreProperties>
</file>