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5"/>
  </p:notesMasterIdLst>
  <p:sldIdLst>
    <p:sldId id="27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62809" autoAdjust="0"/>
  </p:normalViewPr>
  <p:slideViewPr>
    <p:cSldViewPr>
      <p:cViewPr varScale="1">
        <p:scale>
          <a:sx n="43" d="100"/>
          <a:sy n="43" d="100"/>
        </p:scale>
        <p:origin x="-18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B2CF7-014E-4BBA-BD08-FF12A2081DDD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B03F2-8F45-4B36-800D-1CE32246A9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79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Instruktur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menjelaskan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tentang</a:t>
            </a:r>
            <a:endParaRPr lang="en-US" baseline="0" dirty="0" smtClean="0"/>
          </a:p>
          <a:p>
            <a:r>
              <a:rPr lang="en-US" baseline="0" dirty="0" err="1" smtClean="0"/>
              <a:t>Instruktur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menerangkan</a:t>
            </a:r>
            <a:r>
              <a:rPr lang="en-US" baseline="0" dirty="0" smtClean="0"/>
              <a:t> </a:t>
            </a:r>
            <a:r>
              <a:rPr lang="id-ID" baseline="0" dirty="0" smtClean="0"/>
              <a:t>jenis jenis komponen pada transmisi </a:t>
            </a:r>
            <a:r>
              <a:rPr lang="en-US" baseline="0" dirty="0" err="1" smtClean="0"/>
              <a:t>merujuk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</a:t>
            </a:r>
            <a:r>
              <a:rPr lang="en-US" baseline="0" dirty="0" smtClean="0"/>
              <a:t> :</a:t>
            </a:r>
            <a:endParaRPr lang="id-ID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Instruktur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menerangkan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tentang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bentuk-bentuk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pekerjaan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pemasangan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instalasi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istrik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transmisi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tenaga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listrik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berdasarkan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komponen-komponen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pokok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transmisi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tenaga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listrik</a:t>
            </a:r>
            <a:r>
              <a:rPr lang="en-US" baseline="0" dirty="0" smtClean="0"/>
              <a:t>, yang </a:t>
            </a:r>
            <a:r>
              <a:rPr lang="en-US" baseline="0" dirty="0" err="1" smtClean="0"/>
              <a:t>secara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="1" baseline="0" dirty="0" err="1" smtClean="0"/>
              <a:t>berupa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pekerjaan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mekanik</a:t>
            </a:r>
            <a:r>
              <a:rPr lang="en-US" b="1" baseline="0" dirty="0" smtClean="0"/>
              <a:t>, </a:t>
            </a:r>
            <a:r>
              <a:rPr lang="en-US" b="1" baseline="0" dirty="0" err="1" smtClean="0"/>
              <a:t>struktur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sipil</a:t>
            </a:r>
            <a:r>
              <a:rPr lang="en-US" b="1" baseline="0" dirty="0" smtClean="0"/>
              <a:t>, </a:t>
            </a:r>
            <a:r>
              <a:rPr lang="en-US" b="1" baseline="0" dirty="0" err="1" smtClean="0"/>
              <a:t>instalasi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listrik</a:t>
            </a:r>
            <a:r>
              <a:rPr lang="en-US" b="1" baseline="0" dirty="0" smtClean="0"/>
              <a:t>, </a:t>
            </a:r>
            <a:r>
              <a:rPr lang="en-US" b="1" baseline="0" dirty="0" err="1" smtClean="0"/>
              <a:t>dan</a:t>
            </a:r>
            <a:r>
              <a:rPr lang="en-US" b="1" baseline="0" dirty="0" smtClean="0"/>
              <a:t> lain-lain.</a:t>
            </a:r>
            <a:r>
              <a:rPr lang="id-ID" b="1" baseline="0" dirty="0" smtClean="0"/>
              <a:t> merujuk ke </a:t>
            </a:r>
            <a:r>
              <a:rPr lang="en-US" baseline="0" dirty="0" smtClean="0"/>
              <a:t>:</a:t>
            </a:r>
            <a:endParaRPr lang="id-ID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sz="12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Himpunan </a:t>
            </a:r>
            <a:r>
              <a:rPr lang="en-GB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Buku</a:t>
            </a:r>
            <a:r>
              <a:rPr lang="en-GB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Petunjuk</a:t>
            </a:r>
            <a:r>
              <a:rPr lang="en-GB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GB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Pemeliharaan</a:t>
            </a:r>
            <a:r>
              <a:rPr lang="en-GB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Peralatan</a:t>
            </a:r>
            <a:r>
              <a:rPr lang="en-GB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Penyaluran</a:t>
            </a:r>
            <a:r>
              <a:rPr lang="en-GB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Tenaga</a:t>
            </a:r>
            <a:r>
              <a:rPr lang="en-GB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Listrik</a:t>
            </a:r>
            <a:r>
              <a:rPr lang="id-ID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PT PLN (</a:t>
            </a:r>
            <a:r>
              <a:rPr lang="en-GB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Persero</a:t>
            </a:r>
            <a:r>
              <a:rPr lang="en-GB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GB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Penyaluran</a:t>
            </a:r>
            <a:r>
              <a:rPr lang="en-GB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</a:t>
            </a:r>
            <a:r>
              <a:rPr lang="en-GB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Pusat</a:t>
            </a:r>
            <a:r>
              <a:rPr lang="en-GB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Pengatur</a:t>
            </a:r>
            <a:r>
              <a:rPr lang="en-GB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Beban</a:t>
            </a:r>
            <a:r>
              <a:rPr lang="en-GB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Jawa</a:t>
            </a:r>
            <a:r>
              <a:rPr lang="en-GB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Bali, </a:t>
            </a:r>
            <a:r>
              <a:rPr lang="en-GB" sz="1200" b="1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2000.</a:t>
            </a:r>
            <a:endParaRPr lang="id-ID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="1" baseline="0" dirty="0" smtClean="0"/>
          </a:p>
          <a:p>
            <a:endParaRPr lang="en-US" i="1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Pembelajaran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waktu</a:t>
            </a:r>
            <a:r>
              <a:rPr lang="en-US" baseline="0" dirty="0" smtClean="0"/>
              <a:t> ajar 60 </a:t>
            </a:r>
            <a:r>
              <a:rPr lang="en-US" baseline="0" dirty="0" err="1" smtClean="0"/>
              <a:t>menit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B03F2-8F45-4B36-800D-1CE32246A91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Instruktur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r>
              <a:rPr lang="en-US" dirty="0" smtClean="0"/>
              <a:t> </a:t>
            </a:r>
            <a:r>
              <a:rPr lang="en-US" dirty="0" err="1" smtClean="0"/>
              <a:t>latihan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kegiatan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pekerjaan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pemasangan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instalasi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listrik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transmisi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listrik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memeriksa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hasil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pengujian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pemeriksaa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masing-masing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perkakasa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peralatan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kerja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dgunakan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Rujukan</a:t>
            </a:r>
            <a:r>
              <a:rPr lang="en-US" baseline="0" smtClean="0"/>
              <a:t>: </a:t>
            </a:r>
            <a:r>
              <a:rPr lang="id-ID" baseline="0" smtClean="0"/>
              <a:t>IST Gujarat Energy Transmission Corporation Limited HSE Checklist</a:t>
            </a:r>
            <a:endParaRPr lang="en-US" baseline="0" dirty="0" smtClean="0"/>
          </a:p>
          <a:p>
            <a:r>
              <a:rPr lang="en-US" baseline="0" dirty="0" err="1" smtClean="0"/>
              <a:t>Kata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kunci</a:t>
            </a:r>
            <a:r>
              <a:rPr lang="en-US" baseline="0" dirty="0" smtClean="0"/>
              <a:t>: checklist, </a:t>
            </a:r>
            <a:r>
              <a:rPr lang="en-US" baseline="0" dirty="0" err="1" smtClean="0"/>
              <a:t>perkakas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kerja</a:t>
            </a:r>
            <a:r>
              <a:rPr lang="en-US" baseline="0" dirty="0" smtClean="0"/>
              <a:t>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Pembelajaran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waktu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sekitar</a:t>
            </a:r>
            <a:r>
              <a:rPr lang="en-US" baseline="0" dirty="0" smtClean="0"/>
              <a:t>: 20 </a:t>
            </a:r>
            <a:r>
              <a:rPr lang="en-US" baseline="0" dirty="0" err="1" smtClean="0"/>
              <a:t>menit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B03F2-8F45-4B36-800D-1CE32246A91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Instruktur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perlunya</a:t>
            </a:r>
            <a:r>
              <a:rPr lang="en-US" dirty="0" smtClean="0"/>
              <a:t> </a:t>
            </a:r>
            <a:r>
              <a:rPr lang="en-US" dirty="0" err="1" smtClean="0"/>
              <a:t>kesesuaian</a:t>
            </a:r>
            <a:r>
              <a:rPr lang="en-US" dirty="0" smtClean="0"/>
              <a:t> (compliance) </a:t>
            </a:r>
            <a:r>
              <a:rPr lang="en-US" dirty="0" err="1" smtClean="0"/>
              <a:t>pemasangan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transmisi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tenaga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perncanaan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tertuang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gambar-gambar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konstruksi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telah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distujui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dilaksanakan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pemasangannya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Setiap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penyimpangan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terjadi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haruslah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terlebih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dahulu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disetujui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berwenang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itu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penyimpangan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hendaklah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mengurangi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tingkat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jaminan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keselamatan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keamanan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personel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pekerja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operator </a:t>
            </a:r>
            <a:r>
              <a:rPr lang="en-US" baseline="0" dirty="0" err="1" smtClean="0"/>
              <a:t>nantinya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Gambar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kerja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gambar-gambar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dokumen-dokuman</a:t>
            </a:r>
            <a:r>
              <a:rPr lang="en-US" baseline="0" dirty="0" smtClean="0"/>
              <a:t> lain  yang </a:t>
            </a:r>
            <a:r>
              <a:rPr lang="en-US" baseline="0" dirty="0" err="1" smtClean="0"/>
              <a:t>berkaitan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hendaklah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segera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revisi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perbaharui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Rujukan:</a:t>
            </a:r>
            <a:r>
              <a:rPr lang="id-ID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Utilitys Commisioning California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DRAFT Proponent’s Environmental Assessment (PEA) Checklist for Transmission Line and Substation Projects</a:t>
            </a:r>
            <a:endParaRPr lang="id-ID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  <a:p>
            <a:r>
              <a:rPr lang="en-US" baseline="0" dirty="0" err="1" smtClean="0"/>
              <a:t>Kata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kunci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gambar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koreksi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gambar</a:t>
            </a:r>
            <a:r>
              <a:rPr lang="en-US" baseline="0" dirty="0" smtClean="0"/>
              <a:t>, update, </a:t>
            </a:r>
            <a:r>
              <a:rPr lang="en-US" baseline="0" dirty="0" err="1" smtClean="0"/>
              <a:t>kewenangan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Pembelajaran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waktu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sekitar</a:t>
            </a:r>
            <a:r>
              <a:rPr lang="en-US" baseline="0" dirty="0" smtClean="0"/>
              <a:t>: 20 </a:t>
            </a:r>
            <a:r>
              <a:rPr lang="en-US" baseline="0" dirty="0" err="1" smtClean="0"/>
              <a:t>menit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B03F2-8F45-4B36-800D-1CE32246A91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Instruktur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bersama-sama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pemeriksaan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kesesuaian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terhadap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instalasi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listrik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telah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terpasang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transmisi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tenaga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listrik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merujuk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gambar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dokumen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kerja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terbaru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melengkapi</a:t>
            </a:r>
            <a:r>
              <a:rPr lang="en-US" baseline="0" dirty="0" smtClean="0"/>
              <a:t> check list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mendiskusikannya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Rujukan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Gambar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rencana</a:t>
            </a:r>
            <a:r>
              <a:rPr lang="en-US" baseline="0" dirty="0" smtClean="0"/>
              <a:t> </a:t>
            </a:r>
            <a:r>
              <a:rPr lang="en-US" baseline="0" err="1" smtClean="0"/>
              <a:t>dan</a:t>
            </a:r>
            <a:r>
              <a:rPr lang="en-US" baseline="0" smtClean="0"/>
              <a:t> dokumennya</a:t>
            </a:r>
            <a:r>
              <a:rPr lang="id-ID" baseline="0" smtClean="0"/>
              <a:t>, </a:t>
            </a:r>
            <a:r>
              <a:rPr lang="id-ID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Utilitys Commisioning California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DRAFT Proponent’s Environmental Assessment (PEA) Checklist for Transmission Line and Substation Projects</a:t>
            </a:r>
            <a:endParaRPr lang="id-ID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  <a:p>
            <a:r>
              <a:rPr lang="en-US" baseline="0" dirty="0" err="1" smtClean="0"/>
              <a:t>Kata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pembelajaran</a:t>
            </a:r>
            <a:r>
              <a:rPr lang="en-US" baseline="0" dirty="0" smtClean="0"/>
              <a:t>: compliance,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Pembelajaran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waktu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sekitar</a:t>
            </a:r>
            <a:r>
              <a:rPr lang="en-US" baseline="0" dirty="0" smtClean="0"/>
              <a:t>: 20 </a:t>
            </a:r>
            <a:r>
              <a:rPr lang="en-US" baseline="0" dirty="0" err="1" smtClean="0"/>
              <a:t>menit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B03F2-8F45-4B36-800D-1CE32246A91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Instruktur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menerangkan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menjelaskan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tujuan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pemeriksaan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transmisi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tenaga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listrik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dipasang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menjelaskan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masing-masing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beserta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fungsinya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prosedur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pemeriksaannya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standard yang </a:t>
            </a:r>
            <a:r>
              <a:rPr lang="en-US" baseline="0" dirty="0" err="1" smtClean="0"/>
              <a:t>berlaku</a:t>
            </a:r>
            <a:endParaRPr lang="en-US" baseline="0" dirty="0" smtClean="0"/>
          </a:p>
          <a:p>
            <a:r>
              <a:rPr lang="en-US" baseline="0" dirty="0" smtClean="0"/>
              <a:t>  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err="1" smtClean="0"/>
              <a:t>Rujukan</a:t>
            </a:r>
            <a:r>
              <a:rPr lang="en-US" baseline="0" smtClean="0"/>
              <a:t>:</a:t>
            </a:r>
            <a:r>
              <a:rPr lang="id-ID" baseline="0" smtClean="0"/>
              <a:t> </a:t>
            </a:r>
            <a:r>
              <a:rPr lang="id-ID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Utilities</a:t>
            </a:r>
            <a:r>
              <a:rPr lang="id-ID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Commisioning California Working Draft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Proponent’s Environmental Assessment (PEA) Checklist for Transmission Line and Substation Projects</a:t>
            </a:r>
            <a:endParaRPr lang="id-ID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  <a:p>
            <a:r>
              <a:rPr lang="en-US" baseline="0" dirty="0" err="1" smtClean="0"/>
              <a:t>Kata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kunci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komponen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fungsi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komponen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uji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metode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periksa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spesifikasi</a:t>
            </a:r>
            <a:r>
              <a:rPr lang="en-US" baseline="0" dirty="0" smtClean="0"/>
              <a:t>, standard </a:t>
            </a:r>
            <a:r>
              <a:rPr lang="en-US" baseline="0" dirty="0" err="1" smtClean="0"/>
              <a:t>keamanan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kalibrasi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Pembelajaran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waktu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sekitar</a:t>
            </a:r>
            <a:r>
              <a:rPr lang="en-US" baseline="0" dirty="0" smtClean="0"/>
              <a:t>: 20 </a:t>
            </a:r>
            <a:r>
              <a:rPr lang="en-US" baseline="0" dirty="0" err="1" smtClean="0"/>
              <a:t>menit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B03F2-8F45-4B36-800D-1CE32246A91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Instruktur</a:t>
            </a:r>
            <a:r>
              <a:rPr lang="en-US" dirty="0" smtClean="0"/>
              <a:t> </a:t>
            </a:r>
            <a:r>
              <a:rPr lang="en-US" baseline="0" dirty="0" err="1" smtClean="0"/>
              <a:t>peserta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pelatihan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mengisi</a:t>
            </a:r>
            <a:r>
              <a:rPr lang="en-US" baseline="0" dirty="0" smtClean="0"/>
              <a:t> checklist </a:t>
            </a:r>
            <a:r>
              <a:rPr lang="en-US" baseline="0" dirty="0" err="1" smtClean="0"/>
              <a:t>pemeriksaan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transmisi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tenaga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listrik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dipasang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metoda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pemeriksaan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dipakai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hasil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rekomendasi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err="1" smtClean="0"/>
              <a:t>Rujukan</a:t>
            </a:r>
            <a:r>
              <a:rPr lang="en-US" baseline="0" smtClean="0"/>
              <a:t>:</a:t>
            </a:r>
            <a:r>
              <a:rPr lang="id-ID" baseline="0" smtClean="0"/>
              <a:t> </a:t>
            </a:r>
            <a:r>
              <a:rPr lang="id-ID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Utilitys Commisioning California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DRAFT Proponent’s Environmental Assessment (PEA) Checklist for Transmission Line and Substation Projects</a:t>
            </a:r>
            <a:endParaRPr lang="id-ID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  <a:p>
            <a:r>
              <a:rPr lang="en-US" baseline="0" dirty="0" err="1" smtClean="0"/>
              <a:t>Kata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pembelajaran</a:t>
            </a:r>
            <a:r>
              <a:rPr lang="en-US" baseline="0" dirty="0" smtClean="0"/>
              <a:t>: checklist, </a:t>
            </a:r>
            <a:r>
              <a:rPr lang="en-US" baseline="0" dirty="0" err="1" smtClean="0"/>
              <a:t>komponen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fungsinya</a:t>
            </a:r>
            <a:r>
              <a:rPr lang="en-US" baseline="0" dirty="0" smtClean="0"/>
              <a:t>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Pembelajaran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waktu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sekitar</a:t>
            </a:r>
            <a:r>
              <a:rPr lang="en-US" baseline="0" dirty="0" smtClean="0"/>
              <a:t>: 20 </a:t>
            </a:r>
            <a:r>
              <a:rPr lang="en-US" baseline="0" dirty="0" err="1" smtClean="0"/>
              <a:t>menit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B03F2-8F45-4B36-800D-1CE32246A91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Instruktur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menjelaskan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tentang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apa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dimaksud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komisioning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tujuan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komisioning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Instruktur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menjelaskan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tentang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prosedur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komisioning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harus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tertulis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disetujui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pihak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terkait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Rujukan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Buku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modul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komisioning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transmisi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tenaga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listrik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Kata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pembelajaran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komisioning</a:t>
            </a:r>
            <a:r>
              <a:rPr lang="en-US" baseline="0" dirty="0" smtClean="0"/>
              <a:t>, mechanical completion, </a:t>
            </a:r>
            <a:r>
              <a:rPr lang="en-US" baseline="0" dirty="0" err="1" smtClean="0"/>
              <a:t>inspeksi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lapangan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uji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coba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operasi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prosedur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tanggap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darurat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pelatihan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personel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perbaikan</a:t>
            </a:r>
            <a:r>
              <a:rPr lang="en-US" baseline="0" dirty="0" smtClean="0"/>
              <a:t>/</a:t>
            </a:r>
            <a:r>
              <a:rPr lang="en-US" baseline="0" dirty="0" err="1" smtClean="0"/>
              <a:t>penyetelan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spesifikasi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kesesuaian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compliance, quality control, </a:t>
            </a:r>
            <a:r>
              <a:rPr lang="en-US" baseline="0" dirty="0" err="1" smtClean="0"/>
              <a:t>sertifikat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Pembelajaran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waktu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sekitar</a:t>
            </a:r>
            <a:r>
              <a:rPr lang="en-US" baseline="0" dirty="0" smtClean="0"/>
              <a:t>: 60 </a:t>
            </a:r>
            <a:r>
              <a:rPr lang="en-US" baseline="0" dirty="0" err="1" smtClean="0"/>
              <a:t>menit</a:t>
            </a:r>
            <a:endParaRPr lang="en-US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B03F2-8F45-4B36-800D-1CE32246A91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Instruktur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pemeriksaan</a:t>
            </a:r>
            <a:r>
              <a:rPr lang="en-US" dirty="0" smtClean="0"/>
              <a:t> </a:t>
            </a:r>
            <a:r>
              <a:rPr lang="en-US" dirty="0" err="1" smtClean="0"/>
              <a:t>lapangan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lapangan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dilakukannya</a:t>
            </a:r>
            <a:r>
              <a:rPr lang="en-US" dirty="0" smtClean="0"/>
              <a:t> </a:t>
            </a:r>
            <a:r>
              <a:rPr lang="en-US" dirty="0" err="1" smtClean="0"/>
              <a:t>komisioning</a:t>
            </a:r>
            <a:r>
              <a:rPr lang="en-US" dirty="0" smtClean="0"/>
              <a:t>, </a:t>
            </a:r>
            <a:r>
              <a:rPr lang="en-US" dirty="0" err="1" smtClean="0"/>
              <a:t>mengisi</a:t>
            </a:r>
            <a:r>
              <a:rPr lang="en-US" dirty="0" smtClean="0"/>
              <a:t> checklist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siap</a:t>
            </a:r>
            <a:r>
              <a:rPr lang="en-US" dirty="0" smtClean="0"/>
              <a:t> </a:t>
            </a:r>
            <a:r>
              <a:rPr lang="en-US" dirty="0" err="1" smtClean="0"/>
              <a:t>uji</a:t>
            </a:r>
            <a:r>
              <a:rPr lang="en-US" dirty="0" smtClean="0"/>
              <a:t> </a:t>
            </a:r>
            <a:r>
              <a:rPr lang="en-US" dirty="0" err="1" smtClean="0"/>
              <a:t>coba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Rujukan</a:t>
            </a:r>
            <a:r>
              <a:rPr lang="en-US" baseline="0" dirty="0" smtClean="0"/>
              <a:t>: </a:t>
            </a:r>
            <a:r>
              <a:rPr lang="en-US" b="0" i="0" u="none" baseline="0" err="1" smtClean="0"/>
              <a:t>Dokumen</a:t>
            </a:r>
            <a:r>
              <a:rPr lang="en-US" b="0" i="0" u="none" baseline="0" smtClean="0"/>
              <a:t> komisioning</a:t>
            </a:r>
            <a:r>
              <a:rPr lang="id-ID" b="0" i="0" u="none" baseline="0" smtClean="0"/>
              <a:t>, </a:t>
            </a:r>
            <a:r>
              <a:rPr lang="en-US" sz="1200" b="0" i="0" u="none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Verification Packet</a:t>
            </a:r>
          </a:p>
          <a:p>
            <a:endParaRPr lang="id" sz="1200" b="0" i="0" u="none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 Line Worker: Transmission</a:t>
            </a:r>
            <a:r>
              <a:rPr lang="id-ID" sz="1200" b="0" i="0" u="none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(Inccer)</a:t>
            </a:r>
            <a:endParaRPr lang="en-US" sz="1200" b="0" i="0" u="none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  <a:p>
            <a:r>
              <a:rPr lang="en-US" baseline="0" dirty="0" err="1" smtClean="0"/>
              <a:t>Kata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pembelajaran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komisioning</a:t>
            </a:r>
            <a:r>
              <a:rPr lang="en-US" baseline="0" dirty="0" smtClean="0"/>
              <a:t>, checklist </a:t>
            </a:r>
            <a:r>
              <a:rPr lang="en-US" baseline="0" dirty="0" err="1" smtClean="0"/>
              <a:t>komisioning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prosedur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komisioning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tanggap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darurat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jalur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evakuasi</a:t>
            </a:r>
            <a:r>
              <a:rPr lang="en-US" baseline="0" dirty="0" smtClean="0"/>
              <a:t>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B03F2-8F45-4B36-800D-1CE32246A91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Instruktur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mendiskusikan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tanggap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darurat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bilamana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terjadi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hal-hal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tidak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diinginkan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pelaksanaa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pekerjaan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pemasangan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instalasi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listrik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transmisi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tenaga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listrik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err="1" smtClean="0"/>
              <a:t>Rujukan</a:t>
            </a:r>
            <a:r>
              <a:rPr lang="en-US" baseline="0" smtClean="0"/>
              <a:t>:</a:t>
            </a:r>
            <a:r>
              <a:rPr lang="id-ID" baseline="0" smtClean="0"/>
              <a:t> Electricity Emergency Response Plan, Transmission/ Substation and Switching Procedures (Unitil) </a:t>
            </a:r>
            <a:endParaRPr lang="en-US" baseline="0" dirty="0" smtClean="0"/>
          </a:p>
          <a:p>
            <a:r>
              <a:rPr lang="en-US" baseline="0" dirty="0" err="1" smtClean="0"/>
              <a:t>Kata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kunci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jalur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evakuasi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potensi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bahaya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perilakuk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aman</a:t>
            </a:r>
            <a:r>
              <a:rPr lang="en-US" baseline="0" dirty="0" smtClean="0"/>
              <a:t>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Pembelajaran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waktu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sekitar</a:t>
            </a:r>
            <a:r>
              <a:rPr lang="en-US" baseline="0" dirty="0" smtClean="0"/>
              <a:t>: 20 </a:t>
            </a:r>
            <a:r>
              <a:rPr lang="en-US" baseline="0" dirty="0" err="1" smtClean="0"/>
              <a:t>menit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B03F2-8F45-4B36-800D-1CE32246A91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Instruktur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mengisi</a:t>
            </a:r>
            <a:r>
              <a:rPr lang="en-US" dirty="0" smtClean="0"/>
              <a:t> check list </a:t>
            </a:r>
            <a:r>
              <a:rPr lang="en-US" dirty="0" err="1" smtClean="0"/>
              <a:t>jalur</a:t>
            </a:r>
            <a:r>
              <a:rPr lang="en-US" dirty="0" smtClean="0"/>
              <a:t> </a:t>
            </a:r>
            <a:r>
              <a:rPr lang="en-US" dirty="0" err="1" smtClean="0"/>
              <a:t>evakuasi</a:t>
            </a:r>
            <a:r>
              <a:rPr lang="en-US" dirty="0" smtClean="0"/>
              <a:t>, </a:t>
            </a:r>
            <a:r>
              <a:rPr lang="en-US" dirty="0" err="1" smtClean="0"/>
              <a:t>personel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dihubungi</a:t>
            </a:r>
            <a:r>
              <a:rPr lang="en-US" dirty="0" smtClean="0"/>
              <a:t>,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berkumpul</a:t>
            </a:r>
            <a:r>
              <a:rPr lang="en-US" baseline="0" dirty="0" smtClean="0"/>
              <a:t> (mustering point), 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Rujukan</a:t>
            </a:r>
            <a:r>
              <a:rPr lang="en-US" baseline="0" dirty="0" smtClean="0"/>
              <a:t>: Checklist </a:t>
            </a:r>
            <a:r>
              <a:rPr lang="en-US" baseline="0" err="1" smtClean="0"/>
              <a:t>Tanggap</a:t>
            </a:r>
            <a:r>
              <a:rPr lang="en-US" baseline="0" smtClean="0"/>
              <a:t> Darurat</a:t>
            </a:r>
            <a:r>
              <a:rPr lang="id-ID" baseline="0" smtClean="0"/>
              <a:t>, Electricity Emergency Response Plan, Transmission/ Substation and Switching Procedures (Unitil) </a:t>
            </a:r>
            <a:endParaRPr lang="en-US" baseline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Kata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kunci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jalur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evakuasi</a:t>
            </a:r>
            <a:r>
              <a:rPr lang="en-US" baseline="0" dirty="0" smtClean="0"/>
              <a:t>, ERP, </a:t>
            </a:r>
            <a:r>
              <a:rPr lang="en-US" baseline="0" dirty="0" err="1" smtClean="0"/>
              <a:t>pengendalian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evakuasi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organisasi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tanggap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darurat</a:t>
            </a:r>
            <a:r>
              <a:rPr lang="en-US" baseline="0" dirty="0" smtClean="0"/>
              <a:t>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Pembelajaran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waktu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sekitar</a:t>
            </a:r>
            <a:r>
              <a:rPr lang="en-US" baseline="0" dirty="0" smtClean="0"/>
              <a:t>: 30 </a:t>
            </a:r>
            <a:r>
              <a:rPr lang="en-US" baseline="0" dirty="0" err="1" smtClean="0"/>
              <a:t>menit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B03F2-8F45-4B36-800D-1CE32246A91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Instruktur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mendiskusikan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perlengkapan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peralatan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listrik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dipasang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instalasi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listrik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transmisi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tenaga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listrik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Instruktur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mendiskusikan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tentang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persyaratan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harus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dipenuhi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oleh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pekerja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bekerja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memasang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instalasi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listrik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pembangkit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tenaga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lsitrik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Rujukan</a:t>
            </a:r>
            <a:r>
              <a:rPr lang="en-US" baseline="0" dirty="0" smtClean="0"/>
              <a:t>: Checklist, </a:t>
            </a:r>
            <a:r>
              <a:rPr lang="en-US" baseline="0" dirty="0" err="1" smtClean="0"/>
              <a:t>sertifikat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daftar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transmisi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dipasang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Kata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kunci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pembelajaran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sertifikasi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tehnisi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listrik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peraturan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perundang-undangan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tentang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kelistrikan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sertifikasi</a:t>
            </a:r>
            <a:r>
              <a:rPr lang="en-US" baseline="0" dirty="0" smtClean="0"/>
              <a:t> K3 </a:t>
            </a:r>
            <a:r>
              <a:rPr lang="en-US" baseline="0" dirty="0" err="1" smtClean="0"/>
              <a:t>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bidang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kelistrikan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Pembelajaran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waktu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sekitar</a:t>
            </a:r>
            <a:r>
              <a:rPr lang="en-US" baseline="0" dirty="0" smtClean="0"/>
              <a:t>: 20 </a:t>
            </a:r>
            <a:r>
              <a:rPr lang="en-US" baseline="0" dirty="0" err="1" smtClean="0"/>
              <a:t>menit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B03F2-8F45-4B36-800D-1CE32246A91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Instruktur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bersama-sama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komponen-komponen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pelengkap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</a:t>
            </a:r>
            <a:r>
              <a:rPr lang="en-US" dirty="0" err="1" smtClean="0"/>
              <a:t>lingkup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transmisi</a:t>
            </a:r>
            <a:r>
              <a:rPr lang="en-US" dirty="0" smtClean="0"/>
              <a:t> </a:t>
            </a:r>
            <a:r>
              <a:rPr lang="en-US" dirty="0" err="1" smtClean="0"/>
              <a:t>tenaga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listrik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id-ID" baseline="0" dirty="0" smtClean="0"/>
              <a:t>lingkup pekerjaan </a:t>
            </a:r>
            <a:r>
              <a:rPr lang="en-US" baseline="0" dirty="0" err="1" smtClean="0"/>
              <a:t>masing-masing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merujuk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referensi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gambar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contoh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suatu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transmisi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tenaga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listrik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daftar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perlengkapan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peralatan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transmisi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tenaga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listrik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kemudian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melengkapinya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bilamana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perlu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Instruktur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peserta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pelatihan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bersama-sama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meng-identifikasi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menggolongkan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pekerjaan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pemasangan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selengkapnya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membedakan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pekerjaan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masuk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ruang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lingkup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pekerjaan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pemasangan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instalasi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listrik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transmisi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tenaga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listrik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Referensi</a:t>
            </a:r>
            <a:r>
              <a:rPr lang="en-US" baseline="0" dirty="0" smtClean="0"/>
              <a:t>:</a:t>
            </a:r>
            <a:endParaRPr lang="id-ID" baseline="0" dirty="0" smtClean="0"/>
          </a:p>
          <a:p>
            <a:r>
              <a:rPr lang="id-ID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Utilitys Commisioning California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WORKING DRAFT Proponent’s Environmental Assessment (PEA) Checklist for Transmission Line and Substation Projects</a:t>
            </a:r>
            <a:endParaRPr lang="id-ID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id-ID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aseline="0" dirty="0" smtClean="0"/>
          </a:p>
          <a:p>
            <a:r>
              <a:rPr lang="en-US" baseline="0" dirty="0" err="1" smtClean="0"/>
              <a:t>Kata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kunci</a:t>
            </a:r>
            <a:r>
              <a:rPr lang="en-US" baseline="0" dirty="0" smtClean="0"/>
              <a:t>: </a:t>
            </a:r>
            <a:r>
              <a:rPr lang="en-US" b="1" baseline="0" dirty="0" err="1" smtClean="0"/>
              <a:t>pekerjaan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sipil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atau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struktur</a:t>
            </a:r>
            <a:r>
              <a:rPr lang="en-US" b="1" baseline="0" dirty="0" smtClean="0"/>
              <a:t>/</a:t>
            </a:r>
            <a:r>
              <a:rPr lang="en-US" b="1" baseline="0" dirty="0" err="1" smtClean="0"/>
              <a:t>listrik</a:t>
            </a:r>
            <a:r>
              <a:rPr lang="en-US" b="1" baseline="0" dirty="0" smtClean="0"/>
              <a:t>/</a:t>
            </a:r>
            <a:r>
              <a:rPr lang="en-US" b="1" baseline="0" dirty="0" err="1" smtClean="0"/>
              <a:t>instrumentasi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B03F2-8F45-4B36-800D-1CE32246A91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Instruktur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r>
              <a:rPr lang="en-US" dirty="0" smtClean="0"/>
              <a:t> </a:t>
            </a:r>
            <a:r>
              <a:rPr lang="en-US" dirty="0" err="1" smtClean="0"/>
              <a:t>mendiskusikan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perlunya</a:t>
            </a:r>
            <a:r>
              <a:rPr lang="en-US" dirty="0" smtClean="0"/>
              <a:t> </a:t>
            </a:r>
            <a:r>
              <a:rPr lang="en-US" dirty="0" err="1" smtClean="0"/>
              <a:t>sertifikasi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perlengkapan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 err="1" smtClean="0"/>
              <a:t>listrik</a:t>
            </a:r>
            <a:r>
              <a:rPr lang="en-US" dirty="0" smtClean="0"/>
              <a:t> yang </a:t>
            </a:r>
            <a:r>
              <a:rPr lang="en-US" dirty="0" err="1" smtClean="0"/>
              <a:t>dipasang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Rujukan</a:t>
            </a:r>
            <a:r>
              <a:rPr lang="en-US" dirty="0" smtClean="0"/>
              <a:t>: </a:t>
            </a:r>
            <a:r>
              <a:rPr lang="en-US" dirty="0" err="1" smtClean="0"/>
              <a:t>Sertifikat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listrik</a:t>
            </a:r>
            <a:endParaRPr lang="en-US" baseline="0" dirty="0" smtClean="0"/>
          </a:p>
          <a:p>
            <a:r>
              <a:rPr lang="en-US" baseline="0" dirty="0" err="1" smtClean="0"/>
              <a:t>Kata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kunci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sertifikat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kadaluwarsa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lembaga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sertifikasi</a:t>
            </a:r>
            <a:r>
              <a:rPr lang="en-US" baseline="0" dirty="0" smtClean="0"/>
              <a:t>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Pembelajaran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waktu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sekitar</a:t>
            </a:r>
            <a:r>
              <a:rPr lang="en-US" baseline="0" dirty="0" smtClean="0"/>
              <a:t>: 30 </a:t>
            </a:r>
            <a:r>
              <a:rPr lang="en-US" baseline="0" dirty="0" err="1" smtClean="0"/>
              <a:t>menit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B03F2-8F45-4B36-800D-1CE32246A91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B03F2-8F45-4B36-800D-1CE32246A91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B03F2-8F45-4B36-800D-1CE32246A91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Instruktur</a:t>
            </a:r>
            <a:r>
              <a:rPr lang="en-US" dirty="0" smtClean="0"/>
              <a:t> </a:t>
            </a:r>
            <a:r>
              <a:rPr lang="en-US" dirty="0" err="1" smtClean="0"/>
              <a:t>menerangkan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rujukan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berupa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contoh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manual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petunjuk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pemasangan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instalasi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listrik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transmisi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tenaga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listrik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contoh-contoh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prosedur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pemasangan</a:t>
            </a:r>
            <a:r>
              <a:rPr lang="en-US" baseline="0" dirty="0" smtClean="0"/>
              <a:t> lain yang </a:t>
            </a:r>
            <a:r>
              <a:rPr lang="en-US" baseline="0" dirty="0" err="1" smtClean="0"/>
              <a:t>bersesuaian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sebagai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pembanding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mendiskusikan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instalasi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listrik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ditinjau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melihat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sejauh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aspek-aspek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keamanan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keandalan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perlengkapan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listrik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dipasang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terjamin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Rujukan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buku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modul</a:t>
            </a:r>
            <a:endParaRPr lang="en-US" baseline="0" dirty="0" smtClean="0"/>
          </a:p>
          <a:p>
            <a:r>
              <a:rPr lang="en-US" baseline="0" dirty="0" err="1" smtClean="0"/>
              <a:t>Kata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kunci</a:t>
            </a:r>
            <a:r>
              <a:rPr lang="en-US" baseline="0" dirty="0" smtClean="0"/>
              <a:t>:  </a:t>
            </a:r>
            <a:r>
              <a:rPr lang="en-US" baseline="0" dirty="0" err="1" smtClean="0"/>
              <a:t>keandalan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gambar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pengaman</a:t>
            </a:r>
            <a:r>
              <a:rPr lang="en-US" baseline="0" dirty="0" smtClean="0"/>
              <a:t>,  assessment</a:t>
            </a:r>
          </a:p>
          <a:p>
            <a:r>
              <a:rPr lang="en-US" baseline="0" dirty="0" err="1" smtClean="0"/>
              <a:t>Pembelajaran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waktu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sekitar</a:t>
            </a:r>
            <a:r>
              <a:rPr lang="en-US" baseline="0" dirty="0" smtClean="0"/>
              <a:t>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B03F2-8F45-4B36-800D-1CE32246A91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Instruktur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bersama-sama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mendiskusikan</a:t>
            </a:r>
            <a:r>
              <a:rPr lang="en-US" baseline="0" dirty="0" smtClean="0"/>
              <a:t> standard-standard </a:t>
            </a:r>
            <a:r>
              <a:rPr lang="en-US" baseline="0" dirty="0" err="1" smtClean="0"/>
              <a:t>pemasangan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berlaku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perlengkapan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peralatan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instalasi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listrik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pekerjaan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pemasangan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transmisi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tenaga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listrik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Rujukan</a:t>
            </a:r>
            <a:r>
              <a:rPr lang="en-US" baseline="0" dirty="0" smtClean="0"/>
              <a:t>: standard yang </a:t>
            </a:r>
            <a:r>
              <a:rPr lang="en-US" baseline="0" dirty="0" err="1" smtClean="0"/>
              <a:t>digunakan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berlaku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</a:t>
            </a:r>
            <a:r>
              <a:rPr lang="en-US" baseline="0" dirty="0" smtClean="0"/>
              <a:t> Indonesia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negeri</a:t>
            </a:r>
            <a:r>
              <a:rPr lang="en-US" baseline="0" dirty="0" smtClean="0"/>
              <a:t> lain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pembanding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jika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</a:t>
            </a:r>
            <a:endParaRPr lang="en-US" baseline="0" dirty="0" smtClean="0"/>
          </a:p>
          <a:p>
            <a:r>
              <a:rPr lang="en-US" baseline="0" dirty="0" err="1" smtClean="0"/>
              <a:t>Kata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kunci</a:t>
            </a:r>
            <a:r>
              <a:rPr lang="en-US" baseline="0" dirty="0" smtClean="0"/>
              <a:t>: standard, </a:t>
            </a:r>
            <a:r>
              <a:rPr lang="en-US" baseline="0" dirty="0" err="1" smtClean="0"/>
              <a:t>prosedur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perlengkapan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peralatan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dll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Pembelajaran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waktu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sekitar</a:t>
            </a:r>
            <a:r>
              <a:rPr lang="en-US" baseline="0" dirty="0" smtClean="0"/>
              <a:t>: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B03F2-8F45-4B36-800D-1CE32246A91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Instruktur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tentang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apa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dimaksud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analisis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bahaya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pekerjaan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pemasangan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instalasi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listrik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transmisi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tenaga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listrik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menjelaskan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analisis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err="1" smtClean="0"/>
              <a:t>Rujukan</a:t>
            </a:r>
            <a:r>
              <a:rPr lang="en-US" baseline="0" smtClean="0"/>
              <a:t>:</a:t>
            </a:r>
            <a:r>
              <a:rPr lang="id-ID" baseline="0" smtClean="0"/>
              <a:t> </a:t>
            </a:r>
          </a:p>
          <a:p>
            <a:r>
              <a:rPr lang="id-ID" baseline="0" smtClean="0"/>
              <a:t>1.Newmount Transmission inspection (</a:t>
            </a:r>
            <a:r>
              <a:rPr lang="en-GB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 HOUSE DEPARTMENT</a:t>
            </a:r>
            <a:r>
              <a:rPr lang="id-ID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id-ID" sz="1200" b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2.PT. PLN Pusat Pendidikan dan Pelatihan (</a:t>
            </a:r>
            <a:r>
              <a:rPr 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TEKNIK MEMANJAT TOWER</a:t>
            </a:r>
            <a:r>
              <a:rPr lang="id-ID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kunci</a:t>
            </a:r>
            <a:r>
              <a:rPr lang="en-US" baseline="0" dirty="0" smtClean="0"/>
              <a:t>: job safety analysis, hazard on operation, </a:t>
            </a:r>
            <a:r>
              <a:rPr lang="en-US" baseline="0" dirty="0" err="1" smtClean="0"/>
              <a:t>ketinggian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dll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Pembelajaran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waktu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sekitar</a:t>
            </a:r>
            <a:r>
              <a:rPr lang="en-US" baseline="0" dirty="0" smtClean="0"/>
              <a:t>: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B03F2-8F45-4B36-800D-1CE32246A91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Instruktur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membuat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sendiri</a:t>
            </a:r>
            <a:r>
              <a:rPr lang="en-US" baseline="0" dirty="0" smtClean="0"/>
              <a:t> format </a:t>
            </a:r>
            <a:r>
              <a:rPr lang="en-US" baseline="0" dirty="0" err="1" smtClean="0"/>
              <a:t>isian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lajur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kolom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masing-masing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setiao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pekerjaan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rincian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perkakas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peralatan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potensi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bahaya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masing-masing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dapat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ditimbulkan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kegiatan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penggunaan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perkakas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peralatan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melaksanakan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pekerjaan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tersebut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menulis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mendiskusikan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selamat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pelaksanaan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menjamin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keamanan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kesehatan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kerja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Rujukan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contoh</a:t>
            </a:r>
            <a:r>
              <a:rPr lang="en-US" baseline="0" dirty="0" smtClean="0"/>
              <a:t> JSA, </a:t>
            </a:r>
            <a:r>
              <a:rPr lang="en-US" baseline="0" dirty="0" err="1" smtClean="0"/>
              <a:t>buku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pegangan</a:t>
            </a:r>
            <a:r>
              <a:rPr lang="en-US" baseline="0" dirty="0" smtClean="0"/>
              <a:t>/</a:t>
            </a:r>
            <a:r>
              <a:rPr lang="en-US" baseline="0" dirty="0" err="1" smtClean="0"/>
              <a:t>panduan</a:t>
            </a:r>
            <a:r>
              <a:rPr lang="en-US" baseline="0" dirty="0" smtClean="0"/>
              <a:t>/</a:t>
            </a:r>
            <a:r>
              <a:rPr lang="en-US" baseline="0" dirty="0" err="1" smtClean="0"/>
              <a:t>modul</a:t>
            </a:r>
            <a:endParaRPr lang="en-US" baseline="0" dirty="0" smtClean="0"/>
          </a:p>
          <a:p>
            <a:r>
              <a:rPr lang="en-US" baseline="0" dirty="0" err="1" smtClean="0"/>
              <a:t>Kata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kunci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kerja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ketinggian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sumber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bahaya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perkakas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peralatan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kerja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pelindung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khusus</a:t>
            </a:r>
            <a:r>
              <a:rPr lang="en-US" baseline="0" dirty="0" smtClean="0"/>
              <a:t>, house keeping, P3K, </a:t>
            </a:r>
            <a:r>
              <a:rPr lang="en-US" baseline="0" dirty="0" err="1" smtClean="0"/>
              <a:t>kebakaran</a:t>
            </a:r>
            <a:r>
              <a:rPr lang="en-US" baseline="0" dirty="0" smtClean="0"/>
              <a:t> 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Pembelajaran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waktu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sekitar</a:t>
            </a:r>
            <a:r>
              <a:rPr lang="en-US" baseline="0" dirty="0" smtClean="0"/>
              <a:t>: 40 </a:t>
            </a:r>
            <a:r>
              <a:rPr lang="en-US" baseline="0" dirty="0" err="1" smtClean="0"/>
              <a:t>menit</a:t>
            </a:r>
            <a:endParaRPr lang="en-US" dirty="0" smtClean="0"/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B03F2-8F45-4B36-800D-1CE32246A91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Instruktur</a:t>
            </a:r>
            <a:r>
              <a:rPr lang="en-US" dirty="0" smtClean="0"/>
              <a:t> </a:t>
            </a:r>
            <a:r>
              <a:rPr lang="en-US" dirty="0" err="1" smtClean="0"/>
              <a:t>menerangkan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pekerja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dirty="0" err="1" smtClean="0"/>
              <a:t>maksud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standard-standard yang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wajib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dipenuhi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pelindung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diri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digunakan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setiap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kegiatan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pekerjaan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pemasangan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instalasi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listrik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transmisi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tenaga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listrik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Rujukan</a:t>
            </a:r>
            <a:r>
              <a:rPr lang="en-US" baseline="0" dirty="0" smtClean="0"/>
              <a:t>: SNI, PUIL, OSHA, NFA, IEC, NEC, JIS</a:t>
            </a:r>
          </a:p>
          <a:p>
            <a:r>
              <a:rPr lang="en-US" baseline="0" dirty="0" err="1" smtClean="0"/>
              <a:t>Kata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kunci</a:t>
            </a:r>
            <a:r>
              <a:rPr lang="en-US" baseline="0" dirty="0" smtClean="0"/>
              <a:t>: standard, </a:t>
            </a:r>
            <a:r>
              <a:rPr lang="en-US" baseline="0" dirty="0" err="1" smtClean="0"/>
              <a:t>keamanan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perlengkapan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keamanan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manusia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konvensi</a:t>
            </a:r>
            <a:r>
              <a:rPr lang="en-US" baseline="0" dirty="0" smtClean="0"/>
              <a:t>, standard </a:t>
            </a:r>
            <a:r>
              <a:rPr lang="en-US" baseline="0" dirty="0" err="1" smtClean="0"/>
              <a:t>adopsi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Pembelajaran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waktu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sekitar</a:t>
            </a:r>
            <a:r>
              <a:rPr lang="en-US" baseline="0" dirty="0" smtClean="0"/>
              <a:t>: 40 </a:t>
            </a:r>
            <a:r>
              <a:rPr lang="en-US" baseline="0" dirty="0" err="1" smtClean="0"/>
              <a:t>menit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B03F2-8F45-4B36-800D-1CE32246A91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Instruktur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peserta</a:t>
            </a:r>
            <a:r>
              <a:rPr lang="en-US" dirty="0" smtClean="0"/>
              <a:t> </a:t>
            </a:r>
            <a:r>
              <a:rPr lang="en-US" dirty="0" err="1" smtClean="0"/>
              <a:t>pelatihan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pemeriksaan</a:t>
            </a:r>
            <a:r>
              <a:rPr lang="en-US" dirty="0" smtClean="0"/>
              <a:t> visual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perkakas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memastikan</a:t>
            </a:r>
            <a:r>
              <a:rPr lang="en-US" dirty="0" smtClean="0"/>
              <a:t> </a:t>
            </a:r>
            <a:r>
              <a:rPr lang="en-US" dirty="0" err="1" smtClean="0"/>
              <a:t>perlatan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perkakas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memenuhi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persyaratan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standark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keselamat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kerja</a:t>
            </a:r>
            <a:r>
              <a:rPr lang="en-US" baseline="0" dirty="0" smtClean="0"/>
              <a:t>  yang </a:t>
            </a:r>
            <a:r>
              <a:rPr lang="en-US" baseline="0" dirty="0" err="1" smtClean="0"/>
              <a:t>berlaku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err="1" smtClean="0"/>
              <a:t>Rujukan</a:t>
            </a:r>
            <a:r>
              <a:rPr lang="en-US" baseline="0" smtClean="0"/>
              <a:t>:</a:t>
            </a:r>
            <a:r>
              <a:rPr lang="id-ID" baseline="0" smtClean="0"/>
              <a:t> PT PLN Pusat Pendidikan dan Pelatihan (Pemeriksaan dan Pengujian)</a:t>
            </a:r>
            <a:endParaRPr lang="en-US" baseline="0" dirty="0" smtClean="0"/>
          </a:p>
          <a:p>
            <a:r>
              <a:rPr lang="en-US" baseline="0" dirty="0" err="1" smtClean="0"/>
              <a:t>Kata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kunci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sertifikat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spesifikasi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brosur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peralatan</a:t>
            </a:r>
            <a:r>
              <a:rPr lang="en-US" baseline="0" dirty="0" smtClean="0"/>
              <a:t>, logo-logo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lembaga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melakukan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pengujian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standard-standard </a:t>
            </a:r>
            <a:r>
              <a:rPr lang="en-US" baseline="0" dirty="0" err="1" smtClean="0"/>
              <a:t>nasionla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amaupun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Internasional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digunakan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Pembelajaran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waktu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sekitar</a:t>
            </a:r>
            <a:r>
              <a:rPr lang="en-US" baseline="0" dirty="0" smtClean="0"/>
              <a:t>:  30 </a:t>
            </a:r>
            <a:r>
              <a:rPr lang="en-US" baseline="0" dirty="0" err="1" smtClean="0"/>
              <a:t>menit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B03F2-8F45-4B36-800D-1CE32246A91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Instruktur</a:t>
            </a:r>
            <a:r>
              <a:rPr lang="en-US" dirty="0" smtClean="0"/>
              <a:t> </a:t>
            </a:r>
            <a:r>
              <a:rPr lang="en-US" dirty="0" err="1" smtClean="0"/>
              <a:t>menerangkan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persyaratan-persyaratan</a:t>
            </a:r>
            <a:r>
              <a:rPr lang="en-US" dirty="0" smtClean="0"/>
              <a:t> </a:t>
            </a:r>
            <a:r>
              <a:rPr lang="en-US" baseline="0" dirty="0" err="1" smtClean="0"/>
              <a:t>kerja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selamat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kewajiban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untuk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mematuhi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mentaatinya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sesuai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undang-undang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peraturan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berlaku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pada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intinya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harus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menjamin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keandalan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sistem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transmisi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tenaga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listrik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dipasang</a:t>
            </a:r>
            <a:r>
              <a:rPr lang="en-US" baseline="0" dirty="0" smtClean="0"/>
              <a:t>,  </a:t>
            </a:r>
            <a:r>
              <a:rPr lang="en-US" baseline="0" dirty="0" err="1" smtClean="0"/>
              <a:t>keamanan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pekerja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kemungkian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cedera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kematian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keamanan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lingkungannya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jauh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bahaya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kebakaran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Rujukan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Undang-undang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keselamat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kerja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peraturan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menteri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naker</a:t>
            </a:r>
            <a:r>
              <a:rPr lang="en-US" baseline="0" dirty="0" smtClean="0"/>
              <a:t>, standard </a:t>
            </a:r>
            <a:r>
              <a:rPr lang="en-US" baseline="0" dirty="0" err="1" smtClean="0"/>
              <a:t>nasionla</a:t>
            </a:r>
            <a:r>
              <a:rPr lang="en-US" baseline="0" dirty="0" smtClean="0"/>
              <a:t> </a:t>
            </a:r>
            <a:r>
              <a:rPr lang="en-US" baseline="0" err="1" smtClean="0"/>
              <a:t>dan</a:t>
            </a:r>
            <a:r>
              <a:rPr lang="en-US" baseline="0" smtClean="0"/>
              <a:t> int</a:t>
            </a:r>
            <a:r>
              <a:rPr lang="id-ID" baseline="0" smtClean="0"/>
              <a:t>e</a:t>
            </a:r>
            <a:r>
              <a:rPr lang="en-US" baseline="0" smtClean="0"/>
              <a:t>rnasional</a:t>
            </a:r>
            <a:endParaRPr lang="en-US" baseline="0" dirty="0" smtClean="0"/>
          </a:p>
          <a:p>
            <a:r>
              <a:rPr lang="en-US" baseline="0" dirty="0" err="1" smtClean="0"/>
              <a:t>Kata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kunci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sumber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bahaya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pasal-pasal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dalam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undang-undang</a:t>
            </a:r>
            <a:r>
              <a:rPr lang="en-US" baseline="0" dirty="0" smtClean="0"/>
              <a:t> yang </a:t>
            </a:r>
            <a:r>
              <a:rPr lang="en-US" baseline="0" dirty="0" err="1" smtClean="0"/>
              <a:t>bersesuaian</a:t>
            </a:r>
            <a:r>
              <a:rPr lang="en-US" baseline="0" dirty="0" smtClean="0"/>
              <a:t>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Pembelajaran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memakan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waktu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sekitar</a:t>
            </a:r>
            <a:r>
              <a:rPr lang="en-US" baseline="0" dirty="0" smtClean="0"/>
              <a:t>: 29 </a:t>
            </a:r>
            <a:r>
              <a:rPr lang="en-US" baseline="0" dirty="0" err="1" smtClean="0"/>
              <a:t>menit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B03F2-8F45-4B36-800D-1CE32246A91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6F0FB-82A5-467E-8916-E845E83704A2}" type="datetime1">
              <a:rPr lang="en-US" smtClean="0"/>
              <a:t>9/25/2016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4340-85B8-4FE2-841B-53E3C49800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4BE2-DE79-4D54-A94F-8DFD9F50C872}" type="datetime1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4340-85B8-4FE2-841B-53E3C49800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85E2-5EC7-43B8-A738-BD8B2156E109}" type="datetime1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4340-85B8-4FE2-841B-53E3C49800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127F-2C51-4A70-B8D9-B991D9482AF0}" type="datetime1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4340-85B8-4FE2-841B-53E3C49800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589A-6A38-4090-AB8B-9F9C5D452EFC}" type="datetime1">
              <a:rPr lang="en-US" smtClean="0"/>
              <a:t>9/25/2016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4340-85B8-4FE2-841B-53E3C49800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9B54-5CB3-42A9-ABA0-94C5E87CB5A8}" type="datetime1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4340-85B8-4FE2-841B-53E3C49800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CB02-8C48-404C-ACDE-D28AA15F265C}" type="datetime1">
              <a:rPr lang="en-US" smtClean="0"/>
              <a:t>9/25/2016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4340-85B8-4FE2-841B-53E3C49800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476F3-0815-4FD4-901A-14D36C0512F8}" type="datetime1">
              <a:rPr lang="en-US" smtClean="0"/>
              <a:t>9/25/2016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4340-85B8-4FE2-841B-53E3C49800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A6EE-C909-4D2C-B504-94E408C6F5F3}" type="datetime1">
              <a:rPr lang="en-US" smtClean="0"/>
              <a:t>9/25/2016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4340-85B8-4FE2-841B-53E3C49800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D72C-C90F-43E1-9A81-4741DA00DFFA}" type="datetime1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4340-85B8-4FE2-841B-53E3C49800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94905-C09E-4D80-B4F9-FFD4974E9852}" type="datetime1">
              <a:rPr lang="en-US" smtClean="0"/>
              <a:t>9/25/2016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AE34340-85B8-4FE2-841B-53E3C49800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02C80D0-81A7-4026-BB08-DD659699348C}" type="datetime1">
              <a:rPr lang="en-US" smtClean="0"/>
              <a:t>9/25/2016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AE34340-85B8-4FE2-841B-53E3C498001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9%20PERSYARATAN%20KESELAMATAN/9.%20K3%20PEMASANGAN%20GENERATOR%20SET.doc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9.%20Persyaratan%20keselamatan%20kegiatan%20pemasangan.doc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10%20CHECKLIST%20KESELAMATAN/10%20.%20HASIL%20INSPEKSI%20k3%20pembangkitan.doc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10.CEKLIST%20K3%20PEMASANGAN%20TRANSMISI/10.Safety_regulation_for_transmission_line.docx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11.12.13.14.%20Checklist%20KESESUAIAN%20PEMASANGAN%20transmission/11.12Checklist%20KESESUAIAN%20PEMASANGAN%20transmission.doc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11.12.13.14.%20Checklist%20KESESUAIAN%20PEMASANGAN%20transmission/11.12Checklist%20KESESUAIAN%20PEMASANGAN%20transmission.doc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13.%20CEKLIST%20PEMERIKSAAN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hyperlink" Target="11.12.13.14.%20Checklist%20KESESUAIAN%20PEMASANGAN%20transmission/11.12Checklist%20KESESUAIAN%20PEMASANGAN%20transmission.docx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14%20CHECKLIST%20HASIL%20PEMASANGA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hyperlink" Target="11.12.13.14.%20Checklist%20KESESUAIAN%20PEMASANGAN%20transmission/11.12Checklist%20KESESUAIAN%20PEMASANGAN%20transmission.docx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15.komisioning.doc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15.16.Power%20Line%20Worker%20Transmission%20PV%20Entire%20Packet.docx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17.18.%20EMERGENCY%20RESPONCE/17.18.%20EMERGENCY%20RESPONCE.doc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17.18.%20EMERGENCY%20RESPONCE/17.18.%20EMERGENCY%20RESPONCE.docx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1.%20JENIS%20JENIS%20KOMPONEN%20PADA%20TRANSMISI.doc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1.2.%20ASSESORIS%20PADA%20TRANSMISI.docx" TargetMode="External"/><Relationship Id="rId4" Type="http://schemas.openxmlformats.org/officeDocument/2006/relationships/hyperlink" Target="2.jENIS%20JENIS%20%20KONSTRUKSI%20TRANSMISI.docx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19.%20CONTOH%20SERTIFICA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20%20CHECKLIST%20SERTIFIKASI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21.CONTOH%20sio%20ak3%20listrik.zi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22.%20CONTOH%20MODEL%20Appointment%20procedure%20for%20a%20Competent%20Person.docx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2.cheklist%20pemasangan%20CPUC_PEA_Checklist_11_24_08%20transmission.doc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3.PROSEDUR%20KERJA%20PEMASANGAN%20TRANSMISI.doc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4.%20STANDARD%20PEMASANGAN%20YANG%20AMAN.doc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5.2%20NNT-PWR-000-S1041%20Work%20on%20150%20KV%20Tower%20Transmission%20energize.do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hyperlink" Target="5.3.%20MAT%203.%20TEKNIK%20MEMANJAT%20TOWER.doc" TargetMode="External"/><Relationship Id="rId4" Type="http://schemas.openxmlformats.org/officeDocument/2006/relationships/hyperlink" Target="5.%20TEKNIK%20ANALISA%20POTENSI%20BAHAY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6.analisa%20potensi%20bahaya.doc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7.Ke%20pada%20Transmisi.doc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8.CEKLIST%20PEMERIKSAAN%20DAN%20PENGUJIA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8.%20MAT%201.%20Pedoman%20Pemeliharaan%20SUTT%20Bebas%20Tegangan%20landscape.do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662" y="2560164"/>
            <a:ext cx="728667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ctr"/>
            <a:r>
              <a:rPr lang="id-ID" sz="4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II</a:t>
            </a:r>
            <a:r>
              <a:rPr lang="en-US" sz="4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r>
              <a:rPr lang="id-ID" sz="4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6.</a:t>
            </a:r>
          </a:p>
          <a:p>
            <a:pPr marL="228600" indent="-228600" algn="ctr"/>
            <a:r>
              <a:rPr lang="id-ID" sz="4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Persyaratan K3 Pemasangan Instalasi, Perlengkapan, dan Peralatan Listrik di Transmisi Listrik</a:t>
            </a:r>
            <a:endParaRPr lang="id-ID" sz="4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1500" y="71414"/>
            <a:ext cx="8001000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b="1" dirty="0">
                <a:latin typeface="Tahoma" pitchFamily="34" charset="0"/>
                <a:cs typeface="Tahoma" pitchFamily="34" charset="0"/>
              </a:rPr>
              <a:t>Materi berikut ini dibuat oleh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D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irektorat Jendral Pembinaan Pengawasan Ketenagakerjaan dan K3-Kementerian Ketenagakerjaan Republik Indonesia, ALPK3 (Asosiasi Lembaga Pelatihan K3), PJK3 (Perusahaan Jasa K3),dan para Instruktur K3 Listrik pada Temu Teknis tanggal 4-7 Agustus 2015 di Yogyakarta, dan Temu Teknis tanggal 18-21 Agustus 2015 di Bandung</a:t>
            </a:r>
          </a:p>
          <a:p>
            <a:pPr algn="ctr"/>
            <a:endParaRPr lang="id-ID" b="1" dirty="0">
              <a:latin typeface="Tahoma" pitchFamily="34" charset="0"/>
              <a:cs typeface="Tahoma" pitchFamily="34" charset="0"/>
            </a:endParaRPr>
          </a:p>
          <a:p>
            <a:pPr algn="ctr"/>
            <a:endParaRPr lang="id-ID" b="1" dirty="0"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id-ID" b="1" dirty="0">
                <a:latin typeface="Tahoma" pitchFamily="34" charset="0"/>
                <a:cs typeface="Tahoma" pitchFamily="34" charset="0"/>
              </a:rPr>
              <a:t>II. KELOMPOK INTI :</a:t>
            </a:r>
            <a:endParaRPr lang="en-US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4340-85B8-4FE2-841B-53E3C498001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371600"/>
            <a:ext cx="8839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dirty="0" smtClean="0"/>
              <a:t>9. </a:t>
            </a:r>
            <a:r>
              <a:rPr lang="nn-NO" sz="3200" dirty="0" smtClean="0"/>
              <a:t>Persyaratan keselamatan kegiatan pemasangan di Sistem </a:t>
            </a:r>
            <a:r>
              <a:rPr lang="id-ID" sz="3200" dirty="0" smtClean="0"/>
              <a:t>transmisi </a:t>
            </a:r>
            <a:r>
              <a:rPr lang="nn-NO" sz="3200" dirty="0" smtClean="0"/>
              <a:t>Tenaga Listrik, yang meliputi: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err="1" smtClean="0"/>
              <a:t>instalasi</a:t>
            </a:r>
            <a:r>
              <a:rPr lang="en-US" sz="3200" dirty="0" smtClean="0"/>
              <a:t>, </a:t>
            </a:r>
            <a:r>
              <a:rPr lang="en-US" sz="3200" dirty="0" err="1" smtClean="0"/>
              <a:t>listrik</a:t>
            </a:r>
            <a:r>
              <a:rPr lang="en-US" sz="32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err="1" smtClean="0"/>
              <a:t>perlengkapan</a:t>
            </a:r>
            <a:r>
              <a:rPr lang="en-US" sz="3200" dirty="0" smtClean="0"/>
              <a:t> </a:t>
            </a:r>
            <a:r>
              <a:rPr lang="en-US" sz="3200" dirty="0" err="1" smtClean="0"/>
              <a:t>listrik</a:t>
            </a:r>
            <a:endParaRPr lang="en-US" sz="3200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err="1" smtClean="0"/>
              <a:t>peralatan</a:t>
            </a:r>
            <a:r>
              <a:rPr lang="en-US" sz="3200" dirty="0" smtClean="0"/>
              <a:t> </a:t>
            </a:r>
            <a:r>
              <a:rPr lang="en-US" sz="3200" dirty="0" err="1" smtClean="0"/>
              <a:t>listrik</a:t>
            </a:r>
            <a:endParaRPr lang="id-ID" sz="3200" dirty="0" smtClean="0"/>
          </a:p>
          <a:p>
            <a:pPr lvl="1"/>
            <a:endParaRPr lang="id-ID" sz="3200" dirty="0" smtClean="0"/>
          </a:p>
          <a:p>
            <a:pPr marL="722313" lvl="1" indent="-625475">
              <a:buFont typeface="Wingdings" pitchFamily="2" charset="2"/>
              <a:buChar char="q"/>
              <a:tabLst>
                <a:tab pos="722313" algn="l"/>
              </a:tabLst>
            </a:pPr>
            <a:r>
              <a:rPr lang="id-ID" sz="3200" dirty="0" smtClean="0">
                <a:hlinkClick r:id="rId3" action="ppaction://hlinkfile"/>
              </a:rPr>
              <a:t> </a:t>
            </a:r>
            <a:r>
              <a:rPr lang="nn-NO" sz="3200" dirty="0" smtClean="0">
                <a:hlinkClick r:id="rId4" action="ppaction://hlinkfile"/>
              </a:rPr>
              <a:t>Persyaratan keselamatan kegiatan pemasangan</a:t>
            </a:r>
            <a:endParaRPr lang="id-ID" sz="3200" dirty="0" smtClean="0"/>
          </a:p>
          <a:p>
            <a:pPr lvl="1">
              <a:buFont typeface="Arial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4340-85B8-4FE2-841B-53E3C498001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524000"/>
            <a:ext cx="81534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dirty="0" smtClean="0"/>
              <a:t>10. </a:t>
            </a:r>
            <a:r>
              <a:rPr lang="en-US" sz="3200" dirty="0" smtClean="0"/>
              <a:t>Checklist </a:t>
            </a:r>
            <a:r>
              <a:rPr lang="en-US" sz="3200" dirty="0" err="1" smtClean="0"/>
              <a:t>pemeriksaan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pengujian</a:t>
            </a:r>
            <a:r>
              <a:rPr lang="en-US" sz="3200" dirty="0" smtClean="0"/>
              <a:t> </a:t>
            </a:r>
            <a:r>
              <a:rPr lang="en-US" sz="3200" dirty="0" err="1" smtClean="0"/>
              <a:t>keselamatan</a:t>
            </a:r>
            <a:r>
              <a:rPr lang="en-US" sz="3200" dirty="0" smtClean="0"/>
              <a:t> </a:t>
            </a:r>
            <a:r>
              <a:rPr lang="en-US" sz="3200" dirty="0" err="1" smtClean="0"/>
              <a:t>kerja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pelaksanaan</a:t>
            </a:r>
            <a:r>
              <a:rPr lang="en-US" sz="3200" dirty="0" smtClean="0"/>
              <a:t> </a:t>
            </a:r>
            <a:r>
              <a:rPr lang="en-US" sz="3200" dirty="0" err="1" smtClean="0"/>
              <a:t>kegiatan</a:t>
            </a:r>
            <a:r>
              <a:rPr lang="en-US" sz="3200" dirty="0" smtClean="0"/>
              <a:t> </a:t>
            </a:r>
            <a:r>
              <a:rPr lang="en-US" sz="3200" dirty="0" err="1" smtClean="0"/>
              <a:t>pemasangan</a:t>
            </a:r>
            <a:r>
              <a:rPr lang="en-US" sz="3200" dirty="0" smtClean="0"/>
              <a:t> </a:t>
            </a:r>
            <a:r>
              <a:rPr lang="nn-NO" sz="3200" dirty="0" smtClean="0"/>
              <a:t>di Sistem </a:t>
            </a:r>
            <a:r>
              <a:rPr lang="id-ID" sz="3200" dirty="0" smtClean="0"/>
              <a:t>transmisi </a:t>
            </a:r>
            <a:r>
              <a:rPr lang="nn-NO" sz="3200" dirty="0" smtClean="0"/>
              <a:t>Listrik, yang meliputi: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err="1" smtClean="0"/>
              <a:t>instalasi</a:t>
            </a:r>
            <a:r>
              <a:rPr lang="en-US" sz="3200" dirty="0" smtClean="0"/>
              <a:t> </a:t>
            </a:r>
            <a:r>
              <a:rPr lang="en-US" sz="3200" dirty="0" err="1" smtClean="0"/>
              <a:t>listrik</a:t>
            </a:r>
            <a:r>
              <a:rPr lang="en-US" sz="32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err="1" smtClean="0"/>
              <a:t>perlengkapan</a:t>
            </a:r>
            <a:r>
              <a:rPr lang="en-US" sz="3200" dirty="0" smtClean="0"/>
              <a:t> </a:t>
            </a:r>
            <a:r>
              <a:rPr lang="en-US" sz="3200" dirty="0" err="1" smtClean="0"/>
              <a:t>listrik</a:t>
            </a:r>
            <a:endParaRPr lang="en-US" sz="3200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err="1" smtClean="0"/>
              <a:t>peralatan</a:t>
            </a:r>
            <a:r>
              <a:rPr lang="en-US" sz="3200" dirty="0" smtClean="0"/>
              <a:t> </a:t>
            </a:r>
            <a:r>
              <a:rPr lang="en-US" sz="3200" dirty="0" err="1" smtClean="0"/>
              <a:t>listrik</a:t>
            </a:r>
            <a:endParaRPr lang="id-ID" sz="3200" dirty="0" smtClean="0"/>
          </a:p>
          <a:p>
            <a:pPr lvl="1">
              <a:buFont typeface="Wingdings" pitchFamily="2" charset="2"/>
              <a:buChar char="q"/>
            </a:pPr>
            <a:endParaRPr lang="id-ID" sz="3200" dirty="0" smtClean="0"/>
          </a:p>
          <a:p>
            <a:pPr lvl="1">
              <a:buFont typeface="Wingdings" pitchFamily="2" charset="2"/>
              <a:buChar char="q"/>
            </a:pPr>
            <a:r>
              <a:rPr lang="id-ID" sz="3200" dirty="0" smtClean="0">
                <a:hlinkClick r:id="rId3" action="ppaction://hlinkfile"/>
              </a:rPr>
              <a:t> </a:t>
            </a:r>
            <a:r>
              <a:rPr lang="en-US" sz="3200" dirty="0" smtClean="0">
                <a:hlinkClick r:id="rId4" action="ppaction://hlinkfile"/>
              </a:rPr>
              <a:t>Checklist </a:t>
            </a:r>
            <a:r>
              <a:rPr lang="en-US" sz="3200" dirty="0" err="1" smtClean="0">
                <a:hlinkClick r:id="rId4" action="ppaction://hlinkfile"/>
              </a:rPr>
              <a:t>pemeriksaan</a:t>
            </a:r>
            <a:r>
              <a:rPr lang="en-US" sz="3200" dirty="0" smtClean="0">
                <a:hlinkClick r:id="rId4" action="ppaction://hlinkfile"/>
              </a:rPr>
              <a:t> </a:t>
            </a:r>
            <a:r>
              <a:rPr lang="en-US" sz="3200" dirty="0" err="1" smtClean="0">
                <a:hlinkClick r:id="rId4" action="ppaction://hlinkfile"/>
              </a:rPr>
              <a:t>dan</a:t>
            </a:r>
            <a:r>
              <a:rPr lang="en-US" sz="3200" dirty="0" smtClean="0">
                <a:hlinkClick r:id="rId4" action="ppaction://hlinkfile"/>
              </a:rPr>
              <a:t> </a:t>
            </a:r>
            <a:r>
              <a:rPr lang="en-US" sz="3200" dirty="0" err="1" smtClean="0">
                <a:hlinkClick r:id="rId4" action="ppaction://hlinkfile"/>
              </a:rPr>
              <a:t>pengujian</a:t>
            </a:r>
            <a:r>
              <a:rPr lang="en-US" sz="3200" dirty="0" smtClean="0">
                <a:hlinkClick r:id="rId4" action="ppaction://hlinkfile"/>
              </a:rPr>
              <a:t> </a:t>
            </a:r>
            <a:r>
              <a:rPr lang="en-US" sz="3200" dirty="0" err="1" smtClean="0">
                <a:hlinkClick r:id="rId4" action="ppaction://hlinkfile"/>
              </a:rPr>
              <a:t>keselamatan</a:t>
            </a:r>
            <a:r>
              <a:rPr lang="en-US" sz="3200" dirty="0" smtClean="0">
                <a:hlinkClick r:id="rId4" action="ppaction://hlinkfile"/>
              </a:rPr>
              <a:t> </a:t>
            </a:r>
            <a:r>
              <a:rPr lang="en-US" sz="3200" dirty="0" err="1" smtClean="0">
                <a:hlinkClick r:id="rId4" action="ppaction://hlinkfile"/>
              </a:rPr>
              <a:t>kerja</a:t>
            </a:r>
            <a:endParaRPr lang="id-ID" sz="3200" dirty="0" smtClean="0"/>
          </a:p>
          <a:p>
            <a:pPr lvl="1">
              <a:buFont typeface="Arial" pitchFamily="34" charset="0"/>
              <a:buChar char="•"/>
            </a:pPr>
            <a:endParaRPr lang="id-ID" sz="3200" dirty="0" smtClean="0"/>
          </a:p>
          <a:p>
            <a:pPr lvl="1">
              <a:buFont typeface="Arial" pitchFamily="34" charset="0"/>
              <a:buChar char="•"/>
            </a:pPr>
            <a:endParaRPr lang="id-ID" sz="3200" dirty="0" smtClean="0"/>
          </a:p>
          <a:p>
            <a:pPr lvl="1">
              <a:buFont typeface="Arial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4340-85B8-4FE2-841B-53E3C498001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752600"/>
            <a:ext cx="8001000" cy="403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dirty="0" smtClean="0"/>
              <a:t>11. </a:t>
            </a:r>
            <a:r>
              <a:rPr lang="en-US" sz="3200" dirty="0" err="1" smtClean="0"/>
              <a:t>Penyesuaian</a:t>
            </a:r>
            <a:r>
              <a:rPr lang="en-US" sz="3200" dirty="0" smtClean="0"/>
              <a:t> </a:t>
            </a:r>
            <a:r>
              <a:rPr lang="en-US" sz="3200" dirty="0" err="1" smtClean="0"/>
              <a:t>pemasangan</a:t>
            </a:r>
            <a:r>
              <a:rPr lang="en-US" sz="3200" dirty="0" smtClean="0"/>
              <a:t> </a:t>
            </a:r>
            <a:r>
              <a:rPr lang="en-US" sz="3200" dirty="0" err="1" smtClean="0"/>
              <a:t>instalasi</a:t>
            </a:r>
            <a:r>
              <a:rPr lang="en-US" sz="3200" dirty="0" smtClean="0"/>
              <a:t>, </a:t>
            </a:r>
            <a:r>
              <a:rPr lang="en-US" sz="3200" dirty="0" err="1" smtClean="0"/>
              <a:t>perlengkapan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peralataan</a:t>
            </a:r>
            <a:r>
              <a:rPr lang="en-US" sz="3200" dirty="0" smtClean="0"/>
              <a:t> </a:t>
            </a:r>
            <a:r>
              <a:rPr lang="en-US" sz="3200" dirty="0" err="1" smtClean="0"/>
              <a:t>listrik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perencanaan</a:t>
            </a:r>
            <a:endParaRPr lang="id-ID" sz="3200" dirty="0" smtClean="0"/>
          </a:p>
          <a:p>
            <a:endParaRPr lang="id-ID" sz="3200" dirty="0" smtClean="0"/>
          </a:p>
          <a:p>
            <a:endParaRPr lang="id-ID" sz="3200" dirty="0" smtClean="0"/>
          </a:p>
          <a:p>
            <a:endParaRPr lang="id-ID" sz="3200" dirty="0" smtClean="0"/>
          </a:p>
          <a:p>
            <a:pPr marL="457200" indent="-457200">
              <a:buFont typeface="Wingdings" pitchFamily="2" charset="2"/>
              <a:buChar char="q"/>
            </a:pPr>
            <a:r>
              <a:rPr lang="id-ID" sz="3200" dirty="0" smtClean="0"/>
              <a:t>  </a:t>
            </a:r>
            <a:r>
              <a:rPr lang="id-ID" sz="3200" dirty="0" smtClean="0">
                <a:hlinkClick r:id="rId3" action="ppaction://hlinkfile"/>
              </a:rPr>
              <a:t>Kesesuaian pemasangan dengan perencanaan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4340-85B8-4FE2-841B-53E3C498001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990600"/>
            <a:ext cx="77724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dirty="0" smtClean="0"/>
              <a:t>12. </a:t>
            </a:r>
            <a:r>
              <a:rPr lang="en-US" sz="3200" dirty="0" smtClean="0"/>
              <a:t>Checklist </a:t>
            </a:r>
            <a:r>
              <a:rPr lang="en-US" sz="3200" dirty="0" err="1" smtClean="0"/>
              <a:t>pemeriksaan</a:t>
            </a:r>
            <a:r>
              <a:rPr lang="en-US" sz="3200" dirty="0" smtClean="0"/>
              <a:t> </a:t>
            </a:r>
            <a:r>
              <a:rPr lang="en-US" sz="3200" dirty="0" err="1" smtClean="0"/>
              <a:t>penyesuaian</a:t>
            </a:r>
            <a:r>
              <a:rPr lang="en-US" sz="3200" dirty="0" smtClean="0"/>
              <a:t> </a:t>
            </a:r>
            <a:r>
              <a:rPr lang="en-US" sz="3200" dirty="0" err="1" smtClean="0"/>
              <a:t>pemasangan</a:t>
            </a:r>
            <a:r>
              <a:rPr lang="en-US" sz="3200" dirty="0" smtClean="0"/>
              <a:t> </a:t>
            </a:r>
            <a:r>
              <a:rPr lang="en-US" sz="3200" dirty="0" err="1" smtClean="0"/>
              <a:t>instalasi</a:t>
            </a:r>
            <a:r>
              <a:rPr lang="en-US" sz="3200" dirty="0" smtClean="0"/>
              <a:t>, </a:t>
            </a:r>
            <a:r>
              <a:rPr lang="en-US" sz="3200" dirty="0" err="1" smtClean="0"/>
              <a:t>perlengkapan</a:t>
            </a:r>
            <a:r>
              <a:rPr lang="en-US" sz="3200" dirty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peralatan</a:t>
            </a:r>
            <a:r>
              <a:rPr lang="en-US" sz="3200" dirty="0" smtClean="0"/>
              <a:t> </a:t>
            </a:r>
            <a:r>
              <a:rPr lang="en-US" sz="3200" dirty="0" err="1" smtClean="0"/>
              <a:t>listrik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perencanaan</a:t>
            </a:r>
            <a:endParaRPr lang="id-ID" sz="3200" dirty="0" smtClean="0"/>
          </a:p>
          <a:p>
            <a:endParaRPr lang="id-ID" sz="3200" dirty="0" smtClean="0"/>
          </a:p>
          <a:p>
            <a:endParaRPr lang="id-ID" sz="3200" dirty="0" smtClean="0"/>
          </a:p>
          <a:p>
            <a:pPr marL="817563" indent="-817563">
              <a:buFont typeface="Wingdings" pitchFamily="2" charset="2"/>
              <a:buChar char="q"/>
            </a:pPr>
            <a:r>
              <a:rPr lang="en-US" sz="3200" dirty="0" smtClean="0">
                <a:hlinkClick r:id="rId3" action="ppaction://hlinkfile"/>
              </a:rPr>
              <a:t>Checklist</a:t>
            </a:r>
            <a:r>
              <a:rPr lang="id-ID" sz="3200" dirty="0" smtClean="0">
                <a:hlinkClick r:id="rId3" action="ppaction://hlinkfile"/>
              </a:rPr>
              <a:t> Kesesuaian</a:t>
            </a:r>
            <a:r>
              <a:rPr lang="en-US" sz="3200" dirty="0" smtClean="0">
                <a:hlinkClick r:id="rId3" action="ppaction://hlinkfile"/>
              </a:rPr>
              <a:t> </a:t>
            </a:r>
            <a:r>
              <a:rPr lang="id-ID" sz="3200" dirty="0" smtClean="0">
                <a:hlinkClick r:id="rId3" action="ppaction://hlinkfile"/>
              </a:rPr>
              <a:t>pemasangan dan perencanaan</a:t>
            </a:r>
            <a:endParaRPr lang="id-ID" sz="3200" dirty="0" smtClean="0"/>
          </a:p>
          <a:p>
            <a:endParaRPr lang="id-ID" sz="3200" dirty="0" smtClean="0"/>
          </a:p>
          <a:p>
            <a:endParaRPr lang="id-ID" sz="3200" dirty="0" smtClean="0"/>
          </a:p>
          <a:p>
            <a:endParaRPr lang="id-ID" sz="3200" dirty="0" smtClean="0"/>
          </a:p>
          <a:p>
            <a:endParaRPr lang="id-ID" sz="3200" dirty="0" smtClean="0"/>
          </a:p>
          <a:p>
            <a:endParaRPr lang="id-ID" sz="3200" dirty="0" smtClean="0"/>
          </a:p>
          <a:p>
            <a:endParaRPr lang="id-ID" sz="3200" dirty="0" smtClean="0"/>
          </a:p>
          <a:p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4340-85B8-4FE2-841B-53E3C498001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143000"/>
            <a:ext cx="8153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dirty="0" smtClean="0"/>
              <a:t>13. </a:t>
            </a:r>
            <a:r>
              <a:rPr lang="nn-NO" sz="3200" dirty="0" smtClean="0"/>
              <a:t>Objek pemeriksaan pemasangan instalasi listrik di Sistem </a:t>
            </a:r>
            <a:r>
              <a:rPr lang="id-ID" sz="3200" dirty="0" smtClean="0"/>
              <a:t>transmisi </a:t>
            </a:r>
            <a:r>
              <a:rPr lang="nn-NO" sz="3200" dirty="0" smtClean="0"/>
              <a:t>Listrik, yang meliputi: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err="1"/>
              <a:t>i</a:t>
            </a:r>
            <a:r>
              <a:rPr lang="en-US" sz="3200" dirty="0" err="1" smtClean="0"/>
              <a:t>nstalasi</a:t>
            </a:r>
            <a:r>
              <a:rPr lang="en-US" sz="3200" dirty="0" smtClean="0"/>
              <a:t> </a:t>
            </a:r>
            <a:r>
              <a:rPr lang="en-US" sz="3200" dirty="0" err="1" smtClean="0"/>
              <a:t>listrik</a:t>
            </a:r>
            <a:r>
              <a:rPr lang="en-US" sz="32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err="1" smtClean="0"/>
              <a:t>perlengkapan</a:t>
            </a:r>
            <a:r>
              <a:rPr lang="en-US" sz="3200" dirty="0" smtClean="0"/>
              <a:t> </a:t>
            </a:r>
            <a:r>
              <a:rPr lang="en-US" sz="3200" dirty="0" err="1" smtClean="0"/>
              <a:t>listrik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err="1" smtClean="0"/>
              <a:t>peralatan</a:t>
            </a:r>
            <a:r>
              <a:rPr lang="en-US" sz="3200" dirty="0" smtClean="0"/>
              <a:t> </a:t>
            </a:r>
            <a:r>
              <a:rPr lang="en-US" sz="3200" dirty="0" err="1" smtClean="0"/>
              <a:t>listrik</a:t>
            </a:r>
            <a:endParaRPr lang="id-ID" sz="3200" dirty="0" smtClean="0"/>
          </a:p>
          <a:p>
            <a:pPr>
              <a:buFont typeface="Wingdings" pitchFamily="2" charset="2"/>
              <a:buChar char="q"/>
            </a:pPr>
            <a:endParaRPr lang="id-ID" sz="3200" dirty="0" smtClean="0"/>
          </a:p>
          <a:p>
            <a:pPr>
              <a:buFont typeface="Wingdings" pitchFamily="2" charset="2"/>
              <a:buChar char="q"/>
            </a:pPr>
            <a:r>
              <a:rPr lang="id-ID" sz="3200" dirty="0" smtClean="0">
                <a:hlinkClick r:id="rId3" action="ppaction://hlinkfile"/>
              </a:rPr>
              <a:t> </a:t>
            </a:r>
            <a:r>
              <a:rPr lang="nn-NO" sz="3200" dirty="0" smtClean="0">
                <a:hlinkClick r:id="rId4" action="ppaction://hlinkfile"/>
              </a:rPr>
              <a:t>Objek pemeriksaan pemasangan</a:t>
            </a:r>
            <a:endParaRPr lang="id-ID" sz="3200" dirty="0" smtClean="0"/>
          </a:p>
          <a:p>
            <a:pPr>
              <a:buFont typeface="Arial" pitchFamily="34" charset="0"/>
              <a:buChar char="•"/>
            </a:pPr>
            <a:endParaRPr lang="id-ID" sz="3200" dirty="0" smtClean="0"/>
          </a:p>
          <a:p>
            <a:pPr>
              <a:buFont typeface="Arial" pitchFamily="34" charset="0"/>
              <a:buChar char="•"/>
            </a:pPr>
            <a:endParaRPr lang="id-ID" sz="3200" dirty="0" smtClean="0"/>
          </a:p>
          <a:p>
            <a:pPr>
              <a:buFont typeface="Arial" pitchFamily="34" charset="0"/>
              <a:buChar char="•"/>
            </a:pPr>
            <a:endParaRPr lang="en-US" sz="3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4340-85B8-4FE2-841B-53E3C498001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838200"/>
            <a:ext cx="76200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dirty="0" smtClean="0"/>
              <a:t>14. </a:t>
            </a:r>
            <a:r>
              <a:rPr lang="sv-SE" sz="3200" dirty="0" smtClean="0"/>
              <a:t>Checklist pemeriksaan dan pengujian hasil pemasangan </a:t>
            </a:r>
            <a:r>
              <a:rPr lang="nn-NO" sz="3200" dirty="0" smtClean="0"/>
              <a:t>di Sistem T</a:t>
            </a:r>
            <a:r>
              <a:rPr lang="id-ID" sz="3200" dirty="0" smtClean="0"/>
              <a:t>ransmisi</a:t>
            </a:r>
            <a:r>
              <a:rPr lang="nn-NO" sz="3200" dirty="0" smtClean="0"/>
              <a:t> Listrik, yang meliputi: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err="1" smtClean="0"/>
              <a:t>instalasi</a:t>
            </a:r>
            <a:r>
              <a:rPr lang="en-US" sz="3200" dirty="0" smtClean="0"/>
              <a:t>, </a:t>
            </a:r>
            <a:r>
              <a:rPr lang="en-US" sz="3200" dirty="0" err="1" smtClean="0"/>
              <a:t>listrik</a:t>
            </a:r>
            <a:r>
              <a:rPr lang="en-US" sz="32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err="1" smtClean="0"/>
              <a:t>perlengkapan</a:t>
            </a:r>
            <a:r>
              <a:rPr lang="en-US" sz="3200" dirty="0" smtClean="0"/>
              <a:t> </a:t>
            </a:r>
            <a:r>
              <a:rPr lang="en-US" sz="3200" dirty="0" err="1" smtClean="0"/>
              <a:t>listrik</a:t>
            </a:r>
            <a:endParaRPr lang="en-US" sz="3200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err="1" smtClean="0"/>
              <a:t>peralatan</a:t>
            </a:r>
            <a:r>
              <a:rPr lang="en-US" sz="3200" dirty="0" smtClean="0"/>
              <a:t> </a:t>
            </a:r>
            <a:r>
              <a:rPr lang="en-US" sz="3200" dirty="0" err="1" smtClean="0"/>
              <a:t>listrik</a:t>
            </a:r>
            <a:endParaRPr lang="id-ID" sz="3200" dirty="0" smtClean="0"/>
          </a:p>
          <a:p>
            <a:pPr lvl="1">
              <a:buFont typeface="Arial" pitchFamily="34" charset="0"/>
              <a:buChar char="•"/>
            </a:pPr>
            <a:endParaRPr lang="id-ID" sz="3200" dirty="0" smtClean="0"/>
          </a:p>
          <a:p>
            <a:pPr lvl="1">
              <a:buFont typeface="Wingdings" pitchFamily="2" charset="2"/>
              <a:buChar char="q"/>
            </a:pPr>
            <a:r>
              <a:rPr lang="id-ID" sz="3200" dirty="0" smtClean="0">
                <a:hlinkClick r:id="rId3" action="ppaction://hlinkfile"/>
              </a:rPr>
              <a:t>. </a:t>
            </a:r>
            <a:r>
              <a:rPr lang="sv-SE" sz="3200" dirty="0" smtClean="0">
                <a:hlinkClick r:id="rId4" action="ppaction://hlinkfile"/>
              </a:rPr>
              <a:t>Checklist pemeriksaan dan pengujian hasil pemasangan</a:t>
            </a:r>
            <a:endParaRPr lang="id-ID" sz="3200" dirty="0" smtClean="0"/>
          </a:p>
          <a:p>
            <a:pPr lvl="1">
              <a:buFont typeface="Arial" pitchFamily="34" charset="0"/>
              <a:buChar char="•"/>
            </a:pPr>
            <a:endParaRPr lang="id-ID" sz="3200" dirty="0" smtClean="0"/>
          </a:p>
          <a:p>
            <a:pPr lvl="1">
              <a:buFont typeface="Arial" pitchFamily="34" charset="0"/>
              <a:buChar char="•"/>
            </a:pPr>
            <a:endParaRPr lang="en-US" sz="3200" dirty="0" smtClean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4340-85B8-4FE2-841B-53E3C498001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1066800"/>
            <a:ext cx="74676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dirty="0" smtClean="0"/>
              <a:t>15.</a:t>
            </a:r>
            <a:r>
              <a:rPr lang="en-US" sz="3200" dirty="0" err="1" smtClean="0"/>
              <a:t>Prosedur</a:t>
            </a:r>
            <a:r>
              <a:rPr lang="en-US" sz="3200" dirty="0" smtClean="0"/>
              <a:t> </a:t>
            </a:r>
            <a:r>
              <a:rPr lang="en-US" sz="3200" dirty="0" err="1" smtClean="0"/>
              <a:t>aman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pelaksanaan</a:t>
            </a:r>
            <a:r>
              <a:rPr lang="en-US" sz="3200" dirty="0" smtClean="0"/>
              <a:t> </a:t>
            </a:r>
            <a:r>
              <a:rPr lang="en-US" sz="3200" dirty="0" err="1" smtClean="0"/>
              <a:t>Komisioning</a:t>
            </a:r>
            <a:r>
              <a:rPr lang="en-US" sz="3200" dirty="0" smtClean="0"/>
              <a:t> </a:t>
            </a:r>
            <a:r>
              <a:rPr lang="en-US" sz="3200" dirty="0" err="1" smtClean="0"/>
              <a:t>instalasi</a:t>
            </a:r>
            <a:r>
              <a:rPr lang="en-US" sz="3200" dirty="0" smtClean="0"/>
              <a:t>, </a:t>
            </a:r>
            <a:r>
              <a:rPr lang="en-US" sz="3200" dirty="0" err="1" smtClean="0"/>
              <a:t>perlengkapan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peralatan</a:t>
            </a:r>
            <a:r>
              <a:rPr lang="en-US" sz="3200" dirty="0" smtClean="0"/>
              <a:t> </a:t>
            </a:r>
            <a:r>
              <a:rPr lang="en-US" sz="3200" dirty="0" err="1" smtClean="0"/>
              <a:t>listrik</a:t>
            </a:r>
            <a:r>
              <a:rPr lang="en-US" sz="3200" dirty="0" smtClean="0"/>
              <a:t> </a:t>
            </a:r>
            <a:r>
              <a:rPr lang="nn-NO" sz="3200" dirty="0" smtClean="0"/>
              <a:t>di </a:t>
            </a:r>
            <a:r>
              <a:rPr lang="id-ID" sz="3200" dirty="0" smtClean="0"/>
              <a:t>transmisi</a:t>
            </a:r>
            <a:r>
              <a:rPr lang="nn-NO" sz="3200" dirty="0" smtClean="0"/>
              <a:t>, yang meliputi: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err="1" smtClean="0"/>
              <a:t>instalasi</a:t>
            </a:r>
            <a:r>
              <a:rPr lang="en-US" sz="3200" dirty="0" smtClean="0"/>
              <a:t>, </a:t>
            </a:r>
            <a:r>
              <a:rPr lang="en-US" sz="3200" dirty="0" err="1" smtClean="0"/>
              <a:t>listrik</a:t>
            </a:r>
            <a:r>
              <a:rPr lang="en-US" sz="32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err="1" smtClean="0"/>
              <a:t>perlengkapan</a:t>
            </a:r>
            <a:r>
              <a:rPr lang="en-US" sz="3200" dirty="0" smtClean="0"/>
              <a:t> </a:t>
            </a:r>
            <a:r>
              <a:rPr lang="en-US" sz="3200" dirty="0" err="1" smtClean="0"/>
              <a:t>listrik</a:t>
            </a:r>
            <a:endParaRPr lang="en-US" sz="3200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err="1" smtClean="0"/>
              <a:t>peralatan</a:t>
            </a:r>
            <a:r>
              <a:rPr lang="en-US" sz="3200" dirty="0" smtClean="0"/>
              <a:t> </a:t>
            </a:r>
            <a:r>
              <a:rPr lang="en-US" sz="3200" dirty="0" err="1" smtClean="0"/>
              <a:t>listrik</a:t>
            </a:r>
            <a:endParaRPr lang="id-ID" sz="3200" dirty="0" smtClean="0"/>
          </a:p>
          <a:p>
            <a:pPr lvl="1">
              <a:buFont typeface="Arial" pitchFamily="34" charset="0"/>
              <a:buChar char="•"/>
            </a:pPr>
            <a:endParaRPr lang="id-ID" sz="3200" dirty="0" smtClean="0"/>
          </a:p>
          <a:p>
            <a:pPr lvl="1" indent="-457200">
              <a:buFont typeface="Wingdings" pitchFamily="2" charset="2"/>
              <a:buChar char="q"/>
            </a:pPr>
            <a:r>
              <a:rPr lang="en-US" sz="3200" dirty="0" err="1" smtClean="0">
                <a:hlinkClick r:id="rId3" action="ppaction://hlinkfile"/>
              </a:rPr>
              <a:t>Prosedur</a:t>
            </a:r>
            <a:r>
              <a:rPr lang="en-US" sz="3200" dirty="0" smtClean="0">
                <a:hlinkClick r:id="rId3" action="ppaction://hlinkfile"/>
              </a:rPr>
              <a:t> </a:t>
            </a:r>
            <a:r>
              <a:rPr lang="en-US" sz="3200" dirty="0" err="1" smtClean="0">
                <a:hlinkClick r:id="rId3" action="ppaction://hlinkfile"/>
              </a:rPr>
              <a:t>aman</a:t>
            </a:r>
            <a:r>
              <a:rPr lang="en-US" sz="3200" dirty="0" smtClean="0">
                <a:hlinkClick r:id="rId3" action="ppaction://hlinkfile"/>
              </a:rPr>
              <a:t> </a:t>
            </a:r>
            <a:r>
              <a:rPr lang="en-US" sz="3200" dirty="0" err="1" smtClean="0">
                <a:hlinkClick r:id="rId3" action="ppaction://hlinkfile"/>
              </a:rPr>
              <a:t>untuk</a:t>
            </a:r>
            <a:r>
              <a:rPr lang="en-US" sz="3200" dirty="0" smtClean="0">
                <a:hlinkClick r:id="rId3" action="ppaction://hlinkfile"/>
              </a:rPr>
              <a:t> </a:t>
            </a:r>
            <a:r>
              <a:rPr lang="en-US" sz="3200" dirty="0" err="1" smtClean="0">
                <a:hlinkClick r:id="rId3" action="ppaction://hlinkfile"/>
              </a:rPr>
              <a:t>pelaksanaan</a:t>
            </a:r>
            <a:r>
              <a:rPr lang="en-US" sz="3200" dirty="0" smtClean="0">
                <a:hlinkClick r:id="rId3" action="ppaction://hlinkfile"/>
              </a:rPr>
              <a:t> </a:t>
            </a:r>
            <a:r>
              <a:rPr lang="en-US" sz="3200" dirty="0" err="1" smtClean="0">
                <a:hlinkClick r:id="rId3" action="ppaction://hlinkfile"/>
              </a:rPr>
              <a:t>Komisioning</a:t>
            </a:r>
            <a:endParaRPr lang="id-ID" sz="3200" dirty="0" smtClean="0"/>
          </a:p>
          <a:p>
            <a:pPr lvl="1">
              <a:buFont typeface="Arial" pitchFamily="34" charset="0"/>
              <a:buChar char="•"/>
            </a:pPr>
            <a:endParaRPr lang="en-US" sz="3200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4340-85B8-4FE2-841B-53E3C498001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85800"/>
            <a:ext cx="8534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dirty="0" smtClean="0"/>
              <a:t>16. </a:t>
            </a:r>
            <a:r>
              <a:rPr lang="en-US" sz="3200" dirty="0" smtClean="0"/>
              <a:t>Checklist </a:t>
            </a:r>
            <a:r>
              <a:rPr lang="en-US" sz="3200" dirty="0" err="1" smtClean="0"/>
              <a:t>pemeriksaan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pengawasan</a:t>
            </a:r>
            <a:r>
              <a:rPr lang="en-US" sz="3200" dirty="0" smtClean="0"/>
              <a:t> </a:t>
            </a:r>
            <a:r>
              <a:rPr lang="en-US" sz="3200" dirty="0" err="1" smtClean="0"/>
              <a:t>keselamatan</a:t>
            </a:r>
            <a:r>
              <a:rPr lang="en-US" sz="3200" dirty="0" smtClean="0"/>
              <a:t> </a:t>
            </a:r>
            <a:r>
              <a:rPr lang="en-US" sz="3200" dirty="0" err="1" smtClean="0"/>
              <a:t>pelaksanaan</a:t>
            </a:r>
            <a:r>
              <a:rPr lang="en-US" sz="3200" dirty="0" smtClean="0"/>
              <a:t> </a:t>
            </a:r>
            <a:r>
              <a:rPr lang="en-US" sz="3200" dirty="0" err="1" smtClean="0"/>
              <a:t>komisioning</a:t>
            </a:r>
            <a:r>
              <a:rPr lang="en-US" sz="3200" dirty="0" smtClean="0"/>
              <a:t> </a:t>
            </a:r>
            <a:r>
              <a:rPr lang="en-US" sz="3200" dirty="0" err="1" smtClean="0"/>
              <a:t>instalasi</a:t>
            </a:r>
            <a:r>
              <a:rPr lang="en-US" sz="3200" dirty="0" smtClean="0"/>
              <a:t>, </a:t>
            </a:r>
            <a:r>
              <a:rPr lang="en-US" sz="3200" dirty="0" err="1" smtClean="0"/>
              <a:t>perlengkapan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peralatan</a:t>
            </a:r>
            <a:r>
              <a:rPr lang="en-US" sz="3200" dirty="0" smtClean="0"/>
              <a:t> </a:t>
            </a:r>
            <a:r>
              <a:rPr lang="en-US" sz="3200" dirty="0" err="1" smtClean="0"/>
              <a:t>listrik</a:t>
            </a:r>
            <a:r>
              <a:rPr lang="en-US" sz="3200" dirty="0" smtClean="0"/>
              <a:t> </a:t>
            </a:r>
            <a:r>
              <a:rPr lang="nn-NO" sz="3200" dirty="0" smtClean="0"/>
              <a:t>di </a:t>
            </a:r>
            <a:r>
              <a:rPr lang="id-ID" sz="3200" dirty="0" smtClean="0"/>
              <a:t>transmisi </a:t>
            </a:r>
            <a:r>
              <a:rPr lang="nn-NO" sz="3200" dirty="0" smtClean="0"/>
              <a:t>, yang meliputi: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err="1" smtClean="0"/>
              <a:t>instalasi</a:t>
            </a:r>
            <a:r>
              <a:rPr lang="en-US" sz="3200" dirty="0" smtClean="0"/>
              <a:t>, </a:t>
            </a:r>
            <a:r>
              <a:rPr lang="en-US" sz="3200" dirty="0" err="1" smtClean="0"/>
              <a:t>listrik</a:t>
            </a:r>
            <a:r>
              <a:rPr lang="en-US" sz="32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err="1" smtClean="0"/>
              <a:t>perlengkapan</a:t>
            </a:r>
            <a:r>
              <a:rPr lang="en-US" sz="3200" dirty="0" smtClean="0"/>
              <a:t> </a:t>
            </a:r>
            <a:r>
              <a:rPr lang="en-US" sz="3200" dirty="0" err="1" smtClean="0"/>
              <a:t>listrik</a:t>
            </a:r>
            <a:endParaRPr lang="en-US" sz="3200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err="1" smtClean="0"/>
              <a:t>peralatan</a:t>
            </a:r>
            <a:r>
              <a:rPr lang="en-US" sz="3200" dirty="0" smtClean="0"/>
              <a:t> </a:t>
            </a:r>
            <a:r>
              <a:rPr lang="en-US" sz="3200" dirty="0" err="1" smtClean="0"/>
              <a:t>listrik</a:t>
            </a:r>
            <a:endParaRPr lang="id-ID" sz="3200" dirty="0" smtClean="0"/>
          </a:p>
          <a:p>
            <a:pPr lvl="1">
              <a:buFont typeface="Arial" pitchFamily="34" charset="0"/>
              <a:buChar char="•"/>
            </a:pPr>
            <a:endParaRPr lang="id-ID" sz="3200" dirty="0" smtClean="0"/>
          </a:p>
          <a:p>
            <a:pPr lvl="1">
              <a:buFont typeface="Wingdings" pitchFamily="2" charset="2"/>
              <a:buChar char="q"/>
            </a:pPr>
            <a:r>
              <a:rPr lang="id-ID" sz="3200" dirty="0" smtClean="0"/>
              <a:t> </a:t>
            </a:r>
            <a:r>
              <a:rPr lang="id-ID" sz="3200" dirty="0" smtClean="0">
                <a:hlinkClick r:id="rId3" action="ppaction://hlinkfile"/>
              </a:rPr>
              <a:t>C</a:t>
            </a:r>
            <a:r>
              <a:rPr lang="en-US" sz="3200" dirty="0" err="1" smtClean="0">
                <a:hlinkClick r:id="rId3" action="ppaction://hlinkfile"/>
              </a:rPr>
              <a:t>hecklist</a:t>
            </a:r>
            <a:r>
              <a:rPr lang="en-US" sz="3200" dirty="0" smtClean="0">
                <a:hlinkClick r:id="rId3" action="ppaction://hlinkfile"/>
              </a:rPr>
              <a:t> </a:t>
            </a:r>
            <a:r>
              <a:rPr lang="en-US" sz="3200" dirty="0" err="1" smtClean="0">
                <a:hlinkClick r:id="rId3" action="ppaction://hlinkfile"/>
              </a:rPr>
              <a:t>pemeriksaan</a:t>
            </a:r>
            <a:r>
              <a:rPr lang="en-US" sz="3200" dirty="0" smtClean="0">
                <a:hlinkClick r:id="rId3" action="ppaction://hlinkfile"/>
              </a:rPr>
              <a:t> </a:t>
            </a:r>
            <a:r>
              <a:rPr lang="en-US" sz="3200" dirty="0" err="1" smtClean="0">
                <a:hlinkClick r:id="rId3" action="ppaction://hlinkfile"/>
              </a:rPr>
              <a:t>pelaksanaan</a:t>
            </a:r>
            <a:r>
              <a:rPr lang="en-US" sz="3200" dirty="0" smtClean="0">
                <a:hlinkClick r:id="rId3" action="ppaction://hlinkfile"/>
              </a:rPr>
              <a:t> </a:t>
            </a:r>
            <a:r>
              <a:rPr lang="en-US" sz="3200" dirty="0" err="1" smtClean="0">
                <a:hlinkClick r:id="rId3" action="ppaction://hlinkfile"/>
              </a:rPr>
              <a:t>komisioning</a:t>
            </a:r>
            <a:r>
              <a:rPr lang="en-US" sz="3200" dirty="0" smtClean="0">
                <a:hlinkClick r:id="rId3" action="ppaction://hlinkfile"/>
              </a:rPr>
              <a:t> 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4340-85B8-4FE2-841B-53E3C498001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856357"/>
            <a:ext cx="7924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dirty="0" smtClean="0"/>
              <a:t>17. </a:t>
            </a:r>
            <a:r>
              <a:rPr lang="en-US" sz="3200" dirty="0" err="1" smtClean="0"/>
              <a:t>Tindakan</a:t>
            </a:r>
            <a:r>
              <a:rPr lang="en-US" sz="3200" dirty="0" smtClean="0"/>
              <a:t> </a:t>
            </a:r>
            <a:r>
              <a:rPr lang="en-US" sz="3200" dirty="0" err="1" smtClean="0"/>
              <a:t>tanggap</a:t>
            </a:r>
            <a:r>
              <a:rPr lang="en-US" sz="3200" dirty="0" smtClean="0"/>
              <a:t> </a:t>
            </a:r>
            <a:r>
              <a:rPr lang="en-US" sz="3200" dirty="0" err="1" smtClean="0"/>
              <a:t>darurat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pemasangan</a:t>
            </a:r>
            <a:r>
              <a:rPr lang="en-US" sz="3200" dirty="0" smtClean="0"/>
              <a:t> </a:t>
            </a:r>
            <a:r>
              <a:rPr lang="en-US" sz="3200" dirty="0" err="1" smtClean="0"/>
              <a:t>instalasi</a:t>
            </a:r>
            <a:r>
              <a:rPr lang="en-US" sz="3200" dirty="0" smtClean="0"/>
              <a:t>, </a:t>
            </a:r>
            <a:r>
              <a:rPr lang="en-US" sz="3200" dirty="0" err="1" smtClean="0"/>
              <a:t>perlengkapan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peralatan</a:t>
            </a:r>
            <a:r>
              <a:rPr lang="en-US" sz="3200" dirty="0" smtClean="0"/>
              <a:t> </a:t>
            </a:r>
            <a:r>
              <a:rPr lang="en-US" sz="3200" dirty="0" err="1" smtClean="0"/>
              <a:t>listrik</a:t>
            </a:r>
            <a:r>
              <a:rPr lang="en-US" sz="3200" dirty="0" smtClean="0"/>
              <a:t> </a:t>
            </a:r>
            <a:r>
              <a:rPr lang="nn-NO" sz="3200" dirty="0" smtClean="0"/>
              <a:t>d</a:t>
            </a:r>
            <a:r>
              <a:rPr lang="id-ID" sz="3200" dirty="0" smtClean="0"/>
              <a:t>i transmisi </a:t>
            </a:r>
            <a:r>
              <a:rPr lang="nn-NO" sz="3200" dirty="0" smtClean="0"/>
              <a:t>yang meliputi: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err="1" smtClean="0"/>
              <a:t>instalasi</a:t>
            </a:r>
            <a:r>
              <a:rPr lang="en-US" sz="3200" dirty="0" smtClean="0"/>
              <a:t>, </a:t>
            </a:r>
            <a:r>
              <a:rPr lang="en-US" sz="3200" dirty="0" err="1" smtClean="0"/>
              <a:t>listrik</a:t>
            </a:r>
            <a:r>
              <a:rPr lang="en-US" sz="32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err="1" smtClean="0"/>
              <a:t>perlengkapan</a:t>
            </a:r>
            <a:r>
              <a:rPr lang="en-US" sz="3200" dirty="0" smtClean="0"/>
              <a:t> </a:t>
            </a:r>
            <a:r>
              <a:rPr lang="en-US" sz="3200" dirty="0" err="1" smtClean="0"/>
              <a:t>listrik</a:t>
            </a:r>
            <a:endParaRPr lang="en-US" sz="3200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err="1" smtClean="0"/>
              <a:t>peralatan</a:t>
            </a:r>
            <a:r>
              <a:rPr lang="en-US" sz="3200" dirty="0" smtClean="0"/>
              <a:t> </a:t>
            </a:r>
            <a:r>
              <a:rPr lang="en-US" sz="3200" dirty="0" err="1" smtClean="0"/>
              <a:t>listrik</a:t>
            </a:r>
            <a:endParaRPr lang="id-ID" sz="3200" dirty="0" smtClean="0"/>
          </a:p>
          <a:p>
            <a:pPr lvl="1">
              <a:buFont typeface="Arial" pitchFamily="34" charset="0"/>
              <a:buChar char="•"/>
            </a:pPr>
            <a:endParaRPr lang="id-ID" sz="3200" dirty="0" smtClean="0"/>
          </a:p>
          <a:p>
            <a:pPr lvl="1" indent="-457200">
              <a:buFont typeface="Wingdings" pitchFamily="2" charset="2"/>
              <a:buChar char="q"/>
            </a:pPr>
            <a:r>
              <a:rPr lang="en-US" sz="3200" dirty="0" err="1" smtClean="0">
                <a:hlinkClick r:id="rId3" action="ppaction://hlinkfile"/>
              </a:rPr>
              <a:t>Tindakan</a:t>
            </a:r>
            <a:r>
              <a:rPr lang="en-US" sz="3200" dirty="0" smtClean="0">
                <a:hlinkClick r:id="rId3" action="ppaction://hlinkfile"/>
              </a:rPr>
              <a:t> </a:t>
            </a:r>
            <a:r>
              <a:rPr lang="en-US" sz="3200" dirty="0" err="1" smtClean="0">
                <a:hlinkClick r:id="rId3" action="ppaction://hlinkfile"/>
              </a:rPr>
              <a:t>tanggap</a:t>
            </a:r>
            <a:r>
              <a:rPr lang="en-US" sz="3200" dirty="0" smtClean="0">
                <a:hlinkClick r:id="rId3" action="ppaction://hlinkfile"/>
              </a:rPr>
              <a:t> </a:t>
            </a:r>
            <a:r>
              <a:rPr lang="en-US" sz="3200" dirty="0" err="1" smtClean="0">
                <a:hlinkClick r:id="rId3" action="ppaction://hlinkfile"/>
              </a:rPr>
              <a:t>darurat</a:t>
            </a:r>
            <a:r>
              <a:rPr lang="en-US" sz="3200" dirty="0" smtClean="0">
                <a:hlinkClick r:id="rId3" action="ppaction://hlinkfile"/>
              </a:rPr>
              <a:t> </a:t>
            </a:r>
            <a:r>
              <a:rPr lang="en-US" sz="3200" dirty="0" err="1" smtClean="0">
                <a:hlinkClick r:id="rId3" action="ppaction://hlinkfile"/>
              </a:rPr>
              <a:t>dalam</a:t>
            </a:r>
            <a:r>
              <a:rPr lang="en-US" sz="3200" dirty="0" smtClean="0">
                <a:hlinkClick r:id="rId3" action="ppaction://hlinkfile"/>
              </a:rPr>
              <a:t> </a:t>
            </a:r>
            <a:r>
              <a:rPr lang="en-US" sz="3200" dirty="0" err="1" smtClean="0">
                <a:hlinkClick r:id="rId3" action="ppaction://hlinkfile"/>
              </a:rPr>
              <a:t>pemasangan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4340-85B8-4FE2-841B-53E3C498001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219200"/>
            <a:ext cx="8229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dirty="0" smtClean="0"/>
              <a:t>18. </a:t>
            </a:r>
            <a:r>
              <a:rPr lang="en-US" sz="3200" dirty="0" smtClean="0"/>
              <a:t>Checklist </a:t>
            </a:r>
            <a:r>
              <a:rPr lang="en-US" sz="3200" dirty="0" err="1" smtClean="0"/>
              <a:t>pemeriksaan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pengawasan</a:t>
            </a:r>
            <a:r>
              <a:rPr lang="en-US" sz="3200" dirty="0" smtClean="0"/>
              <a:t> </a:t>
            </a:r>
            <a:r>
              <a:rPr lang="en-US" sz="3200" dirty="0" err="1" smtClean="0"/>
              <a:t>tindakan</a:t>
            </a:r>
            <a:r>
              <a:rPr lang="en-US" sz="3200" dirty="0" smtClean="0"/>
              <a:t> </a:t>
            </a:r>
            <a:r>
              <a:rPr lang="en-US" sz="3200" dirty="0" err="1" smtClean="0"/>
              <a:t>tanggap</a:t>
            </a:r>
            <a:r>
              <a:rPr lang="en-US" sz="3200" dirty="0" smtClean="0"/>
              <a:t> </a:t>
            </a:r>
            <a:r>
              <a:rPr lang="en-US" sz="3200" dirty="0" err="1" smtClean="0"/>
              <a:t>darurat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pemasangan</a:t>
            </a:r>
            <a:r>
              <a:rPr lang="en-US" sz="3200" dirty="0" smtClean="0"/>
              <a:t> </a:t>
            </a:r>
            <a:r>
              <a:rPr lang="id-ID" sz="3200" dirty="0" smtClean="0"/>
              <a:t>transmisi </a:t>
            </a:r>
            <a:r>
              <a:rPr lang="nn-NO" sz="3200" dirty="0" smtClean="0"/>
              <a:t>Listrik, yang meliputi: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err="1" smtClean="0"/>
              <a:t>instalasi</a:t>
            </a:r>
            <a:r>
              <a:rPr lang="en-US" sz="3200" dirty="0" smtClean="0"/>
              <a:t>, </a:t>
            </a:r>
            <a:r>
              <a:rPr lang="en-US" sz="3200" dirty="0" err="1" smtClean="0"/>
              <a:t>listrik</a:t>
            </a:r>
            <a:r>
              <a:rPr lang="en-US" sz="32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3200" dirty="0" err="1" smtClean="0"/>
              <a:t>perlengkapan</a:t>
            </a:r>
            <a:r>
              <a:rPr lang="en-US" sz="3200" dirty="0" smtClean="0"/>
              <a:t> </a:t>
            </a:r>
            <a:r>
              <a:rPr lang="en-US" sz="3200" dirty="0" err="1" smtClean="0"/>
              <a:t>listrik</a:t>
            </a:r>
            <a:endParaRPr lang="en-US" sz="3200" dirty="0" smtClean="0"/>
          </a:p>
          <a:p>
            <a:pPr lvl="1">
              <a:buFont typeface="Arial" pitchFamily="34" charset="0"/>
              <a:buChar char="•"/>
            </a:pPr>
            <a:r>
              <a:rPr lang="en-US" sz="3200" dirty="0" err="1" smtClean="0"/>
              <a:t>peralatan</a:t>
            </a:r>
            <a:r>
              <a:rPr lang="en-US" sz="3200" dirty="0" smtClean="0"/>
              <a:t> </a:t>
            </a:r>
            <a:r>
              <a:rPr lang="en-US" sz="3200" dirty="0" err="1" smtClean="0"/>
              <a:t>listrik</a:t>
            </a:r>
            <a:endParaRPr lang="id-ID" sz="3200" dirty="0" smtClean="0"/>
          </a:p>
          <a:p>
            <a:pPr lvl="1">
              <a:buFont typeface="Arial" pitchFamily="34" charset="0"/>
              <a:buChar char="•"/>
            </a:pPr>
            <a:endParaRPr lang="id-ID" sz="3200" dirty="0" smtClean="0"/>
          </a:p>
          <a:p>
            <a:pPr lvl="1">
              <a:buFont typeface="Wingdings" pitchFamily="2" charset="2"/>
              <a:buChar char="q"/>
            </a:pPr>
            <a:r>
              <a:rPr lang="id-ID" sz="3200" dirty="0" smtClean="0"/>
              <a:t> </a:t>
            </a:r>
            <a:r>
              <a:rPr lang="en-US" sz="3200" dirty="0" smtClean="0">
                <a:hlinkClick r:id="rId3" action="ppaction://hlinkfile"/>
              </a:rPr>
              <a:t>Checklist </a:t>
            </a:r>
            <a:r>
              <a:rPr lang="en-US" sz="3200" dirty="0" err="1" smtClean="0">
                <a:hlinkClick r:id="rId3" action="ppaction://hlinkfile"/>
              </a:rPr>
              <a:t>pemeriksaan</a:t>
            </a:r>
            <a:r>
              <a:rPr lang="en-US" sz="3200" dirty="0" smtClean="0">
                <a:hlinkClick r:id="rId3" action="ppaction://hlinkfile"/>
              </a:rPr>
              <a:t> </a:t>
            </a:r>
            <a:r>
              <a:rPr lang="en-US" sz="3200" dirty="0" err="1" smtClean="0">
                <a:hlinkClick r:id="rId3" action="ppaction://hlinkfile"/>
              </a:rPr>
              <a:t>dan</a:t>
            </a:r>
            <a:r>
              <a:rPr lang="en-US" sz="3200" dirty="0" smtClean="0">
                <a:hlinkClick r:id="rId3" action="ppaction://hlinkfile"/>
              </a:rPr>
              <a:t> </a:t>
            </a:r>
            <a:r>
              <a:rPr lang="en-US" sz="3200" dirty="0" err="1" smtClean="0">
                <a:hlinkClick r:id="rId3" action="ppaction://hlinkfile"/>
              </a:rPr>
              <a:t>pengawasan</a:t>
            </a:r>
            <a:r>
              <a:rPr lang="en-US" sz="3200" dirty="0" smtClean="0">
                <a:hlinkClick r:id="rId3" action="ppaction://hlinkfile"/>
              </a:rPr>
              <a:t> </a:t>
            </a:r>
            <a:r>
              <a:rPr lang="en-US" sz="3200" dirty="0" err="1" smtClean="0">
                <a:hlinkClick r:id="rId3" action="ppaction://hlinkfile"/>
              </a:rPr>
              <a:t>tindakan</a:t>
            </a:r>
            <a:r>
              <a:rPr lang="en-US" sz="3200" dirty="0" smtClean="0">
                <a:hlinkClick r:id="rId3" action="ppaction://hlinkfile"/>
              </a:rPr>
              <a:t> </a:t>
            </a:r>
            <a:r>
              <a:rPr lang="en-US" sz="3200" dirty="0" err="1" smtClean="0">
                <a:hlinkClick r:id="rId3" action="ppaction://hlinkfile"/>
              </a:rPr>
              <a:t>tanggap</a:t>
            </a:r>
            <a:r>
              <a:rPr lang="en-US" sz="3200" dirty="0" smtClean="0">
                <a:hlinkClick r:id="rId3" action="ppaction://hlinkfile"/>
              </a:rPr>
              <a:t> </a:t>
            </a:r>
            <a:r>
              <a:rPr lang="en-US" sz="3200" dirty="0" err="1" smtClean="0">
                <a:hlinkClick r:id="rId3" action="ppaction://hlinkfile"/>
              </a:rPr>
              <a:t>darurat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4340-85B8-4FE2-841B-53E3C498001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463456"/>
            <a:ext cx="7848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3200" b="1" dirty="0" smtClean="0"/>
              <a:t>1. </a:t>
            </a:r>
            <a:r>
              <a:rPr lang="en-US" sz="3200" b="1" dirty="0" err="1" smtClean="0"/>
              <a:t>Jenis-jenis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pekerjaan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pemasangan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instalasi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listrik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sistem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transmisi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tenaga</a:t>
            </a:r>
            <a:r>
              <a:rPr lang="en-US" sz="3200" b="1" dirty="0" smtClean="0"/>
              <a:t>  </a:t>
            </a:r>
            <a:r>
              <a:rPr lang="en-US" sz="3200" b="1" dirty="0" err="1" smtClean="0"/>
              <a:t>listrik</a:t>
            </a:r>
            <a:r>
              <a:rPr lang="en-US" sz="3200" b="1" dirty="0" smtClean="0"/>
              <a:t>, yang </a:t>
            </a:r>
            <a:r>
              <a:rPr lang="en-US" sz="3200" b="1" dirty="0" err="1" smtClean="0"/>
              <a:t>meliputi</a:t>
            </a:r>
            <a:r>
              <a:rPr lang="en-US" sz="3200" b="1" dirty="0" smtClean="0"/>
              <a:t>:</a:t>
            </a:r>
            <a:endParaRPr lang="id-ID" sz="3200" b="1" dirty="0" smtClean="0"/>
          </a:p>
          <a:p>
            <a:pPr algn="ctr"/>
            <a:endParaRPr lang="id-ID" sz="3200" b="1" dirty="0" smtClean="0"/>
          </a:p>
          <a:p>
            <a:pPr marL="457200" indent="-457200">
              <a:buFont typeface="Wingdings" pitchFamily="2" charset="2"/>
              <a:buChar char="q"/>
            </a:pPr>
            <a:r>
              <a:rPr lang="id-ID" sz="3200" b="1" dirty="0" smtClean="0">
                <a:hlinkClick r:id="rId3" action="ppaction://hlinkfile"/>
              </a:rPr>
              <a:t>  Jenis jenis Komponen pada Transmisi </a:t>
            </a:r>
            <a:endParaRPr lang="id-ID" sz="3200" b="1" dirty="0" smtClean="0"/>
          </a:p>
          <a:p>
            <a:pPr marL="457200" indent="-457200">
              <a:buFont typeface="Wingdings" pitchFamily="2" charset="2"/>
              <a:buChar char="q"/>
            </a:pPr>
            <a:r>
              <a:rPr lang="id-ID" sz="3200" dirty="0" smtClean="0">
                <a:hlinkClick r:id="rId4" action="ppaction://hlinkfile"/>
              </a:rPr>
              <a:t>Ruang Lingkup Pemasangan    Perlengkapan &amp; peralatan transmisi</a:t>
            </a:r>
            <a:endParaRPr lang="id-ID" sz="2800" b="1" dirty="0" smtClean="0"/>
          </a:p>
          <a:p>
            <a:pPr indent="457200">
              <a:buFont typeface="Wingdings" pitchFamily="2" charset="2"/>
              <a:buChar char="q"/>
            </a:pPr>
            <a:r>
              <a:rPr lang="id-ID" sz="3200" b="1" dirty="0" smtClean="0"/>
              <a:t> </a:t>
            </a:r>
            <a:r>
              <a:rPr lang="id-ID" sz="3200" b="1" dirty="0" smtClean="0">
                <a:hlinkClick r:id="rId5" action="ppaction://hlinkfile"/>
              </a:rPr>
              <a:t>Assesoris Pada Transmisi </a:t>
            </a:r>
            <a:endParaRPr lang="en-US" sz="3200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4340-85B8-4FE2-841B-53E3C498001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1219200"/>
            <a:ext cx="6858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dirty="0" smtClean="0"/>
              <a:t>19. </a:t>
            </a:r>
            <a:r>
              <a:rPr lang="nn-NO" sz="3200" dirty="0" smtClean="0"/>
              <a:t>Contoh Dokumen sertifikasi perlengkapan peralatan </a:t>
            </a:r>
          </a:p>
          <a:p>
            <a:endParaRPr lang="en" sz="3200" dirty="0" smtClean="0"/>
          </a:p>
          <a:p>
            <a:r>
              <a:rPr lang="en-US" sz="3200" dirty="0" err="1" smtClean="0"/>
              <a:t>Contoh</a:t>
            </a:r>
            <a:r>
              <a:rPr lang="en-US" sz="3200" dirty="0" smtClean="0"/>
              <a:t> </a:t>
            </a:r>
            <a:r>
              <a:rPr lang="en-US" sz="3200" dirty="0" err="1" smtClean="0"/>
              <a:t>Dokumen</a:t>
            </a:r>
            <a:r>
              <a:rPr lang="en-US" sz="3200" dirty="0" smtClean="0"/>
              <a:t> </a:t>
            </a:r>
            <a:r>
              <a:rPr lang="en-US" sz="3200" dirty="0" err="1" smtClean="0"/>
              <a:t>sertifikasi</a:t>
            </a:r>
            <a:r>
              <a:rPr lang="en-US" sz="3200" dirty="0" smtClean="0"/>
              <a:t> </a:t>
            </a:r>
            <a:r>
              <a:rPr lang="en-US" sz="3200" dirty="0" err="1" smtClean="0"/>
              <a:t>teknisi</a:t>
            </a:r>
            <a:r>
              <a:rPr lang="en-US" sz="3200" dirty="0" smtClean="0"/>
              <a:t> K3 </a:t>
            </a:r>
            <a:r>
              <a:rPr lang="en-US" sz="3200" dirty="0" err="1" smtClean="0"/>
              <a:t>listrik</a:t>
            </a:r>
            <a:endParaRPr lang="id-ID" sz="3200" dirty="0" smtClean="0"/>
          </a:p>
          <a:p>
            <a:endParaRPr lang="id-ID" sz="3200" dirty="0" smtClean="0"/>
          </a:p>
          <a:p>
            <a:endParaRPr lang="id-ID" sz="3200" dirty="0" smtClean="0"/>
          </a:p>
          <a:p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295400" y="4495800"/>
            <a:ext cx="624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28638" indent="-528638">
              <a:buFont typeface="Wingdings" pitchFamily="2" charset="2"/>
              <a:buChar char="q"/>
            </a:pPr>
            <a:r>
              <a:rPr lang="id-ID" sz="3600" dirty="0" smtClean="0"/>
              <a:t> </a:t>
            </a:r>
            <a:r>
              <a:rPr lang="nn-NO" sz="3600" dirty="0" smtClean="0">
                <a:hlinkClick r:id="rId3" action="ppaction://hlinkfile"/>
              </a:rPr>
              <a:t>Contoh Dokumen sertifikasi </a:t>
            </a:r>
            <a:endParaRPr lang="id-ID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4340-85B8-4FE2-841B-53E3C498001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914400"/>
            <a:ext cx="8458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600" dirty="0" smtClean="0"/>
              <a:t>20. </a:t>
            </a:r>
            <a:r>
              <a:rPr lang="en-US" sz="3600" dirty="0" smtClean="0"/>
              <a:t>Checklist </a:t>
            </a:r>
            <a:r>
              <a:rPr lang="en-US" sz="3600" dirty="0" err="1" smtClean="0"/>
              <a:t>identifikasi</a:t>
            </a:r>
            <a:r>
              <a:rPr lang="en-US" sz="3600" dirty="0" smtClean="0"/>
              <a:t> </a:t>
            </a:r>
            <a:r>
              <a:rPr lang="en-US" sz="3600" dirty="0" err="1" smtClean="0"/>
              <a:t>sertifikasi</a:t>
            </a:r>
            <a:r>
              <a:rPr lang="en-US" sz="3600" dirty="0" smtClean="0"/>
              <a:t> </a:t>
            </a:r>
            <a:r>
              <a:rPr lang="en-US" sz="3600" dirty="0" err="1" smtClean="0"/>
              <a:t>perlengkapan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peralatan</a:t>
            </a:r>
            <a:r>
              <a:rPr lang="en-US" sz="3600" dirty="0" smtClean="0"/>
              <a:t> </a:t>
            </a:r>
            <a:r>
              <a:rPr lang="en-US" sz="3600" dirty="0" err="1" smtClean="0"/>
              <a:t>listrik</a:t>
            </a:r>
            <a:r>
              <a:rPr lang="en-US" sz="3600" dirty="0" smtClean="0"/>
              <a:t> yang </a:t>
            </a:r>
            <a:r>
              <a:rPr lang="en-US" sz="3600" dirty="0" err="1" smtClean="0"/>
              <a:t>akan</a:t>
            </a:r>
            <a:r>
              <a:rPr lang="en-US" sz="3600" dirty="0" smtClean="0"/>
              <a:t> </a:t>
            </a:r>
            <a:r>
              <a:rPr lang="en-US" sz="3600" dirty="0" err="1" smtClean="0"/>
              <a:t>dipasang</a:t>
            </a:r>
            <a:r>
              <a:rPr lang="en-US" sz="3600" dirty="0" smtClean="0"/>
              <a:t> </a:t>
            </a:r>
          </a:p>
          <a:p>
            <a:endParaRPr lang="en" sz="3600" dirty="0" smtClean="0"/>
          </a:p>
          <a:p>
            <a:endParaRPr lang="id-ID" sz="3600" dirty="0" smtClean="0"/>
          </a:p>
          <a:p>
            <a:pPr>
              <a:buFont typeface="Wingdings" pitchFamily="2" charset="2"/>
              <a:buChar char="q"/>
            </a:pPr>
            <a:r>
              <a:rPr lang="id-ID" sz="3600" dirty="0" smtClean="0"/>
              <a:t> </a:t>
            </a:r>
            <a:r>
              <a:rPr lang="en-US" sz="3600" dirty="0" smtClean="0">
                <a:hlinkClick r:id="rId3" action="ppaction://hlinkfile"/>
              </a:rPr>
              <a:t>Checklist </a:t>
            </a:r>
            <a:r>
              <a:rPr lang="en-US" sz="3600" dirty="0" err="1" smtClean="0">
                <a:hlinkClick r:id="rId3" action="ppaction://hlinkfile"/>
              </a:rPr>
              <a:t>identifikasi</a:t>
            </a:r>
            <a:r>
              <a:rPr lang="en-US" sz="3600" dirty="0" smtClean="0">
                <a:hlinkClick r:id="rId3" action="ppaction://hlinkfile"/>
              </a:rPr>
              <a:t> </a:t>
            </a:r>
            <a:r>
              <a:rPr lang="en-US" sz="3600" dirty="0" err="1" smtClean="0">
                <a:hlinkClick r:id="rId3" action="ppaction://hlinkfile"/>
              </a:rPr>
              <a:t>sertifikasi</a:t>
            </a:r>
            <a:r>
              <a:rPr lang="en-US" sz="3600" dirty="0" smtClean="0">
                <a:hlinkClick r:id="rId3" action="ppaction://hlinkfile"/>
              </a:rPr>
              <a:t> </a:t>
            </a:r>
            <a:r>
              <a:rPr lang="en-US" sz="3600" dirty="0" err="1" smtClean="0">
                <a:hlinkClick r:id="rId3" action="ppaction://hlinkfile"/>
              </a:rPr>
              <a:t>perlengkapan</a:t>
            </a:r>
            <a:endParaRPr lang="id-ID" sz="3600" dirty="0" smtClean="0"/>
          </a:p>
          <a:p>
            <a:endParaRPr lang="id-ID" sz="3600" dirty="0" smtClean="0"/>
          </a:p>
          <a:p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4340-85B8-4FE2-841B-53E3C498001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447800"/>
            <a:ext cx="7696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4000" dirty="0" smtClean="0"/>
              <a:t>21. Contoh Dokumen sertifikasi Akhli /teknisi K3 listrik</a:t>
            </a:r>
            <a:endParaRPr lang="id-ID" sz="4000" dirty="0"/>
          </a:p>
        </p:txBody>
      </p:sp>
      <p:sp>
        <p:nvSpPr>
          <p:cNvPr id="3" name="Rectangle 2"/>
          <p:cNvSpPr/>
          <p:nvPr/>
        </p:nvSpPr>
        <p:spPr>
          <a:xfrm>
            <a:off x="1219200" y="4343400"/>
            <a:ext cx="6553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id-ID" sz="3200" dirty="0" smtClean="0"/>
              <a:t> </a:t>
            </a:r>
            <a:r>
              <a:rPr lang="id-ID" sz="3200" dirty="0" smtClean="0">
                <a:hlinkClick r:id="rId3" action="ppaction://hlinkfile"/>
              </a:rPr>
              <a:t>Contoh Dokumen sertifikasi Akhli/ teknisi K3 listrik</a:t>
            </a:r>
            <a:endParaRPr lang="id-ID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4340-85B8-4FE2-841B-53E3C498001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914400"/>
            <a:ext cx="7848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2313" indent="-722313"/>
            <a:r>
              <a:rPr lang="id-ID" sz="3600" dirty="0" smtClean="0"/>
              <a:t>22. Checklist identifikasi sertifikasi dan kartu kewenangan dan lisensi lembaga/SDM</a:t>
            </a:r>
          </a:p>
          <a:p>
            <a:pPr marL="722313" indent="-722313"/>
            <a:endParaRPr lang="id-ID" sz="3600" dirty="0" smtClean="0"/>
          </a:p>
          <a:p>
            <a:pPr marL="722313" indent="-722313"/>
            <a:endParaRPr lang="id-ID" sz="3600" dirty="0" smtClean="0"/>
          </a:p>
          <a:p>
            <a:pPr marL="722313" indent="-722313"/>
            <a:endParaRPr lang="id-ID" sz="3600" dirty="0" smtClean="0"/>
          </a:p>
          <a:p>
            <a:pPr marL="722313" indent="-722313"/>
            <a:endParaRPr lang="id-ID" sz="3600" dirty="0" smtClean="0"/>
          </a:p>
          <a:p>
            <a:pPr marL="722313" indent="-722313"/>
            <a:endParaRPr lang="id-ID" sz="3600" dirty="0"/>
          </a:p>
        </p:txBody>
      </p:sp>
      <p:sp>
        <p:nvSpPr>
          <p:cNvPr id="3" name="Rectangle 2"/>
          <p:cNvSpPr/>
          <p:nvPr/>
        </p:nvSpPr>
        <p:spPr>
          <a:xfrm>
            <a:off x="381000" y="3733800"/>
            <a:ext cx="82195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id-ID" sz="3600" dirty="0" smtClean="0"/>
              <a:t> </a:t>
            </a:r>
            <a:r>
              <a:rPr lang="id-ID" sz="3600" dirty="0" smtClean="0">
                <a:hlinkClick r:id="rId3" action="ppaction://hlinkfile"/>
              </a:rPr>
              <a:t>Checklist identifikasi sertifikasi SDM </a:t>
            </a:r>
            <a:endParaRPr lang="id-ID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4340-85B8-4FE2-841B-53E3C498001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447800"/>
            <a:ext cx="6781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b="1" dirty="0" smtClean="0"/>
              <a:t>2. </a:t>
            </a:r>
            <a:r>
              <a:rPr lang="en-US" sz="3200" b="1" dirty="0" smtClean="0"/>
              <a:t>Checklist </a:t>
            </a:r>
            <a:r>
              <a:rPr lang="en-US" sz="3200" b="1" dirty="0" err="1" smtClean="0"/>
              <a:t>pekerjaan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pemasangan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di</a:t>
            </a:r>
            <a:r>
              <a:rPr lang="en-US" sz="3200" b="1" dirty="0" smtClean="0"/>
              <a:t>  </a:t>
            </a:r>
            <a:r>
              <a:rPr lang="en-US" sz="3200" b="1" dirty="0" err="1" smtClean="0"/>
              <a:t>transmisi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Tenaga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Listrik</a:t>
            </a:r>
            <a:r>
              <a:rPr lang="en-US" sz="3200" b="1" dirty="0" smtClean="0"/>
              <a:t>, yang </a:t>
            </a:r>
            <a:r>
              <a:rPr lang="en-US" sz="3200" b="1" dirty="0" err="1" smtClean="0"/>
              <a:t>meliputi</a:t>
            </a:r>
            <a:r>
              <a:rPr lang="en-US" sz="3200" b="1" dirty="0" smtClean="0"/>
              <a:t>:</a:t>
            </a:r>
          </a:p>
          <a:p>
            <a:endParaRPr lang="en-US" sz="3200" b="1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err="1" smtClean="0"/>
              <a:t>Instalasi</a:t>
            </a:r>
            <a:r>
              <a:rPr lang="en-US" sz="3200" dirty="0" smtClean="0"/>
              <a:t> </a:t>
            </a:r>
            <a:r>
              <a:rPr lang="en-US" sz="3200" dirty="0" err="1" smtClean="0"/>
              <a:t>listrik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err="1" smtClean="0"/>
              <a:t>perlengkapan</a:t>
            </a:r>
            <a:r>
              <a:rPr lang="en-US" sz="3200" dirty="0" smtClean="0"/>
              <a:t> </a:t>
            </a:r>
            <a:r>
              <a:rPr lang="en-US" sz="3200" dirty="0" err="1" smtClean="0"/>
              <a:t>listrik</a:t>
            </a:r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3200" dirty="0" err="1" smtClean="0"/>
              <a:t>peralatan</a:t>
            </a:r>
            <a:r>
              <a:rPr lang="en-US" sz="3200" dirty="0" smtClean="0"/>
              <a:t> </a:t>
            </a:r>
            <a:r>
              <a:rPr lang="en-US" sz="3200" dirty="0" err="1" smtClean="0"/>
              <a:t>listrik</a:t>
            </a:r>
            <a:endParaRPr lang="id-ID" sz="3200" dirty="0" smtClean="0"/>
          </a:p>
          <a:p>
            <a:pPr>
              <a:buFont typeface="Arial" pitchFamily="34" charset="0"/>
              <a:buChar char="•"/>
            </a:pPr>
            <a:endParaRPr lang="id-ID" sz="3200" dirty="0" smtClean="0"/>
          </a:p>
          <a:p>
            <a:pPr marL="722313" indent="-722313">
              <a:buFont typeface="Wingdings" pitchFamily="2" charset="2"/>
              <a:buChar char="q"/>
            </a:pPr>
            <a:r>
              <a:rPr lang="en-US" sz="3200" b="1" dirty="0" err="1" smtClean="0">
                <a:hlinkClick r:id="rId3" action="ppaction://hlinkfile"/>
              </a:rPr>
              <a:t>Checklis</a:t>
            </a:r>
            <a:r>
              <a:rPr lang="id-ID" sz="3200" b="1" dirty="0" smtClean="0">
                <a:hlinkClick r:id="rId3" action="ppaction://hlinkfile"/>
              </a:rPr>
              <a:t>t</a:t>
            </a:r>
            <a:r>
              <a:rPr lang="en-US" sz="3200" b="1" dirty="0" smtClean="0">
                <a:hlinkClick r:id="rId3" action="ppaction://hlinkfile"/>
              </a:rPr>
              <a:t> </a:t>
            </a:r>
            <a:r>
              <a:rPr lang="en-US" sz="3200" b="1" dirty="0" err="1" smtClean="0">
                <a:hlinkClick r:id="rId3" action="ppaction://hlinkfile"/>
              </a:rPr>
              <a:t>pekerjaan</a:t>
            </a:r>
            <a:r>
              <a:rPr lang="en-US" sz="3200" b="1" dirty="0" smtClean="0">
                <a:hlinkClick r:id="rId3" action="ppaction://hlinkfile"/>
              </a:rPr>
              <a:t> </a:t>
            </a:r>
            <a:r>
              <a:rPr lang="en-US" sz="3200" b="1" dirty="0" err="1" smtClean="0">
                <a:hlinkClick r:id="rId3" action="ppaction://hlinkfile"/>
              </a:rPr>
              <a:t>pemasangandi</a:t>
            </a:r>
            <a:r>
              <a:rPr lang="en-US" sz="3200" b="1" dirty="0" smtClean="0">
                <a:hlinkClick r:id="rId3" action="ppaction://hlinkfile"/>
              </a:rPr>
              <a:t>  </a:t>
            </a:r>
            <a:r>
              <a:rPr lang="en-US" sz="3200" b="1" dirty="0" err="1" smtClean="0">
                <a:hlinkClick r:id="rId3" action="ppaction://hlinkfile"/>
              </a:rPr>
              <a:t>transmisi</a:t>
            </a:r>
            <a:r>
              <a:rPr lang="en-US" sz="3200" b="1" dirty="0" smtClean="0">
                <a:hlinkClick r:id="rId3" action="ppaction://hlinkfile"/>
              </a:rPr>
              <a:t> </a:t>
            </a:r>
            <a:endParaRPr lang="en-US" sz="3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4340-85B8-4FE2-841B-53E3C498001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524000"/>
            <a:ext cx="74676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b="1" dirty="0" smtClean="0"/>
              <a:t>3. </a:t>
            </a:r>
            <a:r>
              <a:rPr lang="en-US" sz="3200" b="1" dirty="0" err="1" smtClean="0"/>
              <a:t>Prosedur</a:t>
            </a:r>
            <a:r>
              <a:rPr lang="en-US" sz="3200" b="1" dirty="0" smtClean="0"/>
              <a:t>  </a:t>
            </a:r>
            <a:r>
              <a:rPr lang="en-US" sz="3200" b="1" dirty="0" err="1" smtClean="0"/>
              <a:t>Penilaian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Kerja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Sistem</a:t>
            </a:r>
            <a:r>
              <a:rPr lang="en-US" sz="3200" b="1" dirty="0" smtClean="0"/>
              <a:t> </a:t>
            </a:r>
            <a:r>
              <a:rPr lang="id-ID" sz="3200" b="1" dirty="0" smtClean="0"/>
              <a:t>transmisi</a:t>
            </a:r>
            <a:r>
              <a:rPr lang="en-US" sz="3200" b="1" dirty="0" smtClean="0"/>
              <a:t>(Work </a:t>
            </a:r>
            <a:r>
              <a:rPr lang="en-US" sz="3200" b="1" dirty="0" err="1" smtClean="0"/>
              <a:t>Assesment</a:t>
            </a:r>
            <a:r>
              <a:rPr lang="en-US" sz="3200" b="1" dirty="0" smtClean="0"/>
              <a:t> ), yang </a:t>
            </a:r>
            <a:r>
              <a:rPr lang="en-US" sz="3200" b="1" dirty="0" err="1" smtClean="0"/>
              <a:t>meliputi</a:t>
            </a:r>
            <a:r>
              <a:rPr lang="en-US" sz="3200" b="1" dirty="0" smtClean="0"/>
              <a:t>:</a:t>
            </a:r>
          </a:p>
          <a:p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Instalasi</a:t>
            </a:r>
            <a:r>
              <a:rPr lang="en-US" sz="2800" dirty="0" smtClean="0"/>
              <a:t>  </a:t>
            </a:r>
            <a:r>
              <a:rPr lang="en-US" sz="2800" dirty="0" err="1" smtClean="0"/>
              <a:t>listrik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perlengkapanlistrik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peralatan</a:t>
            </a:r>
            <a:r>
              <a:rPr lang="en-US" sz="2800" dirty="0" smtClean="0"/>
              <a:t> </a:t>
            </a:r>
            <a:r>
              <a:rPr lang="en-US" sz="2800" dirty="0" err="1" smtClean="0"/>
              <a:t>listrik</a:t>
            </a:r>
            <a:endParaRPr lang="id-ID" sz="2800" dirty="0" smtClean="0"/>
          </a:p>
          <a:p>
            <a:endParaRPr lang="id-ID" sz="2800" dirty="0" smtClean="0">
              <a:hlinkClick r:id="rId3" action="ppaction://hlinkfile"/>
            </a:endParaRPr>
          </a:p>
          <a:p>
            <a:pPr algn="ctr">
              <a:buFont typeface="Wingdings" pitchFamily="2" charset="2"/>
              <a:buChar char="q"/>
            </a:pPr>
            <a:r>
              <a:rPr lang="id-ID" sz="2800" b="1" dirty="0" smtClean="0">
                <a:hlinkClick r:id="rId3" action="ppaction://hlinkfile"/>
              </a:rPr>
              <a:t> </a:t>
            </a:r>
            <a:r>
              <a:rPr lang="en-US" sz="2800" b="1" dirty="0" smtClean="0">
                <a:hlinkClick r:id="rId3" action="ppaction://hlinkfile"/>
              </a:rPr>
              <a:t>Work </a:t>
            </a:r>
            <a:r>
              <a:rPr lang="en-US" sz="2800" b="1" dirty="0" err="1" smtClean="0">
                <a:hlinkClick r:id="rId3" action="ppaction://hlinkfile"/>
              </a:rPr>
              <a:t>Assesment</a:t>
            </a:r>
            <a:r>
              <a:rPr lang="en-US" sz="2800" b="1" dirty="0" smtClean="0">
                <a:hlinkClick r:id="rId3" action="ppaction://hlinkfile"/>
              </a:rPr>
              <a:t> </a:t>
            </a:r>
            <a:endParaRPr lang="en-US" sz="2800" b="1" dirty="0" smtClean="0"/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4340-85B8-4FE2-841B-53E3C498001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219200"/>
            <a:ext cx="8839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b="1" dirty="0" smtClean="0"/>
              <a:t>4. </a:t>
            </a:r>
            <a:r>
              <a:rPr lang="en-US" sz="3200" b="1" dirty="0" err="1" smtClean="0"/>
              <a:t>Penyusunan</a:t>
            </a:r>
            <a:r>
              <a:rPr lang="en-US" sz="3200" b="1" dirty="0" smtClean="0"/>
              <a:t> Standard </a:t>
            </a:r>
            <a:r>
              <a:rPr lang="en-US" sz="3200" b="1" dirty="0" err="1" smtClean="0"/>
              <a:t>Pemasangan</a:t>
            </a:r>
            <a:r>
              <a:rPr lang="en-US" sz="3200" b="1" dirty="0" smtClean="0"/>
              <a:t> yang </a:t>
            </a:r>
            <a:r>
              <a:rPr lang="en-US" sz="3200" b="1" dirty="0" err="1" smtClean="0"/>
              <a:t>aman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transmisi</a:t>
            </a:r>
            <a:r>
              <a:rPr lang="en-US" sz="3200" b="1" dirty="0" smtClean="0"/>
              <a:t>, yang </a:t>
            </a:r>
            <a:r>
              <a:rPr lang="en-US" sz="3200" b="1" dirty="0" err="1" smtClean="0"/>
              <a:t>meliputi</a:t>
            </a:r>
            <a:r>
              <a:rPr lang="en-US" sz="3200" b="1" dirty="0" smtClean="0"/>
              <a:t>:</a:t>
            </a:r>
          </a:p>
          <a:p>
            <a:endParaRPr lang="en-US" sz="32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Instalasi</a:t>
            </a:r>
            <a:r>
              <a:rPr lang="en-US" sz="2800" dirty="0" smtClean="0"/>
              <a:t> </a:t>
            </a:r>
            <a:r>
              <a:rPr lang="en-US" sz="2800" dirty="0" err="1" smtClean="0"/>
              <a:t>listrik</a:t>
            </a:r>
            <a:r>
              <a:rPr lang="en-US" sz="28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perlengkapan</a:t>
            </a:r>
            <a:r>
              <a:rPr lang="en-US" sz="2800" dirty="0" smtClean="0"/>
              <a:t> </a:t>
            </a:r>
            <a:r>
              <a:rPr lang="en-US" sz="2800" dirty="0" err="1" smtClean="0"/>
              <a:t>listrik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peralatan</a:t>
            </a:r>
            <a:r>
              <a:rPr lang="en-US" sz="2800" dirty="0" smtClean="0"/>
              <a:t> </a:t>
            </a:r>
            <a:r>
              <a:rPr lang="en-US" sz="2800" dirty="0" err="1" smtClean="0"/>
              <a:t>listrik</a:t>
            </a:r>
            <a:endParaRPr lang="id-ID" sz="2800" dirty="0" smtClean="0"/>
          </a:p>
          <a:p>
            <a:pPr>
              <a:buFont typeface="Arial" pitchFamily="34" charset="0"/>
              <a:buChar char="•"/>
            </a:pPr>
            <a:endParaRPr lang="id-ID" sz="2800" dirty="0" smtClean="0"/>
          </a:p>
          <a:p>
            <a:pPr>
              <a:buFont typeface="Wingdings" pitchFamily="2" charset="2"/>
              <a:buChar char="q"/>
            </a:pPr>
            <a:r>
              <a:rPr lang="id-ID" sz="2800" b="1" dirty="0" smtClean="0"/>
              <a:t> Penyusunan </a:t>
            </a:r>
            <a:r>
              <a:rPr lang="en-US" sz="2800" b="1" dirty="0" smtClean="0">
                <a:hlinkClick r:id="rId3" action="ppaction://hlinkfile"/>
              </a:rPr>
              <a:t>Standard </a:t>
            </a:r>
            <a:r>
              <a:rPr lang="en-US" sz="2800" b="1" dirty="0" err="1" smtClean="0">
                <a:hlinkClick r:id="rId3" action="ppaction://hlinkfile"/>
              </a:rPr>
              <a:t>Pemasangan</a:t>
            </a:r>
            <a:r>
              <a:rPr lang="en-US" sz="2800" b="1" dirty="0" smtClean="0">
                <a:hlinkClick r:id="rId3" action="ppaction://hlinkfile"/>
              </a:rPr>
              <a:t> yang </a:t>
            </a:r>
            <a:r>
              <a:rPr lang="en-US" sz="2800" b="1" dirty="0" err="1" smtClean="0">
                <a:hlinkClick r:id="rId3" action="ppaction://hlinkfile"/>
              </a:rPr>
              <a:t>aman</a:t>
            </a:r>
            <a:r>
              <a:rPr lang="en-US" sz="2800" b="1" dirty="0" smtClean="0">
                <a:hlinkClick r:id="rId3" action="ppaction://hlinkfile"/>
              </a:rPr>
              <a:t> </a:t>
            </a:r>
            <a:r>
              <a:rPr lang="id-ID" sz="2800" b="1" dirty="0" smtClean="0">
                <a:hlinkClick r:id="rId3" action="ppaction://hlinkfile"/>
              </a:rPr>
              <a:t>Di Transmisi</a:t>
            </a:r>
            <a:endParaRPr lang="id-ID" sz="2800" dirty="0" smtClean="0"/>
          </a:p>
          <a:p>
            <a:pPr>
              <a:buFont typeface="Arial" pitchFamily="34" charset="0"/>
              <a:buChar char="•"/>
            </a:pPr>
            <a:endParaRPr lang="id-ID" sz="2800" dirty="0" smtClean="0"/>
          </a:p>
          <a:p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4340-85B8-4FE2-841B-53E3C498001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143000"/>
            <a:ext cx="8001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600" dirty="0" smtClean="0"/>
              <a:t>5. </a:t>
            </a:r>
            <a:r>
              <a:rPr lang="en-US" sz="3600" dirty="0" err="1" smtClean="0"/>
              <a:t>Teknik</a:t>
            </a:r>
            <a:r>
              <a:rPr lang="en-US" sz="3600" dirty="0" smtClean="0"/>
              <a:t> </a:t>
            </a:r>
            <a:r>
              <a:rPr lang="en-US" sz="3600" dirty="0" err="1" smtClean="0"/>
              <a:t>analisis</a:t>
            </a:r>
            <a:r>
              <a:rPr lang="en-US" sz="3600" dirty="0" smtClean="0"/>
              <a:t> </a:t>
            </a:r>
            <a:r>
              <a:rPr lang="en-US" sz="3600" dirty="0" err="1" smtClean="0"/>
              <a:t>potensi</a:t>
            </a:r>
            <a:r>
              <a:rPr lang="en-US" sz="3600" dirty="0" smtClean="0"/>
              <a:t> </a:t>
            </a:r>
            <a:r>
              <a:rPr lang="en-US" sz="3600" dirty="0" err="1" smtClean="0"/>
              <a:t>bahaya</a:t>
            </a:r>
            <a:r>
              <a:rPr lang="en-US" sz="3600" dirty="0" smtClean="0"/>
              <a:t> </a:t>
            </a:r>
            <a:r>
              <a:rPr lang="en-US" sz="3600" dirty="0" err="1" smtClean="0"/>
              <a:t>pada</a:t>
            </a:r>
            <a:r>
              <a:rPr lang="en-US" sz="3600" dirty="0" smtClean="0"/>
              <a:t> </a:t>
            </a:r>
            <a:r>
              <a:rPr lang="en-US" sz="3600" dirty="0" err="1" smtClean="0"/>
              <a:t>kegiatan</a:t>
            </a:r>
            <a:r>
              <a:rPr lang="en-US" sz="3600" dirty="0" smtClean="0"/>
              <a:t> </a:t>
            </a:r>
            <a:r>
              <a:rPr lang="en-US" sz="3600" dirty="0" err="1" smtClean="0"/>
              <a:t>pemasangan</a:t>
            </a:r>
            <a:r>
              <a:rPr lang="en-US" sz="3600" dirty="0" smtClean="0"/>
              <a:t> </a:t>
            </a:r>
            <a:r>
              <a:rPr lang="en-US" sz="3600" dirty="0" err="1" smtClean="0"/>
              <a:t>instalasi</a:t>
            </a:r>
            <a:r>
              <a:rPr lang="en-US" sz="3600" dirty="0" smtClean="0"/>
              <a:t> </a:t>
            </a:r>
            <a:r>
              <a:rPr lang="en-US" sz="3600" dirty="0" err="1" smtClean="0"/>
              <a:t>listrik</a:t>
            </a:r>
            <a:r>
              <a:rPr lang="en-US" sz="3600" dirty="0" smtClean="0"/>
              <a:t> </a:t>
            </a:r>
            <a:r>
              <a:rPr lang="en-US" sz="3600" dirty="0" err="1" smtClean="0"/>
              <a:t>di</a:t>
            </a:r>
            <a:r>
              <a:rPr lang="en-US" sz="3600" dirty="0" smtClean="0"/>
              <a:t> </a:t>
            </a:r>
            <a:r>
              <a:rPr lang="en-US" sz="3600" dirty="0" err="1" smtClean="0"/>
              <a:t>Sistem</a:t>
            </a:r>
            <a:r>
              <a:rPr lang="en-US" sz="3600" dirty="0" smtClean="0"/>
              <a:t> </a:t>
            </a:r>
            <a:r>
              <a:rPr lang="id-ID" sz="3600" dirty="0" smtClean="0"/>
              <a:t>transmisi </a:t>
            </a:r>
            <a:r>
              <a:rPr lang="en-US" sz="3600" dirty="0" err="1" smtClean="0"/>
              <a:t>Listrik</a:t>
            </a:r>
            <a:r>
              <a:rPr lang="en-US" sz="3600" dirty="0" smtClean="0"/>
              <a:t> </a:t>
            </a:r>
            <a:r>
              <a:rPr lang="en-US" sz="3200" dirty="0" smtClean="0"/>
              <a:t>(HAZOP, JSA, JSO, PHA,) </a:t>
            </a:r>
            <a:r>
              <a:rPr lang="en-US" sz="3200" dirty="0" err="1" smtClean="0"/>
              <a:t>dan</a:t>
            </a:r>
            <a:r>
              <a:rPr lang="en-US" sz="3200" dirty="0" smtClean="0"/>
              <a:t> PDKB</a:t>
            </a:r>
            <a:endParaRPr lang="id-ID" sz="3200" dirty="0" smtClean="0"/>
          </a:p>
          <a:p>
            <a:endParaRPr lang="id-ID" sz="3200" dirty="0" smtClean="0"/>
          </a:p>
          <a:p>
            <a:pPr>
              <a:buFont typeface="Wingdings" pitchFamily="2" charset="2"/>
              <a:buChar char="q"/>
            </a:pPr>
            <a:r>
              <a:rPr lang="id-ID" sz="3200" dirty="0" smtClean="0"/>
              <a:t>  </a:t>
            </a:r>
            <a:r>
              <a:rPr lang="en-US" sz="3200" dirty="0" err="1" smtClean="0"/>
              <a:t>Teknik</a:t>
            </a:r>
            <a:r>
              <a:rPr lang="id-ID" sz="3200" dirty="0" smtClean="0"/>
              <a:t> </a:t>
            </a:r>
            <a:r>
              <a:rPr lang="en-US" sz="3200" dirty="0" smtClean="0">
                <a:hlinkClick r:id="rId3" action="ppaction://hlinkfile"/>
              </a:rPr>
              <a:t>JSA, JSO</a:t>
            </a:r>
            <a:r>
              <a:rPr lang="en-US" sz="3200" smtClean="0">
                <a:hlinkClick r:id="rId4" action="ppaction://hlinkfile"/>
              </a:rPr>
              <a:t>, </a:t>
            </a:r>
            <a:endParaRPr lang="id-ID" sz="3200" dirty="0" smtClean="0"/>
          </a:p>
          <a:p>
            <a:pPr>
              <a:buFont typeface="Wingdings" pitchFamily="2" charset="2"/>
              <a:buChar char="q"/>
            </a:pPr>
            <a:r>
              <a:rPr lang="id-ID" sz="3200" dirty="0" smtClean="0"/>
              <a:t> </a:t>
            </a:r>
            <a:r>
              <a:rPr lang="id-ID" sz="3200" dirty="0" smtClean="0">
                <a:hlinkClick r:id="rId5" action="ppaction://hlinkfile"/>
              </a:rPr>
              <a:t>Bekerja Pada ketinggian</a:t>
            </a:r>
            <a:endParaRPr lang="id-ID" sz="3200" dirty="0" smtClean="0"/>
          </a:p>
          <a:p>
            <a:endParaRPr lang="id-ID" sz="3200" dirty="0" smtClean="0"/>
          </a:p>
          <a:p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4340-85B8-4FE2-841B-53E3C498001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143000"/>
            <a:ext cx="6858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dirty="0" smtClean="0"/>
              <a:t>6. </a:t>
            </a:r>
            <a:r>
              <a:rPr lang="sv-SE" sz="3200" dirty="0" smtClean="0"/>
              <a:t>Format analisis potensi bahaya pada kegiatan pemasangan instalasi, perlengkapan dan peralatan listrik di Sistem </a:t>
            </a:r>
            <a:r>
              <a:rPr lang="id-ID" sz="3200" dirty="0" smtClean="0"/>
              <a:t>transmisi</a:t>
            </a:r>
            <a:r>
              <a:rPr lang="sv-SE" sz="3200" dirty="0" smtClean="0"/>
              <a:t>Listrik</a:t>
            </a:r>
            <a:endParaRPr lang="id-ID" sz="3200" dirty="0" smtClean="0"/>
          </a:p>
          <a:p>
            <a:endParaRPr lang="id-ID" sz="3200" dirty="0" smtClean="0"/>
          </a:p>
          <a:p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990600" y="4343400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id-ID" sz="3600" dirty="0" smtClean="0"/>
              <a:t> </a:t>
            </a:r>
            <a:r>
              <a:rPr lang="sv-SE" sz="3600" dirty="0" smtClean="0">
                <a:hlinkClick r:id="rId3" action="ppaction://hlinkfile"/>
              </a:rPr>
              <a:t>Format analisis potensi bahaya </a:t>
            </a:r>
            <a:endParaRPr lang="id-ID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4340-85B8-4FE2-841B-53E3C498001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066800"/>
            <a:ext cx="7924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dirty="0" smtClean="0"/>
              <a:t>7. </a:t>
            </a:r>
            <a:r>
              <a:rPr lang="en-US" sz="3200" dirty="0" err="1" smtClean="0"/>
              <a:t>Jenis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persyaratan</a:t>
            </a:r>
            <a:r>
              <a:rPr lang="en-US" sz="3200" dirty="0" smtClean="0"/>
              <a:t> K3 </a:t>
            </a:r>
            <a:r>
              <a:rPr lang="en-US" sz="3200" dirty="0" err="1" smtClean="0"/>
              <a:t>peralatan</a:t>
            </a:r>
            <a:r>
              <a:rPr lang="en-US" sz="3200" dirty="0" smtClean="0"/>
              <a:t> (</a:t>
            </a:r>
            <a:r>
              <a:rPr lang="en-US" sz="3200" dirty="0" err="1" smtClean="0"/>
              <a:t>alat</a:t>
            </a:r>
            <a:r>
              <a:rPr lang="en-US" sz="3200" dirty="0" smtClean="0"/>
              <a:t> </a:t>
            </a:r>
            <a:r>
              <a:rPr lang="en-US" sz="3200" dirty="0" err="1" smtClean="0"/>
              <a:t>kerja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alat</a:t>
            </a:r>
            <a:r>
              <a:rPr lang="en-US" sz="3200" dirty="0" smtClean="0"/>
              <a:t> </a:t>
            </a:r>
            <a:r>
              <a:rPr lang="en-US" sz="3200" dirty="0" err="1" smtClean="0"/>
              <a:t>pelindung</a:t>
            </a:r>
            <a:r>
              <a:rPr lang="en-US" sz="3200" dirty="0" smtClean="0"/>
              <a:t> </a:t>
            </a:r>
            <a:r>
              <a:rPr lang="en-US" sz="3200" dirty="0" err="1" smtClean="0"/>
              <a:t>diri</a:t>
            </a:r>
            <a:r>
              <a:rPr lang="en-US" sz="3200" dirty="0" smtClean="0"/>
              <a:t>) yang </a:t>
            </a:r>
            <a:r>
              <a:rPr lang="en-US" sz="3200" dirty="0" err="1" smtClean="0"/>
              <a:t>digunakandalam</a:t>
            </a:r>
            <a:r>
              <a:rPr lang="en-US" sz="3200" dirty="0" smtClean="0"/>
              <a:t> </a:t>
            </a:r>
            <a:r>
              <a:rPr lang="en-US" sz="3200" dirty="0" err="1" smtClean="0"/>
              <a:t>proses</a:t>
            </a:r>
            <a:r>
              <a:rPr lang="en-US" sz="3200" dirty="0" smtClean="0"/>
              <a:t> </a:t>
            </a:r>
            <a:r>
              <a:rPr lang="en-US" sz="3200" dirty="0" err="1" smtClean="0"/>
              <a:t>pemasangan</a:t>
            </a:r>
            <a:r>
              <a:rPr lang="en-US" sz="3200" dirty="0" smtClean="0"/>
              <a:t> </a:t>
            </a:r>
            <a:r>
              <a:rPr lang="en-US" sz="3200" dirty="0" err="1" smtClean="0"/>
              <a:t>di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id-ID" sz="3200" dirty="0" smtClean="0"/>
              <a:t>Transmisi </a:t>
            </a:r>
            <a:r>
              <a:rPr lang="en-US" sz="3200" dirty="0" err="1" smtClean="0"/>
              <a:t>Tenaga</a:t>
            </a:r>
            <a:r>
              <a:rPr lang="en-US" sz="3200" dirty="0" smtClean="0"/>
              <a:t> </a:t>
            </a:r>
            <a:r>
              <a:rPr lang="en-US" sz="3200" dirty="0" err="1" smtClean="0"/>
              <a:t>Listrik</a:t>
            </a:r>
            <a:r>
              <a:rPr lang="en-US" sz="3200" dirty="0" smtClean="0"/>
              <a:t>, yang </a:t>
            </a:r>
            <a:r>
              <a:rPr lang="en-US" sz="3200" dirty="0" err="1" smtClean="0"/>
              <a:t>meliputi</a:t>
            </a:r>
            <a:r>
              <a:rPr lang="en-US" sz="32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Instalasi</a:t>
            </a:r>
            <a:r>
              <a:rPr lang="en-US" sz="2800" dirty="0" smtClean="0"/>
              <a:t>  </a:t>
            </a:r>
            <a:r>
              <a:rPr lang="en-US" sz="2800" dirty="0" err="1" smtClean="0"/>
              <a:t>listrik</a:t>
            </a:r>
            <a:r>
              <a:rPr lang="en-US" sz="28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perlengkapan</a:t>
            </a:r>
            <a:r>
              <a:rPr lang="en-US" sz="2800" dirty="0" smtClean="0"/>
              <a:t> </a:t>
            </a:r>
            <a:r>
              <a:rPr lang="en-US" sz="2800" dirty="0" err="1" smtClean="0"/>
              <a:t>listrik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peralatan</a:t>
            </a:r>
            <a:r>
              <a:rPr lang="en-US" sz="2800" dirty="0" smtClean="0"/>
              <a:t> </a:t>
            </a:r>
            <a:r>
              <a:rPr lang="en-US" sz="2800" dirty="0" err="1" smtClean="0"/>
              <a:t>listrik</a:t>
            </a:r>
            <a:endParaRPr lang="id-ID" sz="2800" dirty="0" smtClean="0"/>
          </a:p>
          <a:p>
            <a:pPr>
              <a:buFont typeface="Arial" pitchFamily="34" charset="0"/>
              <a:buChar char="•"/>
            </a:pPr>
            <a:endParaRPr lang="id-ID" sz="2800" dirty="0" smtClean="0">
              <a:hlinkClick r:id="rId3" action="ppaction://hlinkfile"/>
            </a:endParaRPr>
          </a:p>
          <a:p>
            <a:pPr algn="ctr">
              <a:buFont typeface="Wingdings" pitchFamily="2" charset="2"/>
              <a:buChar char="q"/>
            </a:pPr>
            <a:r>
              <a:rPr lang="en-US" sz="3600" dirty="0" err="1" smtClean="0">
                <a:hlinkClick r:id="rId3" action="ppaction://hlinkfile"/>
              </a:rPr>
              <a:t>Jenis</a:t>
            </a:r>
            <a:r>
              <a:rPr lang="en-US" sz="3600" dirty="0" smtClean="0">
                <a:hlinkClick r:id="rId3" action="ppaction://hlinkfile"/>
              </a:rPr>
              <a:t> </a:t>
            </a:r>
            <a:r>
              <a:rPr lang="en-US" sz="3600" dirty="0" err="1" smtClean="0">
                <a:hlinkClick r:id="rId3" action="ppaction://hlinkfile"/>
              </a:rPr>
              <a:t>dan</a:t>
            </a:r>
            <a:r>
              <a:rPr lang="en-US" sz="3600" dirty="0" smtClean="0">
                <a:hlinkClick r:id="rId3" action="ppaction://hlinkfile"/>
              </a:rPr>
              <a:t> </a:t>
            </a:r>
            <a:r>
              <a:rPr lang="en-US" sz="3600" dirty="0" err="1" smtClean="0">
                <a:hlinkClick r:id="rId3" action="ppaction://hlinkfile"/>
              </a:rPr>
              <a:t>persyaratan</a:t>
            </a:r>
            <a:r>
              <a:rPr lang="en-US" sz="3600" dirty="0" smtClean="0">
                <a:hlinkClick r:id="rId3" action="ppaction://hlinkfile"/>
              </a:rPr>
              <a:t> K3</a:t>
            </a:r>
            <a:endParaRPr lang="en-US" sz="3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4340-85B8-4FE2-841B-53E3C498001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524000"/>
            <a:ext cx="7696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dirty="0" smtClean="0"/>
              <a:t>8. </a:t>
            </a:r>
            <a:r>
              <a:rPr lang="en-US" sz="3200" dirty="0" smtClean="0"/>
              <a:t>Checklist </a:t>
            </a:r>
            <a:r>
              <a:rPr lang="en-US" sz="3200" dirty="0" err="1" smtClean="0"/>
              <a:t>pemeriksaan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pengujian</a:t>
            </a:r>
            <a:r>
              <a:rPr lang="en-US" sz="3200" dirty="0" smtClean="0"/>
              <a:t> </a:t>
            </a:r>
            <a:r>
              <a:rPr lang="en-US" sz="3200" dirty="0" err="1" smtClean="0"/>
              <a:t>peralatan</a:t>
            </a:r>
            <a:r>
              <a:rPr lang="en-US" sz="3200" dirty="0" smtClean="0"/>
              <a:t> </a:t>
            </a:r>
            <a:r>
              <a:rPr lang="en-US" sz="3200" dirty="0" err="1" smtClean="0"/>
              <a:t>listrik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alat</a:t>
            </a:r>
            <a:r>
              <a:rPr lang="en-US" sz="3200" dirty="0" smtClean="0"/>
              <a:t> </a:t>
            </a:r>
            <a:r>
              <a:rPr lang="en-US" sz="3200" dirty="0" err="1" smtClean="0"/>
              <a:t>kerja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 </a:t>
            </a:r>
            <a:r>
              <a:rPr lang="en-US" sz="3200" dirty="0" err="1" smtClean="0"/>
              <a:t>alat</a:t>
            </a:r>
            <a:r>
              <a:rPr lang="en-US" sz="3200" dirty="0" smtClean="0"/>
              <a:t> </a:t>
            </a:r>
            <a:r>
              <a:rPr lang="en-US" sz="3200" dirty="0" err="1" smtClean="0"/>
              <a:t>pelindung</a:t>
            </a:r>
            <a:r>
              <a:rPr lang="en-US" sz="3200" dirty="0" smtClean="0"/>
              <a:t> </a:t>
            </a:r>
            <a:r>
              <a:rPr lang="en-US" sz="3200" dirty="0" err="1" smtClean="0"/>
              <a:t>diri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proses</a:t>
            </a:r>
            <a:r>
              <a:rPr lang="en-US" sz="3200" dirty="0" smtClean="0"/>
              <a:t> </a:t>
            </a:r>
            <a:r>
              <a:rPr lang="en-US" sz="3200" dirty="0" err="1" smtClean="0"/>
              <a:t>pemasangan</a:t>
            </a:r>
            <a:r>
              <a:rPr lang="en-US" sz="3200" dirty="0" smtClean="0"/>
              <a:t> </a:t>
            </a:r>
            <a:r>
              <a:rPr lang="en-US" sz="3200" dirty="0" err="1" smtClean="0"/>
              <a:t>instalasi</a:t>
            </a:r>
            <a:r>
              <a:rPr lang="en-US" sz="3200" dirty="0" smtClean="0"/>
              <a:t>, </a:t>
            </a:r>
            <a:r>
              <a:rPr lang="en-US" sz="3200" dirty="0" err="1" smtClean="0"/>
              <a:t>perlengkapan</a:t>
            </a:r>
            <a:r>
              <a:rPr lang="en-US" sz="3200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peralatan</a:t>
            </a:r>
            <a:r>
              <a:rPr lang="en-US" sz="3200" dirty="0" smtClean="0"/>
              <a:t> </a:t>
            </a:r>
            <a:r>
              <a:rPr lang="en-US" sz="3200" dirty="0" err="1" smtClean="0"/>
              <a:t>listrik</a:t>
            </a:r>
            <a:r>
              <a:rPr lang="en-US" sz="3200" dirty="0" smtClean="0"/>
              <a:t> </a:t>
            </a:r>
            <a:r>
              <a:rPr lang="en-US" sz="3200" dirty="0" err="1" smtClean="0"/>
              <a:t>di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id-ID" sz="3200" dirty="0" smtClean="0"/>
              <a:t>transmisi </a:t>
            </a:r>
            <a:r>
              <a:rPr lang="en-US" sz="3200" dirty="0" err="1" smtClean="0"/>
              <a:t>Tenaga</a:t>
            </a:r>
            <a:r>
              <a:rPr lang="en-US" sz="3200" dirty="0" smtClean="0"/>
              <a:t> </a:t>
            </a:r>
            <a:r>
              <a:rPr lang="en-US" sz="3200" dirty="0" err="1" smtClean="0"/>
              <a:t>Listrik</a:t>
            </a:r>
            <a:endParaRPr lang="id-ID" sz="3200" dirty="0" smtClean="0"/>
          </a:p>
          <a:p>
            <a:endParaRPr lang="id-ID" sz="3200" dirty="0" smtClean="0"/>
          </a:p>
          <a:p>
            <a:pPr>
              <a:buFont typeface="Wingdings" pitchFamily="2" charset="2"/>
              <a:buChar char="q"/>
            </a:pPr>
            <a:r>
              <a:rPr lang="id-ID" sz="3200" dirty="0" smtClean="0">
                <a:hlinkClick r:id="rId3" action="ppaction://hlinkfile"/>
              </a:rPr>
              <a:t> </a:t>
            </a:r>
            <a:r>
              <a:rPr lang="en-US" sz="3200" dirty="0" smtClean="0"/>
              <a:t>Checklist </a:t>
            </a:r>
            <a:r>
              <a:rPr lang="en-US" sz="3200" dirty="0" err="1" smtClean="0">
                <a:hlinkClick r:id="rId4" action="ppaction://hlinkfile"/>
              </a:rPr>
              <a:t>pemeriksaan</a:t>
            </a:r>
            <a:r>
              <a:rPr lang="en-US" sz="3200" dirty="0" smtClean="0">
                <a:hlinkClick r:id="rId4" action="ppaction://hlinkfile"/>
              </a:rPr>
              <a:t> </a:t>
            </a:r>
            <a:r>
              <a:rPr lang="en-US" sz="3200" dirty="0" err="1" smtClean="0">
                <a:hlinkClick r:id="rId4" action="ppaction://hlinkfile"/>
              </a:rPr>
              <a:t>dan</a:t>
            </a:r>
            <a:r>
              <a:rPr lang="en-US" sz="3200" dirty="0" smtClean="0">
                <a:hlinkClick r:id="rId4" action="ppaction://hlinkfile"/>
              </a:rPr>
              <a:t> </a:t>
            </a:r>
            <a:r>
              <a:rPr lang="en-US" sz="3200" dirty="0" err="1" smtClean="0">
                <a:hlinkClick r:id="rId4" action="ppaction://hlinkfile"/>
              </a:rPr>
              <a:t>pengujian</a:t>
            </a:r>
            <a:endParaRPr lang="id-ID" sz="3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34340-85B8-4FE2-841B-53E3C498001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1727</TotalTime>
  <Words>2277</Words>
  <Application>Microsoft Office PowerPoint</Application>
  <PresentationFormat>On-screen Show (4:3)</PresentationFormat>
  <Paragraphs>302</Paragraphs>
  <Slides>23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Sony</cp:lastModifiedBy>
  <cp:revision>171</cp:revision>
  <dcterms:created xsi:type="dcterms:W3CDTF">2015-08-28T22:27:48Z</dcterms:created>
  <dcterms:modified xsi:type="dcterms:W3CDTF">2016-09-25T09:37:09Z</dcterms:modified>
</cp:coreProperties>
</file>