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88" r:id="rId2"/>
    <p:sldId id="283" r:id="rId3"/>
    <p:sldId id="256" r:id="rId4"/>
    <p:sldId id="284" r:id="rId5"/>
    <p:sldId id="285" r:id="rId6"/>
    <p:sldId id="28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87" r:id="rId27"/>
    <p:sldId id="277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9" autoAdjust="0"/>
    <p:restoredTop sz="67921" autoAdjust="0"/>
  </p:normalViewPr>
  <p:slideViewPr>
    <p:cSldViewPr>
      <p:cViewPr>
        <p:scale>
          <a:sx n="50" d="100"/>
          <a:sy n="50" d="100"/>
        </p:scale>
        <p:origin x="-16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52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0077-33CE-4D03-B90B-917EF52001E0}" type="datetimeFigureOut">
              <a:rPr lang="id-ID" smtClean="0"/>
              <a:pPr/>
              <a:t>27/09/2016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9B93-DD0B-4781-96CD-B341765AE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endParaRPr lang="id-ID" b="1" dirty="0" smtClean="0"/>
          </a:p>
          <a:p>
            <a:pPr marL="228600" indent="-228600">
              <a:buFont typeface="+mj-lt"/>
              <a:buAutoNum type="arabicPeriod"/>
            </a:pPr>
            <a:r>
              <a:rPr lang="id-ID" b="1" dirty="0" smtClean="0"/>
              <a:t>Perkenalan</a:t>
            </a:r>
          </a:p>
          <a:p>
            <a:pPr marL="228600" indent="-228600">
              <a:buFont typeface="+mj-lt"/>
              <a:buAutoNum type="arabicPeriod"/>
            </a:pPr>
            <a:r>
              <a:rPr lang="id-ID" b="1" dirty="0" smtClean="0"/>
              <a:t>Tujuan Pembelajaran</a:t>
            </a:r>
          </a:p>
          <a:p>
            <a:pPr marL="228600" indent="-228600">
              <a:buFont typeface="+mj-lt"/>
              <a:buAutoNum type="arabicPeriod"/>
            </a:pPr>
            <a:r>
              <a:rPr lang="id-ID" b="1" dirty="0" smtClean="0"/>
              <a:t>Rencana</a:t>
            </a:r>
            <a:r>
              <a:rPr lang="id-ID" b="1" baseline="0" dirty="0" smtClean="0"/>
              <a:t> Sesi Pembelajaran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Instruktur</a:t>
            </a:r>
            <a:r>
              <a:rPr lang="id-ID" b="1" baseline="0" dirty="0" smtClean="0"/>
              <a:t>  membuat </a:t>
            </a:r>
            <a:r>
              <a:rPr lang="id-ID" sz="1200" b="1" dirty="0" smtClean="0"/>
              <a:t>Format analisis potensi bahaya pada kegiatan pemasangan instalasi,  perlengkapan dan peralatan listrik di Distribusi listrik</a:t>
            </a:r>
            <a:r>
              <a:rPr lang="id-ID" b="1" baseline="0" dirty="0" smtClean="0"/>
              <a:t>, merujuk kepada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 smtClean="0"/>
              <a:t>6.1. Bekerja pada ketinggian </a:t>
            </a:r>
          </a:p>
          <a:p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	</a:t>
            </a:r>
            <a:r>
              <a:rPr lang="id-ID" b="0" dirty="0" smtClean="0"/>
              <a:t>6.1 PT. PLN ( Persero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orking at height permit / Ijin Kerja ketinggian diatas 2 Meter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6.2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damstown 2289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lectrical services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ABN- 41147456853</a:t>
            </a:r>
            <a:r>
              <a:rPr lang="id-ID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 safety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E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nvironment</a:t>
            </a:r>
            <a:r>
              <a:rPr lang="id-ID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nalysis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NAL(JSEA) </a:t>
            </a:r>
            <a:r>
              <a:rPr lang="id-ID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A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S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 work methode statement</a:t>
            </a:r>
          </a:p>
          <a:p>
            <a:r>
              <a:rPr lang="id-ID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id-ID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6.3.b</a:t>
            </a:r>
            <a:r>
              <a:rPr lang="en-A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Inspection Checklist - Design and Technology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(Goverment of south australia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dirty="0" smtClean="0"/>
              <a:t>Instruktur</a:t>
            </a:r>
            <a:r>
              <a:rPr lang="id-ID" b="0" baseline="0" dirty="0" smtClean="0"/>
              <a:t> menjelaskan</a:t>
            </a:r>
            <a:r>
              <a:rPr lang="id-ID" sz="1200" b="0" dirty="0" smtClean="0"/>
              <a:t>. Jenis dan </a:t>
            </a:r>
            <a:r>
              <a:rPr lang="en-SG" sz="1200" b="0" dirty="0" err="1" smtClean="0"/>
              <a:t>persyaratan</a:t>
            </a:r>
            <a:r>
              <a:rPr lang="en-SG" sz="1200" b="0" dirty="0" smtClean="0"/>
              <a:t> K3 yang </a:t>
            </a:r>
            <a:r>
              <a:rPr lang="id-ID" sz="1200" b="0" dirty="0" smtClean="0"/>
              <a:t>digunakan dalam proses pemasangan </a:t>
            </a:r>
            <a:r>
              <a:rPr lang="id-ID" sz="1200" b="0" baseline="0" dirty="0" smtClean="0"/>
              <a:t>di distribusi</a:t>
            </a:r>
            <a:r>
              <a:rPr lang="id-ID" b="0" baseline="0" dirty="0" smtClean="0"/>
              <a:t>, merujuk kepada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7.1. SPLN 72_1987 Desain  JTR dan JTM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7D 1978 arrester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9A_1978 HV CB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</a:t>
            </a:r>
            <a:r>
              <a:rPr lang="en-US" b="0" baseline="0" dirty="0" smtClean="0"/>
              <a:t>SPLN 9F_1978 HV CB RULES</a:t>
            </a:r>
            <a:endParaRPr lang="id-ID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10-1_1978 ISOLATOR PIN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41-8_1981 AAAC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93_1991 TIANG BETON 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7.2. SPLN 118-4-1_1996 PHB 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7.3. Safety Equipment Catalog  Dehn Sohne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aseline="0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Instruktur</a:t>
            </a:r>
            <a:r>
              <a:rPr lang="id-ID" b="1" baseline="0" dirty="0" smtClean="0"/>
              <a:t>  menjelaskan </a:t>
            </a:r>
            <a:r>
              <a:rPr lang="id-ID" sz="1200" dirty="0" smtClean="0"/>
              <a:t>. </a:t>
            </a:r>
            <a:r>
              <a:rPr lang="id-ID" sz="1200" b="1" dirty="0" smtClean="0"/>
              <a:t>Checlist pemeriksaan dan pengujian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dalam proses pemasangan instalasi di Distribusi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, merujuk kepada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General . Hazard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Assesment Checklist Consultant CAL OSHA</a:t>
            </a:r>
            <a:endParaRPr lang="id-ID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8.1.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Checklist Distribution Center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8.2. Formulir Prosedur Kes Kerja TM-TR-2 ceklist</a:t>
            </a:r>
          </a:p>
          <a:p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8.2.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PPE Hazard Assessment Form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8.3 </a:t>
            </a:r>
            <a:r>
              <a:rPr lang="id-ID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id-ID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eklist Instalasi, perlengkapan peralatan</a:t>
            </a:r>
          </a:p>
          <a:p>
            <a:r>
              <a:rPr lang="id-ID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8.4. Annual_electrical_equipment CEKLIS</a:t>
            </a:r>
            <a:endParaRPr lang="id-ID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baseline="0" dirty="0" smtClean="0"/>
          </a:p>
          <a:p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Instruktur</a:t>
            </a:r>
            <a:r>
              <a:rPr lang="id-ID" b="1" baseline="0" dirty="0" smtClean="0"/>
              <a:t>  menjelaskan</a:t>
            </a:r>
            <a:r>
              <a:rPr lang="id-ID" b="1" dirty="0" smtClean="0"/>
              <a:t>Persyaratan</a:t>
            </a:r>
            <a:r>
              <a:rPr lang="en-SG" b="1" dirty="0" smtClean="0"/>
              <a:t> </a:t>
            </a:r>
            <a:r>
              <a:rPr lang="en-SG" b="1" dirty="0" err="1" smtClean="0"/>
              <a:t>keselamatan</a:t>
            </a:r>
            <a:r>
              <a:rPr lang="id-ID" b="1" dirty="0" smtClean="0"/>
              <a:t> kegiatan pemasangan</a:t>
            </a:r>
            <a:r>
              <a:rPr lang="en-SG" b="1" dirty="0" smtClean="0"/>
              <a:t> </a:t>
            </a:r>
            <a:r>
              <a:rPr lang="en-SG" b="1" dirty="0" err="1" smtClean="0"/>
              <a:t>di</a:t>
            </a:r>
            <a:r>
              <a:rPr lang="en-SG" b="1" dirty="0" smtClean="0"/>
              <a:t> </a:t>
            </a:r>
            <a:r>
              <a:rPr lang="en-SG" b="1" dirty="0" err="1" smtClean="0"/>
              <a:t>Distribusi</a:t>
            </a:r>
            <a:r>
              <a:rPr lang="id-ID" b="1" dirty="0" smtClean="0"/>
              <a:t> listrik</a:t>
            </a:r>
            <a:r>
              <a:rPr lang="id-ID" b="1" baseline="0" dirty="0" smtClean="0"/>
              <a:t> merujuk kepada :</a:t>
            </a:r>
          </a:p>
          <a:p>
            <a:endParaRPr lang="id-ID" b="1" dirty="0" smtClean="0"/>
          </a:p>
          <a:p>
            <a:r>
              <a:rPr lang="id-ID" b="0" dirty="0" smtClean="0"/>
              <a:t>9. Code</a:t>
            </a:r>
            <a:r>
              <a:rPr lang="id-ID" b="0" baseline="0" dirty="0" smtClean="0"/>
              <a:t> of Practice for Avoiding Danger from Overhead Electricity Lines ESB Networks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id-ID" b="1" dirty="0" smtClean="0"/>
              <a:t>Instruktur</a:t>
            </a:r>
            <a:r>
              <a:rPr lang="id-ID" b="1" baseline="0" dirty="0" smtClean="0"/>
              <a:t> menjelaskan</a:t>
            </a:r>
            <a:r>
              <a:rPr lang="id-ID" sz="1200" b="1" dirty="0" smtClean="0"/>
              <a:t>. Checklist pemeriksaan dan pengujian keselamatan kegiatan di Distribusi listrik</a:t>
            </a:r>
            <a:r>
              <a:rPr lang="id-ID" b="1" baseline="0" dirty="0" smtClean="0"/>
              <a:t>, merujuk kepada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baseline="0" dirty="0" smtClean="0"/>
          </a:p>
          <a:p>
            <a:r>
              <a:rPr lang="id-ID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r>
              <a:rPr lang="id-ID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Environmental Health and Safety Department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Medium Voltage Electrical Safety Program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UNC CHARLOTTE</a:t>
            </a:r>
          </a:p>
          <a:p>
            <a:endParaRPr lang="id-ID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1" u="sng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11. Instruktur</a:t>
            </a:r>
            <a:r>
              <a:rPr lang="id-ID" b="1" baseline="0" dirty="0" smtClean="0"/>
              <a:t> menjelaskan</a:t>
            </a:r>
            <a:r>
              <a:rPr lang="id-ID" sz="1200" b="1" dirty="0" smtClean="0"/>
              <a:t>. Penyesuaian pemasangan instalasi, perlengkapan, peralatan listrik dengan perencanaan di Distribusi listrik</a:t>
            </a:r>
            <a:r>
              <a:rPr lang="id-ID" b="1" baseline="0" dirty="0" smtClean="0"/>
              <a:t>, merujuk kepada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baseline="0" dirty="0" smtClean="0"/>
              <a:t>11.</a:t>
            </a:r>
            <a:r>
              <a:rPr lang="id-ID" b="1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 ANDERSON PROJECT NAME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cap="al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26 08 13 – electrical systems </a:t>
            </a:r>
            <a:r>
              <a:rPr lang="en-US" sz="1200" b="0" kern="1200" cap="al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prefunctional</a:t>
            </a:r>
            <a:r>
              <a:rPr lang="en-US" sz="1200" b="0" kern="1200" cap="al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checklists and start-ups</a:t>
            </a:r>
            <a:endParaRPr lang="id-ID" sz="1200" b="0" kern="1200" cap="al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baseline="0" dirty="0" smtClean="0"/>
          </a:p>
          <a:p>
            <a:endParaRPr lang="id-ID" sz="1200" kern="1200" cap="al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cap="al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12.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b="1" dirty="0" smtClean="0"/>
              <a:t>Checklist pemeriksaan penyesuaian pemasangan dengan perencanaan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di Distribusi listrik</a:t>
            </a:r>
            <a:r>
              <a:rPr lang="id-ID" b="1" baseline="0" dirty="0" smtClean="0"/>
              <a:t>, merujuk kepada :</a:t>
            </a:r>
          </a:p>
          <a:p>
            <a:endParaRPr lang="id-ID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12. </a:t>
            </a:r>
            <a:r>
              <a:rPr lang="id-ID" b="0" dirty="0" smtClean="0"/>
              <a:t>Underground</a:t>
            </a:r>
            <a:r>
              <a:rPr lang="id-ID" b="0" baseline="0" dirty="0" smtClean="0"/>
              <a:t> distribution cables installation checklist POWERWATER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baseline="0" dirty="0" smtClean="0"/>
          </a:p>
          <a:p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13.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objek pemeriksaan </a:t>
            </a:r>
            <a:r>
              <a:rPr lang="id-ID" sz="1200" b="1" dirty="0" smtClean="0"/>
              <a:t>pemasangan di Distribusi listrik</a:t>
            </a:r>
            <a:r>
              <a:rPr lang="id-ID" b="1" baseline="0" dirty="0" smtClean="0"/>
              <a:t>, merujuk kepada :</a:t>
            </a:r>
          </a:p>
          <a:p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13. Eur.-Phys.</a:t>
            </a:r>
            <a:r>
              <a:rPr lang="id-ID" baseline="0" dirty="0" smtClean="0"/>
              <a:t> Dipl-Ing. Alfred Morx </a:t>
            </a:r>
            <a:r>
              <a:rPr lang="en-US" dirty="0" smtClean="0"/>
              <a:t>Power Switchgear Assemblies and Distribution</a:t>
            </a:r>
            <a:r>
              <a:rPr lang="id-ID" dirty="0" smtClean="0"/>
              <a:t> </a:t>
            </a:r>
            <a:r>
              <a:rPr lang="en-US" dirty="0" smtClean="0"/>
              <a:t>Boards according to IEC EN 61439</a:t>
            </a:r>
            <a:r>
              <a:rPr lang="id-ID" dirty="0" smtClean="0"/>
              <a:t> EATON</a:t>
            </a:r>
            <a:endParaRPr lang="id-ID" b="0" baseline="0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14.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Checklist pemeriksaan dan pengujian hasil pemasangan di Distribusi listrik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 merujuk kepada :</a:t>
            </a:r>
          </a:p>
          <a:p>
            <a:endParaRPr lang="id-ID" dirty="0" smtClean="0"/>
          </a:p>
          <a:p>
            <a:r>
              <a:rPr lang="id-ID" dirty="0" smtClean="0"/>
              <a:t>14.</a:t>
            </a:r>
            <a:r>
              <a:rPr lang="id-ID" b="1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parameters to be agreement between the manufacturer of power switchgear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controlgear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assemblies (PSC) and the user</a:t>
            </a: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EATON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15.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b="1" dirty="0" smtClean="0"/>
              <a:t>Prosedur aman untuk pelaksanaan Komisioning di Distribusi Listrik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merujuk kepada :</a:t>
            </a:r>
          </a:p>
          <a:p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15.a.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 paper-insulated screened cable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Standard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1.1 Instruktur</a:t>
            </a:r>
            <a:r>
              <a:rPr lang="id-ID" baseline="0" dirty="0" smtClean="0"/>
              <a:t> menjelaskan Ruang lingkup Jaringan distribusi tenaga listrik, merujuk kepada :</a:t>
            </a:r>
          </a:p>
          <a:p>
            <a:r>
              <a:rPr lang="id-ID" baseline="0" dirty="0" smtClean="0"/>
              <a:t>     a.  APEI Pusat 2006, Materi Pembekalan Uji Keahlian Bidang Tenaga Listrik, Kualifikasi Ahli Madya. Jakarta APE</a:t>
            </a:r>
          </a:p>
          <a:p>
            <a:r>
              <a:rPr lang="id-ID" baseline="0" dirty="0" smtClean="0"/>
              <a:t>     b. </a:t>
            </a:r>
            <a:r>
              <a:rPr lang="id-ID" baseline="0" dirty="0" smtClean="0">
                <a:solidFill>
                  <a:srgbClr val="FFFF00"/>
                </a:solidFill>
              </a:rPr>
              <a:t>Jasa pendidikan dan pelatihan PLN Modul.</a:t>
            </a:r>
          </a:p>
          <a:p>
            <a:pPr marL="228600" indent="-228600">
              <a:buFont typeface="+mj-lt"/>
              <a:buNone/>
            </a:pPr>
            <a:r>
              <a:rPr lang="id-ID" b="0" baseline="0" dirty="0" smtClean="0"/>
              <a:t>    </a:t>
            </a:r>
            <a:r>
              <a:rPr lang="id-ID" b="0" dirty="0" smtClean="0"/>
              <a:t> c. Anthony</a:t>
            </a:r>
            <a:r>
              <a:rPr lang="id-ID" b="0" baseline="0" dirty="0" smtClean="0"/>
              <a:t> J. Pansini, EE, PE Life Fellow IEEE, Sr. Member ASTM, </a:t>
            </a:r>
            <a:r>
              <a:rPr lang="id-ID" b="0" dirty="0" smtClean="0"/>
              <a:t>Guide_To_Electrical_Power_Distribution_System  six edition</a:t>
            </a:r>
          </a:p>
          <a:p>
            <a:pPr marL="228600" indent="-228600">
              <a:buFont typeface="+mj-lt"/>
              <a:buNone/>
            </a:pPr>
            <a:r>
              <a:rPr lang="id-ID" b="0" baseline="0" dirty="0" smtClean="0"/>
              <a:t>     d. </a:t>
            </a:r>
            <a:r>
              <a:rPr lang="id-ID" b="0" dirty="0" smtClean="0"/>
              <a:t>Electrical Installation Guide</a:t>
            </a:r>
            <a:r>
              <a:rPr lang="id-ID" b="0" baseline="0" dirty="0" smtClean="0"/>
              <a:t> 2009 according to IEC International Standard – Schneider, B. Connection to the Mv utility </a:t>
            </a:r>
            <a:r>
              <a:rPr lang="id-ID" b="0" dirty="0" smtClean="0"/>
              <a:t>Distribution  network</a:t>
            </a:r>
          </a:p>
          <a:p>
            <a:endParaRPr lang="id-ID" b="0" baseline="0" dirty="0" smtClean="0">
              <a:solidFill>
                <a:srgbClr val="FFFF00"/>
              </a:solidFill>
            </a:endParaRPr>
          </a:p>
          <a:p>
            <a:endParaRPr lang="id-ID" baseline="0" dirty="0" smtClean="0">
              <a:solidFill>
                <a:srgbClr val="FFFF00"/>
              </a:solidFill>
            </a:endParaRPr>
          </a:p>
          <a:p>
            <a:r>
              <a:rPr lang="id-ID" b="0" dirty="0" smtClean="0"/>
              <a:t>. </a:t>
            </a:r>
            <a:endParaRPr lang="id-ID" baseline="0" dirty="0" smtClean="0">
              <a:solidFill>
                <a:srgbClr val="FFFF00"/>
              </a:solidFill>
            </a:endParaRPr>
          </a:p>
          <a:p>
            <a:endParaRPr lang="id-ID" baseline="0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r>
              <a:rPr lang="id-ID" b="1" dirty="0" smtClean="0"/>
              <a:t>16.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  Checklist pemeriksaan</a:t>
            </a:r>
            <a:r>
              <a:rPr lang="id-ID" sz="1200" b="1" baseline="0" dirty="0" smtClean="0"/>
              <a:t> dan pengawasan keselamatan pelaksanaan komisioning di distribusi listrik  </a:t>
            </a:r>
            <a:r>
              <a:rPr lang="id-ID" b="1" baseline="0" dirty="0" smtClean="0"/>
              <a:t>merujuk kepada :</a:t>
            </a:r>
          </a:p>
          <a:p>
            <a:endParaRPr lang="id-ID" b="1" dirty="0" smtClean="0"/>
          </a:p>
          <a:p>
            <a:r>
              <a:rPr lang="id-ID" dirty="0" smtClean="0"/>
              <a:t>16.a.</a:t>
            </a:r>
            <a:r>
              <a:rPr lang="id-ID" b="1" dirty="0" smtClean="0"/>
              <a:t> </a:t>
            </a:r>
            <a:r>
              <a:rPr lang="id-ID" b="0" dirty="0" smtClean="0"/>
              <a:t>WESTERN</a:t>
            </a:r>
            <a:r>
              <a:rPr lang="id-ID" b="0" baseline="0" dirty="0" smtClean="0"/>
              <a:t> POWER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 SAFETY LIFESAVERS DISTRIBUTION COMMISSIONING WORK INSTRUCTION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2.4 – HIGH VOLTAGE PAPER-INSULATED SCREENED CABLE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16.b. SPLN 67-2B_1986 KOMISIONING,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KOMISIONING GI DAN TRAFO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17.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 Tindakan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tanggap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darurat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dalam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pemasangan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instalasi</a:t>
            </a:r>
            <a:r>
              <a:rPr lang="id-ID" sz="1200" b="1" dirty="0" smtClean="0"/>
              <a:t>, perlengkapan dan peralatan </a:t>
            </a:r>
            <a:r>
              <a:rPr lang="en-SG" sz="1200" b="1" dirty="0" err="1" smtClean="0"/>
              <a:t>listrik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di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Distribusi</a:t>
            </a:r>
            <a:r>
              <a:rPr lang="en-SG" sz="1200" b="1" dirty="0" smtClean="0"/>
              <a:t> </a:t>
            </a:r>
            <a:r>
              <a:rPr lang="en-SG" sz="1200" b="1" dirty="0" err="1" smtClean="0"/>
              <a:t>listrik</a:t>
            </a:r>
            <a:r>
              <a:rPr lang="id-ID" sz="1200" b="1" baseline="0" dirty="0" smtClean="0"/>
              <a:t>  </a:t>
            </a:r>
            <a:r>
              <a:rPr lang="id-ID" b="1" baseline="0" dirty="0" smtClean="0"/>
              <a:t>merujuk kepada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OSHA Principal</a:t>
            </a:r>
            <a:r>
              <a:rPr lang="id-ID" baseline="0" dirty="0" smtClean="0"/>
              <a:t> Emergency Response And Preparedness, 3122-06R-</a:t>
            </a:r>
            <a:r>
              <a:rPr lang="en-US" sz="1200" kern="1200" cap="al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009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 smtClean="0"/>
          </a:p>
          <a:p>
            <a:r>
              <a:rPr lang="id-ID" dirty="0" smtClean="0"/>
              <a:t>17. PDKB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 0225:2011,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Pengusahaan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listrik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guide-to-electrical-safety emergency responce,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osha3122 emergency response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18. Instruktur</a:t>
            </a:r>
            <a:r>
              <a:rPr lang="id-ID" b="1" baseline="0" dirty="0" smtClean="0"/>
              <a:t> menjelaskan</a:t>
            </a:r>
            <a:r>
              <a:rPr lang="id-ID" sz="1200" b="1" dirty="0" smtClean="0"/>
              <a:t>Checklist pemeriksaan dan pengawasan tindakan tanggap darurat dalam pemasangan instalasi 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merujuk </a:t>
            </a:r>
          </a:p>
          <a:p>
            <a:endParaRPr lang="id-ID" b="1" baseline="0" dirty="0" smtClean="0"/>
          </a:p>
          <a:p>
            <a:r>
              <a:rPr lang="id-ID" b="1" baseline="0" dirty="0" smtClean="0"/>
              <a:t>18.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2009 Electricity Engineers’ Association (EEA)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graphic branding devices are protected by copyright and are the legal property of the EEA.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 0-473-11349-X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LIST EMERGENCI RESPON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B: Electrical hazards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key points checklist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19. Instruktur</a:t>
            </a:r>
            <a:r>
              <a:rPr lang="id-ID" b="1" baseline="0" dirty="0" smtClean="0"/>
              <a:t> menjelaskan</a:t>
            </a:r>
            <a:r>
              <a:rPr lang="id-ID" sz="1200" b="1" baseline="0" dirty="0" smtClean="0"/>
              <a:t> </a:t>
            </a:r>
            <a:r>
              <a:rPr lang="id-ID" sz="1200" b="1" dirty="0" smtClean="0"/>
              <a:t>Dokumen sertifikasi perlengkapan peralatan</a:t>
            </a:r>
            <a:r>
              <a:rPr lang="id-ID" b="1" dirty="0" smtClean="0"/>
              <a:t> di Distribusi Listrik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merujuk kepada :</a:t>
            </a:r>
            <a:endParaRPr lang="id-ID" b="1" dirty="0" smtClean="0"/>
          </a:p>
          <a:p>
            <a:endParaRPr lang="id-ID" b="1" dirty="0" smtClean="0"/>
          </a:p>
          <a:p>
            <a:r>
              <a:rPr lang="id-ID" b="0" dirty="0" smtClean="0"/>
              <a:t>19. Safety</a:t>
            </a:r>
            <a:r>
              <a:rPr lang="id-ID" b="0" baseline="0" dirty="0" smtClean="0"/>
              <a:t> Authorithy, Approved Certification Marks For Electrical Products</a:t>
            </a:r>
          </a:p>
          <a:p>
            <a:r>
              <a:rPr lang="id-ID" b="0" baseline="0" dirty="0" smtClean="0"/>
              <a:t>      KWHydro Inc, Sample Equipment Approval Sheet Arrester-Dist Class 12 KV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20. Instruktur</a:t>
            </a:r>
            <a:r>
              <a:rPr lang="id-ID" b="1" baseline="0" dirty="0" smtClean="0"/>
              <a:t> menjelaskan </a:t>
            </a:r>
            <a:r>
              <a:rPr lang="id-ID" b="1" dirty="0" smtClean="0"/>
              <a:t>Checklist identifikasi sertifikasi di Distribusi Listrik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merujuk kepada :</a:t>
            </a:r>
          </a:p>
          <a:p>
            <a:endParaRPr lang="id-ID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dirty="0" smtClean="0"/>
              <a:t>20.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Appointment procedure for a Competent Person (HV)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21. Instruktur</a:t>
            </a:r>
            <a:r>
              <a:rPr lang="id-ID" b="1" baseline="0" dirty="0" smtClean="0"/>
              <a:t> </a:t>
            </a:r>
            <a:r>
              <a:rPr lang="id-ID" b="1" dirty="0" smtClean="0"/>
              <a:t>Dokumen sertifikasi teknisi K3 listrik</a:t>
            </a:r>
            <a:r>
              <a:rPr lang="id-ID" b="1" baseline="0" dirty="0" smtClean="0"/>
              <a:t> </a:t>
            </a:r>
            <a:r>
              <a:rPr lang="id-ID" b="1" dirty="0" smtClean="0"/>
              <a:t>di Distribusi Listrik</a:t>
            </a:r>
            <a:r>
              <a:rPr lang="id-ID" sz="1200" b="1" baseline="0" dirty="0" smtClean="0"/>
              <a:t> </a:t>
            </a:r>
            <a:r>
              <a:rPr lang="id-ID" b="1" baseline="0" dirty="0" smtClean="0"/>
              <a:t>merujuk kepada :</a:t>
            </a:r>
          </a:p>
          <a:p>
            <a:endParaRPr lang="id-ID" b="1" baseline="0" dirty="0" smtClean="0"/>
          </a:p>
          <a:p>
            <a:endParaRPr lang="id-ID" b="1" baseline="0" dirty="0" smtClean="0"/>
          </a:p>
          <a:p>
            <a:r>
              <a:rPr lang="id-ID" b="0" baseline="0" dirty="0" smtClean="0"/>
              <a:t>21.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Engineer’s audit checklist 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22. Instruktur</a:t>
            </a:r>
            <a:r>
              <a:rPr lang="id-ID" b="1" baseline="0" dirty="0" smtClean="0"/>
              <a:t> </a:t>
            </a:r>
            <a:r>
              <a:rPr lang="id-ID" sz="1200" b="1" dirty="0" smtClean="0"/>
              <a:t>Checklist identifikasi sertifikasi dan kartu kewenangan dan lisensi lembaga/SDM</a:t>
            </a:r>
            <a:r>
              <a:rPr lang="id-ID" sz="1200" b="1" baseline="0" dirty="0" smtClean="0"/>
              <a:t>  </a:t>
            </a:r>
            <a:r>
              <a:rPr lang="id-ID" b="1" baseline="0" dirty="0" smtClean="0"/>
              <a:t>merujuk kepada :</a:t>
            </a:r>
          </a:p>
          <a:p>
            <a:endParaRPr lang="id-ID" b="1" baseline="0" dirty="0" smtClean="0"/>
          </a:p>
          <a:p>
            <a:endParaRPr lang="id-ID" b="1" baseline="0" dirty="0" smtClean="0"/>
          </a:p>
          <a:p>
            <a:r>
              <a:rPr lang="id-ID" b="0" baseline="0" dirty="0" smtClean="0"/>
              <a:t>22. Sertifikat Ahli K3 Listrik Kemenakertrans RI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id-ID" dirty="0" smtClean="0"/>
              <a:t>1.Instruktur</a:t>
            </a:r>
            <a:r>
              <a:rPr lang="id-ID" baseline="0" dirty="0" smtClean="0"/>
              <a:t> menjelaskan jenis-jenis Instalasi, Tentang Simbol simbol Listrik, SLD,No Gambar pada  pemasangan distribusi tenaga listrik, merujuk kepada :</a:t>
            </a:r>
            <a:endParaRPr lang="id-ID" baseline="0" dirty="0" smtClean="0">
              <a:solidFill>
                <a:srgbClr val="FFFF00"/>
              </a:solidFill>
            </a:endParaRPr>
          </a:p>
          <a:p>
            <a:r>
              <a:rPr lang="id-ID" baseline="0" dirty="0" smtClean="0">
                <a:solidFill>
                  <a:srgbClr val="FFFF00"/>
                </a:solidFill>
              </a:rPr>
              <a:t>    a.Jasa pendidikan dan pelatihan PLN, </a:t>
            </a:r>
          </a:p>
          <a:p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Main Diagram Taiyo Sinar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id-ID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of as built drawing electrical works Loreal New Factory  PT.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Yasulor Indonesia</a:t>
            </a:r>
          </a:p>
          <a:p>
            <a:endParaRPr lang="id-ID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baseline="0" dirty="0" smtClean="0">
              <a:solidFill>
                <a:srgbClr val="FFFF00"/>
              </a:solidFill>
            </a:endParaRPr>
          </a:p>
          <a:p>
            <a:endParaRPr lang="id-ID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1100" b="1" dirty="0" smtClean="0"/>
              <a:t>1.2 Instruktur</a:t>
            </a:r>
            <a:r>
              <a:rPr lang="id-ID" sz="1100" b="1" baseline="0" dirty="0" smtClean="0"/>
              <a:t> menerangkan jenis-jenis, perlengkapan pada  pemasangan distribusi tenaga listrik, merujuk kepada :</a:t>
            </a:r>
          </a:p>
          <a:p>
            <a:endParaRPr lang="id-ID" sz="1100" baseline="0" dirty="0" smtClean="0">
              <a:solidFill>
                <a:srgbClr val="FFFF00"/>
              </a:solidFill>
            </a:endParaRPr>
          </a:p>
          <a:p>
            <a:r>
              <a:rPr lang="id-ID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</a:t>
            </a:r>
            <a:r>
              <a:rPr lang="id-ID" sz="11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 PLN (</a:t>
            </a:r>
            <a:r>
              <a:rPr lang="en-US" sz="11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Persero</a:t>
            </a:r>
            <a:r>
              <a: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id-ID" sz="11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Jasa Pendidikan dan Pelatihan , Komponen Jaringan Distribusi.</a:t>
            </a:r>
          </a:p>
          <a:p>
            <a:r>
              <a:rPr lang="id-ID" sz="11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1.2.a.Spesifikasi Teknik Tiag listrik beton </a:t>
            </a:r>
            <a:r>
              <a:rPr lang="id-ID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PT. Indocons Persada 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1.2.b.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Manual Ergon Energy, Overhead construction 11/22/33KV Connection Pole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1.2.c.SPLN 10-1B_1978 ISOLATOR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1.2.c. SPLN 10-2B_1978 UKURAN ISOLATOR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1.2.c. </a:t>
            </a:r>
            <a:r>
              <a:rPr lang="nl-N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10-3B_1993 ISOLATOR DAN POLUSI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1.2.d.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BUKU 5 STANDAR KONSTRUKSI JARINGAN TEGANGAN MENENGAH TENAGA LISTRIK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2015 ,  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15_1979 PEDOMAN KAWAT ALUMUNIUM SUTM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1.2.e.</a:t>
            </a:r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SPLN 39-1_1981 UJI KABEL LISTRIK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1.2.f.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Buku 4,Standar Konstruksi Gardu Distribusi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Gardu Hubung Tenaga Listrik, PT. PLN ( persero ) 9 Desember 2010</a:t>
            </a:r>
          </a:p>
          <a:p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1.2.g.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 PLN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Persero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Jasa Pendidikan dan Pelatihan , Peralatan Utama Sistim Distribusi</a:t>
            </a:r>
          </a:p>
          <a:p>
            <a:endParaRPr lang="id-ID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800" b="0" baseline="0" dirty="0" smtClean="0"/>
          </a:p>
          <a:p>
            <a:endParaRPr lang="id-ID" sz="800" b="0" dirty="0" smtClean="0"/>
          </a:p>
          <a:p>
            <a:endParaRPr lang="id-ID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0" dirty="0" smtClean="0"/>
              <a:t>1.3 . Instruktur</a:t>
            </a:r>
            <a:r>
              <a:rPr lang="id-ID" b="0" baseline="0" dirty="0" smtClean="0"/>
              <a:t> menerangkan jenis-jenis, peralatan listrik pada  pemasangan distribusi tenaga listrik, merujuk kepada :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1.3.a.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Konstruksi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Gardu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Gardu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Tenaga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Listrik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1.3.b.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Instalasi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Listrik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JICT - LDP</a:t>
            </a:r>
            <a:endParaRPr lang="id-ID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1.3.c.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id-ID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Praktek sistim distribusi tenaga listrik Polban</a:t>
            </a:r>
            <a:endParaRPr lang="id-ID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1.3.d.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Hutahuruk.TS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Ir., 1987,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Pengetanahan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Netral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Tenaga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Pengetanahan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Penerbit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Erlangga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id-ID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1.3.e.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9C_1978 HV CB DESAIN KONSTRUKSI</a:t>
            </a:r>
            <a:endParaRPr lang="id-ID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9F_1978 HV CB RULES</a:t>
            </a:r>
            <a:endParaRPr lang="id-ID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1.3.f.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66_1986 K3 AAT KERJA</a:t>
            </a:r>
            <a:endParaRPr lang="id-ID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SPLN 66A_1986 ALAT KRERJA</a:t>
            </a:r>
          </a:p>
          <a:p>
            <a:r>
              <a:rPr lang="id-ID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sv-SE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SPLN 69-2_1987 STANDAR ALAT UJI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lphaLcPeriod"/>
            </a:pPr>
            <a:endParaRPr lang="id-ID" b="0" baseline="0" dirty="0" smtClean="0">
              <a:solidFill>
                <a:srgbClr val="FFFF00"/>
              </a:solidFill>
            </a:endParaRPr>
          </a:p>
          <a:p>
            <a:pPr marL="228600" indent="-228600">
              <a:buAutoNum type="alphaLcPeriod"/>
            </a:pPr>
            <a:r>
              <a:rPr lang="id-ID" b="0" baseline="0" dirty="0" smtClean="0">
                <a:solidFill>
                  <a:srgbClr val="FFFF00"/>
                </a:solidFill>
              </a:rPr>
              <a:t>Jasa pendidikan dan pelatihan PLN, 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Hutahuruk.TS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Ir., 1987,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Pengetanahan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Netral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Tenaga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Pengetanahan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Penerbit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Erlangga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lphaLcPeriod"/>
            </a:pPr>
            <a:endParaRPr lang="id-ID" b="0" baseline="0" dirty="0" smtClean="0">
              <a:solidFill>
                <a:srgbClr val="FFFF00"/>
              </a:solidFill>
            </a:endParaRPr>
          </a:p>
          <a:p>
            <a:endParaRPr lang="id-ID" b="0" baseline="0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2.1. Instruktur dapat</a:t>
            </a:r>
            <a:r>
              <a:rPr lang="id-ID" baseline="0" dirty="0" smtClean="0"/>
              <a:t> memberikan contoh-contoh </a:t>
            </a:r>
            <a:r>
              <a:rPr lang="id-ID" dirty="0" smtClean="0"/>
              <a:t>.Checklist pekerjaan pemasangan di distribusi</a:t>
            </a:r>
            <a:r>
              <a:rPr lang="id-ID" baseline="0" dirty="0" smtClean="0"/>
              <a:t> gambar instalasi sesuai dengan dokumen RKS, merujuk kepada </a:t>
            </a:r>
          </a:p>
          <a:p>
            <a:r>
              <a:rPr lang="id-ID" baseline="0" dirty="0" smtClean="0"/>
              <a:t>      a. </a:t>
            </a:r>
            <a:r>
              <a:rPr lang="id-ID" baseline="0" dirty="0" smtClean="0">
                <a:solidFill>
                  <a:srgbClr val="FF0000"/>
                </a:solidFill>
              </a:rPr>
              <a:t>Contoh Check list Assesment </a:t>
            </a:r>
          </a:p>
          <a:p>
            <a:endParaRPr lang="id-ID" baseline="0" dirty="0" smtClean="0"/>
          </a:p>
          <a:p>
            <a:r>
              <a:rPr lang="id-ID" baseline="0" dirty="0" smtClean="0"/>
              <a:t>CEKLIST GENERAL : checklist pemasangan instalasi (HEALTH HYGINE)</a:t>
            </a:r>
          </a:p>
          <a:p>
            <a:endParaRPr lang="id-ID" baseline="0" dirty="0" smtClean="0"/>
          </a:p>
          <a:p>
            <a:r>
              <a:rPr lang="id-ID" baseline="0" dirty="0" smtClean="0"/>
              <a:t>ALL   : 1) </a:t>
            </a:r>
            <a:r>
              <a:rPr lang="sv-SE" baseline="0" dirty="0" smtClean="0"/>
              <a:t>C</a:t>
            </a:r>
            <a:r>
              <a:rPr lang="id-ID" baseline="0" dirty="0" smtClean="0"/>
              <a:t>H</a:t>
            </a:r>
            <a:r>
              <a:rPr lang="sv-SE" baseline="0" dirty="0" smtClean="0"/>
              <a:t>ECK LIST Instalasi, perlengkapan peralatan</a:t>
            </a:r>
            <a:endParaRPr lang="id-ID" baseline="0" dirty="0" smtClean="0"/>
          </a:p>
          <a:p>
            <a:r>
              <a:rPr lang="id-ID" baseline="0" dirty="0" smtClean="0"/>
              <a:t>          2) Ceklist pekerjaan pemasangan di instalasi dan distribusi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 smtClean="0"/>
              <a:t>3.1.</a:t>
            </a:r>
            <a:r>
              <a:rPr lang="id-ID" dirty="0" smtClean="0"/>
              <a:t> </a:t>
            </a:r>
            <a:r>
              <a:rPr lang="id-ID" b="1" dirty="0" smtClean="0"/>
              <a:t>Instruktur</a:t>
            </a:r>
            <a:r>
              <a:rPr lang="id-ID" b="1" baseline="0" dirty="0" smtClean="0"/>
              <a:t> menerangkan  </a:t>
            </a:r>
            <a:r>
              <a:rPr lang="id-ID" sz="1200" b="1" dirty="0" smtClean="0"/>
              <a:t>prosedur kerja pemasangan</a:t>
            </a:r>
            <a:r>
              <a:rPr lang="id-ID" sz="1200" b="1" baseline="0" dirty="0" smtClean="0"/>
              <a:t> instalasi listrik di distribusi</a:t>
            </a:r>
            <a:r>
              <a:rPr lang="id-ID" b="1" baseline="0" dirty="0" smtClean="0"/>
              <a:t>, merujuk kepada</a:t>
            </a:r>
            <a:r>
              <a:rPr lang="id-ID" baseline="0" dirty="0" smtClean="0"/>
              <a:t>  </a:t>
            </a:r>
          </a:p>
          <a:p>
            <a:r>
              <a:rPr lang="id-ID" baseline="0" dirty="0" smtClean="0"/>
              <a:t>        a. </a:t>
            </a:r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Buku </a:t>
            </a:r>
            <a:r>
              <a: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id-ID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 PEMASANGAN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KONSTRUKSI SUTM-SKUTM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b="1" baseline="0" dirty="0" smtClean="0"/>
              <a:t>3.2 </a:t>
            </a:r>
            <a:r>
              <a:rPr lang="id-ID" b="1" dirty="0" smtClean="0"/>
              <a:t>Instruktur</a:t>
            </a:r>
            <a:r>
              <a:rPr lang="id-ID" b="1" baseline="0" dirty="0" smtClean="0"/>
              <a:t> menerangkan  </a:t>
            </a:r>
            <a:r>
              <a:rPr lang="id-ID" sz="1200" b="1" dirty="0" smtClean="0"/>
              <a:t>prosedur kerja pemasangan</a:t>
            </a:r>
            <a:r>
              <a:rPr lang="id-ID" sz="1200" b="1" baseline="0" dirty="0" smtClean="0"/>
              <a:t> perlengkapan  listrik di distribusi</a:t>
            </a:r>
            <a:r>
              <a:rPr lang="id-ID" b="1" baseline="0" dirty="0" smtClean="0"/>
              <a:t>, merujuk kepada</a:t>
            </a:r>
            <a:r>
              <a:rPr lang="id-ID" baseline="0" dirty="0" smtClean="0"/>
              <a:t> 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a. Buku </a:t>
            </a:r>
            <a:r>
              <a: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id-ID" sz="11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 KONSTRUKSIJARINGANTEGANGANMENENGAH TENAGALISTRIK</a:t>
            </a:r>
            <a:endParaRPr lang="id-ID" sz="11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id-ID" b="1" dirty="0" smtClean="0"/>
              <a:t>Instruktur</a:t>
            </a:r>
            <a:r>
              <a:rPr lang="id-ID" b="1" baseline="0" dirty="0" smtClean="0"/>
              <a:t> menerangkan  </a:t>
            </a:r>
            <a:r>
              <a:rPr lang="id-ID" sz="1200" b="1" dirty="0" smtClean="0"/>
              <a:t>prosedur kerja pemasangan</a:t>
            </a:r>
            <a:r>
              <a:rPr lang="id-ID" sz="1200" b="1" baseline="0" dirty="0" smtClean="0"/>
              <a:t> peralatan  listrik di distribusi</a:t>
            </a:r>
            <a:r>
              <a:rPr lang="id-ID" b="1" baseline="0" dirty="0" smtClean="0"/>
              <a:t>, merujuk kepada</a:t>
            </a:r>
            <a:r>
              <a:rPr lang="id-ID" baseline="0" dirty="0" smtClean="0"/>
              <a:t> </a:t>
            </a:r>
          </a:p>
          <a:p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a. </a:t>
            </a:r>
            <a:r>
              <a:rPr lang="id-ID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Buku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 KONSTRUKSIJARINGANTEGANGANMENENGAH TENAGALISTRIK</a:t>
            </a:r>
            <a:r>
              <a:rPr lang="id-ID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pemasangan perlengkapan dan peralatan listrik</a:t>
            </a:r>
            <a:endParaRPr lang="id-ID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PROCEDURE</a:t>
            </a:r>
            <a:r>
              <a:rPr lang="id-ID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(PROSEDUR KESELAMATAN KERJA) PADA PEKERJAAN BIDANG DISTRIBUSI</a:t>
            </a:r>
            <a:endParaRPr lang="id-ID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 Safety Policy</a:t>
            </a:r>
            <a:r>
              <a:rPr lang="id-ID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(OHS-0018)  Issued: April 2012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id-ID" sz="1200" i="0" kern="1200" baseline="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Instruktur</a:t>
            </a:r>
            <a:r>
              <a:rPr lang="id-ID" b="1" baseline="0" dirty="0" smtClean="0"/>
              <a:t> menerangkan  Penyusunan standar </a:t>
            </a:r>
            <a:r>
              <a:rPr lang="id-ID" sz="1200" b="1" dirty="0" smtClean="0"/>
              <a:t>pemasangan yang aman </a:t>
            </a:r>
            <a:r>
              <a:rPr lang="id-ID" sz="1200" b="1" baseline="0" dirty="0" smtClean="0"/>
              <a:t>di distribusi</a:t>
            </a:r>
            <a:r>
              <a:rPr lang="id-ID" b="1" baseline="0" dirty="0" smtClean="0"/>
              <a:t>, merujuk kepada</a:t>
            </a:r>
            <a:r>
              <a:rPr lang="id-ID" baseline="0" dirty="0" smtClean="0"/>
              <a:t> </a:t>
            </a:r>
            <a:endParaRPr lang="id-ID" dirty="0" smtClean="0"/>
          </a:p>
          <a:p>
            <a:r>
              <a:rPr lang="id-ID" dirty="0" smtClean="0"/>
              <a:t>4.1. DESAIN JTR dan JTM SPLN 72_1987</a:t>
            </a:r>
          </a:p>
          <a:p>
            <a:r>
              <a:rPr lang="id-ID" dirty="0" smtClean="0"/>
              <a:t>4.2. SKTM SPLN 56-3-1_1996, Transformator</a:t>
            </a:r>
            <a:r>
              <a:rPr lang="id-ID" baseline="0" dirty="0" smtClean="0"/>
              <a:t> </a:t>
            </a:r>
            <a:r>
              <a:rPr lang="id-ID" dirty="0" smtClean="0"/>
              <a:t>SPLN </a:t>
            </a:r>
            <a:r>
              <a:rPr lang="id-ID" baseline="0" dirty="0" smtClean="0"/>
              <a:t> D3 </a:t>
            </a:r>
            <a:r>
              <a:rPr lang="id-ID" dirty="0" smtClean="0"/>
              <a:t>-002_2002, SPLN 43-2_1994 KABEL NYFGBY </a:t>
            </a:r>
          </a:p>
          <a:p>
            <a:r>
              <a:rPr lang="id-ID" dirty="0" smtClean="0"/>
              <a:t>4.3.</a:t>
            </a:r>
            <a:r>
              <a:rPr lang="id-ID" baseline="0" dirty="0" smtClean="0"/>
              <a:t> SPLN 41-6-1981 A2C SUTM A2C, SPLN 41-7-1981  SUTM ACSR ,</a:t>
            </a:r>
          </a:p>
          <a:p>
            <a:endParaRPr lang="id-ID" baseline="0" dirty="0" smtClean="0"/>
          </a:p>
          <a:p>
            <a:r>
              <a:rPr lang="id-ID" b="0" baseline="0" dirty="0" smtClean="0"/>
              <a:t>4.2 – Sambungan tenaga listrik tegangan menengah (4.4.2 SKTM SPLN 56-3-1_1996)</a:t>
            </a:r>
            <a:endParaRPr lang="id-ID" b="0" baseline="0" dirty="0" smtClean="0">
              <a:solidFill>
                <a:srgbClr val="FF0000"/>
              </a:solidFill>
            </a:endParaRPr>
          </a:p>
          <a:p>
            <a:r>
              <a:rPr lang="id-ID" b="0" baseline="0" dirty="0" smtClean="0">
                <a:solidFill>
                  <a:srgbClr val="FF0000"/>
                </a:solidFill>
              </a:rPr>
              <a:t>      - SPLN 43-2_1994 KABEL NYFGBY Perlengkapan</a:t>
            </a:r>
          </a:p>
          <a:p>
            <a:r>
              <a:rPr lang="id-ID" b="0" baseline="0" dirty="0" smtClean="0"/>
              <a:t>      - </a:t>
            </a:r>
            <a:r>
              <a:rPr lang="it-IT" b="0" baseline="0" dirty="0" smtClean="0"/>
              <a:t>SPLN 50_1997 TRAFO DISTIBUSI perlengkapan</a:t>
            </a:r>
            <a:endParaRPr lang="id-ID" b="0" baseline="0" dirty="0" smtClean="0"/>
          </a:p>
          <a:p>
            <a:endParaRPr lang="id-ID" b="0" baseline="0" dirty="0" smtClean="0"/>
          </a:p>
          <a:p>
            <a:r>
              <a:rPr lang="id-ID" b="0" baseline="0" dirty="0" smtClean="0"/>
              <a:t>4.3   - Hantaran Alumunium Berpenguat Baja ACSR (SPLN 41-7-1981 ACSR Peralatan)</a:t>
            </a:r>
          </a:p>
          <a:p>
            <a:r>
              <a:rPr lang="id-ID" b="0" baseline="0" dirty="0" smtClean="0"/>
              <a:t> </a:t>
            </a:r>
          </a:p>
          <a:p>
            <a:r>
              <a:rPr lang="id-ID" b="0" baseline="0" dirty="0" smtClean="0"/>
              <a:t>SPLN PERALATAN KERJA : 	 - </a:t>
            </a:r>
            <a:r>
              <a:rPr lang="sv-SE" b="0" baseline="0" dirty="0" smtClean="0"/>
              <a:t>SPLN 69-2_1987 STANDAR ALAT UJI</a:t>
            </a:r>
            <a:endParaRPr lang="id-ID" b="0" baseline="0" dirty="0" smtClean="0"/>
          </a:p>
          <a:p>
            <a:endParaRPr lang="id-ID" b="0" baseline="0" dirty="0" smtClean="0"/>
          </a:p>
          <a:p>
            <a:endParaRPr lang="id-ID" b="0" baseline="0" dirty="0" smtClean="0"/>
          </a:p>
          <a:p>
            <a:r>
              <a:rPr lang="id-ID" b="0" baseline="0" dirty="0" smtClean="0"/>
              <a:t>IEC :  - </a:t>
            </a:r>
            <a:r>
              <a:rPr lang="en-US" b="0" baseline="0" dirty="0" smtClean="0"/>
              <a:t>Distribution boards GS_EP_ELE_137_EN OK...</a:t>
            </a:r>
            <a:r>
              <a:rPr lang="id-ID" b="0" baseline="0" dirty="0" smtClean="0"/>
              <a:t> (TOTAL)</a:t>
            </a:r>
          </a:p>
          <a:p>
            <a:r>
              <a:rPr lang="id-ID" b="0" baseline="0" dirty="0" smtClean="0"/>
              <a:t>         - Electrical cables GS_EP_ELE_161_EN (TOTAL)</a:t>
            </a:r>
          </a:p>
          <a:p>
            <a:r>
              <a:rPr lang="id-ID" b="0" baseline="0" dirty="0" smtClean="0"/>
              <a:t>         -Power transformers GS_EP_ELE_141_EN</a:t>
            </a:r>
          </a:p>
          <a:p>
            <a:r>
              <a:rPr lang="id-ID" b="0" baseline="0" dirty="0" smtClean="0"/>
              <a:t>         -</a:t>
            </a:r>
            <a:r>
              <a:rPr lang="fr-FR" b="0" baseline="0" dirty="0" smtClean="0"/>
              <a:t>Construction site </a:t>
            </a:r>
            <a:r>
              <a:rPr lang="fr-FR" b="0" baseline="0" dirty="0" err="1" smtClean="0"/>
              <a:t>electrical</a:t>
            </a:r>
            <a:r>
              <a:rPr lang="fr-FR" b="0" baseline="0" dirty="0" smtClean="0"/>
              <a:t> installations GS_EP_ELE_374_EN  OK...translate</a:t>
            </a:r>
            <a:endParaRPr lang="id-ID" b="0" baseline="0" dirty="0" smtClean="0"/>
          </a:p>
          <a:p>
            <a:r>
              <a:rPr lang="id-ID" b="0" baseline="0" dirty="0" smtClean="0"/>
              <a:t>         -G.I.S. High voltage switchgear and controlgear GS_EP_ELE_133_EN</a:t>
            </a:r>
          </a:p>
          <a:p>
            <a:r>
              <a:rPr lang="id-ID" b="0" baseline="0" dirty="0" smtClean="0"/>
              <a:t>         </a:t>
            </a:r>
          </a:p>
          <a:p>
            <a:endParaRPr lang="id-ID" b="0" baseline="0" dirty="0" smtClean="0"/>
          </a:p>
          <a:p>
            <a:endParaRPr lang="id-ID" b="0" baseline="0" dirty="0" smtClean="0"/>
          </a:p>
          <a:p>
            <a:r>
              <a:rPr lang="id-ID" b="0" baseline="0" dirty="0" smtClean="0"/>
              <a:t>SNI TRANSFORMATOR : </a:t>
            </a:r>
          </a:p>
          <a:p>
            <a:r>
              <a:rPr lang="id-ID" b="0" baseline="0" dirty="0" smtClean="0"/>
              <a:t>         - Pedoman Pembebanan untuk transformator tenaga yang terendam minyak (19510_SNI IEC 60076-7_2009)</a:t>
            </a:r>
          </a:p>
          <a:p>
            <a:r>
              <a:rPr lang="id-ID" b="0" baseline="0" dirty="0" smtClean="0"/>
              <a:t>         - Transformator tenaga- Bagian 11 : Transformator jenis-kering (27300_SNI IEC 60076-11_2009</a:t>
            </a:r>
          </a:p>
          <a:p>
            <a:r>
              <a:rPr lang="id-ID" b="0" baseline="0" dirty="0" smtClean="0"/>
              <a:t>         - Spesifikasi Transformator Distribusi (SPLN 50_1997 TRAFO DISTIBUSI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/>
              <a:t>Instruktur</a:t>
            </a:r>
            <a:r>
              <a:rPr lang="id-ID" b="1" baseline="0" dirty="0" smtClean="0"/>
              <a:t> menerangkan  </a:t>
            </a:r>
            <a:r>
              <a:rPr lang="en-SG" b="1" dirty="0" err="1" smtClean="0"/>
              <a:t>Teknik</a:t>
            </a:r>
            <a:r>
              <a:rPr lang="id-ID" b="1" dirty="0" smtClean="0"/>
              <a:t> analisis potensi bahaya kegiatan</a:t>
            </a:r>
            <a:r>
              <a:rPr lang="id-ID" b="1" baseline="0" dirty="0" smtClean="0"/>
              <a:t>, merujuk kepada :</a:t>
            </a:r>
          </a:p>
          <a:p>
            <a:endParaRPr lang="id-ID" dirty="0" smtClean="0"/>
          </a:p>
          <a:p>
            <a:r>
              <a:rPr lang="id-ID" b="0" dirty="0" smtClean="0"/>
              <a:t>5.1. Manual Book Safety</a:t>
            </a:r>
            <a:r>
              <a:rPr lang="id-ID" b="0" baseline="0" dirty="0" smtClean="0"/>
              <a:t> ABB, Hazard Sheet 8 Elctricity</a:t>
            </a:r>
          </a:p>
          <a:p>
            <a:r>
              <a:rPr lang="id-ID" b="0" baseline="0" dirty="0" smtClean="0"/>
              <a:t>5.2. Job Safety Analysys, dan Job Safety Observation, </a:t>
            </a:r>
            <a:r>
              <a:rPr lang="en-US" b="0" baseline="0" dirty="0" smtClean="0"/>
              <a:t>ABB Job Safety Assessment Procedure</a:t>
            </a:r>
            <a:endParaRPr lang="id-ID" b="0" baseline="0" dirty="0" smtClean="0"/>
          </a:p>
          <a:p>
            <a:r>
              <a:rPr lang="id-ID" b="0" baseline="0" dirty="0" smtClean="0"/>
              <a:t>5.3. Biiingual_Straits_SPS_Working_at_Heights</a:t>
            </a:r>
          </a:p>
          <a:p>
            <a:endParaRPr lang="id-ID" b="0" baseline="0" dirty="0" smtClean="0"/>
          </a:p>
          <a:p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9B93-DD0B-4781-96CD-B341765AE0EA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DE-B818-43CB-B89F-8CFFB9C89EE2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1E37-3937-485A-952F-AE72B0595822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256F-69BA-4D79-9131-638A7AE5246B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60B4-D057-4E14-9EAC-B141EFFAD5FD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B77-F1F7-46B5-A0C7-CC6D12C23CD0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03BC-490F-4566-8CCB-FAC1B9A003A1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D79B-2288-44BF-B1CD-2BC46CE700A3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052C-00C4-4A74-8048-9137B0124045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BC99-E4C6-46DA-88E5-F6E767045689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FEC-90AB-49BE-9DBB-9ADD7BB3A5A3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D05B-C918-472F-9435-1A0808799621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2BB5-538B-4186-9113-6264677A379B}" type="datetime1">
              <a:rPr lang="id-ID" smtClean="0"/>
              <a:pPr/>
              <a:t>27/09/2016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355B-FE5F-45A1-B8A9-9493FD90D4E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5.1%20HAZOP%20ELECTRICAL%20HAZARD%20ABB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5.3%20Biiingual_Straits_SPS_Working_at_Heights.pdf" TargetMode="External"/><Relationship Id="rId4" Type="http://schemas.openxmlformats.org/officeDocument/2006/relationships/hyperlink" Target="5.2.CONTOH%20JSA%20DAN%20JS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6.1%20Ceklist%20.WORKING%20AT%20HEIGHT%20PERMIT%20Jaringan%20Distribusi.d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6.3.FORMAT%20%20POTENSI%20BAHAYA%20LISTRI" TargetMode="External"/><Relationship Id="rId5" Type="http://schemas.openxmlformats.org/officeDocument/2006/relationships/hyperlink" Target="6.FORMAT%20%20POTENSI%20BAHAYA%20LISTRI" TargetMode="External"/><Relationship Id="rId4" Type="http://schemas.openxmlformats.org/officeDocument/2006/relationships/hyperlink" Target="6.2.FORMAT%20%20POTENSI%20BAHAYA%20LISTR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7.1.SPLN%20DESAIN%20JTR%20&amp;%20J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7.3.%20SPLN%20%20PERALATAN%20KERJA%20&amp;%20UJI" TargetMode="External"/><Relationship Id="rId4" Type="http://schemas.openxmlformats.org/officeDocument/2006/relationships/hyperlink" Target="7.2.Perlengkapan%20Listri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8.2.%20ceklist%20ap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8.1.8.3.8.4%20CEKLIST%20PEMERILSAAN%20PENGUJIAN%20PMASANGAN%20DISTRIBUSI" TargetMode="External"/><Relationship Id="rId5" Type="http://schemas.openxmlformats.org/officeDocument/2006/relationships/hyperlink" Target="8.ceklist%20general" TargetMode="External"/><Relationship Id="rId4" Type="http://schemas.openxmlformats.org/officeDocument/2006/relationships/hyperlink" Target="8%20CEKLIST%20PROSES%20PEKERJAA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9.%20PERSYARATAN%20k3%20PADA%20PEMASANGAN%20DISTRIBUS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0.CEKLIST%20%20KSELAMATAN%20DALAM%20PERIKSA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1.%20KESESUAIAN%20PEMASANGAN%20DENGAN%20PERENCANAA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2.%20CEKLIST%20KESESUAIAN%20PEMASANGA%20DENGAN%20PERENCANA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3.%20OBJECT%20PEMERIKSAAN%20DI%20dISTRIBUS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4%20CEKLIST%20PEMERIKSAAN/14.%20CEKLIST%20PERIKSAAN%20DAN%20PENGUJISN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IODATA%20-%20CV%20YUDI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5.%20CEKLIS%20KOMISIONING%20SUTM%20&amp;SKTM,%20GROUND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6.%20CEKLIS%20KOMISIONING%20SUTM%20&amp;SKTM,%20GROUND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16.b.%20%20SPLN%20KOMISIONING%20GARDU%20DAN%20TRAF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17.%20BAB%20IX%20(%20PUIL%202011%20)%20PDKB.rt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17.%20TANGGAP%20DARURA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18.%20CEKLIST%20TANGGAP%20DARURA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19.%20DOKUMEN%20CERTIFIKAS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O.%20CONTOH%20MODEL%20Appointment%20procedure%20for%20a%20Competent%20Person.doc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21.CONTOH%20sio%20ak3%20listrik.zi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22%20.CHECKLIST%20PERSONAL.doc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.1Ruang%20Lingkup%20Sistem%20Tenaga%20Listrik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1a%20Simbol%20Gambar%20Satu%20Garis%20TM.do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1.1.C%20NO%20GAMBAR%20%20(List%20of%20As%20Built%20Drawing%20Electrical).xlsx" TargetMode="External"/><Relationship Id="rId4" Type="http://schemas.openxmlformats.org/officeDocument/2006/relationships/hyperlink" Target="1.SL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1.2.d.e.%20KONSTRUKSI%20SKTM%20SUTM.doc" TargetMode="External"/><Relationship Id="rId3" Type="http://schemas.openxmlformats.org/officeDocument/2006/relationships/hyperlink" Target="1.2.%20perlengkapan%20listrik.doc" TargetMode="External"/><Relationship Id="rId7" Type="http://schemas.openxmlformats.org/officeDocument/2006/relationships/hyperlink" Target="1.2C.%20SPLN%201O%20-38%20-%201993%20CONTOH%20ISOLATOR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1.2B.CROSS%20ARM.docx" TargetMode="External"/><Relationship Id="rId5" Type="http://schemas.openxmlformats.org/officeDocument/2006/relationships/hyperlink" Target="1.2.a.1.2.b.%20JENIS%20TIANG%20%20SPLN%20DAN%20CROSS%20ARM" TargetMode="External"/><Relationship Id="rId10" Type="http://schemas.openxmlformats.org/officeDocument/2006/relationships/hyperlink" Target="1.2.g,Jaringan%20Tegangan%20Rendah.docx" TargetMode="External"/><Relationship Id="rId4" Type="http://schemas.openxmlformats.org/officeDocument/2006/relationships/hyperlink" Target="1.2.a.jenis%20tiang" TargetMode="External"/><Relationship Id="rId9" Type="http://schemas.openxmlformats.org/officeDocument/2006/relationships/hyperlink" Target="1.2%20f,%20PERALATAN%20UTAMA%20GARDU%20DISTRIBUSI%20DISTRIBUSI.do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1.3.f.%20PERALATAN%20KERJA%20&amp;%20UJI" TargetMode="External"/><Relationship Id="rId3" Type="http://schemas.openxmlformats.org/officeDocument/2006/relationships/hyperlink" Target="1.3.a.KOMPONEN%20UTAMA%20KONSTRUKSI%20%20GARDU%20DISTRIBUSI%20DAN%20SPESIFIKASI%20MATERIAL.docx" TargetMode="External"/><Relationship Id="rId7" Type="http://schemas.openxmlformats.org/officeDocument/2006/relationships/hyperlink" Target="1.3e.proteksi%20distribusi.d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1.3.d%20Gronding%20jaringan-distribusi.docx" TargetMode="External"/><Relationship Id="rId5" Type="http://schemas.openxmlformats.org/officeDocument/2006/relationships/hyperlink" Target="1.3.c%20APP.pptx" TargetMode="External"/><Relationship Id="rId4" Type="http://schemas.openxmlformats.org/officeDocument/2006/relationships/hyperlink" Target="1.3.b%20PHBTR.do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2.1ceklist%20gener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2.2ceklist%20pemasangan%20instalasi%20distribusi%202%20vers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3.1%20prosedur%20pemasangan%20instalasi%20sutm.docx" TargetMode="External"/><Relationship Id="rId7" Type="http://schemas.openxmlformats.org/officeDocument/2006/relationships/hyperlink" Target="3.%20ELECTRICAL%20SAFETY%20PROCEDU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3.3A" TargetMode="External"/><Relationship Id="rId5" Type="http://schemas.openxmlformats.org/officeDocument/2006/relationships/hyperlink" Target="3.2%20save%20metode%20MV,%20Trafo%20LV" TargetMode="External"/><Relationship Id="rId4" Type="http://schemas.openxmlformats.org/officeDocument/2006/relationships/hyperlink" Target="3.2%20KEGIATAN%20PEMASANGAN%20SKTM.doc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4.%20SNI%20%20trafo%20standard" TargetMode="External"/><Relationship Id="rId3" Type="http://schemas.openxmlformats.org/officeDocument/2006/relationships/hyperlink" Target="4.2.Standar%20Perlengkapan%20%20SPLN" TargetMode="External"/><Relationship Id="rId7" Type="http://schemas.openxmlformats.org/officeDocument/2006/relationships/hyperlink" Target="4.STANDAR%20PEMASANGAN%20I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4.1.Standar%20Instalasi%20SPLN" TargetMode="External"/><Relationship Id="rId5" Type="http://schemas.openxmlformats.org/officeDocument/2006/relationships/hyperlink" Target="4.3.%20SPLN%20PERALATAN%20KERJA%20LISTRIK" TargetMode="External"/><Relationship Id="rId4" Type="http://schemas.openxmlformats.org/officeDocument/2006/relationships/hyperlink" Target="4.3%20Standar%20Peralatan%20SPL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631602"/>
            <a:ext cx="72866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/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id-ID" sz="44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id-ID" sz="4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 algn="ctr"/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Persyaratan K3 Pemasangan Instalasi, Perlengkapan, dan Peralatan Listrik di Distribusi Listrik</a:t>
            </a:r>
            <a:endParaRPr lang="id-ID" sz="4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" y="142852"/>
            <a:ext cx="8001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>
                <a:latin typeface="Tahoma" pitchFamily="34" charset="0"/>
                <a:cs typeface="Tahoma" pitchFamily="34" charset="0"/>
              </a:rPr>
              <a:t>Materi berikut ini dibuat oleh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D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irektorat Jendral Pembinaan Pengawasan Ketenagakerjaan dan K3-Kementerian Ketenagakerjaan Republik Indonesia, ALPK3 (Asosiasi Lembaga Pelatihan K3), PJK3 (Perusahaan Jasa K3),dan para Instruktur K3 Listrik pada Temu Teknis tanggal 4-7 Agustus 2015 di Yogyakarta, dan Temu Teknis tanggal 18-21 Agustus 2015 di Bandung</a:t>
            </a:r>
          </a:p>
          <a:p>
            <a:pPr algn="ctr"/>
            <a:endParaRPr lang="id-ID" b="1" dirty="0">
              <a:latin typeface="Tahoma" pitchFamily="34" charset="0"/>
              <a:cs typeface="Tahoma" pitchFamily="34" charset="0"/>
            </a:endParaRPr>
          </a:p>
          <a:p>
            <a:pPr algn="ctr"/>
            <a:endParaRPr lang="id-ID" b="1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id-ID" b="1" dirty="0">
                <a:latin typeface="Tahoma" pitchFamily="34" charset="0"/>
                <a:cs typeface="Tahoma" pitchFamily="34" charset="0"/>
              </a:rPr>
              <a:t>II. KELOMPOK INTI :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5.</a:t>
            </a:r>
            <a:r>
              <a:rPr lang="en-SG" dirty="0" err="1" smtClean="0"/>
              <a:t>Teknik</a:t>
            </a:r>
            <a:r>
              <a:rPr lang="id-ID" dirty="0" smtClean="0"/>
              <a:t> analisis potensi bahaya kegiatan pemasangan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id-ID" dirty="0" smtClean="0"/>
              <a:t>5.1.</a:t>
            </a:r>
            <a:r>
              <a:rPr lang="en-SG" dirty="0" smtClean="0">
                <a:hlinkClick r:id="rId3" action="ppaction://hlinkfile"/>
              </a:rPr>
              <a:t>HAZOP</a:t>
            </a:r>
            <a:r>
              <a:rPr lang="id-ID" dirty="0" smtClean="0"/>
              <a:t>  / Hazard &amp; Operability Analysis</a:t>
            </a:r>
            <a:endParaRPr lang="id-ID" dirty="0"/>
          </a:p>
          <a:p>
            <a:pPr lvl="0">
              <a:buNone/>
            </a:pPr>
            <a:r>
              <a:rPr lang="id-ID" dirty="0" smtClean="0"/>
              <a:t>5.2.</a:t>
            </a:r>
            <a:r>
              <a:rPr lang="en-SG" dirty="0" smtClean="0">
                <a:hlinkClick r:id="rId4" action="ppaction://hlinkfile"/>
              </a:rPr>
              <a:t>JSA</a:t>
            </a:r>
            <a:r>
              <a:rPr lang="id-ID" dirty="0" smtClean="0">
                <a:hlinkClick r:id="rId4" action="ppaction://hlinkfile"/>
              </a:rPr>
              <a:t> dan </a:t>
            </a:r>
            <a:r>
              <a:rPr lang="en-SG" dirty="0">
                <a:hlinkClick r:id="rId4" action="ppaction://hlinkfile"/>
              </a:rPr>
              <a:t>JSO</a:t>
            </a:r>
            <a:r>
              <a:rPr lang="id-ID" dirty="0">
                <a:hlinkClick r:id="rId4" action="ppaction://hlinkfile"/>
              </a:rPr>
              <a:t>, </a:t>
            </a:r>
            <a:r>
              <a:rPr lang="id-ID" dirty="0" smtClean="0"/>
              <a:t>/ Job Safety Analysis , Job Safety Observations</a:t>
            </a:r>
          </a:p>
          <a:p>
            <a:pPr lvl="0">
              <a:buNone/>
            </a:pPr>
            <a:r>
              <a:rPr lang="id-ID" dirty="0" smtClean="0"/>
              <a:t>5.3</a:t>
            </a:r>
            <a:r>
              <a:rPr lang="id-ID" dirty="0" smtClean="0">
                <a:hlinkClick r:id="rId5" action="ppaction://hlinkfile"/>
              </a:rPr>
              <a:t>. </a:t>
            </a:r>
            <a:r>
              <a:rPr lang="en-SG" dirty="0" smtClean="0">
                <a:hlinkClick r:id="rId5" action="ppaction://hlinkfile"/>
              </a:rPr>
              <a:t>P</a:t>
            </a:r>
            <a:r>
              <a:rPr lang="id-ID" dirty="0" smtClean="0">
                <a:hlinkClick r:id="rId5" action="ppaction://hlinkfile"/>
              </a:rPr>
              <a:t>otensi Bahaya Bekerja di Ketinggian </a:t>
            </a:r>
            <a:endParaRPr lang="id-ID" sz="4400" dirty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2400" dirty="0" smtClean="0"/>
              <a:t>6. </a:t>
            </a:r>
            <a:r>
              <a:rPr lang="id-ID" sz="2400" b="1" dirty="0" smtClean="0"/>
              <a:t>Format analisis potensi bahaya pada kegiatan pemasangan instalasi,   perlengkapan dan peralatan listrik di Distribusi listrik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6.1</a:t>
            </a:r>
            <a:r>
              <a:rPr lang="id-ID" dirty="0" smtClean="0"/>
              <a:t>  Format </a:t>
            </a:r>
            <a:r>
              <a:rPr lang="id-ID" dirty="0"/>
              <a:t>analisis potensi bahaya pada kegiatan </a:t>
            </a:r>
            <a:r>
              <a:rPr lang="id-ID" dirty="0" smtClean="0"/>
              <a:t> </a:t>
            </a:r>
          </a:p>
          <a:p>
            <a:pPr lvl="1">
              <a:buNone/>
            </a:pPr>
            <a:r>
              <a:rPr lang="id-ID" dirty="0" smtClean="0"/>
              <a:t>       pemasangan </a:t>
            </a:r>
            <a:r>
              <a:rPr lang="id-ID" dirty="0"/>
              <a:t>instalasi, </a:t>
            </a:r>
            <a:endParaRPr lang="id-ID" dirty="0" smtClean="0"/>
          </a:p>
          <a:p>
            <a:pPr lvl="1">
              <a:buNone/>
            </a:pPr>
            <a:r>
              <a:rPr lang="id-ID" dirty="0" smtClean="0">
                <a:hlinkClick r:id="rId4" action="ppaction://hlinkfile"/>
              </a:rPr>
              <a:t>6.2. Format analisis potensi bahaya pemasangan pada    Perlengkapan Listrik </a:t>
            </a:r>
            <a:endParaRPr lang="id-ID" dirty="0" smtClean="0">
              <a:hlinkClick r:id="rId5" action="ppaction://hlinkfile"/>
            </a:endParaRPr>
          </a:p>
          <a:p>
            <a:pPr lvl="1">
              <a:buNone/>
            </a:pPr>
            <a:r>
              <a:rPr lang="id-ID" dirty="0" smtClean="0">
                <a:hlinkClick r:id="rId6" action="ppaction://hlinkfile"/>
              </a:rPr>
              <a:t>6.3 .Format analisis potensi bahaya pada pemasangan pada    Peralatan  Listrik </a:t>
            </a:r>
            <a:endParaRPr lang="id-ID" dirty="0" smtClean="0"/>
          </a:p>
          <a:p>
            <a:pPr lvl="1">
              <a:buNone/>
            </a:pPr>
            <a:endParaRPr lang="id-ID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id-ID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7. Jenis dan </a:t>
            </a:r>
            <a:r>
              <a:rPr lang="en-SG" sz="3200" dirty="0" err="1" smtClean="0"/>
              <a:t>persyaratan</a:t>
            </a:r>
            <a:r>
              <a:rPr lang="en-SG" sz="3200" dirty="0" smtClean="0"/>
              <a:t> K3 yang </a:t>
            </a:r>
            <a:r>
              <a:rPr lang="id-ID" sz="3200" dirty="0" smtClean="0"/>
              <a:t>digunakan dalam proses pemasangan di distribusi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7.1.Instalasi</a:t>
            </a:r>
            <a:r>
              <a:rPr lang="id-ID" dirty="0">
                <a:hlinkClick r:id="rId3" action="ppaction://hlinkfile"/>
              </a:rPr>
              <a:t>, listrik </a:t>
            </a:r>
            <a:endParaRPr lang="id-ID" sz="4000" dirty="0"/>
          </a:p>
          <a:p>
            <a:pPr lvl="1">
              <a:buNone/>
            </a:pPr>
            <a:r>
              <a:rPr lang="id-ID" dirty="0" smtClean="0">
                <a:hlinkClick r:id="rId4" action="ppaction://hlinkfile"/>
              </a:rPr>
              <a:t>7.2.Perlengkapan </a:t>
            </a:r>
            <a:r>
              <a:rPr lang="id-ID" dirty="0">
                <a:hlinkClick r:id="rId4" action="ppaction://hlinkfile"/>
              </a:rPr>
              <a:t>listrik</a:t>
            </a:r>
            <a:endParaRPr lang="id-ID" sz="4000" dirty="0"/>
          </a:p>
          <a:p>
            <a:pPr lvl="1">
              <a:buNone/>
            </a:pPr>
            <a:r>
              <a:rPr lang="id-ID" dirty="0" smtClean="0">
                <a:hlinkClick r:id="rId5" action="ppaction://hlinkfile"/>
              </a:rPr>
              <a:t>7.3.Peralatan </a:t>
            </a:r>
            <a:r>
              <a:rPr lang="id-ID" dirty="0" smtClean="0"/>
              <a:t>listrik ( Alat Kerja )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43998" cy="1857388"/>
          </a:xfrm>
        </p:spPr>
        <p:txBody>
          <a:bodyPr>
            <a:noAutofit/>
          </a:bodyPr>
          <a:lstStyle/>
          <a:p>
            <a:r>
              <a:rPr lang="id-ID" sz="2800" dirty="0" smtClean="0"/>
              <a:t>8. Checklist pemeriksaan dan pengujian</a:t>
            </a:r>
            <a:br>
              <a:rPr lang="id-ID" sz="2800" dirty="0" smtClean="0"/>
            </a:br>
            <a:r>
              <a:rPr lang="id-ID" sz="2800" dirty="0" smtClean="0"/>
              <a:t>peralatan , peralatan alat kerja dan  alat pelindung diri yang digunakan dalam proses pemasangan instalasi di Distribusi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71678"/>
            <a:ext cx="8229600" cy="3714776"/>
          </a:xfrm>
        </p:spPr>
        <p:txBody>
          <a:bodyPr/>
          <a:lstStyle/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r>
              <a:rPr lang="id-ID" dirty="0" smtClean="0"/>
              <a:t>8.1.Cheklist  peralatan alat kerja </a:t>
            </a:r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8.2.Cheklist </a:t>
            </a:r>
            <a:r>
              <a:rPr lang="id-ID" dirty="0" smtClean="0"/>
              <a:t>alat </a:t>
            </a:r>
            <a:r>
              <a:rPr lang="id-ID" dirty="0"/>
              <a:t>pelindung diri </a:t>
            </a:r>
            <a:r>
              <a:rPr lang="id-ID" dirty="0" smtClean="0"/>
              <a:t> apd 2</a:t>
            </a:r>
          </a:p>
          <a:p>
            <a:pPr lvl="1">
              <a:buNone/>
            </a:pPr>
            <a:r>
              <a:rPr lang="id-ID" dirty="0" smtClean="0"/>
              <a:t>8.3. Cheklist perlengkapan </a:t>
            </a:r>
          </a:p>
          <a:p>
            <a:pPr lvl="1">
              <a:buNone/>
            </a:pPr>
            <a:r>
              <a:rPr lang="id-ID" dirty="0" smtClean="0"/>
              <a:t>8.4. Cheklist peralatan </a:t>
            </a:r>
            <a:r>
              <a:rPr lang="id-ID" dirty="0"/>
              <a:t>listrik </a:t>
            </a:r>
            <a:endParaRPr lang="id-ID" dirty="0" smtClean="0"/>
          </a:p>
          <a:p>
            <a:pPr lvl="1">
              <a:buFont typeface="Wingdings" pitchFamily="2" charset="2"/>
              <a:buChar char="q"/>
            </a:pPr>
            <a:r>
              <a:rPr lang="id-ID" dirty="0" smtClean="0">
                <a:hlinkClick r:id="rId4" action="ppaction://hlinkfile"/>
              </a:rPr>
              <a:t>General</a:t>
            </a:r>
            <a:r>
              <a:rPr lang="id-ID" dirty="0" smtClean="0">
                <a:hlinkClick r:id="rId5" action="ppaction://hlinkfile"/>
              </a:rPr>
              <a:t> </a:t>
            </a:r>
            <a:endParaRPr lang="id-ID" dirty="0" smtClean="0"/>
          </a:p>
          <a:p>
            <a:pPr lvl="1">
              <a:buFont typeface="Wingdings" pitchFamily="2" charset="2"/>
              <a:buChar char="q"/>
            </a:pPr>
            <a:r>
              <a:rPr lang="id-ID" dirty="0" smtClean="0">
                <a:hlinkClick r:id="rId6" action="ppaction://hlinkfile"/>
              </a:rPr>
              <a:t>8.1.8.3.8.4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9. </a:t>
            </a:r>
            <a:r>
              <a:rPr lang="id-ID" dirty="0"/>
              <a:t>P</a:t>
            </a:r>
            <a:r>
              <a:rPr lang="id-ID" dirty="0" smtClean="0"/>
              <a:t>ersyaratan</a:t>
            </a:r>
            <a:r>
              <a:rPr lang="en-SG" dirty="0" smtClean="0"/>
              <a:t> </a:t>
            </a:r>
            <a:r>
              <a:rPr lang="en-SG" dirty="0" err="1" smtClean="0"/>
              <a:t>keselamatan</a:t>
            </a:r>
            <a:r>
              <a:rPr lang="id-ID" dirty="0" smtClean="0"/>
              <a:t> kegiatan pemasangan</a:t>
            </a:r>
            <a:r>
              <a:rPr lang="en-SG" dirty="0" smtClean="0"/>
              <a:t> </a:t>
            </a:r>
            <a:r>
              <a:rPr lang="en-SG" dirty="0" err="1" smtClean="0"/>
              <a:t>di</a:t>
            </a:r>
            <a:r>
              <a:rPr lang="en-SG" dirty="0" smtClean="0"/>
              <a:t> </a:t>
            </a:r>
            <a:r>
              <a:rPr lang="en-SG" dirty="0" err="1" smtClean="0"/>
              <a:t>Distribusi</a:t>
            </a:r>
            <a:r>
              <a:rPr lang="id-ID" dirty="0" smtClean="0"/>
              <a:t> listrik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id-ID" sz="4400" dirty="0"/>
          </a:p>
          <a:p>
            <a:pPr lvl="1">
              <a:buNone/>
            </a:pPr>
            <a:r>
              <a:rPr lang="id-ID" dirty="0" smtClean="0"/>
              <a:t>9.1.Instalasi</a:t>
            </a:r>
            <a:r>
              <a:rPr lang="id-ID" dirty="0"/>
              <a:t>, listrik </a:t>
            </a:r>
            <a:endParaRPr lang="id-ID" sz="4000" dirty="0"/>
          </a:p>
          <a:p>
            <a:pPr lvl="1">
              <a:buNone/>
            </a:pPr>
            <a:r>
              <a:rPr lang="id-ID" dirty="0" smtClean="0"/>
              <a:t>9.2.Perlengkapan </a:t>
            </a:r>
            <a:r>
              <a:rPr lang="id-ID" dirty="0"/>
              <a:t>listrik</a:t>
            </a:r>
            <a:endParaRPr lang="id-ID" sz="4000" dirty="0"/>
          </a:p>
          <a:p>
            <a:pPr lvl="1">
              <a:buNone/>
            </a:pPr>
            <a:r>
              <a:rPr lang="id-ID" dirty="0" smtClean="0"/>
              <a:t>9.3.Peralatan listrik</a:t>
            </a:r>
          </a:p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9. KESELAMATAN PADA PEMASANGAN PEKERJAAN SUTM / OVER HEAD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428760"/>
          </a:xfrm>
        </p:spPr>
        <p:txBody>
          <a:bodyPr>
            <a:normAutofit fontScale="90000"/>
          </a:bodyPr>
          <a:lstStyle/>
          <a:p>
            <a:pPr lvl="0"/>
            <a:r>
              <a:rPr lang="id-ID" sz="3100" dirty="0" smtClean="0"/>
              <a:t>10. Checklist pemeriksaan dan pengujian keselamatan kegiatan di Distribusi listrik, meliputi </a:t>
            </a:r>
            <a:r>
              <a:rPr lang="id-ID" dirty="0" smtClean="0"/>
              <a:t>:</a:t>
            </a:r>
            <a:r>
              <a:rPr lang="id-ID" sz="6000" dirty="0" smtClean="0"/>
              <a:t/>
            </a:r>
            <a:br>
              <a:rPr lang="id-ID" sz="6000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id-ID" dirty="0"/>
          </a:p>
          <a:p>
            <a:pPr lvl="1">
              <a:buNone/>
            </a:pPr>
            <a:r>
              <a:rPr lang="id-ID" dirty="0" smtClean="0"/>
              <a:t>10.1. Checklist pemeriksaan dan pengujian pada Instalasi,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10.2. Checklist pemeriksaan dan pengujian pada Perlengkapan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10.3. Checklist pemeriksaan dan pengujian pada Peralatan listrik</a:t>
            </a:r>
          </a:p>
          <a:p>
            <a:pPr indent="190500">
              <a:buNone/>
            </a:pPr>
            <a:r>
              <a:rPr lang="id-ID" dirty="0" smtClean="0">
                <a:hlinkClick r:id="rId3" action="ppaction://hlinkfile"/>
              </a:rPr>
              <a:t>10. Checklist SAFETY WORK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11. Penyesuaian </a:t>
            </a:r>
            <a:r>
              <a:rPr lang="id-ID" sz="2800" dirty="0"/>
              <a:t>pemasangan instalasi, perlengkapan, </a:t>
            </a:r>
            <a:r>
              <a:rPr lang="id-ID" sz="2800" dirty="0" smtClean="0"/>
              <a:t>peralatan </a:t>
            </a:r>
            <a:r>
              <a:rPr lang="id-ID" sz="2800" dirty="0"/>
              <a:t>listrik dengan perencanaan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id-ID" dirty="0" smtClean="0"/>
              <a:t>11.1. </a:t>
            </a:r>
            <a:r>
              <a:rPr lang="id-ID" dirty="0"/>
              <a:t>P</a:t>
            </a:r>
            <a:r>
              <a:rPr lang="id-ID" dirty="0" smtClean="0"/>
              <a:t>ada Distribusi Instalasi,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11.2. Pada Perlengkapan Distribusi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11.3. Pada Peralatan Distribusi listrik</a:t>
            </a:r>
            <a:endParaRPr lang="id-ID" sz="4000" dirty="0" smtClean="0"/>
          </a:p>
          <a:p>
            <a:pPr>
              <a:buNone/>
            </a:pPr>
            <a:r>
              <a:rPr lang="id-ID" dirty="0" smtClean="0">
                <a:hlinkClick r:id="rId3" action="ppaction://hlinkfile"/>
              </a:rPr>
              <a:t>11. Checklist KESESUAIAN PEMASANGAN</a:t>
            </a:r>
            <a:endParaRPr lang="id-ID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12.Checklist pemeriksaan penyesuaian pemasangan dengan perencanaan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id-ID" dirty="0" smtClean="0"/>
              <a:t>12.1. Pada Instalasi,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12.2. Pada Perlengkapan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12.3. Pada Peralatan listrik</a:t>
            </a:r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12. Checklist KESESUAIAN</a:t>
            </a:r>
            <a:endParaRPr lang="id-ID" dirty="0" smtClean="0"/>
          </a:p>
          <a:p>
            <a:pPr lvl="1">
              <a:buNone/>
            </a:pPr>
            <a:endParaRPr lang="id-ID" sz="4000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sz="4000" dirty="0" smtClean="0"/>
              <a:t>13. Objek pemeriksaan pemasangan di Distribusi listrik :</a:t>
            </a:r>
            <a:r>
              <a:rPr lang="id-ID" sz="6000" dirty="0" smtClean="0"/>
              <a:t/>
            </a:r>
            <a:br>
              <a:rPr lang="id-ID" sz="6000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id-ID" dirty="0" smtClean="0"/>
              <a:t>13.1. Pada Instalasi, distribusi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13.2.Perlengkapan distribusi 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13.3.Peralatan distribusi  listrik</a:t>
            </a:r>
          </a:p>
          <a:p>
            <a:r>
              <a:rPr lang="id-ID" sz="4000" dirty="0" smtClean="0">
                <a:hlinkClick r:id="rId3" action="ppaction://hlinkfile"/>
              </a:rPr>
              <a:t>13. PEMERIKSAAN PEMASANGAN </a:t>
            </a:r>
            <a:r>
              <a:rPr lang="en-US" dirty="0" smtClean="0"/>
              <a:t>Power Switchgear Assemblies and Distribution</a:t>
            </a:r>
            <a:endParaRPr lang="id-ID" sz="1600" dirty="0" smtClean="0"/>
          </a:p>
          <a:p>
            <a:pPr>
              <a:buNone/>
            </a:pPr>
            <a:r>
              <a:rPr lang="id-ID" dirty="0" smtClean="0"/>
              <a:t>    </a:t>
            </a:r>
            <a:r>
              <a:rPr lang="en-US" dirty="0" smtClean="0"/>
              <a:t>Boards according to IEC EN 61439</a:t>
            </a:r>
            <a:endParaRPr lang="id-ID" sz="1600" dirty="0" smtClean="0"/>
          </a:p>
          <a:p>
            <a:pPr lvl="1">
              <a:buNone/>
            </a:pPr>
            <a:endParaRPr lang="id-ID" sz="4000" dirty="0" smtClean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/>
              <a:t>14. Checklist pemeriksaan dan pengujian hasil pemasangan di Distribusi listrik,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id-ID" dirty="0" smtClean="0"/>
              <a:t>14.1.Instalasi,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14.2.Perlengkapan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14.3.Peralatan listrik</a:t>
            </a:r>
          </a:p>
          <a:p>
            <a:pPr lvl="1">
              <a:buNone/>
            </a:pPr>
            <a:r>
              <a:rPr lang="id-ID" sz="4000" dirty="0" smtClean="0">
                <a:hlinkClick r:id="rId3" action="ppaction://hlinkfile"/>
              </a:rPr>
              <a:t>14. Checklist PEMERIKSAAN DAN PENGUJIAN PEMASANGAN GARDU INDOOR</a:t>
            </a:r>
            <a:endParaRPr lang="id-ID" sz="4000" dirty="0" smtClean="0"/>
          </a:p>
          <a:p>
            <a:pPr lvl="1">
              <a:buNone/>
            </a:pPr>
            <a:endParaRPr lang="id-ID" sz="4000" dirty="0" smtClean="0"/>
          </a:p>
          <a:p>
            <a:endParaRPr lang="id-ID" dirty="0" smtClean="0"/>
          </a:p>
          <a:p>
            <a:pPr lvl="0"/>
            <a:endParaRPr lang="id-ID" sz="40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id-ID" dirty="0" smtClean="0">
                <a:hlinkClick r:id="rId3" action="ppaction://hlinkpres?slideindex=1&amp;slidetitle="/>
              </a:rPr>
              <a:t>Curricullum Vitae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3116"/>
            <a:ext cx="6400800" cy="3495684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r>
              <a:rPr lang="id-ID" b="1" dirty="0" smtClean="0"/>
              <a:t>Penjelasan tujuan pembelajaran</a:t>
            </a:r>
          </a:p>
          <a:p>
            <a:pPr algn="l">
              <a:buFont typeface="Arial" pitchFamily="34" charset="0"/>
              <a:buChar char="•"/>
            </a:pPr>
            <a:r>
              <a:rPr lang="id-ID" b="1" dirty="0" smtClean="0"/>
              <a:t>Rencana Sesi pembelajaran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15.Prosedur aman untuk pelaksanaan Komisioning di Distribusi Listrik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id-ID" dirty="0" smtClean="0"/>
              <a:t>15.1. Pada Instalasi,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15.2. Pada Perlengkapan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15.3. Pada Peralatan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15. a.PROSEDUR AMAN  PELAKSANAAN KOMISIONING PADA PEKERJAAN DISTRIBUSI</a:t>
            </a:r>
            <a:endParaRPr lang="id-ID" dirty="0" smtClean="0"/>
          </a:p>
          <a:p>
            <a:pPr lvl="1">
              <a:buNone/>
            </a:pPr>
            <a:endParaRPr lang="id-ID" sz="4000" dirty="0" smtClean="0"/>
          </a:p>
          <a:p>
            <a:pPr lvl="1">
              <a:buNone/>
            </a:pPr>
            <a:endParaRPr lang="id-ID" sz="4000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785942"/>
          </a:xfrm>
        </p:spPr>
        <p:txBody>
          <a:bodyPr>
            <a:noAutofit/>
          </a:bodyPr>
          <a:lstStyle/>
          <a:p>
            <a:r>
              <a:rPr lang="id-ID" sz="3200" dirty="0" smtClean="0"/>
              <a:t>16. Checklist pemeriksaan dan pengawasan keselamatan pelaksanaan komisioning  di Distribusi listrik</a:t>
            </a:r>
            <a:br>
              <a:rPr lang="id-ID" sz="3200" dirty="0" smtClean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id-ID" dirty="0" smtClean="0"/>
              <a:t>16.1.Pada Instalasi,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16.2.Perlengkapan listrik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16.3.Peralatan listrik</a:t>
            </a:r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16.a.Checklist pemeriksaan dan pengawasan keselamatan pelaksanaan komisioning  di Distribusi listrik</a:t>
            </a:r>
            <a:endParaRPr lang="id-ID" dirty="0" smtClean="0"/>
          </a:p>
          <a:p>
            <a:pPr lvl="1">
              <a:buNone/>
            </a:pPr>
            <a:r>
              <a:rPr lang="id-ID" dirty="0" smtClean="0">
                <a:hlinkClick r:id="rId4" action="ppaction://hlinkfile"/>
              </a:rPr>
              <a:t>16.b.SPLN Checklist pemeriksaan dan pengawasan keselamatan pelaksanaan komisioning  di Distribusi listrik</a:t>
            </a:r>
            <a:endParaRPr lang="id-ID" dirty="0" smtClean="0"/>
          </a:p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>
            <a:noAutofit/>
          </a:bodyPr>
          <a:lstStyle/>
          <a:p>
            <a:r>
              <a:rPr lang="id-ID" sz="3200" dirty="0" smtClean="0"/>
              <a:t>17.Tindakan</a:t>
            </a:r>
            <a:r>
              <a:rPr lang="en-SG" sz="3200" dirty="0" smtClean="0"/>
              <a:t> </a:t>
            </a:r>
            <a:r>
              <a:rPr lang="en-SG" sz="3200" dirty="0" err="1"/>
              <a:t>tanggap</a:t>
            </a:r>
            <a:r>
              <a:rPr lang="en-SG" sz="3200" dirty="0"/>
              <a:t> </a:t>
            </a:r>
            <a:r>
              <a:rPr lang="en-SG" sz="3200" dirty="0" err="1"/>
              <a:t>darurat</a:t>
            </a:r>
            <a:r>
              <a:rPr lang="en-SG" sz="3200" dirty="0"/>
              <a:t> </a:t>
            </a:r>
            <a:r>
              <a:rPr lang="en-SG" sz="3200" dirty="0" err="1"/>
              <a:t>dalam</a:t>
            </a:r>
            <a:r>
              <a:rPr lang="en-SG" sz="3200" dirty="0"/>
              <a:t> </a:t>
            </a:r>
            <a:r>
              <a:rPr lang="en-SG" sz="3200" dirty="0" err="1"/>
              <a:t>pemasangan</a:t>
            </a:r>
            <a:r>
              <a:rPr lang="en-SG" sz="3200" dirty="0"/>
              <a:t> </a:t>
            </a:r>
            <a:r>
              <a:rPr lang="en-SG" sz="3200" dirty="0" err="1"/>
              <a:t>instalasi</a:t>
            </a:r>
            <a:r>
              <a:rPr lang="id-ID" sz="3200" dirty="0"/>
              <a:t>, perlengkapan dan peralatan </a:t>
            </a:r>
            <a:r>
              <a:rPr lang="en-SG" sz="3200" dirty="0" err="1"/>
              <a:t>listrik</a:t>
            </a:r>
            <a:r>
              <a:rPr lang="en-SG" sz="3200" dirty="0"/>
              <a:t> </a:t>
            </a:r>
            <a:r>
              <a:rPr lang="en-SG" sz="3200" dirty="0" err="1"/>
              <a:t>di</a:t>
            </a:r>
            <a:r>
              <a:rPr lang="en-SG" sz="3200" dirty="0"/>
              <a:t> </a:t>
            </a:r>
            <a:r>
              <a:rPr lang="en-SG" sz="3200" dirty="0" err="1"/>
              <a:t>Distribusi</a:t>
            </a:r>
            <a:r>
              <a:rPr lang="en-SG" sz="3200" dirty="0"/>
              <a:t> </a:t>
            </a:r>
            <a:r>
              <a:rPr lang="en-SG" sz="3200" dirty="0" err="1"/>
              <a:t>listrik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id-ID" dirty="0" smtClean="0"/>
              <a:t>17.1.Instalasi Distribusi  listrik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17.2.Perlengkapan Distribusi Listriklistrik   </a:t>
            </a:r>
            <a:endParaRPr lang="id-ID" sz="4000" dirty="0" smtClean="0"/>
          </a:p>
          <a:p>
            <a:pPr lvl="1">
              <a:buNone/>
            </a:pPr>
            <a:r>
              <a:rPr lang="id-ID" dirty="0" smtClean="0"/>
              <a:t>17.3.Peralatan distribusi  listrik</a:t>
            </a:r>
            <a:endParaRPr lang="id-ID" sz="4000" dirty="0" smtClean="0"/>
          </a:p>
          <a:p>
            <a:r>
              <a:rPr lang="id-ID" i="1" dirty="0" smtClean="0">
                <a:hlinkClick r:id="rId3" action="ppaction://hlinkfile"/>
              </a:rPr>
              <a:t>PDKB</a:t>
            </a:r>
            <a:r>
              <a:rPr lang="id-ID" i="1" dirty="0" smtClean="0"/>
              <a:t> PUIL 2011/ Kemungkinan kondisi darurat pada saat penyambungan </a:t>
            </a:r>
          </a:p>
          <a:p>
            <a:pPr>
              <a:buNone/>
            </a:pPr>
            <a:r>
              <a:rPr lang="id-ID" dirty="0" smtClean="0">
                <a:hlinkClick r:id="rId4" action="ppaction://hlinkfile"/>
              </a:rPr>
              <a:t>17.Tindakan</a:t>
            </a:r>
            <a:r>
              <a:rPr lang="en-SG" dirty="0" smtClean="0">
                <a:hlinkClick r:id="rId4" action="ppaction://hlinkfile"/>
              </a:rPr>
              <a:t> </a:t>
            </a:r>
            <a:r>
              <a:rPr lang="en-SG" dirty="0" err="1" smtClean="0"/>
              <a:t>tanggap</a:t>
            </a:r>
            <a:r>
              <a:rPr lang="en-SG" dirty="0" smtClean="0"/>
              <a:t> </a:t>
            </a:r>
            <a:r>
              <a:rPr lang="en-SG" dirty="0" err="1" smtClean="0"/>
              <a:t>darurat</a:t>
            </a:r>
            <a:r>
              <a:rPr lang="en-SG" dirty="0" smtClean="0"/>
              <a:t>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715436" cy="1143000"/>
          </a:xfrm>
        </p:spPr>
        <p:txBody>
          <a:bodyPr>
            <a:noAutofit/>
          </a:bodyPr>
          <a:lstStyle/>
          <a:p>
            <a:r>
              <a:rPr lang="id-ID" sz="3200" dirty="0" smtClean="0"/>
              <a:t>18. Checklist pemeriksaan dan pengawasan tindakan tanggap darurat dalam pemasangan instalasi 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18.1. Checklist </a:t>
            </a:r>
            <a:r>
              <a:rPr lang="id-ID" sz="2800" dirty="0"/>
              <a:t>pemeriksaan dan pengawasan </a:t>
            </a:r>
            <a:r>
              <a:rPr lang="id-ID" sz="2800" dirty="0" smtClean="0"/>
              <a:t>dalam </a:t>
            </a:r>
            <a:r>
              <a:rPr lang="id-ID" sz="2800" dirty="0"/>
              <a:t>pemasangan </a:t>
            </a:r>
            <a:r>
              <a:rPr lang="id-ID" sz="2800" dirty="0" smtClean="0"/>
              <a:t>instalasidi Distribusi listrik</a:t>
            </a:r>
          </a:p>
          <a:p>
            <a:pPr>
              <a:buNone/>
            </a:pPr>
            <a:r>
              <a:rPr lang="id-ID" sz="2800" dirty="0" smtClean="0"/>
              <a:t>18.2. Checklist pemeriksaan dan pengawasan dalam perlengkapan di Distribusi listrik</a:t>
            </a:r>
          </a:p>
          <a:p>
            <a:pPr>
              <a:buNone/>
            </a:pPr>
            <a:r>
              <a:rPr lang="id-ID" sz="2800" dirty="0" smtClean="0"/>
              <a:t>18.3. Checklist pemeriksaan dan pengawasan peralatan </a:t>
            </a:r>
            <a:r>
              <a:rPr lang="id-ID" sz="2800" dirty="0"/>
              <a:t>listrik di Distribusi </a:t>
            </a:r>
            <a:r>
              <a:rPr lang="id-ID" sz="2800" dirty="0" smtClean="0"/>
              <a:t>listrik</a:t>
            </a:r>
          </a:p>
          <a:p>
            <a:pPr>
              <a:buNone/>
            </a:pPr>
            <a:endParaRPr lang="id-ID" sz="2800" dirty="0" smtClean="0"/>
          </a:p>
          <a:p>
            <a:pPr>
              <a:buNone/>
            </a:pPr>
            <a:r>
              <a:rPr lang="id-ID" sz="2800" dirty="0" smtClean="0">
                <a:hlinkClick r:id="rId3" action="ppaction://hlinkfile"/>
              </a:rPr>
              <a:t>18. Checklist pemeriksaan dan pengawasan tindakan tanggap darurat 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id-ID" sz="3600" dirty="0" smtClean="0"/>
              <a:t>19.Dokumen </a:t>
            </a:r>
            <a:r>
              <a:rPr lang="id-ID" sz="3600" dirty="0"/>
              <a:t>sertifikasi perlengkapan peralatan 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 </a:t>
            </a:r>
            <a:br>
              <a:rPr lang="id-ID" dirty="0"/>
            </a:br>
            <a:r>
              <a:rPr lang="id-ID" dirty="0"/>
              <a:t> 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29684" cy="452596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19.1. </a:t>
            </a:r>
            <a:r>
              <a:rPr lang="id-ID" dirty="0"/>
              <a:t>C</a:t>
            </a:r>
            <a:r>
              <a:rPr lang="id-ID" dirty="0" smtClean="0"/>
              <a:t>ontoh Dokumen sertifikasi perlengkapan peralatan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>
                <a:hlinkClick r:id="rId3" action="ppaction://hlinkfile"/>
              </a:rPr>
              <a:t>CONTOH</a:t>
            </a:r>
            <a:endParaRPr lang="id-ID" dirty="0" smtClean="0"/>
          </a:p>
          <a:p>
            <a:pPr>
              <a:buNone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20.Checklist identifikasi sertifikasi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20.1 Cheklist perlengkapan listrik yang akan dipasang</a:t>
            </a:r>
          </a:p>
          <a:p>
            <a:pPr lvl="0"/>
            <a:r>
              <a:rPr lang="id-ID" dirty="0" smtClean="0"/>
              <a:t>20.2 Cheklist peralatan </a:t>
            </a:r>
            <a:r>
              <a:rPr lang="id-ID" dirty="0"/>
              <a:t>listrik yang akan dipasang </a:t>
            </a:r>
          </a:p>
          <a:p>
            <a:pPr>
              <a:buNone/>
            </a:pPr>
            <a:r>
              <a:rPr lang="id-ID" dirty="0" smtClean="0">
                <a:hlinkClick r:id="rId3" action="ppaction://hlinkfile"/>
              </a:rPr>
              <a:t>PERSONAL</a:t>
            </a:r>
            <a:r>
              <a:rPr lang="id-ID" dirty="0" smtClean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21. Dokumen sertifikasi teknisi K3 listrik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hlinkClick r:id="rId3" action="ppaction://hlinkfile"/>
              </a:rPr>
              <a:t>21.1.contoh Dokumen </a:t>
            </a:r>
            <a:r>
              <a:rPr lang="id-ID" dirty="0" smtClean="0"/>
              <a:t>sertifikasi teknisi K3 listrik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id-ID" sz="3100" dirty="0" smtClean="0"/>
              <a:t>22. </a:t>
            </a:r>
            <a:r>
              <a:rPr lang="id-ID" sz="3600" dirty="0" smtClean="0"/>
              <a:t>Checklist identifikasi sertifikasi dan kartu kewenangan dan lisensi lembaga/SDM</a:t>
            </a:r>
            <a:br>
              <a:rPr lang="id-ID" sz="3600" dirty="0" smtClean="0"/>
            </a:b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22.1. Checklist </a:t>
            </a:r>
            <a:r>
              <a:rPr lang="id-ID" dirty="0"/>
              <a:t>identifikasi sertifikasi dan kartu kewenangan dan lisensi lembaga/</a:t>
            </a:r>
            <a:r>
              <a:rPr lang="id-ID" dirty="0">
                <a:hlinkClick r:id="rId3" action="ppaction://hlinkfile"/>
              </a:rPr>
              <a:t>SDM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9"/>
            <a:ext cx="7772400" cy="1071570"/>
          </a:xfrm>
        </p:spPr>
        <p:txBody>
          <a:bodyPr>
            <a:normAutofit fontScale="90000"/>
          </a:bodyPr>
          <a:lstStyle/>
          <a:p>
            <a:pPr lvl="0" algn="l"/>
            <a:r>
              <a:rPr lang="id-ID" sz="4000" dirty="0" smtClean="0"/>
              <a:t>`</a:t>
            </a:r>
            <a:br>
              <a:rPr lang="id-ID" sz="4000" dirty="0" smtClean="0"/>
            </a:br>
            <a:r>
              <a:rPr lang="id-ID" sz="4000" dirty="0"/>
              <a:t/>
            </a:r>
            <a:br>
              <a:rPr lang="id-ID" sz="4000" dirty="0"/>
            </a:br>
            <a:r>
              <a:rPr lang="id-ID" sz="4000" dirty="0" smtClean="0"/>
              <a:t>1.</a:t>
            </a:r>
            <a:r>
              <a:rPr lang="en-SG" sz="4000" b="1" dirty="0" err="1" smtClean="0"/>
              <a:t>Jenis-jenis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pekerjaan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pemasangan</a:t>
            </a:r>
            <a:r>
              <a:rPr lang="en-SG" sz="4000" b="1" dirty="0" smtClean="0"/>
              <a:t> </a:t>
            </a:r>
            <a:r>
              <a:rPr lang="id-ID" sz="4000" b="1" dirty="0" smtClean="0"/>
              <a:t>Instalasi di  Distribusi listrik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72494" cy="3357586"/>
          </a:xfrm>
        </p:spPr>
        <p:txBody>
          <a:bodyPr>
            <a:normAutofit/>
          </a:bodyPr>
          <a:lstStyle/>
          <a:p>
            <a:pPr marL="571500" indent="-571500" algn="l"/>
            <a:r>
              <a:rPr lang="id-ID" dirty="0" smtClean="0"/>
              <a:t>			</a:t>
            </a:r>
          </a:p>
          <a:p>
            <a:pPr marL="571500" indent="-571500" algn="l"/>
            <a:r>
              <a:rPr lang="id-ID" dirty="0" smtClean="0"/>
              <a:t>1.1. </a:t>
            </a:r>
            <a:r>
              <a:rPr lang="id-ID" dirty="0"/>
              <a:t>I</a:t>
            </a:r>
            <a:r>
              <a:rPr lang="en-SG" dirty="0" err="1" smtClean="0"/>
              <a:t>nstalasi</a:t>
            </a:r>
            <a:r>
              <a:rPr lang="id-ID" dirty="0" smtClean="0"/>
              <a:t> </a:t>
            </a:r>
            <a:r>
              <a:rPr lang="en-SG" dirty="0" err="1" smtClean="0"/>
              <a:t>listrik</a:t>
            </a:r>
            <a:r>
              <a:rPr lang="en-SG" dirty="0" smtClean="0"/>
              <a:t> </a:t>
            </a:r>
            <a:endParaRPr lang="id-ID" dirty="0" smtClean="0"/>
          </a:p>
          <a:p>
            <a:pPr marL="571500" indent="-571500" algn="l"/>
            <a:r>
              <a:rPr lang="id-ID" dirty="0" smtClean="0"/>
              <a:t>1.2. perlengkapan listrik</a:t>
            </a:r>
            <a:endParaRPr lang="id-ID" dirty="0"/>
          </a:p>
          <a:p>
            <a:pPr marL="571500" indent="-571500" algn="l"/>
            <a:r>
              <a:rPr lang="id-ID" dirty="0" smtClean="0"/>
              <a:t>1.3. peralatan listrik</a:t>
            </a:r>
          </a:p>
          <a:p>
            <a:pPr marL="571500" indent="-571500"/>
            <a:r>
              <a:rPr lang="id-ID" dirty="0" smtClean="0">
                <a:hlinkClick r:id="rId3" action="ppaction://hlinkfile"/>
              </a:rPr>
              <a:t>Ruang</a:t>
            </a:r>
            <a:r>
              <a:rPr lang="id-ID" dirty="0" smtClean="0"/>
              <a:t> Lingkup Instalasi Distribusi tenaga Listrik</a:t>
            </a:r>
          </a:p>
          <a:p>
            <a:pPr marL="571500" indent="-571500" algn="l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858280" cy="157162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sz="3100" b="1" dirty="0" smtClean="0"/>
              <a:t>1,1. </a:t>
            </a:r>
            <a:r>
              <a:rPr lang="en-SG" sz="3100" b="1" dirty="0" err="1" smtClean="0"/>
              <a:t>Jenis-jenis</a:t>
            </a:r>
            <a:r>
              <a:rPr lang="id-ID" sz="3100" b="1" dirty="0" smtClean="0"/>
              <a:t> Instalasi pada  </a:t>
            </a:r>
            <a:r>
              <a:rPr lang="en-SG" sz="3100" b="1" dirty="0" err="1" smtClean="0"/>
              <a:t>pekerjaan</a:t>
            </a:r>
            <a:r>
              <a:rPr lang="en-SG" sz="3100" b="1" dirty="0" smtClean="0"/>
              <a:t> </a:t>
            </a:r>
            <a:r>
              <a:rPr lang="en-SG" sz="3100" b="1" dirty="0" err="1" smtClean="0"/>
              <a:t>pemasangan</a:t>
            </a:r>
            <a:r>
              <a:rPr lang="en-SG" sz="3100" b="1" dirty="0" smtClean="0"/>
              <a:t> </a:t>
            </a:r>
            <a:r>
              <a:rPr lang="id-ID" sz="3100" b="1" dirty="0" smtClean="0"/>
              <a:t>Instalasi di </a:t>
            </a:r>
            <a:br>
              <a:rPr lang="id-ID" sz="3100" b="1" dirty="0" smtClean="0"/>
            </a:br>
            <a:r>
              <a:rPr lang="id-ID" sz="3100" b="1" dirty="0" smtClean="0"/>
              <a:t>    Distribusi listrik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pPr marL="571500" indent="-571500" algn="ctr">
              <a:buNone/>
            </a:pPr>
            <a:r>
              <a:rPr lang="id-ID" b="1" dirty="0" smtClean="0"/>
              <a:t>1.1. I</a:t>
            </a:r>
            <a:r>
              <a:rPr lang="en-SG" b="1" dirty="0" err="1" smtClean="0"/>
              <a:t>nstalasi</a:t>
            </a:r>
            <a:r>
              <a:rPr lang="id-ID" b="1" dirty="0" smtClean="0"/>
              <a:t> </a:t>
            </a:r>
            <a:r>
              <a:rPr lang="en-SG" b="1" dirty="0" err="1" smtClean="0"/>
              <a:t>listrik</a:t>
            </a:r>
            <a:r>
              <a:rPr lang="en-SG" b="1" dirty="0" smtClean="0"/>
              <a:t> </a:t>
            </a:r>
            <a:endParaRPr lang="id-ID" b="1" dirty="0" smtClean="0"/>
          </a:p>
          <a:p>
            <a:pPr marL="571500" indent="-571500">
              <a:buNone/>
            </a:pPr>
            <a:r>
              <a:rPr lang="id-ID" dirty="0" smtClean="0"/>
              <a:t>	a.</a:t>
            </a:r>
            <a:r>
              <a:rPr lang="id-ID" dirty="0" smtClean="0">
                <a:hlinkClick r:id="rId3" action="ppaction://hlinkfile"/>
              </a:rPr>
              <a:t> Simbol </a:t>
            </a:r>
            <a:r>
              <a:rPr lang="id-ID" dirty="0" smtClean="0"/>
              <a:t>gambar satu garis Listrik</a:t>
            </a:r>
          </a:p>
          <a:p>
            <a:pPr marL="571500" indent="-571500">
              <a:buNone/>
            </a:pPr>
            <a:r>
              <a:rPr lang="id-ID" dirty="0" smtClean="0"/>
              <a:t>	b</a:t>
            </a:r>
            <a:r>
              <a:rPr lang="id-ID" dirty="0" smtClean="0">
                <a:hlinkClick r:id="rId4" action="ppaction://hlinkfile"/>
              </a:rPr>
              <a:t>. Contoh SLD</a:t>
            </a:r>
            <a:endParaRPr lang="id-ID" dirty="0" smtClean="0"/>
          </a:p>
          <a:p>
            <a:pPr marL="571500" indent="-571500">
              <a:buNone/>
            </a:pPr>
            <a:r>
              <a:rPr lang="id-ID" dirty="0" smtClean="0"/>
              <a:t>	</a:t>
            </a:r>
            <a:r>
              <a:rPr lang="id-ID" dirty="0" smtClean="0">
                <a:hlinkClick r:id="rId5" action="ppaction://hlinkfile"/>
              </a:rPr>
              <a:t>c. No Gambar / Dok RKS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 smtClean="0"/>
              <a:t>1.2. </a:t>
            </a:r>
            <a:r>
              <a:rPr lang="en-SG" sz="2800" b="1" dirty="0" err="1" smtClean="0"/>
              <a:t>Jenis-jenis</a:t>
            </a:r>
            <a:r>
              <a:rPr lang="id-ID" sz="2800" b="1" dirty="0" smtClean="0"/>
              <a:t> Perlengkapan  pada  </a:t>
            </a:r>
            <a:r>
              <a:rPr lang="en-SG" sz="2800" b="1" dirty="0" err="1" smtClean="0"/>
              <a:t>pekerjaan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pemasangan</a:t>
            </a:r>
            <a:r>
              <a:rPr lang="en-SG" sz="2800" b="1" dirty="0" smtClean="0"/>
              <a:t> </a:t>
            </a:r>
            <a:r>
              <a:rPr lang="id-ID" sz="2800" b="1" dirty="0" smtClean="0"/>
              <a:t>Instalasi di </a:t>
            </a:r>
            <a:br>
              <a:rPr lang="id-ID" sz="2800" b="1" dirty="0" smtClean="0"/>
            </a:br>
            <a:r>
              <a:rPr lang="id-ID" sz="2800" b="1" dirty="0" smtClean="0"/>
              <a:t>    Distribusi listrik</a:t>
            </a:r>
            <a:endParaRPr lang="id-ID" sz="2800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240211"/>
          </a:xfrm>
        </p:spPr>
        <p:txBody>
          <a:bodyPr>
            <a:normAutofit fontScale="85000" lnSpcReduction="10000"/>
          </a:bodyPr>
          <a:lstStyle/>
          <a:p>
            <a:pPr marL="571500" indent="-571500" algn="l">
              <a:buNone/>
            </a:pPr>
            <a:r>
              <a:rPr lang="id-ID" dirty="0" smtClean="0"/>
              <a:t>			</a:t>
            </a:r>
          </a:p>
          <a:p>
            <a:pPr marL="571500" indent="-571500" algn="ctr">
              <a:buNone/>
            </a:pPr>
            <a:r>
              <a:rPr lang="id-ID" b="1" dirty="0" smtClean="0">
                <a:hlinkClick r:id="rId3" action="ppaction://hlinkfile"/>
              </a:rPr>
              <a:t>1.2. Perlengkapan listrik</a:t>
            </a:r>
            <a:endParaRPr lang="id-ID" dirty="0" smtClean="0"/>
          </a:p>
          <a:p>
            <a:pPr marL="361950" indent="-361950">
              <a:buFont typeface="Arial" pitchFamily="34" charset="0"/>
              <a:buAutoNum type="alphaLcPeriod"/>
            </a:pPr>
            <a:r>
              <a:rPr lang="id-ID" dirty="0" smtClean="0">
                <a:hlinkClick r:id="rId4" action="ppaction://hlinkfile"/>
              </a:rPr>
              <a:t>Jenis Tiang</a:t>
            </a:r>
            <a:endParaRPr lang="id-ID" dirty="0" smtClean="0">
              <a:hlinkClick r:id="rId5" action="ppaction://hlinkfile"/>
            </a:endParaRPr>
          </a:p>
          <a:p>
            <a:pPr marL="361950" indent="-361950">
              <a:buFont typeface="Arial" pitchFamily="34" charset="0"/>
              <a:buAutoNum type="alphaLcPeriod"/>
            </a:pPr>
            <a:r>
              <a:rPr lang="id-ID" dirty="0" smtClean="0"/>
              <a:t>Cross </a:t>
            </a:r>
            <a:r>
              <a:rPr lang="id-ID" dirty="0" smtClean="0">
                <a:hlinkClick r:id="rId6" action="ppaction://hlinkfile"/>
              </a:rPr>
              <a:t>Arm</a:t>
            </a:r>
            <a:endParaRPr lang="id-ID" dirty="0" smtClean="0"/>
          </a:p>
          <a:p>
            <a:pPr marL="361950" indent="-361950">
              <a:buAutoNum type="alphaLcPeriod" startAt="3"/>
            </a:pPr>
            <a:r>
              <a:rPr lang="id-ID" dirty="0" smtClean="0">
                <a:hlinkClick r:id="rId7" action="ppaction://hlinkfile"/>
              </a:rPr>
              <a:t>Isolator </a:t>
            </a:r>
            <a:endParaRPr lang="id-ID" dirty="0" smtClean="0"/>
          </a:p>
          <a:p>
            <a:pPr marL="361950" indent="-361950">
              <a:buAutoNum type="alphaLcPeriod" startAt="3"/>
            </a:pPr>
            <a:r>
              <a:rPr lang="id-ID" dirty="0" smtClean="0">
                <a:hlinkClick r:id="rId8" action="ppaction://hlinkfile"/>
              </a:rPr>
              <a:t>SUTM / Saluran Udara Tegangan Menengah</a:t>
            </a:r>
          </a:p>
          <a:p>
            <a:pPr marL="361950" indent="-361950">
              <a:buAutoNum type="alphaLcPeriod" startAt="5"/>
            </a:pPr>
            <a:r>
              <a:rPr lang="id-ID" dirty="0" smtClean="0">
                <a:hlinkClick r:id="rId8" action="ppaction://hlinkfile"/>
              </a:rPr>
              <a:t>SKTM / Saluran Kabel Tegangan Menengah</a:t>
            </a:r>
            <a:endParaRPr lang="id-ID" dirty="0" smtClean="0"/>
          </a:p>
          <a:p>
            <a:pPr marL="361950" indent="-361950">
              <a:buAutoNum type="alphaLcPeriod" startAt="5"/>
            </a:pPr>
            <a:r>
              <a:rPr lang="id-ID" dirty="0" smtClean="0">
                <a:hlinkClick r:id="rId9" action="ppaction://hlinkfile"/>
              </a:rPr>
              <a:t>Gardu Distribusi</a:t>
            </a:r>
            <a:endParaRPr lang="id-ID" dirty="0" smtClean="0"/>
          </a:p>
          <a:p>
            <a:pPr marL="361950" indent="-361950">
              <a:buAutoNum type="alphaLcPeriod" startAt="5"/>
            </a:pPr>
            <a:r>
              <a:rPr lang="id-ID" dirty="0" smtClean="0">
                <a:hlinkClick r:id="rId10" action="ppaction://hlinkfile"/>
              </a:rPr>
              <a:t>Konstruksi Jaringan Tegangan Rendah / SUTR dan SKTR</a:t>
            </a:r>
            <a:endParaRPr lang="id-ID" dirty="0" smtClean="0"/>
          </a:p>
          <a:p>
            <a:pPr marL="361950" indent="-361950">
              <a:buNone/>
            </a:pPr>
            <a:endParaRPr lang="id-ID" b="1" dirty="0" smtClean="0"/>
          </a:p>
          <a:p>
            <a:pPr marL="2743200" lvl="5" indent="-571500">
              <a:buNone/>
            </a:pPr>
            <a:endParaRPr lang="id-ID" b="1" dirty="0"/>
          </a:p>
          <a:p>
            <a:pPr marL="571500" indent="-571500" algn="l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 smtClean="0"/>
              <a:t>1.3. </a:t>
            </a:r>
            <a:r>
              <a:rPr lang="en-SG" sz="2800" b="1" dirty="0" err="1" smtClean="0"/>
              <a:t>Jenis-jenis</a:t>
            </a:r>
            <a:r>
              <a:rPr lang="id-ID" sz="2800" b="1" dirty="0" smtClean="0"/>
              <a:t> Peralatan  pada  </a:t>
            </a:r>
            <a:r>
              <a:rPr lang="en-SG" sz="2800" b="1" dirty="0" err="1" smtClean="0"/>
              <a:t>pekerjaan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pemasangan</a:t>
            </a:r>
            <a:r>
              <a:rPr lang="en-SG" sz="2800" b="1" dirty="0" smtClean="0"/>
              <a:t> </a:t>
            </a:r>
            <a:r>
              <a:rPr lang="id-ID" sz="2800" b="1" dirty="0" smtClean="0"/>
              <a:t>Instalasi di </a:t>
            </a:r>
            <a:br>
              <a:rPr lang="id-ID" sz="2800" b="1" dirty="0" smtClean="0"/>
            </a:br>
            <a:r>
              <a:rPr lang="id-ID" sz="2800" b="1" dirty="0" smtClean="0"/>
              <a:t>    Distribusi listrik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r>
              <a:rPr lang="id-ID" b="1" dirty="0" smtClean="0"/>
              <a:t>1.3. Peralatan listrik</a:t>
            </a:r>
          </a:p>
          <a:p>
            <a:pPr lvl="2">
              <a:buNone/>
            </a:pPr>
            <a:r>
              <a:rPr lang="id-ID" sz="2000" b="1" dirty="0" smtClean="0"/>
              <a:t>Peralatan Utama sistem distribusi</a:t>
            </a:r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>
                <a:hlinkClick r:id="rId3" action="ppaction://hlinkfile"/>
              </a:rPr>
              <a:t>Trafo Distribusi       </a:t>
            </a:r>
            <a:endParaRPr lang="id-ID" sz="2000" b="1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/>
              <a:t> Papan Hubung Bagi TR / </a:t>
            </a:r>
            <a:r>
              <a:rPr lang="id-ID" sz="2000" b="1" dirty="0" smtClean="0">
                <a:hlinkClick r:id="rId4" action="ppaction://hlinkfile"/>
              </a:rPr>
              <a:t>PHB TR      </a:t>
            </a:r>
            <a:endParaRPr lang="id-ID" sz="2000" b="1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/>
              <a:t>Alat Pengukur dan Pembatas / </a:t>
            </a:r>
            <a:r>
              <a:rPr lang="id-ID" sz="2000" b="1" dirty="0" smtClean="0">
                <a:hlinkClick r:id="rId5" action="ppaction://hlinkpres?slideindex=1&amp;slidetitle="/>
              </a:rPr>
              <a:t>APP</a:t>
            </a:r>
            <a:endParaRPr lang="id-ID" sz="2000" b="1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>
                <a:hlinkClick r:id="rId6" action="ppaction://hlinkfile"/>
              </a:rPr>
              <a:t> Pentanahan /Grounding</a:t>
            </a:r>
            <a:endParaRPr lang="id-ID" sz="2000" b="1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>
                <a:hlinkClick r:id="rId7" action="ppaction://hlinkfile"/>
              </a:rPr>
              <a:t> Proteksi Sistem Distribusi, </a:t>
            </a:r>
            <a:endParaRPr lang="id-ID" sz="2000" b="1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id-ID" sz="2000" b="1" dirty="0" smtClean="0">
                <a:hlinkClick r:id="rId8" action="ppaction://hlinkfile"/>
              </a:rPr>
              <a:t>Peralatan  Kerja &amp; Alat Uji</a:t>
            </a:r>
            <a:endParaRPr lang="id-ID" sz="2000" b="1" dirty="0" smtClean="0"/>
          </a:p>
          <a:p>
            <a:pPr algn="ctr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/>
              <a:t>2.Checklist pekerjaan pemasangan di </a:t>
            </a:r>
            <a:br>
              <a:rPr lang="id-ID" dirty="0" smtClean="0"/>
            </a:br>
            <a:r>
              <a:rPr lang="id-ID" dirty="0" smtClean="0"/>
              <a:t>    Distribusi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id-ID" sz="3200" dirty="0" smtClean="0">
                <a:solidFill>
                  <a:srgbClr val="00B050"/>
                </a:solidFill>
              </a:rPr>
              <a:t> </a:t>
            </a:r>
            <a:r>
              <a:rPr lang="id-ID" sz="3200" dirty="0" smtClean="0"/>
              <a:t>2.1.  Checklist gambar instalasi</a:t>
            </a:r>
          </a:p>
          <a:p>
            <a:pPr lvl="1">
              <a:buNone/>
            </a:pPr>
            <a:r>
              <a:rPr lang="id-ID" sz="3200" dirty="0" smtClean="0"/>
              <a:t> 2.2.  Checklist perlengkapan Listrik</a:t>
            </a:r>
          </a:p>
          <a:p>
            <a:pPr>
              <a:buNone/>
            </a:pPr>
            <a:r>
              <a:rPr lang="id-ID" dirty="0" smtClean="0"/>
              <a:t>	  2.3.  Checklist peralatan Listrik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>
                <a:hlinkClick r:id="rId3" action="ppaction://hlinkfile"/>
              </a:rPr>
              <a:t>Ceklist General</a:t>
            </a:r>
            <a:endParaRPr lang="id-ID" dirty="0" smtClean="0"/>
          </a:p>
          <a:p>
            <a:pPr>
              <a:buNone/>
            </a:pPr>
            <a:r>
              <a:rPr lang="id-ID" dirty="0" smtClean="0">
                <a:hlinkClick r:id="rId4" action="ppaction://hlinkfile"/>
              </a:rPr>
              <a:t>Ceklist Distribusi </a:t>
            </a:r>
            <a:endParaRPr lang="id-ID" sz="3200" dirty="0" smtClean="0"/>
          </a:p>
          <a:p>
            <a:pPr marL="514350" indent="-51435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/>
              <a:t>3. </a:t>
            </a:r>
            <a:r>
              <a:rPr lang="en-SG" dirty="0" err="1" smtClean="0"/>
              <a:t>Prosedur</a:t>
            </a:r>
            <a:r>
              <a:rPr lang="en-SG" dirty="0" smtClean="0"/>
              <a:t> </a:t>
            </a:r>
            <a:r>
              <a:rPr lang="en-SG" dirty="0" err="1" smtClean="0"/>
              <a:t>Kerja</a:t>
            </a:r>
            <a:r>
              <a:rPr lang="en-SG" dirty="0" smtClean="0"/>
              <a:t> </a:t>
            </a:r>
            <a:r>
              <a:rPr lang="id-ID" dirty="0" smtClean="0"/>
              <a:t>Pemasangan </a:t>
            </a:r>
            <a:r>
              <a:rPr lang="en-SG" dirty="0" err="1" smtClean="0"/>
              <a:t>di</a:t>
            </a:r>
            <a:r>
              <a:rPr lang="en-SG" dirty="0" smtClean="0"/>
              <a:t>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     </a:t>
            </a:r>
            <a:r>
              <a:rPr lang="en-SG" dirty="0" err="1" smtClean="0"/>
              <a:t>Distribusi</a:t>
            </a:r>
            <a:r>
              <a:rPr lang="en-SG" dirty="0" smtClean="0"/>
              <a:t> (work </a:t>
            </a:r>
            <a:r>
              <a:rPr lang="en-SG" dirty="0" err="1" smtClean="0"/>
              <a:t>assesment</a:t>
            </a:r>
            <a:r>
              <a:rPr lang="en-SG" dirty="0" smtClean="0"/>
              <a:t>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None/>
            </a:pPr>
            <a:r>
              <a:rPr lang="id-ID" dirty="0" smtClean="0">
                <a:hlinkClick r:id="rId3" action="ppaction://hlinkfile"/>
              </a:rPr>
              <a:t>3.1.</a:t>
            </a:r>
            <a:r>
              <a:rPr lang="en-SG" dirty="0" err="1" smtClean="0">
                <a:hlinkClick r:id="rId3" action="ppaction://hlinkfile"/>
              </a:rPr>
              <a:t>instalasi</a:t>
            </a:r>
            <a:r>
              <a:rPr lang="id-ID" dirty="0" smtClean="0">
                <a:hlinkClick r:id="rId3" action="ppaction://hlinkfile"/>
              </a:rPr>
              <a:t> L</a:t>
            </a:r>
            <a:r>
              <a:rPr lang="en-SG" dirty="0" err="1" smtClean="0">
                <a:hlinkClick r:id="rId3" action="ppaction://hlinkfile"/>
              </a:rPr>
              <a:t>istrik</a:t>
            </a:r>
            <a:r>
              <a:rPr lang="en-SG" dirty="0" smtClean="0">
                <a:hlinkClick r:id="rId3" action="ppaction://hlinkfile"/>
              </a:rPr>
              <a:t> </a:t>
            </a:r>
            <a:endParaRPr lang="id-ID" sz="4000" dirty="0"/>
          </a:p>
          <a:p>
            <a:pPr marL="971550" lvl="1" indent="-514350">
              <a:buNone/>
            </a:pPr>
            <a:r>
              <a:rPr lang="id-ID" dirty="0" smtClean="0">
                <a:hlinkClick r:id="rId4" action="ppaction://hlinkfile"/>
              </a:rPr>
              <a:t>3.2.</a:t>
            </a:r>
            <a:r>
              <a:rPr lang="en-SG" dirty="0" err="1" smtClean="0">
                <a:hlinkClick r:id="rId4" action="ppaction://hlinkfile"/>
              </a:rPr>
              <a:t>perleng</a:t>
            </a:r>
            <a:r>
              <a:rPr lang="id-ID" dirty="0">
                <a:hlinkClick r:id="rId4" action="ppaction://hlinkfile"/>
              </a:rPr>
              <a:t>k</a:t>
            </a:r>
            <a:r>
              <a:rPr lang="en-SG" dirty="0" err="1">
                <a:hlinkClick r:id="rId4" action="ppaction://hlinkfile"/>
              </a:rPr>
              <a:t>apan</a:t>
            </a:r>
            <a:r>
              <a:rPr lang="en-SG" dirty="0">
                <a:hlinkClick r:id="rId4" action="ppaction://hlinkfile"/>
              </a:rPr>
              <a:t> </a:t>
            </a:r>
            <a:r>
              <a:rPr lang="en-SG" dirty="0" err="1">
                <a:hlinkClick r:id="rId4" action="ppaction://hlinkfile"/>
              </a:rPr>
              <a:t>listrik</a:t>
            </a:r>
            <a:endParaRPr lang="id-ID" sz="4000" dirty="0">
              <a:hlinkClick r:id="rId5" action="ppaction://hlinkfile"/>
            </a:endParaRPr>
          </a:p>
          <a:p>
            <a:pPr marL="971550" lvl="1" indent="-514350">
              <a:buNone/>
            </a:pPr>
            <a:r>
              <a:rPr lang="id-ID" dirty="0" smtClean="0">
                <a:hlinkClick r:id="rId6" action="ppaction://hlinkfile"/>
              </a:rPr>
              <a:t>3.3</a:t>
            </a:r>
            <a:r>
              <a:rPr lang="en-SG" dirty="0" err="1" smtClean="0">
                <a:hlinkClick r:id="rId6" action="ppaction://hlinkfile"/>
              </a:rPr>
              <a:t>peralatan</a:t>
            </a:r>
            <a:r>
              <a:rPr lang="en-SG" dirty="0" smtClean="0">
                <a:hlinkClick r:id="rId6" action="ppaction://hlinkfile"/>
              </a:rPr>
              <a:t> </a:t>
            </a:r>
            <a:r>
              <a:rPr lang="en-SG" dirty="0" err="1" smtClean="0">
                <a:hlinkClick r:id="rId6" action="ppaction://hlinkfile"/>
              </a:rPr>
              <a:t>listrik</a:t>
            </a:r>
            <a:r>
              <a:rPr lang="id-ID" dirty="0" smtClean="0">
                <a:hlinkClick r:id="rId6" action="ppaction://hlinkfile"/>
              </a:rPr>
              <a:t> </a:t>
            </a:r>
            <a:endParaRPr lang="id-ID" dirty="0" smtClean="0"/>
          </a:p>
          <a:p>
            <a:pPr marL="971550" lvl="1" indent="-514350">
              <a:buNone/>
            </a:pPr>
            <a:endParaRPr lang="id-ID" dirty="0" smtClean="0"/>
          </a:p>
          <a:p>
            <a:pPr marL="971550" lvl="1" indent="-514350">
              <a:buNone/>
            </a:pPr>
            <a:r>
              <a:rPr lang="id-ID" dirty="0" smtClean="0">
                <a:hlinkClick r:id="rId7" action="ppaction://hlinkfile"/>
              </a:rPr>
              <a:t>Electrical Safety Prosedur</a:t>
            </a:r>
            <a:endParaRPr lang="id-ID" dirty="0" smtClean="0"/>
          </a:p>
          <a:p>
            <a:pPr marL="971550" lvl="1" indent="-514350">
              <a:buNone/>
            </a:pPr>
            <a:endParaRPr lang="id-ID" dirty="0" smtClean="0"/>
          </a:p>
          <a:p>
            <a:pPr marL="971550" lvl="1" indent="-514350">
              <a:buNone/>
            </a:pP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dirty="0" smtClean="0"/>
              <a:t>4.</a:t>
            </a:r>
            <a:r>
              <a:rPr lang="en-SG" sz="3600" dirty="0" err="1" smtClean="0"/>
              <a:t>Penyusunan</a:t>
            </a:r>
            <a:r>
              <a:rPr lang="id-ID" sz="3600" dirty="0" smtClean="0"/>
              <a:t> standar pemasangan yang aman di Distribusi listrik</a:t>
            </a:r>
            <a:r>
              <a:rPr lang="id-ID" sz="6000" dirty="0" smtClean="0"/>
              <a:t/>
            </a:r>
            <a:br>
              <a:rPr lang="id-ID" sz="6000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id-ID" dirty="0" smtClean="0"/>
              <a:t>4.1.Instalasi</a:t>
            </a:r>
            <a:r>
              <a:rPr lang="id-ID" dirty="0"/>
              <a:t>, listrik </a:t>
            </a:r>
            <a:endParaRPr lang="id-ID" sz="40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id-ID" dirty="0" smtClean="0">
                <a:hlinkClick r:id="rId3" action="ppaction://hlinkfile"/>
              </a:rPr>
              <a:t>4.2.Perlengkapan </a:t>
            </a:r>
            <a:r>
              <a:rPr lang="id-ID" dirty="0">
                <a:hlinkClick r:id="rId3" action="ppaction://hlinkfile"/>
              </a:rPr>
              <a:t>listrik</a:t>
            </a:r>
            <a:endParaRPr lang="id-ID" sz="4000" dirty="0"/>
          </a:p>
          <a:p>
            <a:pPr lvl="1">
              <a:buNone/>
            </a:pPr>
            <a:r>
              <a:rPr lang="id-ID" dirty="0" smtClean="0">
                <a:hlinkClick r:id="rId4" action="ppaction://hlinkfile"/>
              </a:rPr>
              <a:t>4.3.Peralatan listrik</a:t>
            </a:r>
            <a:endParaRPr lang="id-ID" dirty="0" smtClean="0"/>
          </a:p>
          <a:p>
            <a:pPr lvl="1">
              <a:buNone/>
            </a:pPr>
            <a:r>
              <a:rPr lang="id-ID" dirty="0" smtClean="0">
                <a:hlinkClick r:id="rId5" action="ppaction://hlinkfile"/>
              </a:rPr>
              <a:t>SPLN  PERALATAN KERJA</a:t>
            </a:r>
            <a:endParaRPr lang="id-ID" dirty="0" smtClean="0">
              <a:hlinkClick r:id="rId6" action="ppaction://hlinkfile"/>
            </a:endParaRPr>
          </a:p>
          <a:p>
            <a:pPr lvl="1">
              <a:buNone/>
            </a:pPr>
            <a:endParaRPr lang="id-ID" dirty="0" smtClean="0"/>
          </a:p>
          <a:p>
            <a:pPr lvl="1" algn="ctr">
              <a:buNone/>
            </a:pPr>
            <a:r>
              <a:rPr lang="id-ID" dirty="0" smtClean="0"/>
              <a:t>STANDAR LAIN</a:t>
            </a:r>
          </a:p>
          <a:p>
            <a:pPr lvl="1"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>
                <a:hlinkClick r:id="rId7" action="ppaction://hlinkfile"/>
              </a:rPr>
              <a:t>IEC</a:t>
            </a:r>
            <a:endParaRPr lang="id-ID" dirty="0" smtClean="0"/>
          </a:p>
          <a:p>
            <a:pPr algn="ctr">
              <a:buNone/>
            </a:pPr>
            <a:r>
              <a:rPr lang="id-ID" dirty="0" smtClean="0">
                <a:hlinkClick r:id="rId8" action="ppaction://hlinkfile"/>
              </a:rPr>
              <a:t>SNI - TRANSFORMATOR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55B-FE5F-45A1-B8A9-9493FD90D4EE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2144</Words>
  <Application>Microsoft Office PowerPoint</Application>
  <PresentationFormat>On-screen Show (4:3)</PresentationFormat>
  <Paragraphs>406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Curricullum Vitae</vt:lpstr>
      <vt:lpstr>`  1.Jenis-jenis pekerjaan pemasangan Instalasi di  Distribusi listrik  </vt:lpstr>
      <vt:lpstr> 1,1. Jenis-jenis Instalasi pada  pekerjaan pemasangan Instalasi di      Distribusi listrik </vt:lpstr>
      <vt:lpstr>1.2. Jenis-jenis Perlengkapan  pada  pekerjaan pemasangan Instalasi di      Distribusi listrik</vt:lpstr>
      <vt:lpstr>1.3. Jenis-jenis Peralatan  pada  pekerjaan pemasangan Instalasi di      Distribusi listrik</vt:lpstr>
      <vt:lpstr>2.Checklist pekerjaan pemasangan di      Distribusi</vt:lpstr>
      <vt:lpstr>3. Prosedur Kerja Pemasangan di       Distribusi (work assesment )</vt:lpstr>
      <vt:lpstr> 4.Penyusunan standar pemasangan yang aman di Distribusi listrik </vt:lpstr>
      <vt:lpstr>5.Teknik analisis potensi bahaya kegiatan pemasangan</vt:lpstr>
      <vt:lpstr>6. Format analisis potensi bahaya pada kegiatan pemasangan instalasi,   perlengkapan dan peralatan listrik di Distribusi listrik</vt:lpstr>
      <vt:lpstr>7. Jenis dan persyaratan K3 yang digunakan dalam proses pemasangan di distribusi</vt:lpstr>
      <vt:lpstr>8. Checklist pemeriksaan dan pengujian peralatan , peralatan alat kerja dan  alat pelindung diri yang digunakan dalam proses pemasangan instalasi di Distribusi</vt:lpstr>
      <vt:lpstr>9. Persyaratan keselamatan kegiatan pemasangan di Distribusi listrik</vt:lpstr>
      <vt:lpstr>10. Checklist pemeriksaan dan pengujian keselamatan kegiatan di Distribusi listrik, meliputi : </vt:lpstr>
      <vt:lpstr>11. Penyesuaian pemasangan instalasi, perlengkapan, peralatan listrik dengan perencanaan</vt:lpstr>
      <vt:lpstr>12.Checklist pemeriksaan penyesuaian pemasangan dengan perencanaan</vt:lpstr>
      <vt:lpstr>13. Objek pemeriksaan pemasangan di Distribusi listrik : </vt:lpstr>
      <vt:lpstr>14. Checklist pemeriksaan dan pengujian hasil pemasangan di Distribusi listrik,</vt:lpstr>
      <vt:lpstr>15.Prosedur aman untuk pelaksanaan Komisioning di Distribusi Listrik</vt:lpstr>
      <vt:lpstr>16. Checklist pemeriksaan dan pengawasan keselamatan pelaksanaan komisioning  di Distribusi listrik </vt:lpstr>
      <vt:lpstr>17.Tindakan tanggap darurat dalam pemasangan instalasi, perlengkapan dan peralatan listrik di Distribusi listrik</vt:lpstr>
      <vt:lpstr>18. Checklist pemeriksaan dan pengawasan tindakan tanggap darurat dalam pemasangan instalasi </vt:lpstr>
      <vt:lpstr>      19.Dokumen sertifikasi perlengkapan peralatan      </vt:lpstr>
      <vt:lpstr>20.Checklist identifikasi sertifikasi</vt:lpstr>
      <vt:lpstr>21. Dokumen sertifikasi teknisi K3 listrik</vt:lpstr>
      <vt:lpstr>22. Checklist identifikasi sertifikasi dan kartu kewenangan dan lisensi lembaga/SDM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1.Jenis-jenis pekerjaan pemasangan di Distribusi listrik</dc:title>
  <dc:creator>Windows User</dc:creator>
  <cp:lastModifiedBy>Sony</cp:lastModifiedBy>
  <cp:revision>384</cp:revision>
  <dcterms:created xsi:type="dcterms:W3CDTF">2015-08-18T15:55:48Z</dcterms:created>
  <dcterms:modified xsi:type="dcterms:W3CDTF">2016-09-27T01:00:03Z</dcterms:modified>
</cp:coreProperties>
</file>