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343" r:id="rId2"/>
    <p:sldId id="256" r:id="rId3"/>
    <p:sldId id="302" r:id="rId4"/>
    <p:sldId id="303" r:id="rId5"/>
    <p:sldId id="306" r:id="rId6"/>
    <p:sldId id="307" r:id="rId7"/>
    <p:sldId id="308" r:id="rId8"/>
    <p:sldId id="309" r:id="rId9"/>
    <p:sldId id="310" r:id="rId10"/>
    <p:sldId id="311" r:id="rId11"/>
    <p:sldId id="305" r:id="rId12"/>
    <p:sldId id="312" r:id="rId13"/>
    <p:sldId id="313" r:id="rId14"/>
    <p:sldId id="315" r:id="rId15"/>
    <p:sldId id="314" r:id="rId16"/>
    <p:sldId id="317" r:id="rId17"/>
    <p:sldId id="323" r:id="rId18"/>
    <p:sldId id="282" r:id="rId19"/>
    <p:sldId id="319" r:id="rId20"/>
    <p:sldId id="320" r:id="rId21"/>
    <p:sldId id="321" r:id="rId22"/>
    <p:sldId id="322" r:id="rId23"/>
    <p:sldId id="316" r:id="rId24"/>
    <p:sldId id="324" r:id="rId25"/>
    <p:sldId id="325" r:id="rId26"/>
    <p:sldId id="326" r:id="rId27"/>
    <p:sldId id="327" r:id="rId28"/>
    <p:sldId id="329" r:id="rId29"/>
    <p:sldId id="330" r:id="rId30"/>
    <p:sldId id="328" r:id="rId31"/>
    <p:sldId id="331" r:id="rId32"/>
    <p:sldId id="332" r:id="rId33"/>
    <p:sldId id="333" r:id="rId34"/>
    <p:sldId id="334" r:id="rId35"/>
    <p:sldId id="335" r:id="rId36"/>
    <p:sldId id="336" r:id="rId37"/>
    <p:sldId id="337" r:id="rId38"/>
    <p:sldId id="338" r:id="rId39"/>
    <p:sldId id="339" r:id="rId40"/>
    <p:sldId id="342" r:id="rId41"/>
    <p:sldId id="340" r:id="rId42"/>
    <p:sldId id="34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4067" autoAdjust="0"/>
  </p:normalViewPr>
  <p:slideViewPr>
    <p:cSldViewPr>
      <p:cViewPr>
        <p:scale>
          <a:sx n="40" d="100"/>
          <a:sy n="40" d="100"/>
        </p:scale>
        <p:origin x="-1950" y="-3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E8454D-C88E-4AE6-B14E-0A89017ABF91}" type="datetimeFigureOut">
              <a:rPr lang="en-SG" smtClean="0"/>
              <a:pPr/>
              <a:t>25/9/2016</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A1CB9A-DFF1-433A-8584-9F8642C57CFD}" type="slidenum">
              <a:rPr lang="en-SG" smtClean="0"/>
              <a:pPr/>
              <a:t>‹#›</a:t>
            </a:fld>
            <a:endParaRPr lang="en-SG"/>
          </a:p>
        </p:txBody>
      </p:sp>
    </p:spTree>
    <p:extLst>
      <p:ext uri="{BB962C8B-B14F-4D97-AF65-F5344CB8AC3E}">
        <p14:creationId xmlns:p14="http://schemas.microsoft.com/office/powerpoint/2010/main" xmlns="" val="3408508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UU</a:t>
            </a:r>
            <a:r>
              <a:rPr lang="id-ID" baseline="0" dirty="0" smtClean="0"/>
              <a:t> no 1 tahun 1970 </a:t>
            </a:r>
          </a:p>
          <a:p>
            <a:r>
              <a:rPr lang="id-ID" dirty="0" smtClean="0"/>
              <a:t>Pasal 4</a:t>
            </a:r>
          </a:p>
          <a:p>
            <a:r>
              <a:rPr lang="id-ID" dirty="0" smtClean="0"/>
              <a:t>(1) Dengan peraturan perundangan ditetapkan syarat-syarat keselamatan kerja dalam perencanaan, pembuatan, pengangkutan, peredaran, perdagangan, pemasangan, pemakaian, penggunaan, pemeliharaan dan penyimpanan bahan, barang, produk teknis dan aparat produksi yang mengandung dan dapat menimbulkan bahaya kecelakaan.</a:t>
            </a:r>
          </a:p>
          <a:p>
            <a:r>
              <a:rPr lang="id-ID" dirty="0" smtClean="0"/>
              <a:t>(2) Syarat-syarat tersebut memuat prinsip-prinsip teknis ilmiah menjadi suatu kumpulan ketentuan yang disusun secara teratur, jelas dan praktis yang mencakup bidang konstruksi, bahan, pengolahan dan pembuatan, perlengkapan alat-alat perlindungan, pengujian dan pengesahan, pengepakan atau pembungkusan, pemberian tanda-tanda pengenal atas bahan, barang, produk teknis dan aparat produk guna menjamin keselamatan barang-barang itu sendiri, keselamatan tenaga kerja yang melakukannya dan keselamatan umum.</a:t>
            </a:r>
          </a:p>
          <a:p>
            <a:r>
              <a:rPr lang="id-ID" dirty="0" smtClean="0"/>
              <a:t>(3) Dengan peraturan perundangan dapat dirubah perincian seperti tersebut dalam ayat (1) dan (2); dengan peraturan perundangan ditetapkan siapa yang berkewajiban memenuhi dan mentaati syarat-syarat keselamatan tersebut.</a:t>
            </a:r>
          </a:p>
          <a:p>
            <a:endParaRPr lang="id-ID" dirty="0" smtClean="0"/>
          </a:p>
          <a:p>
            <a:r>
              <a:rPr lang="id-ID" dirty="0" smtClean="0"/>
              <a:t>Permen no 12 tahun 2015</a:t>
            </a:r>
          </a:p>
          <a:p>
            <a:r>
              <a:rPr lang="en-US" sz="1200" dirty="0" err="1" smtClean="0">
                <a:effectLst/>
                <a:latin typeface="Bookman Old Style"/>
                <a:ea typeface="Times New Roman"/>
                <a:cs typeface="Arial"/>
              </a:rPr>
              <a:t>Pasal</a:t>
            </a:r>
            <a:r>
              <a:rPr lang="en-US" sz="1200" dirty="0" smtClean="0">
                <a:effectLst/>
                <a:latin typeface="Bookman Old Style"/>
                <a:ea typeface="Times New Roman"/>
                <a:cs typeface="Arial"/>
              </a:rPr>
              <a:t> 2</a:t>
            </a:r>
            <a:endParaRPr lang="id-ID" sz="1100" dirty="0" smtClean="0">
              <a:effectLst/>
              <a:latin typeface="+mn-lt"/>
              <a:ea typeface="Times New Roman"/>
              <a:cs typeface="Times New Roman"/>
            </a:endParaRPr>
          </a:p>
          <a:p>
            <a:pPr algn="just">
              <a:lnSpc>
                <a:spcPct val="115000"/>
              </a:lnSpc>
              <a:spcAft>
                <a:spcPts val="0"/>
              </a:spcAft>
            </a:pPr>
            <a:r>
              <a:rPr lang="id-ID" sz="1200" dirty="0" smtClean="0">
                <a:effectLst/>
                <a:latin typeface="Bookman Old Style"/>
                <a:ea typeface="Times New Roman"/>
                <a:cs typeface="Arial"/>
              </a:rPr>
              <a:t>P</a:t>
            </a:r>
            <a:r>
              <a:rPr lang="en-US" sz="1200" dirty="0" err="1" smtClean="0">
                <a:effectLst/>
                <a:latin typeface="Bookman Old Style"/>
                <a:ea typeface="Times New Roman"/>
                <a:cs typeface="Arial"/>
              </a:rPr>
              <a:t>engusaha</a:t>
            </a:r>
            <a:r>
              <a:rPr lang="id-ID" sz="1200" dirty="0" smtClean="0">
                <a:effectLst/>
                <a:latin typeface="Bookman Old Style"/>
                <a:ea typeface="Times New Roman"/>
                <a:cs typeface="Arial"/>
              </a:rPr>
              <a:t> dan/atau</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Pengurus</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wajib</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melaksanakan</a:t>
            </a:r>
            <a:r>
              <a:rPr lang="en-US" sz="1200" b="1" dirty="0" smtClean="0">
                <a:solidFill>
                  <a:srgbClr val="000000"/>
                </a:solidFill>
                <a:effectLst/>
                <a:latin typeface="Bookman Old Style"/>
                <a:ea typeface="Times New Roman"/>
                <a:cs typeface="Arial"/>
              </a:rPr>
              <a:t> </a:t>
            </a:r>
            <a:r>
              <a:rPr lang="en-US" sz="1200" dirty="0" smtClean="0">
                <a:effectLst/>
                <a:latin typeface="Bookman Old Style"/>
                <a:ea typeface="Times New Roman"/>
                <a:cs typeface="Arial"/>
              </a:rPr>
              <a:t>K3 </a:t>
            </a:r>
            <a:r>
              <a:rPr lang="en-US" sz="1200" dirty="0" err="1" smtClean="0">
                <a:effectLst/>
                <a:latin typeface="Bookman Old Style"/>
                <a:ea typeface="Times New Roman"/>
                <a:cs typeface="Arial"/>
              </a:rPr>
              <a:t>listrik</a:t>
            </a:r>
            <a:r>
              <a:rPr lang="en-US" sz="1200" dirty="0" smtClean="0">
                <a:effectLst/>
                <a:latin typeface="Bookman Old Style"/>
                <a:ea typeface="Times New Roman"/>
                <a:cs typeface="Arial"/>
              </a:rPr>
              <a:t> di </a:t>
            </a:r>
            <a:r>
              <a:rPr lang="en-US" sz="1200" dirty="0" err="1" smtClean="0">
                <a:effectLst/>
                <a:latin typeface="Bookman Old Style"/>
                <a:ea typeface="Times New Roman"/>
                <a:cs typeface="Arial"/>
              </a:rPr>
              <a:t>tempat</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kerja</a:t>
            </a:r>
            <a:r>
              <a:rPr lang="id-ID" sz="1200" dirty="0" smtClean="0">
                <a:effectLst/>
                <a:latin typeface="Bookman Old Style"/>
                <a:ea typeface="Times New Roman"/>
                <a:cs typeface="Arial"/>
              </a:rPr>
              <a:t>.</a:t>
            </a:r>
            <a:endParaRPr lang="id-ID" sz="1100" dirty="0" smtClean="0">
              <a:effectLst/>
              <a:latin typeface="+mn-lt"/>
              <a:ea typeface="Times New Roman"/>
              <a:cs typeface="Times New Roman"/>
            </a:endParaRPr>
          </a:p>
          <a:p>
            <a:pPr algn="just">
              <a:lnSpc>
                <a:spcPct val="115000"/>
              </a:lnSpc>
              <a:spcAft>
                <a:spcPts val="0"/>
              </a:spcAft>
            </a:pPr>
            <a:r>
              <a:rPr lang="id-ID" sz="1200" dirty="0" smtClean="0">
                <a:effectLst/>
                <a:latin typeface="Bookman Old Style"/>
                <a:ea typeface="Times New Roman"/>
                <a:cs typeface="Arial"/>
              </a:rPr>
              <a:t>Pasal </a:t>
            </a:r>
            <a:r>
              <a:rPr lang="en-US" sz="1200" dirty="0" smtClean="0">
                <a:effectLst/>
                <a:latin typeface="Bookman Old Style"/>
                <a:ea typeface="Times New Roman"/>
                <a:cs typeface="Arial"/>
              </a:rPr>
              <a:t>3</a:t>
            </a:r>
            <a:endParaRPr lang="id-ID" sz="1100" dirty="0" smtClean="0">
              <a:effectLst/>
              <a:latin typeface="+mn-lt"/>
              <a:ea typeface="Times New Roman"/>
              <a:cs typeface="Times New Roman"/>
            </a:endParaRPr>
          </a:p>
          <a:p>
            <a:pPr algn="just">
              <a:lnSpc>
                <a:spcPct val="115000"/>
              </a:lnSpc>
              <a:spcAft>
                <a:spcPts val="0"/>
              </a:spcAft>
            </a:pPr>
            <a:r>
              <a:rPr lang="id-ID" sz="1200" dirty="0" smtClean="0">
                <a:effectLst/>
                <a:latin typeface="Bookman Old Style"/>
                <a:ea typeface="Times New Roman"/>
                <a:cs typeface="Arial"/>
              </a:rPr>
              <a:t> </a:t>
            </a:r>
            <a:r>
              <a:rPr lang="en-US" sz="1200" dirty="0" smtClean="0">
                <a:solidFill>
                  <a:srgbClr val="000000"/>
                </a:solidFill>
                <a:effectLst/>
                <a:latin typeface="Bookman Old Style"/>
                <a:ea typeface="Times New Roman"/>
                <a:cs typeface="Arial"/>
              </a:rPr>
              <a:t>P</a:t>
            </a:r>
            <a:r>
              <a:rPr lang="id-ID" sz="1200" dirty="0" smtClean="0">
                <a:effectLst/>
                <a:latin typeface="Bookman Old Style"/>
                <a:ea typeface="Times New Roman"/>
                <a:cs typeface="Arial"/>
              </a:rPr>
              <a:t>elaksanaan </a:t>
            </a:r>
            <a:r>
              <a:rPr lang="en-US" sz="1200" dirty="0" smtClean="0">
                <a:effectLst/>
                <a:latin typeface="Bookman Old Style"/>
                <a:ea typeface="Times New Roman"/>
                <a:cs typeface="Arial"/>
              </a:rPr>
              <a:t>K3</a:t>
            </a:r>
            <a:r>
              <a:rPr lang="id-ID" sz="1200" dirty="0" smtClean="0">
                <a:effectLst/>
                <a:latin typeface="Bookman Old Style"/>
                <a:ea typeface="Times New Roman"/>
                <a:cs typeface="Arial"/>
              </a:rPr>
              <a:t> listrik sebagaimana dimaksud </a:t>
            </a:r>
            <a:r>
              <a:rPr lang="en-US" sz="1200" dirty="0" err="1" smtClean="0">
                <a:effectLst/>
                <a:latin typeface="Bookman Old Style"/>
                <a:ea typeface="Times New Roman"/>
                <a:cs typeface="Arial"/>
              </a:rPr>
              <a:t>dalam</a:t>
            </a:r>
            <a:r>
              <a:rPr lang="en-US" sz="1200" dirty="0" smtClean="0">
                <a:effectLst/>
                <a:latin typeface="Bookman Old Style"/>
                <a:ea typeface="Times New Roman"/>
                <a:cs typeface="Arial"/>
              </a:rPr>
              <a:t> </a:t>
            </a:r>
            <a:r>
              <a:rPr lang="id-ID" sz="1200" dirty="0" smtClean="0">
                <a:effectLst/>
                <a:latin typeface="Bookman Old Style"/>
                <a:ea typeface="Times New Roman"/>
                <a:cs typeface="Arial"/>
              </a:rPr>
              <a:t>Pasal 2 bertujuan</a:t>
            </a:r>
            <a:r>
              <a:rPr lang="en-US" sz="1200" dirty="0" smtClean="0">
                <a:effectLst/>
                <a:latin typeface="Bookman Old Style"/>
                <a:ea typeface="Times New Roman"/>
                <a:cs typeface="Arial"/>
              </a:rPr>
              <a:t>:</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en-US" sz="1200" dirty="0" err="1" smtClean="0">
                <a:effectLst/>
                <a:latin typeface="Bookman Old Style"/>
                <a:ea typeface="Times New Roman"/>
                <a:cs typeface="Arial"/>
              </a:rPr>
              <a:t>melindungi</a:t>
            </a:r>
            <a:r>
              <a:rPr lang="en-US" sz="1200" dirty="0" smtClean="0">
                <a:effectLst/>
                <a:latin typeface="Bookman Old Style"/>
                <a:ea typeface="Times New Roman"/>
                <a:cs typeface="Arial"/>
              </a:rPr>
              <a:t> </a:t>
            </a:r>
            <a:r>
              <a:rPr lang="id-ID" sz="1200" dirty="0" smtClean="0">
                <a:effectLst/>
                <a:latin typeface="Bookman Old Style"/>
                <a:ea typeface="Times New Roman"/>
                <a:cs typeface="Arial"/>
              </a:rPr>
              <a:t>keselamatan </a:t>
            </a:r>
            <a:r>
              <a:rPr lang="en-US" sz="1200" dirty="0" err="1" smtClean="0">
                <a:effectLst/>
                <a:latin typeface="Bookman Old Style"/>
                <a:ea typeface="Times New Roman"/>
                <a:cs typeface="Arial"/>
              </a:rPr>
              <a:t>dan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kesehatan</a:t>
            </a:r>
            <a:r>
              <a:rPr lang="en-US" sz="1200" dirty="0" smtClean="0">
                <a:effectLst/>
                <a:latin typeface="Bookman Old Style"/>
                <a:ea typeface="Times New Roman"/>
                <a:cs typeface="Arial"/>
              </a:rPr>
              <a:t> </a:t>
            </a:r>
            <a:r>
              <a:rPr lang="id-ID" sz="1200" dirty="0" smtClean="0">
                <a:effectLst/>
                <a:latin typeface="Bookman Old Style"/>
                <a:ea typeface="Times New Roman"/>
                <a:cs typeface="Arial"/>
              </a:rPr>
              <a:t>tenaga kerja dan orang lain yang berada di dalam lingkungan tempat kerja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dari</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potensi</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bahaya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listrik</a:t>
            </a:r>
            <a:r>
              <a:rPr lang="id-ID" sz="1200" dirty="0" smtClean="0">
                <a:effectLst/>
                <a:latin typeface="Bookman Old Style"/>
                <a:ea typeface="Times New Roman"/>
                <a:cs typeface="Arial"/>
              </a:rPr>
              <a:t>;</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en-US" sz="1200" dirty="0" err="1" smtClean="0">
                <a:effectLst/>
                <a:latin typeface="Bookman Old Style"/>
                <a:ea typeface="Times New Roman"/>
                <a:cs typeface="Arial"/>
              </a:rPr>
              <a:t>menciptakan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instalasi</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listrik</a:t>
            </a:r>
            <a:r>
              <a:rPr lang="en-US" sz="1200" dirty="0" smtClean="0">
                <a:effectLst/>
                <a:latin typeface="Bookman Old Style"/>
                <a:ea typeface="Times New Roman"/>
                <a:cs typeface="Arial"/>
              </a:rPr>
              <a:t> yang </a:t>
            </a:r>
            <a:r>
              <a:rPr lang="en-US" sz="1200" dirty="0" err="1" smtClean="0">
                <a:effectLst/>
                <a:latin typeface="Bookman Old Style"/>
                <a:ea typeface="Times New Roman"/>
                <a:cs typeface="Arial"/>
              </a:rPr>
              <a:t>aman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handal</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memberikan</a:t>
            </a:r>
            <a:r>
              <a:rPr lang="en-US" sz="1200" dirty="0" smtClean="0">
                <a:effectLst/>
                <a:latin typeface="Bookman Old Style"/>
                <a:ea typeface="Times New Roman"/>
                <a:cs typeface="Arial"/>
              </a:rPr>
              <a:t> </a:t>
            </a:r>
            <a:r>
              <a:rPr lang="id-ID" sz="1200" dirty="0" smtClean="0">
                <a:effectLst/>
                <a:latin typeface="Bookman Old Style"/>
                <a:ea typeface="Times New Roman"/>
                <a:cs typeface="Arial"/>
              </a:rPr>
              <a:t>keselamatan bangunan beserta isinya;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dan</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en-US" sz="1200" dirty="0" err="1" smtClean="0">
                <a:effectLst/>
                <a:latin typeface="Bookman Old Style"/>
                <a:ea typeface="Times New Roman"/>
                <a:cs typeface="Arial"/>
              </a:rPr>
              <a:t>menciptakan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tempat</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kerja</a:t>
            </a:r>
            <a:r>
              <a:rPr lang="en-US" sz="1200" dirty="0" smtClean="0">
                <a:effectLst/>
                <a:latin typeface="Bookman Old Style"/>
                <a:ea typeface="Times New Roman"/>
                <a:cs typeface="Arial"/>
              </a:rPr>
              <a:t> yang </a:t>
            </a:r>
            <a:r>
              <a:rPr lang="en-US" sz="1200" dirty="0" err="1" smtClean="0">
                <a:effectLst/>
                <a:latin typeface="Bookman Old Style"/>
                <a:ea typeface="Times New Roman"/>
                <a:cs typeface="Arial"/>
              </a:rPr>
              <a:t>selamat</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sehat</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untuk</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mendorong</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produktivitas</a:t>
            </a:r>
            <a:r>
              <a:rPr lang="id-ID" sz="1200" dirty="0" smtClean="0">
                <a:effectLst/>
                <a:latin typeface="Bookman Old Style"/>
                <a:ea typeface="Times New Roman"/>
                <a:cs typeface="Arial"/>
              </a:rPr>
              <a:t>.</a:t>
            </a:r>
            <a:endParaRPr lang="id-ID" sz="1100" dirty="0" smtClean="0">
              <a:effectLst/>
              <a:latin typeface="+mn-lt"/>
              <a:ea typeface="Times New Roman"/>
              <a:cs typeface="Times New Roman"/>
            </a:endParaRPr>
          </a:p>
          <a:p>
            <a:pPr algn="l">
              <a:lnSpc>
                <a:spcPct val="115000"/>
              </a:lnSpc>
              <a:spcAft>
                <a:spcPts val="0"/>
              </a:spcAft>
            </a:pPr>
            <a:endParaRPr lang="id-ID" sz="1200" dirty="0" smtClean="0">
              <a:effectLst/>
              <a:latin typeface="Bookman Old Style"/>
              <a:ea typeface="Times New Roman"/>
              <a:cs typeface="Arial"/>
            </a:endParaRPr>
          </a:p>
          <a:p>
            <a:pPr algn="l">
              <a:lnSpc>
                <a:spcPct val="115000"/>
              </a:lnSpc>
              <a:spcAft>
                <a:spcPts val="0"/>
              </a:spcAft>
            </a:pPr>
            <a:r>
              <a:rPr lang="en-US" sz="1200" dirty="0" err="1" smtClean="0">
                <a:effectLst/>
                <a:latin typeface="Bookman Old Style"/>
                <a:ea typeface="Times New Roman"/>
                <a:cs typeface="Arial"/>
              </a:rPr>
              <a:t>Pasal</a:t>
            </a:r>
            <a:r>
              <a:rPr lang="en-US" sz="1200" dirty="0" smtClean="0">
                <a:effectLst/>
                <a:latin typeface="Bookman Old Style"/>
                <a:ea typeface="Times New Roman"/>
                <a:cs typeface="Arial"/>
              </a:rPr>
              <a:t> 4</a:t>
            </a:r>
            <a:endParaRPr lang="id-ID" sz="1100" dirty="0" smtClean="0">
              <a:effectLst/>
              <a:latin typeface="+mn-lt"/>
              <a:ea typeface="Times New Roman"/>
              <a:cs typeface="Times New Roman"/>
            </a:endParaRPr>
          </a:p>
          <a:p>
            <a:pPr marL="0" lvl="0" indent="0" algn="just">
              <a:spcAft>
                <a:spcPts val="0"/>
              </a:spcAft>
              <a:buClr>
                <a:srgbClr val="000000"/>
              </a:buClr>
              <a:buFont typeface="+mj-lt"/>
              <a:buNone/>
            </a:pPr>
            <a:r>
              <a:rPr lang="id-ID" sz="1200" u="none" strike="noStrike" dirty="0" smtClean="0">
                <a:effectLst/>
                <a:latin typeface="Bookman Old Style"/>
                <a:ea typeface="Times New Roman"/>
              </a:rPr>
              <a:t>(1) </a:t>
            </a:r>
            <a:r>
              <a:rPr lang="en-US" sz="1200" u="none" strike="noStrike" dirty="0" err="1" smtClean="0">
                <a:effectLst/>
                <a:latin typeface="Bookman Old Style"/>
                <a:ea typeface="Times New Roman"/>
              </a:rPr>
              <a:t>Pelaksanaan</a:t>
            </a:r>
            <a:r>
              <a:rPr lang="en-US" sz="1200" u="none" strike="noStrike" dirty="0" smtClean="0">
                <a:effectLst/>
                <a:latin typeface="Bookman Old Style"/>
                <a:ea typeface="Times New Roman"/>
              </a:rPr>
              <a:t> K3 </a:t>
            </a:r>
            <a:r>
              <a:rPr lang="en-US" sz="1200" u="none" strike="noStrike" dirty="0" err="1" smtClean="0">
                <a:effectLst/>
                <a:latin typeface="Bookman Old Style"/>
                <a:ea typeface="Times New Roman"/>
              </a:rPr>
              <a:t>listrik</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sebagaimana</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dimaksud</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dalam</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Pasal</a:t>
            </a:r>
            <a:r>
              <a:rPr lang="en-US" sz="1200" u="none" strike="noStrike" dirty="0" smtClean="0">
                <a:effectLst/>
                <a:latin typeface="Bookman Old Style"/>
                <a:ea typeface="Times New Roman"/>
              </a:rPr>
              <a:t> 3 </a:t>
            </a:r>
            <a:r>
              <a:rPr lang="en-US" sz="1200" u="none" strike="noStrike" dirty="0" err="1" smtClean="0">
                <a:effectLst/>
                <a:latin typeface="Bookman Old Style"/>
                <a:ea typeface="Times New Roman"/>
              </a:rPr>
              <a:t>merupakan</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pelaksanaan</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persyaratan</a:t>
            </a:r>
            <a:r>
              <a:rPr lang="en-US" sz="1200" u="none" strike="noStrike" dirty="0" smtClean="0">
                <a:effectLst/>
                <a:latin typeface="Bookman Old Style"/>
                <a:ea typeface="Times New Roman"/>
              </a:rPr>
              <a:t> K3 yang </a:t>
            </a:r>
            <a:r>
              <a:rPr lang="en-US" sz="1200" u="none" strike="noStrike" dirty="0" err="1" smtClean="0">
                <a:effectLst/>
                <a:latin typeface="Bookman Old Style"/>
                <a:ea typeface="Times New Roman"/>
              </a:rPr>
              <a:t>meliputi</a:t>
            </a:r>
            <a:r>
              <a:rPr lang="en-US" sz="1200" u="none" strike="noStrike" dirty="0" smtClean="0">
                <a:effectLst/>
                <a:latin typeface="Bookman Old Style"/>
                <a:ea typeface="Times New Roman"/>
              </a:rPr>
              <a:t>:</a:t>
            </a:r>
            <a:endParaRPr lang="id-ID" sz="1200" u="none" strike="noStrike" dirty="0" smtClean="0">
              <a:effectLst/>
              <a:latin typeface="Times New Roman"/>
              <a:ea typeface="Times New Roman"/>
            </a:endParaRPr>
          </a:p>
          <a:p>
            <a:pPr marL="342900" lvl="0" indent="-342900" algn="just">
              <a:spcAft>
                <a:spcPts val="0"/>
              </a:spcAft>
              <a:buFont typeface="+mj-lt"/>
              <a:buAutoNum type="alphaLcPeriod"/>
            </a:pPr>
            <a:r>
              <a:rPr lang="en-US" sz="1200" dirty="0" err="1" smtClean="0">
                <a:effectLst/>
                <a:latin typeface="Bookman Old Style"/>
                <a:ea typeface="Times New Roman"/>
              </a:rPr>
              <a:t>perencanaan</a:t>
            </a:r>
            <a:r>
              <a:rPr lang="en-US" sz="1200" dirty="0" smtClean="0">
                <a:effectLst/>
                <a:latin typeface="Bookman Old Style"/>
                <a:ea typeface="Times New Roman"/>
              </a:rPr>
              <a:t>, </a:t>
            </a:r>
            <a:r>
              <a:rPr lang="en-US" sz="1200" dirty="0" err="1" smtClean="0">
                <a:effectLst/>
                <a:latin typeface="Bookman Old Style"/>
                <a:ea typeface="Times New Roman"/>
              </a:rPr>
              <a:t>pemasangan</a:t>
            </a:r>
            <a:r>
              <a:rPr lang="en-US" sz="1200" dirty="0" smtClean="0">
                <a:effectLst/>
                <a:latin typeface="Bookman Old Style"/>
                <a:ea typeface="Times New Roman"/>
              </a:rPr>
              <a:t>, </a:t>
            </a:r>
            <a:r>
              <a:rPr lang="en-US" sz="1200" dirty="0" err="1" smtClean="0">
                <a:effectLst/>
                <a:latin typeface="Bookman Old Style"/>
                <a:ea typeface="Times New Roman"/>
              </a:rPr>
              <a:t>penggunaan</a:t>
            </a:r>
            <a:r>
              <a:rPr lang="en-US" sz="1200" dirty="0" smtClean="0">
                <a:effectLst/>
                <a:latin typeface="Bookman Old Style"/>
                <a:ea typeface="Times New Roman"/>
              </a:rPr>
              <a:t>, </a:t>
            </a:r>
            <a:r>
              <a:rPr lang="en-US" sz="1200" dirty="0" err="1" smtClean="0">
                <a:effectLst/>
                <a:latin typeface="Bookman Old Style"/>
                <a:ea typeface="Times New Roman"/>
              </a:rPr>
              <a:t>perubahan</a:t>
            </a:r>
            <a:r>
              <a:rPr lang="en-US" sz="1200" dirty="0" smtClean="0">
                <a:effectLst/>
                <a:latin typeface="Bookman Old Style"/>
                <a:ea typeface="Times New Roman"/>
              </a:rPr>
              <a:t>, </a:t>
            </a:r>
            <a:r>
              <a:rPr lang="en-US" sz="1200" dirty="0" err="1" smtClean="0">
                <a:effectLst/>
                <a:latin typeface="Bookman Old Style"/>
                <a:ea typeface="Times New Roman"/>
              </a:rPr>
              <a:t>pemeliharaan</a:t>
            </a:r>
            <a:r>
              <a:rPr lang="en-US" sz="1200" dirty="0" smtClean="0">
                <a:effectLst/>
                <a:latin typeface="Bookman Old Style"/>
                <a:ea typeface="Times New Roman"/>
              </a:rPr>
              <a:t>;</a:t>
            </a:r>
            <a:endParaRPr lang="id-ID" sz="1200" dirty="0" smtClean="0">
              <a:effectLst/>
              <a:latin typeface="Times New Roman"/>
              <a:ea typeface="Times New Roman"/>
            </a:endParaRPr>
          </a:p>
          <a:p>
            <a:pPr marL="342900" lvl="0" indent="-342900" algn="just">
              <a:spcAft>
                <a:spcPts val="0"/>
              </a:spcAft>
              <a:buFont typeface="+mj-lt"/>
              <a:buAutoNum type="alphaLcPeriod"/>
            </a:pPr>
            <a:r>
              <a:rPr lang="en-US" sz="1200" dirty="0" err="1" smtClean="0">
                <a:effectLst/>
                <a:latin typeface="Bookman Old Style"/>
                <a:ea typeface="Times New Roman"/>
              </a:rPr>
              <a:t>pemeriksaan</a:t>
            </a:r>
            <a:r>
              <a:rPr lang="en-US" sz="1200" dirty="0" smtClean="0">
                <a:effectLst/>
                <a:latin typeface="Bookman Old Style"/>
                <a:ea typeface="Times New Roman"/>
              </a:rPr>
              <a:t> </a:t>
            </a:r>
            <a:r>
              <a:rPr lang="en-US" sz="1200" dirty="0" err="1" smtClean="0">
                <a:effectLst/>
                <a:latin typeface="Bookman Old Style"/>
                <a:ea typeface="Times New Roman"/>
              </a:rPr>
              <a:t>dan</a:t>
            </a:r>
            <a:r>
              <a:rPr lang="en-US" sz="1200" dirty="0" smtClean="0">
                <a:effectLst/>
                <a:latin typeface="Bookman Old Style"/>
                <a:ea typeface="Times New Roman"/>
              </a:rPr>
              <a:t> </a:t>
            </a:r>
            <a:r>
              <a:rPr lang="en-US" sz="1200" dirty="0" err="1" smtClean="0">
                <a:effectLst/>
                <a:latin typeface="Bookman Old Style"/>
                <a:ea typeface="Times New Roman"/>
              </a:rPr>
              <a:t>pengujian</a:t>
            </a:r>
            <a:r>
              <a:rPr lang="en-US" sz="1200" dirty="0" smtClean="0">
                <a:effectLst/>
                <a:latin typeface="Bookman Old Style"/>
                <a:ea typeface="Times New Roman"/>
              </a:rPr>
              <a:t>.</a:t>
            </a:r>
            <a:endParaRPr lang="id-ID" sz="1200" dirty="0" smtClean="0">
              <a:effectLst/>
              <a:latin typeface="Times New Roman"/>
              <a:ea typeface="Times New Roman"/>
            </a:endParaRPr>
          </a:p>
          <a:p>
            <a:pPr marL="228600" algn="just">
              <a:spcAft>
                <a:spcPts val="0"/>
              </a:spcAft>
            </a:pPr>
            <a:r>
              <a:rPr lang="en-US" sz="1200" dirty="0" smtClean="0">
                <a:effectLst/>
                <a:latin typeface="Bookman Old Style"/>
                <a:ea typeface="Times New Roman"/>
              </a:rPr>
              <a:t> </a:t>
            </a:r>
            <a:endParaRPr lang="id-ID" sz="1200" dirty="0" smtClean="0">
              <a:effectLst/>
              <a:latin typeface="Times New Roman"/>
              <a:ea typeface="Times New Roman"/>
            </a:endParaRPr>
          </a:p>
          <a:p>
            <a:pPr marL="0" lvl="0" indent="0" algn="just">
              <a:spcAft>
                <a:spcPts val="0"/>
              </a:spcAft>
              <a:buClr>
                <a:srgbClr val="000000"/>
              </a:buClr>
              <a:buFont typeface="+mj-lt"/>
              <a:buNone/>
            </a:pPr>
            <a:r>
              <a:rPr lang="id-ID" sz="1200" u="none" strike="noStrike" dirty="0" smtClean="0">
                <a:effectLst/>
                <a:latin typeface="Bookman Old Style"/>
                <a:ea typeface="Times New Roman"/>
              </a:rPr>
              <a:t>(2) </a:t>
            </a:r>
            <a:r>
              <a:rPr lang="en-US" sz="1200" u="none" strike="noStrike" dirty="0" err="1" smtClean="0">
                <a:effectLst/>
                <a:latin typeface="Bookman Old Style"/>
                <a:ea typeface="Times New Roman"/>
              </a:rPr>
              <a:t>Persyaratan</a:t>
            </a:r>
            <a:r>
              <a:rPr lang="en-US" sz="1200" u="none" strike="noStrike" dirty="0" smtClean="0">
                <a:effectLst/>
                <a:latin typeface="Bookman Old Style"/>
                <a:ea typeface="Times New Roman"/>
              </a:rPr>
              <a:t> K3 </a:t>
            </a:r>
            <a:r>
              <a:rPr lang="en-US" sz="1200" u="none" strike="noStrike" dirty="0" err="1" smtClean="0">
                <a:effectLst/>
                <a:latin typeface="Bookman Old Style"/>
                <a:ea typeface="Times New Roman"/>
              </a:rPr>
              <a:t>sebagaimana</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dimaksud</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pada</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ayat</a:t>
            </a:r>
            <a:r>
              <a:rPr lang="en-US" sz="1200" u="none" strike="noStrike" dirty="0" smtClean="0">
                <a:effectLst/>
                <a:latin typeface="Bookman Old Style"/>
                <a:ea typeface="Times New Roman"/>
              </a:rPr>
              <a:t> (1) </a:t>
            </a:r>
            <a:r>
              <a:rPr lang="en-US" sz="1200" u="none" strike="noStrike" dirty="0" err="1" smtClean="0">
                <a:effectLst/>
                <a:latin typeface="Bookman Old Style"/>
                <a:ea typeface="Times New Roman"/>
              </a:rPr>
              <a:t>dilaksanakan</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pada</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kegiatan</a:t>
            </a:r>
            <a:r>
              <a:rPr lang="en-US" sz="1200" u="none" strike="noStrike" dirty="0" smtClean="0">
                <a:effectLst/>
                <a:latin typeface="Bookman Old Style"/>
                <a:ea typeface="Times New Roman"/>
              </a:rPr>
              <a:t>:</a:t>
            </a:r>
            <a:endParaRPr lang="id-ID" sz="1200" u="none" strike="noStrike" dirty="0" smtClean="0">
              <a:effectLst/>
              <a:latin typeface="Times New Roman"/>
              <a:ea typeface="Times New Roman"/>
            </a:endParaRPr>
          </a:p>
          <a:p>
            <a:pPr marL="342900" lvl="0" indent="-342900">
              <a:spcAft>
                <a:spcPts val="0"/>
              </a:spcAft>
              <a:buFont typeface="+mj-lt"/>
              <a:buAutoNum type="alphaLcPeriod"/>
            </a:pPr>
            <a:r>
              <a:rPr lang="en-US" sz="1200" dirty="0" err="1" smtClean="0">
                <a:effectLst/>
                <a:latin typeface="Bookman Old Style"/>
                <a:ea typeface="Times New Roman"/>
              </a:rPr>
              <a:t>pembangkitan</a:t>
            </a:r>
            <a:r>
              <a:rPr lang="en-US" sz="1200" dirty="0" smtClean="0">
                <a:effectLst/>
                <a:latin typeface="Bookman Old Style"/>
                <a:ea typeface="Times New Roman"/>
              </a:rPr>
              <a:t> </a:t>
            </a:r>
            <a:r>
              <a:rPr lang="en-US" sz="1200" dirty="0" err="1" smtClean="0">
                <a:effectLst/>
                <a:latin typeface="Bookman Old Style"/>
                <a:ea typeface="Times New Roman"/>
              </a:rPr>
              <a:t>listrik</a:t>
            </a:r>
            <a:r>
              <a:rPr lang="en-US" sz="1200" dirty="0" smtClean="0">
                <a:effectLst/>
                <a:latin typeface="Bookman Old Style"/>
                <a:ea typeface="Times New Roman"/>
              </a:rPr>
              <a:t>;</a:t>
            </a:r>
            <a:endParaRPr lang="id-ID" sz="1200" dirty="0" smtClean="0">
              <a:effectLst/>
              <a:latin typeface="Times New Roman"/>
              <a:ea typeface="Times New Roman"/>
            </a:endParaRPr>
          </a:p>
          <a:p>
            <a:pPr marL="342900" lvl="0" indent="-342900">
              <a:spcAft>
                <a:spcPts val="0"/>
              </a:spcAft>
              <a:buFont typeface="+mj-lt"/>
              <a:buAutoNum type="alphaLcPeriod"/>
            </a:pPr>
            <a:r>
              <a:rPr lang="en-US" sz="1200" dirty="0" err="1" smtClean="0">
                <a:effectLst/>
                <a:latin typeface="Bookman Old Style"/>
                <a:ea typeface="Times New Roman"/>
              </a:rPr>
              <a:t>transmisi</a:t>
            </a:r>
            <a:r>
              <a:rPr lang="en-US" sz="1200" dirty="0" smtClean="0">
                <a:effectLst/>
                <a:latin typeface="Bookman Old Style"/>
                <a:ea typeface="Times New Roman"/>
              </a:rPr>
              <a:t> </a:t>
            </a:r>
            <a:r>
              <a:rPr lang="en-US" sz="1200" dirty="0" err="1" smtClean="0">
                <a:effectLst/>
                <a:latin typeface="Bookman Old Style"/>
                <a:ea typeface="Times New Roman"/>
              </a:rPr>
              <a:t>listrik</a:t>
            </a:r>
            <a:r>
              <a:rPr lang="en-US" sz="1200" dirty="0" smtClean="0">
                <a:effectLst/>
                <a:latin typeface="Bookman Old Style"/>
                <a:ea typeface="Times New Roman"/>
              </a:rPr>
              <a:t>;</a:t>
            </a:r>
            <a:endParaRPr lang="id-ID" sz="1200" dirty="0" smtClean="0">
              <a:effectLst/>
              <a:latin typeface="Times New Roman"/>
              <a:ea typeface="Times New Roman"/>
            </a:endParaRPr>
          </a:p>
          <a:p>
            <a:pPr marL="342900" lvl="0" indent="-342900">
              <a:spcAft>
                <a:spcPts val="0"/>
              </a:spcAft>
              <a:buFont typeface="+mj-lt"/>
              <a:buAutoNum type="alphaLcPeriod"/>
            </a:pPr>
            <a:r>
              <a:rPr lang="en-US" sz="1200" dirty="0" err="1" smtClean="0">
                <a:effectLst/>
                <a:latin typeface="Bookman Old Style"/>
                <a:ea typeface="Times New Roman"/>
              </a:rPr>
              <a:t>distribusi</a:t>
            </a:r>
            <a:r>
              <a:rPr lang="en-US" sz="1200" dirty="0" smtClean="0">
                <a:effectLst/>
                <a:latin typeface="Bookman Old Style"/>
                <a:ea typeface="Times New Roman"/>
              </a:rPr>
              <a:t> </a:t>
            </a:r>
            <a:r>
              <a:rPr lang="en-US" sz="1200" dirty="0" err="1" smtClean="0">
                <a:effectLst/>
                <a:latin typeface="Bookman Old Style"/>
                <a:ea typeface="Times New Roman"/>
              </a:rPr>
              <a:t>listrik</a:t>
            </a:r>
            <a:r>
              <a:rPr lang="en-US" sz="1200" dirty="0" smtClean="0">
                <a:effectLst/>
                <a:latin typeface="Bookman Old Style"/>
                <a:ea typeface="Times New Roman"/>
              </a:rPr>
              <a:t>; </a:t>
            </a:r>
            <a:r>
              <a:rPr lang="en-US" sz="1200" dirty="0" err="1" smtClean="0">
                <a:effectLst/>
                <a:latin typeface="Bookman Old Style"/>
                <a:ea typeface="Times New Roman"/>
              </a:rPr>
              <a:t>dan</a:t>
            </a:r>
            <a:r>
              <a:rPr lang="en-US" sz="1200" dirty="0" smtClean="0">
                <a:effectLst/>
                <a:latin typeface="Bookman Old Style"/>
                <a:ea typeface="Times New Roman"/>
              </a:rPr>
              <a:t> </a:t>
            </a:r>
            <a:endParaRPr lang="id-ID" sz="1200" dirty="0" smtClean="0">
              <a:effectLst/>
              <a:latin typeface="Times New Roman"/>
              <a:ea typeface="Times New Roman"/>
            </a:endParaRPr>
          </a:p>
          <a:p>
            <a:pPr marL="342900" lvl="0" indent="-342900">
              <a:spcAft>
                <a:spcPts val="0"/>
              </a:spcAft>
              <a:buFont typeface="+mj-lt"/>
              <a:buAutoNum type="alphaLcPeriod"/>
            </a:pPr>
            <a:r>
              <a:rPr lang="en-US" sz="1200" dirty="0" err="1" smtClean="0">
                <a:effectLst/>
                <a:latin typeface="Bookman Old Style"/>
                <a:ea typeface="Times New Roman"/>
              </a:rPr>
              <a:t>pemanfaatan</a:t>
            </a:r>
            <a:r>
              <a:rPr lang="en-US" sz="1200" dirty="0" smtClean="0">
                <a:effectLst/>
                <a:latin typeface="Bookman Old Style"/>
                <a:ea typeface="Times New Roman"/>
              </a:rPr>
              <a:t>  </a:t>
            </a:r>
            <a:r>
              <a:rPr lang="en-US" sz="1200" dirty="0" err="1" smtClean="0">
                <a:effectLst/>
                <a:latin typeface="Bookman Old Style"/>
                <a:ea typeface="Times New Roman"/>
              </a:rPr>
              <a:t>listrik</a:t>
            </a:r>
            <a:r>
              <a:rPr lang="en-US" sz="1200" dirty="0" smtClean="0">
                <a:effectLst/>
                <a:latin typeface="Bookman Old Style"/>
                <a:ea typeface="Times New Roman"/>
              </a:rPr>
              <a:t>;</a:t>
            </a:r>
            <a:endParaRPr lang="id-ID" sz="1200" dirty="0" smtClean="0">
              <a:effectLst/>
              <a:latin typeface="Times New Roman"/>
              <a:ea typeface="Times New Roman"/>
            </a:endParaRPr>
          </a:p>
          <a:p>
            <a:r>
              <a:rPr lang="id-ID" sz="1100" dirty="0" smtClean="0">
                <a:effectLst/>
                <a:latin typeface="Bookman Old Style"/>
                <a:ea typeface="Times New Roman"/>
                <a:cs typeface="Times New Roman"/>
              </a:rPr>
              <a:t>yang beroperasi dengan tegangan lebih dari 50 (lima puluh) volt arus bolak balik atau 120 (seratus dua puluh) volt arus searah.</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3</a:t>
            </a:fld>
            <a:endParaRPr lang="en-SG"/>
          </a:p>
        </p:txBody>
      </p:sp>
    </p:spTree>
    <p:extLst>
      <p:ext uri="{BB962C8B-B14F-4D97-AF65-F5344CB8AC3E}">
        <p14:creationId xmlns:p14="http://schemas.microsoft.com/office/powerpoint/2010/main" xmlns="" val="276185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id-ID" b="1" i="0" dirty="0" smtClean="0">
                <a:solidFill>
                  <a:srgbClr val="333333"/>
                </a:solidFill>
                <a:effectLst/>
                <a:latin typeface="Arial"/>
              </a:rPr>
              <a:t>BAHAYA SENGATAN LISTRIK BAGI MANUSIA</a:t>
            </a:r>
            <a:endParaRPr lang="id-ID" b="0" i="0" dirty="0" smtClean="0">
              <a:solidFill>
                <a:srgbClr val="333333"/>
              </a:solidFill>
              <a:effectLst/>
              <a:latin typeface="Arial"/>
            </a:endParaRPr>
          </a:p>
          <a:p>
            <a:pPr algn="just"/>
            <a:r>
              <a:rPr lang="id-ID" dirty="0" smtClean="0"/>
              <a:t/>
            </a:r>
            <a:br>
              <a:rPr lang="id-ID" dirty="0" smtClean="0"/>
            </a:br>
            <a:r>
              <a:rPr lang="id-ID" b="0" i="0" dirty="0" smtClean="0">
                <a:solidFill>
                  <a:srgbClr val="333333"/>
                </a:solidFill>
                <a:effectLst/>
                <a:latin typeface="Arial"/>
              </a:rPr>
              <a:t>          Pada satu sisi, dalam menjalankan aktivitas sehari-hari kita sangat membutuhkan daya listrik. Namun pada sisi lain, listrik sangat membahayakan keselamatan kita kalau tidak dikelola dengan baik. Sebagian besar orang pernah mengalami/merasakan sengatan listrik, dari yang hanya merasa terkejut saja sampai dengan yang merasa sangat menderita. Oleh karena itu, untuk mencegah dari hal-hal yang tidak diinginkan, kita perlu meningkatkan kewaspadaan terhadap bahaya listrik dan jalan yang terbaik adalah melalui peningkatan pemahaman terhadap sifat dasar kelistrikan yang kita gunakan.</a:t>
            </a:r>
          </a:p>
          <a:p>
            <a:pPr algn="just"/>
            <a:r>
              <a:rPr lang="id-ID" b="0" i="0" dirty="0" smtClean="0">
                <a:solidFill>
                  <a:srgbClr val="333333"/>
                </a:solidFill>
                <a:effectLst/>
                <a:latin typeface="Arial"/>
              </a:rPr>
              <a:t>          Bahaya listrik dibedakan menjadi dua, yaitu bahaya primer dan bahaya sekunder. Bahaya primer adalah bahaya-bahaya yang disebabkan oleh listrik secara langsung, seperti bahaya sengatan listrik dan bahaya kebakaran atau ledakan. Sedangkan bahaya sekunder adalah bahaya-bahaya yang diakibatkan listrik secara tidak langsung. Namun bukan berarti bahwa akibat yang ditimbulkannya lebih ringan dari bahaya primer. Contoh bahaya sekunder antara lain adalah seluruh tubuh atau sebagian tubuh terbakar baik langsung</a:t>
            </a:r>
          </a:p>
          <a:p>
            <a:pPr algn="just"/>
            <a:r>
              <a:rPr lang="id-ID" b="0" i="0" dirty="0" smtClean="0">
                <a:solidFill>
                  <a:srgbClr val="333333"/>
                </a:solidFill>
                <a:effectLst/>
                <a:latin typeface="Arial"/>
              </a:rPr>
              <a:t>maupun tidak langsung, jatuh dari suatu ketinggian, jatuh dari tangga, dan lain-lain.</a:t>
            </a:r>
          </a:p>
          <a:p>
            <a:r>
              <a:rPr lang="id-ID" dirty="0" smtClean="0"/>
              <a:t/>
            </a:r>
            <a:br>
              <a:rPr lang="id-ID" dirty="0" smtClean="0"/>
            </a:b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16</a:t>
            </a:fld>
            <a:endParaRPr lang="en-SG"/>
          </a:p>
        </p:txBody>
      </p:sp>
    </p:spTree>
    <p:extLst>
      <p:ext uri="{BB962C8B-B14F-4D97-AF65-F5344CB8AC3E}">
        <p14:creationId xmlns:p14="http://schemas.microsoft.com/office/powerpoint/2010/main" xmlns="" val="2931473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id-ID" b="1" i="0" dirty="0" smtClean="0">
                <a:solidFill>
                  <a:srgbClr val="333333"/>
                </a:solidFill>
                <a:effectLst/>
                <a:latin typeface="Arial"/>
              </a:rPr>
              <a:t> Dampak Sengatan Listrik Bagi Manusia</a:t>
            </a:r>
            <a:endParaRPr lang="id-ID" b="0" i="0" dirty="0" smtClean="0">
              <a:solidFill>
                <a:srgbClr val="333333"/>
              </a:solidFill>
              <a:effectLst/>
              <a:latin typeface="Arial"/>
            </a:endParaRPr>
          </a:p>
          <a:p>
            <a:pPr algn="just"/>
            <a:r>
              <a:rPr lang="id-ID" b="0" i="0" dirty="0" smtClean="0">
                <a:solidFill>
                  <a:srgbClr val="333333"/>
                </a:solidFill>
                <a:effectLst/>
                <a:latin typeface="Arial"/>
              </a:rPr>
              <a:t>        Dampak sengatan listrik bagi manusia antara lain adalah:</a:t>
            </a:r>
          </a:p>
          <a:p>
            <a:pPr algn="just"/>
            <a:r>
              <a:rPr lang="id-ID" b="0" i="0" dirty="0" smtClean="0">
                <a:solidFill>
                  <a:srgbClr val="333333"/>
                </a:solidFill>
                <a:effectLst/>
                <a:latin typeface="Arial"/>
              </a:rPr>
              <a:t>- Gagal kerja jantung (Ventricular Fibrillation), yaitu berhentinya denyut jantung atau denyutan yang sangat lemah sehingga tidak mampu mensirkulasikan darah dengan baik. Untuk mengembalikannya perlu bantuan dari luar.</a:t>
            </a:r>
          </a:p>
          <a:p>
            <a:pPr algn="just"/>
            <a:r>
              <a:rPr lang="id-ID" b="0" i="0" dirty="0" smtClean="0">
                <a:solidFill>
                  <a:srgbClr val="333333"/>
                </a:solidFill>
                <a:effectLst/>
                <a:latin typeface="Arial"/>
              </a:rPr>
              <a:t>- Gangguan pernafasan akibat kontraksi hebat (suffocation) yang dialami oleh paru-paru.</a:t>
            </a:r>
          </a:p>
          <a:p>
            <a:pPr algn="just"/>
            <a:r>
              <a:rPr lang="id-ID" b="0" i="0" dirty="0" smtClean="0">
                <a:solidFill>
                  <a:srgbClr val="333333"/>
                </a:solidFill>
                <a:effectLst/>
                <a:latin typeface="Arial"/>
              </a:rPr>
              <a:t>- Kerusakan sel tubuh akibat energi listrik yang mengalir di dalam tubuh,</a:t>
            </a:r>
          </a:p>
          <a:p>
            <a:pPr algn="just"/>
            <a:r>
              <a:rPr lang="id-ID" b="0" i="0" dirty="0" smtClean="0">
                <a:solidFill>
                  <a:srgbClr val="333333"/>
                </a:solidFill>
                <a:effectLst/>
                <a:latin typeface="Arial"/>
              </a:rPr>
              <a:t>- Terbakar akibat efek panas dari listrik.</a:t>
            </a:r>
          </a:p>
          <a:p>
            <a:pPr algn="just"/>
            <a:r>
              <a:rPr lang="id-ID" b="0" i="0" dirty="0" smtClean="0">
                <a:solidFill>
                  <a:srgbClr val="333333"/>
                </a:solidFill>
                <a:effectLst/>
                <a:latin typeface="Arial"/>
              </a:rPr>
              <a:t/>
            </a:r>
            <a:br>
              <a:rPr lang="id-ID" b="0" i="0" dirty="0" smtClean="0">
                <a:solidFill>
                  <a:srgbClr val="333333"/>
                </a:solidFill>
                <a:effectLst/>
                <a:latin typeface="Arial"/>
              </a:rPr>
            </a:br>
            <a:endParaRPr lang="id-ID" b="0" i="0" dirty="0" smtClean="0">
              <a:solidFill>
                <a:srgbClr val="333333"/>
              </a:solidFill>
              <a:effectLst/>
              <a:latin typeface="Arial"/>
            </a:endParaRPr>
          </a:p>
          <a:p>
            <a:pPr algn="just"/>
            <a:r>
              <a:rPr lang="id-ID" b="1" i="0" dirty="0" smtClean="0">
                <a:solidFill>
                  <a:srgbClr val="333333"/>
                </a:solidFill>
                <a:effectLst/>
                <a:latin typeface="Arial"/>
              </a:rPr>
              <a:t>2. Tiga Faktor Penentu Tingkat Bahaya Listrik</a:t>
            </a:r>
            <a:endParaRPr lang="id-ID" b="0" i="0" dirty="0" smtClean="0">
              <a:solidFill>
                <a:srgbClr val="333333"/>
              </a:solidFill>
              <a:effectLst/>
              <a:latin typeface="Arial"/>
            </a:endParaRPr>
          </a:p>
          <a:p>
            <a:pPr algn="just"/>
            <a:r>
              <a:rPr lang="id-ID" b="0" i="0" dirty="0" smtClean="0">
                <a:solidFill>
                  <a:srgbClr val="333333"/>
                </a:solidFill>
                <a:effectLst/>
                <a:latin typeface="Arial"/>
              </a:rPr>
              <a:t>          Terdapat tiga faktor yang menentukan tingkat bahaya listrik bagi manusia, yaitu tegangan (V), arus (I) dan tahanan (R). Ketiga faktor tersebut saling mempengaruhi antara satu dan lainnya yang ditunjukkan dalam hukum Ohm, seperti pada gambar 1 berikut</a:t>
            </a:r>
            <a:r>
              <a:rPr lang="id-ID" b="0" i="0" baseline="0" dirty="0" smtClean="0">
                <a:solidFill>
                  <a:srgbClr val="333333"/>
                </a:solidFill>
                <a:effectLst/>
                <a:latin typeface="Arial"/>
              </a:rPr>
              <a:t> penjelasannya</a:t>
            </a:r>
            <a:r>
              <a:rPr lang="id-ID" b="0" i="0" dirty="0" smtClean="0">
                <a:solidFill>
                  <a:srgbClr val="333333"/>
                </a:solidFill>
                <a:effectLst/>
                <a:latin typeface="Arial"/>
              </a:rPr>
              <a:t>.</a:t>
            </a:r>
          </a:p>
          <a:p>
            <a:pPr algn="just"/>
            <a:r>
              <a:rPr lang="id-ID" b="0" i="0" dirty="0" smtClean="0">
                <a:solidFill>
                  <a:srgbClr val="333333"/>
                </a:solidFill>
                <a:effectLst/>
                <a:latin typeface="Arial"/>
              </a:rPr>
              <a:t/>
            </a:r>
            <a:br>
              <a:rPr lang="id-ID" b="0" i="0" dirty="0" smtClean="0">
                <a:solidFill>
                  <a:srgbClr val="333333"/>
                </a:solidFill>
                <a:effectLst/>
                <a:latin typeface="Arial"/>
              </a:rPr>
            </a:br>
            <a:r>
              <a:rPr lang="id-ID" b="0" i="0" dirty="0" smtClean="0">
                <a:solidFill>
                  <a:srgbClr val="333333"/>
                </a:solidFill>
                <a:effectLst/>
                <a:latin typeface="Arial"/>
              </a:rPr>
              <a:t>         Tegangan (V) dalam satuan volt (V) merupakan tegangan sistem jaringan listrik atau sistem tegangan pada peralatan. Arus (I) dalam satuan ampere (A) atau mili- ampere (mA) adalah arus yang mengalir dalam rangkaian, dan tahanan (R) dalam satuan ohm, kilo ohm atau mega ohm adalah nilai tahanan atau resistansi total saluran yang tersambung pada sumber tegangan listrik. Sehingga berlaku :</a:t>
            </a:r>
          </a:p>
          <a:p>
            <a:pPr algn="just"/>
            <a:r>
              <a:rPr lang="id-ID" b="0" i="0" dirty="0" smtClean="0">
                <a:solidFill>
                  <a:srgbClr val="333333"/>
                </a:solidFill>
                <a:effectLst/>
                <a:latin typeface="Arial"/>
              </a:rPr>
              <a:t>I = V / R,       R = V / I       dan           V = I x R</a:t>
            </a:r>
          </a:p>
          <a:p>
            <a:pPr algn="just"/>
            <a:endParaRPr lang="id-ID" b="0" i="0" dirty="0" smtClean="0">
              <a:solidFill>
                <a:srgbClr val="333333"/>
              </a:solidFill>
              <a:effectLst/>
              <a:latin typeface="Arial"/>
            </a:endParaRPr>
          </a:p>
          <a:p>
            <a:pPr algn="just"/>
            <a:endParaRPr lang="id-ID" b="0" i="0" dirty="0" smtClean="0">
              <a:solidFill>
                <a:srgbClr val="333333"/>
              </a:solidFill>
              <a:effectLst/>
              <a:latin typeface="Arial"/>
            </a:endParaRPr>
          </a:p>
          <a:p>
            <a:pPr algn="just"/>
            <a:r>
              <a:rPr lang="id-ID" b="0" i="0" dirty="0" smtClean="0">
                <a:solidFill>
                  <a:srgbClr val="333333"/>
                </a:solidFill>
                <a:effectLst/>
                <a:latin typeface="Arial"/>
              </a:rPr>
              <a:t>         </a:t>
            </a:r>
            <a:br>
              <a:rPr lang="id-ID" b="0" i="0" dirty="0" smtClean="0">
                <a:solidFill>
                  <a:srgbClr val="333333"/>
                </a:solidFill>
                <a:effectLst/>
                <a:latin typeface="Arial"/>
              </a:rPr>
            </a:br>
            <a:endParaRPr lang="id-ID" b="0" i="0" dirty="0" smtClean="0">
              <a:solidFill>
                <a:srgbClr val="333333"/>
              </a:solidFill>
              <a:effectLst/>
              <a:latin typeface="Arial"/>
            </a:endParaRPr>
          </a:p>
          <a:p>
            <a:pPr algn="just"/>
            <a:r>
              <a:rPr lang="id-ID" b="0" i="0" dirty="0" smtClean="0">
                <a:solidFill>
                  <a:srgbClr val="333333"/>
                </a:solidFill>
                <a:effectLst/>
                <a:latin typeface="Arial"/>
              </a:rPr>
              <a:t>         </a:t>
            </a:r>
            <a:br>
              <a:rPr lang="id-ID" b="0" i="0" dirty="0" smtClean="0">
                <a:solidFill>
                  <a:srgbClr val="333333"/>
                </a:solidFill>
                <a:effectLst/>
                <a:latin typeface="Arial"/>
              </a:rPr>
            </a:br>
            <a:endParaRPr lang="id-ID" b="0" i="0" dirty="0" smtClean="0">
              <a:solidFill>
                <a:srgbClr val="333333"/>
              </a:solidFill>
              <a:effectLst/>
              <a:latin typeface="Arial"/>
            </a:endParaRPr>
          </a:p>
          <a:p>
            <a:pPr algn="just"/>
            <a:r>
              <a:rPr lang="id-ID" b="0" i="0" dirty="0" smtClean="0">
                <a:solidFill>
                  <a:srgbClr val="333333"/>
                </a:solidFill>
                <a:effectLst/>
                <a:latin typeface="Arial"/>
              </a:rPr>
              <a:t>         </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18</a:t>
            </a:fld>
            <a:endParaRPr lang="en-SG"/>
          </a:p>
        </p:txBody>
      </p:sp>
    </p:spTree>
    <p:extLst>
      <p:ext uri="{BB962C8B-B14F-4D97-AF65-F5344CB8AC3E}">
        <p14:creationId xmlns:p14="http://schemas.microsoft.com/office/powerpoint/2010/main" xmlns="" val="1939039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Bila dalam hal ini titik perhatiannya pada unsur manusia, maka selain kabel (penghantar), sistem pentanahan, dan bagian dari peralatan lain, tubuh kita termasuk bagian dari tahanan rangkaian tersebut (lihat gambar 2).  </a:t>
            </a:r>
          </a:p>
          <a:p>
            <a:r>
              <a:rPr lang="id-ID" b="0" i="0" dirty="0" smtClean="0">
                <a:solidFill>
                  <a:srgbClr val="333333"/>
                </a:solidFill>
                <a:effectLst/>
                <a:latin typeface="Arial"/>
              </a:rPr>
              <a:t>Tingkat bahaya listrik bagi manusia, salah satu faktornya ditentukan oleh tinggi rendah arus listrik yang mengalir ke dalam tubuh kita. Sedangkan kuantitas arus akan ditentukan oleh tegangan dan tahanan tubuh manusia serta tahanan lain yang menjadi bagian dari saluran. Berarti peristiwa bahaya listrik berawal dari sistem tegangan yang digunakan untuk mengoperasikan alat. Semakin tinggi sistem tegangan yang digunakan, semakin tinggi pula tingkat bahayanya. Jaringan listrik tegangan rendah dan sistem tegangan yang digunakan di Indonesia adalah: fasa-tunggal atau satu fasa sebesar 220 V, dan tiga fasa  sebesar 380 V dengan frekuensi 50 Hz. Sistem tegangan ini sungguh sangat berbahaya bagi keselamatan manusia.</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19</a:t>
            </a:fld>
            <a:endParaRPr lang="en-SG"/>
          </a:p>
        </p:txBody>
      </p:sp>
    </p:spTree>
    <p:extLst>
      <p:ext uri="{BB962C8B-B14F-4D97-AF65-F5344CB8AC3E}">
        <p14:creationId xmlns:p14="http://schemas.microsoft.com/office/powerpoint/2010/main" xmlns="" val="3409313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id-ID" b="1" i="0" dirty="0" smtClean="0">
                <a:solidFill>
                  <a:srgbClr val="333333"/>
                </a:solidFill>
                <a:effectLst/>
                <a:latin typeface="Arial"/>
              </a:rPr>
              <a:t>Proses Terjadinya Sengatan Listrik</a:t>
            </a:r>
            <a:endParaRPr lang="id-ID" b="0" i="0" dirty="0" smtClean="0">
              <a:solidFill>
                <a:srgbClr val="333333"/>
              </a:solidFill>
              <a:effectLst/>
              <a:latin typeface="Arial"/>
            </a:endParaRPr>
          </a:p>
          <a:p>
            <a:pPr algn="just"/>
            <a:r>
              <a:rPr lang="id-ID" b="0" i="0" dirty="0" smtClean="0">
                <a:solidFill>
                  <a:srgbClr val="333333"/>
                </a:solidFill>
                <a:effectLst/>
                <a:latin typeface="Arial"/>
              </a:rPr>
              <a:t>          Terdapat dua cara listrik bisa menyengat tubuh kita, yaitu melalui sentuhan langsung dan tidak langsung. Bahaya sentuhan langsung merupakan akibat dari anggota tubuh bersentuhan langsung dengan bagian yang bertegangan sedangkan bahaya sentuhan tidak langsung merupakan akibat dari adanya tegangan liar yang terhubung ke bodi atau selungkup alat yang terbuat dari logam (bukan bagian yang bertegangan) sehingga bila tersentuh akan mengakibatkan sengatan listrik. Gambar 3 dan 4  di bawah ini  memberikan ilustrasi tentang kedua bahaya tersebut.</a:t>
            </a:r>
          </a:p>
          <a:p>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20</a:t>
            </a:fld>
            <a:endParaRPr lang="en-SG"/>
          </a:p>
        </p:txBody>
      </p:sp>
    </p:spTree>
    <p:extLst>
      <p:ext uri="{BB962C8B-B14F-4D97-AF65-F5344CB8AC3E}">
        <p14:creationId xmlns:p14="http://schemas.microsoft.com/office/powerpoint/2010/main" xmlns="" val="209907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id-ID" b="1" i="0" dirty="0" smtClean="0">
                <a:solidFill>
                  <a:srgbClr val="333333"/>
                </a:solidFill>
                <a:effectLst/>
                <a:latin typeface="Arial"/>
              </a:rPr>
              <a:t>Tiga Faktor Penentu Keseriusan Akibat Sengatan Listrik</a:t>
            </a:r>
            <a:endParaRPr lang="id-ID" b="0" i="0" dirty="0" smtClean="0">
              <a:solidFill>
                <a:srgbClr val="333333"/>
              </a:solidFill>
              <a:effectLst/>
              <a:latin typeface="Arial"/>
            </a:endParaRPr>
          </a:p>
          <a:p>
            <a:pPr algn="just"/>
            <a:r>
              <a:rPr lang="id-ID" b="0" i="0" dirty="0" smtClean="0">
                <a:solidFill>
                  <a:srgbClr val="333333"/>
                </a:solidFill>
                <a:effectLst/>
                <a:latin typeface="Arial"/>
              </a:rPr>
              <a:t>          Terdapat tiga faktor yang menentukan keseriusan sengatan listrik pada tubuh manusia, yaitu: besar arus, lintasan aliran, dan lama sengatan pada tubuh.</a:t>
            </a:r>
          </a:p>
          <a:p>
            <a:pPr algn="just"/>
            <a:r>
              <a:rPr lang="id-ID" b="0" i="0" dirty="0" smtClean="0">
                <a:solidFill>
                  <a:srgbClr val="333333"/>
                </a:solidFill>
                <a:effectLst/>
                <a:latin typeface="Arial"/>
              </a:rPr>
              <a:t/>
            </a:r>
            <a:br>
              <a:rPr lang="id-ID" b="0" i="0" dirty="0" smtClean="0">
                <a:solidFill>
                  <a:srgbClr val="333333"/>
                </a:solidFill>
                <a:effectLst/>
                <a:latin typeface="Arial"/>
              </a:rPr>
            </a:br>
            <a:endParaRPr lang="id-ID" b="0" i="0" dirty="0" smtClean="0">
              <a:solidFill>
                <a:srgbClr val="333333"/>
              </a:solidFill>
              <a:effectLst/>
              <a:latin typeface="Arial"/>
            </a:endParaRPr>
          </a:p>
          <a:p>
            <a:pPr algn="just"/>
            <a:r>
              <a:rPr lang="id-ID" b="1" i="0" dirty="0" smtClean="0">
                <a:solidFill>
                  <a:srgbClr val="333333"/>
                </a:solidFill>
                <a:effectLst/>
                <a:latin typeface="Arial"/>
              </a:rPr>
              <a:t>a. Besar arus listrik</a:t>
            </a:r>
            <a:endParaRPr lang="id-ID" b="0" i="0" dirty="0" smtClean="0">
              <a:solidFill>
                <a:srgbClr val="333333"/>
              </a:solidFill>
              <a:effectLst/>
              <a:latin typeface="Arial"/>
            </a:endParaRPr>
          </a:p>
          <a:p>
            <a:pPr algn="just"/>
            <a:r>
              <a:rPr lang="id-ID" b="0" i="0" dirty="0" smtClean="0">
                <a:solidFill>
                  <a:srgbClr val="333333"/>
                </a:solidFill>
                <a:effectLst/>
                <a:latin typeface="Arial"/>
              </a:rPr>
              <a:t>          Besar arus yang mengalir dalam tubuh akan ditentukan oleh tegangan dan tahanan tubuh. Tegangan tergantung sistem tegangan yang digunakan (di Indonesia 220 V dan 380 V), sedangkan tahanan tubuh manusia bervariasi tergantung pada jenis, kelembaban/moistur kulit dan faktor-faktor lain seperti ukuran tubuh, berat badan, dan lain sebagainya. Tahanan kontak kulit bervariasi dari 1.000 Kilo Ohm (kulit kering) sampai 100 Ohm (kulit basah). Tahanan dalam (internal) tubuh sendiri antara 100– 500 Ohm.</a:t>
            </a:r>
          </a:p>
          <a:p>
            <a:pPr algn="just"/>
            <a:r>
              <a:rPr lang="id-ID" b="1" i="0" dirty="0" smtClean="0">
                <a:solidFill>
                  <a:srgbClr val="333333"/>
                </a:solidFill>
                <a:effectLst/>
                <a:latin typeface="Arial"/>
              </a:rPr>
              <a:t>Contoh :</a:t>
            </a:r>
            <a:endParaRPr lang="id-ID" b="0" i="0" dirty="0" smtClean="0">
              <a:solidFill>
                <a:srgbClr val="333333"/>
              </a:solidFill>
              <a:effectLst/>
              <a:latin typeface="Arial"/>
            </a:endParaRPr>
          </a:p>
          <a:p>
            <a:pPr algn="just"/>
            <a:r>
              <a:rPr lang="id-ID" b="0" i="0" dirty="0" smtClean="0">
                <a:solidFill>
                  <a:srgbClr val="333333"/>
                </a:solidFill>
                <a:effectLst/>
                <a:latin typeface="Arial"/>
              </a:rPr>
              <a:t>Jika tegangan sistem yang digunakan adalah 220 V, berapakah kemungkinan arus yang mengalir ke dalam tubuh manusia?</a:t>
            </a:r>
          </a:p>
          <a:p>
            <a:pPr algn="just"/>
            <a:r>
              <a:rPr lang="id-ID" b="1" i="0" dirty="0" smtClean="0">
                <a:solidFill>
                  <a:srgbClr val="333333"/>
                </a:solidFill>
                <a:effectLst/>
                <a:latin typeface="Arial"/>
              </a:rPr>
              <a:t>Kondisi terjelek :</a:t>
            </a:r>
            <a:endParaRPr lang="id-ID" b="0" i="0" dirty="0" smtClean="0">
              <a:solidFill>
                <a:srgbClr val="333333"/>
              </a:solidFill>
              <a:effectLst/>
              <a:latin typeface="Arial"/>
            </a:endParaRPr>
          </a:p>
          <a:p>
            <a:pPr algn="just"/>
            <a:r>
              <a:rPr lang="id-ID" b="0" i="0" dirty="0" smtClean="0">
                <a:solidFill>
                  <a:srgbClr val="333333"/>
                </a:solidFill>
                <a:effectLst/>
                <a:latin typeface="Arial"/>
              </a:rPr>
              <a:t>- Tahanan tubuh adalah tahanan kontak kulit ditambah tahanan internal tubuh, (Rk) = 100 Ohm + 100 Ohm = 200 Ohm</a:t>
            </a:r>
          </a:p>
          <a:p>
            <a:pPr algn="just"/>
            <a:r>
              <a:rPr lang="id-ID" b="0" i="0" dirty="0" smtClean="0">
                <a:solidFill>
                  <a:srgbClr val="333333"/>
                </a:solidFill>
                <a:effectLst/>
                <a:latin typeface="Arial"/>
              </a:rPr>
              <a:t>- Arus yang mengalir ke tubuh : I = V / R = 220 V / 200 Ohm = 1,1 A</a:t>
            </a:r>
          </a:p>
          <a:p>
            <a:pPr algn="just"/>
            <a:r>
              <a:rPr lang="id-ID" b="1" i="0" dirty="0" smtClean="0">
                <a:solidFill>
                  <a:srgbClr val="333333"/>
                </a:solidFill>
                <a:effectLst/>
                <a:latin typeface="Arial"/>
              </a:rPr>
              <a:t>Kondisi terbaik :</a:t>
            </a:r>
            <a:endParaRPr lang="id-ID" b="0" i="0" dirty="0" smtClean="0">
              <a:solidFill>
                <a:srgbClr val="333333"/>
              </a:solidFill>
              <a:effectLst/>
              <a:latin typeface="Arial"/>
            </a:endParaRPr>
          </a:p>
          <a:p>
            <a:pPr algn="just"/>
            <a:r>
              <a:rPr lang="id-ID" b="0" i="0" dirty="0" smtClean="0">
                <a:solidFill>
                  <a:srgbClr val="333333"/>
                </a:solidFill>
                <a:effectLst/>
                <a:latin typeface="Arial"/>
              </a:rPr>
              <a:t>- Tahanan tubuh Rk = 1.000 Kilo Ohm</a:t>
            </a:r>
          </a:p>
          <a:p>
            <a:pPr algn="just"/>
            <a:r>
              <a:rPr lang="id-ID" b="0" i="0" dirty="0" smtClean="0">
                <a:solidFill>
                  <a:srgbClr val="333333"/>
                </a:solidFill>
                <a:effectLst/>
                <a:latin typeface="Arial"/>
              </a:rPr>
              <a:t>- I = 220 V / 1.000 KOhm = 0,22 mA</a:t>
            </a:r>
          </a:p>
          <a:p>
            <a:pPr algn="just"/>
            <a:r>
              <a:rPr lang="id-ID" b="0" i="0" dirty="0" smtClean="0">
                <a:solidFill>
                  <a:srgbClr val="333333"/>
                </a:solidFill>
                <a:effectLst/>
                <a:latin typeface="Arial"/>
              </a:rPr>
              <a:t/>
            </a:r>
            <a:br>
              <a:rPr lang="id-ID" b="0" i="0" dirty="0" smtClean="0">
                <a:solidFill>
                  <a:srgbClr val="333333"/>
                </a:solidFill>
                <a:effectLst/>
                <a:latin typeface="Arial"/>
              </a:rPr>
            </a:br>
            <a:endParaRPr lang="id-ID" b="0" i="0" dirty="0" smtClean="0">
              <a:solidFill>
                <a:srgbClr val="333333"/>
              </a:solidFill>
              <a:effectLst/>
              <a:latin typeface="Arial"/>
            </a:endParaRPr>
          </a:p>
          <a:p>
            <a:pPr algn="just"/>
            <a:r>
              <a:rPr lang="id-ID" b="1" i="0" dirty="0" smtClean="0">
                <a:solidFill>
                  <a:srgbClr val="333333"/>
                </a:solidFill>
                <a:effectLst/>
                <a:latin typeface="Arial"/>
              </a:rPr>
              <a:t>b. Lintasan aliran arus dalam tubuh</a:t>
            </a:r>
            <a:endParaRPr lang="id-ID" b="0" i="0" dirty="0" smtClean="0">
              <a:solidFill>
                <a:srgbClr val="333333"/>
              </a:solidFill>
              <a:effectLst/>
              <a:latin typeface="Arial"/>
            </a:endParaRPr>
          </a:p>
          <a:p>
            <a:pPr algn="just"/>
            <a:r>
              <a:rPr lang="id-ID" b="0" i="0" dirty="0" smtClean="0">
                <a:solidFill>
                  <a:srgbClr val="333333"/>
                </a:solidFill>
                <a:effectLst/>
                <a:latin typeface="Arial"/>
              </a:rPr>
              <a:t>          Lintasan arus listrik dalam tubuh manusia juga akan sangat menentukan tingkat akibat sengatan listrik. Lintasan yang sangat berbahaya adalah yang melewati jantung dan pusat saraf (otak). Untuk menghindari kemungkinan terburuk apabila kita bekerja pada sistem kelistrikan, khususnya yang bersifat ONLINE adalah sebagai berikut :</a:t>
            </a:r>
          </a:p>
          <a:p>
            <a:pPr algn="just"/>
            <a:r>
              <a:rPr lang="id-ID" b="0" i="0" dirty="0" smtClean="0">
                <a:solidFill>
                  <a:srgbClr val="333333"/>
                </a:solidFill>
                <a:effectLst/>
                <a:latin typeface="Arial"/>
              </a:rPr>
              <a:t>- Gunakan topi isolasi untuk menghindari kepala dari sentuhan listrik.</a:t>
            </a:r>
          </a:p>
          <a:p>
            <a:pPr algn="just"/>
            <a:r>
              <a:rPr lang="id-ID" b="0" i="0" dirty="0" smtClean="0">
                <a:solidFill>
                  <a:srgbClr val="333333"/>
                </a:solidFill>
                <a:effectLst/>
                <a:latin typeface="Arial"/>
              </a:rPr>
              <a:t>- Gunakan sepatu yang berisolasi baik agar kalau terjadi hubungan listrik dari anggota tubuh yang lain tidak mengalir ke kaki agar jantung tidak dilalui arus listrik.</a:t>
            </a:r>
          </a:p>
          <a:p>
            <a:pPr algn="just"/>
            <a:r>
              <a:rPr lang="id-ID" b="0" i="0" dirty="0" smtClean="0">
                <a:solidFill>
                  <a:srgbClr val="333333"/>
                </a:solidFill>
                <a:effectLst/>
                <a:latin typeface="Arial"/>
              </a:rPr>
              <a:t>- Gunakan sarung tangan isolasi minimal untuk satu tangan untuk menghindari lintasan aliran ke jantung bila terjadi sentuhan listrik melalui kedua tangan. Bila tidak, satu tangan untuk bekerja sedangkan tangan yang satunya dimasukkan ke dalam saku.</a:t>
            </a:r>
          </a:p>
          <a:p>
            <a:pPr algn="just"/>
            <a:r>
              <a:rPr lang="id-ID" b="0" i="0" dirty="0" smtClean="0">
                <a:solidFill>
                  <a:srgbClr val="333333"/>
                </a:solidFill>
                <a:effectLst/>
                <a:latin typeface="Arial"/>
              </a:rPr>
              <a:t/>
            </a:r>
            <a:br>
              <a:rPr lang="id-ID" b="0" i="0" dirty="0" smtClean="0">
                <a:solidFill>
                  <a:srgbClr val="333333"/>
                </a:solidFill>
                <a:effectLst/>
                <a:latin typeface="Arial"/>
              </a:rPr>
            </a:br>
            <a:endParaRPr lang="id-ID" b="0" i="0" dirty="0" smtClean="0">
              <a:solidFill>
                <a:srgbClr val="333333"/>
              </a:solidFill>
              <a:effectLst/>
              <a:latin typeface="Arial"/>
            </a:endParaRPr>
          </a:p>
          <a:p>
            <a:pPr algn="just"/>
            <a:r>
              <a:rPr lang="id-ID" b="1" i="0" dirty="0" smtClean="0">
                <a:solidFill>
                  <a:srgbClr val="333333"/>
                </a:solidFill>
                <a:effectLst/>
                <a:latin typeface="Arial"/>
              </a:rPr>
              <a:t>c. Lama waktu terkena sengatan listrik</a:t>
            </a:r>
            <a:endParaRPr lang="id-ID" b="0" i="0" dirty="0" smtClean="0">
              <a:solidFill>
                <a:srgbClr val="333333"/>
              </a:solidFill>
              <a:effectLst/>
              <a:latin typeface="Arial"/>
            </a:endParaRPr>
          </a:p>
          <a:p>
            <a:pPr algn="just"/>
            <a:r>
              <a:rPr lang="id-ID" b="0" i="0" dirty="0" smtClean="0">
                <a:solidFill>
                  <a:srgbClr val="333333"/>
                </a:solidFill>
                <a:effectLst/>
                <a:latin typeface="Arial"/>
              </a:rPr>
              <a:t>          Lama waktu terkena sengatan listrik ternyata sangat menentukan kefatalan akibat sengatan listrik. Penemuan faktor ini menjadi petunjuk yang sangat berharga bagi pengembangan teknologi proteksi dan keselamatan listrik. Semakin lama waktu tubuh dalam sengatan semakin fatal pengaruh yang diakibatkannya. Oleh karena itu, yang menjadi ekspektasi dalam pengembangan teknologi adalah bagaimana bisa membatasi sengatan agar dalam waktu sependek mungkin.</a:t>
            </a:r>
          </a:p>
          <a:p>
            <a:pPr algn="just"/>
            <a:r>
              <a:rPr lang="id-ID" b="0" i="0" dirty="0" smtClean="0">
                <a:solidFill>
                  <a:srgbClr val="333333"/>
                </a:solidFill>
                <a:effectLst/>
                <a:latin typeface="Arial"/>
              </a:rPr>
              <a:t>          Untuk mengetahui lebih lanjut tentang pengaruh besar dan lama waktu arus sengatan terhadap tubuh ditunjukkan pada gambar 6. Dalam gambar tersebut diperlihatkan bagaimana pengaruh sengatan listrik terhadap tubuh, khususnya yang terkait dengan dua faktor, yaitu besar dan lama arus listrik mengalir dalam tubuh. Arus sengatan pada :</a:t>
            </a:r>
          </a:p>
          <a:p>
            <a:pPr algn="just"/>
            <a:r>
              <a:rPr lang="id-ID" b="0" i="0" dirty="0" smtClean="0">
                <a:solidFill>
                  <a:srgbClr val="333333"/>
                </a:solidFill>
                <a:effectLst/>
                <a:latin typeface="Arial"/>
              </a:rPr>
              <a:t>Daerah 1 (sampai 0,5 mA) merupakan daerah aman dan belum terasakan oleh tubuh (arus mulai terasa 1 mA s/d 8 mA).</a:t>
            </a:r>
          </a:p>
          <a:p>
            <a:pPr algn="just"/>
            <a:r>
              <a:rPr lang="id-ID" b="0" i="0" dirty="0" smtClean="0">
                <a:solidFill>
                  <a:srgbClr val="333333"/>
                </a:solidFill>
                <a:effectLst/>
                <a:latin typeface="Arial"/>
              </a:rPr>
              <a:t>Daerah 2, merupakan daerah yang masih aman walaupun sudah memberikan dampak rasa pada tubuh dari ringan sampai sedang walaupun masih belum menyebabkan gangguan kesehatan.</a:t>
            </a:r>
          </a:p>
          <a:p>
            <a:pPr algn="just"/>
            <a:r>
              <a:rPr lang="id-ID" b="0" i="0" dirty="0" smtClean="0">
                <a:solidFill>
                  <a:srgbClr val="333333"/>
                </a:solidFill>
                <a:effectLst/>
                <a:latin typeface="Arial"/>
              </a:rPr>
              <a:t>Daerah 3 sudah berbahaya bagi manusia karena akan menimbulkan kejang-kejang/kontraksi otot dan paru-paru sehingga menimbulkan gangguan pernafasan.</a:t>
            </a:r>
          </a:p>
          <a:p>
            <a:pPr algn="just"/>
            <a:r>
              <a:rPr lang="id-ID" b="0" i="0" dirty="0" smtClean="0">
                <a:solidFill>
                  <a:srgbClr val="333333"/>
                </a:solidFill>
                <a:effectLst/>
                <a:latin typeface="Arial"/>
              </a:rPr>
              <a:t>Daerah 4 merupakan daerah yang sangat memungkinkan menimbulkan kematiansi penderita.</a:t>
            </a:r>
            <a:endParaRPr lang="id-ID" b="0" i="0" dirty="0">
              <a:solidFill>
                <a:srgbClr val="333333"/>
              </a:solidFill>
              <a:effectLst/>
              <a:latin typeface="Arial"/>
            </a:endParaRPr>
          </a:p>
        </p:txBody>
      </p:sp>
      <p:sp>
        <p:nvSpPr>
          <p:cNvPr id="4" name="Slide Number Placeholder 3"/>
          <p:cNvSpPr>
            <a:spLocks noGrp="1"/>
          </p:cNvSpPr>
          <p:nvPr>
            <p:ph type="sldNum" sz="quarter" idx="10"/>
          </p:nvPr>
        </p:nvSpPr>
        <p:spPr/>
        <p:txBody>
          <a:bodyPr/>
          <a:lstStyle/>
          <a:p>
            <a:fld id="{D4A1CB9A-DFF1-433A-8584-9F8642C57CFD}" type="slidenum">
              <a:rPr lang="en-SG" smtClean="0"/>
              <a:pPr/>
              <a:t>21</a:t>
            </a:fld>
            <a:endParaRPr lang="en-SG"/>
          </a:p>
        </p:txBody>
      </p:sp>
    </p:spTree>
    <p:extLst>
      <p:ext uri="{BB962C8B-B14F-4D97-AF65-F5344CB8AC3E}">
        <p14:creationId xmlns:p14="http://schemas.microsoft.com/office/powerpoint/2010/main" xmlns="" val="1878131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id-ID" b="0" i="0" dirty="0" smtClean="0">
                <a:solidFill>
                  <a:srgbClr val="333333"/>
                </a:solidFill>
                <a:effectLst/>
                <a:latin typeface="Arial"/>
              </a:rPr>
              <a:t>Gambar 5. Daerah bahaya akibat lama waktu arus sengatan terhadap tubuh manusia</a:t>
            </a:r>
          </a:p>
          <a:p>
            <a:pPr algn="ctr"/>
            <a:endParaRPr lang="id-ID" b="0" i="0" dirty="0" smtClean="0">
              <a:solidFill>
                <a:srgbClr val="333333"/>
              </a:solidFill>
              <a:effectLst/>
              <a:latin typeface="Arial"/>
            </a:endParaRPr>
          </a:p>
          <a:p>
            <a:pPr algn="just"/>
            <a:r>
              <a:rPr lang="id-ID" b="0" i="0" dirty="0" smtClean="0">
                <a:solidFill>
                  <a:srgbClr val="333333"/>
                </a:solidFill>
                <a:effectLst/>
                <a:latin typeface="Arial"/>
              </a:rPr>
              <a:t>          Dalam gambar tersebut juga ditunjukkan karakteristik salah satu pengaman terhadap bahaya sengatan listrik, di mana ada batasan kurang dari 30 mA dan waktu kurang dari 25 milli detik Hal ini akan dibahas lebih lanjut dalam bagian proteksi pada pertemuan berikutnya.</a:t>
            </a:r>
          </a:p>
          <a:p>
            <a:r>
              <a:rPr lang="id-ID" dirty="0" smtClean="0"/>
              <a:t/>
            </a:r>
            <a:br>
              <a:rPr lang="id-ID" dirty="0" smtClean="0"/>
            </a:b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22</a:t>
            </a:fld>
            <a:endParaRPr lang="en-SG"/>
          </a:p>
        </p:txBody>
      </p:sp>
    </p:spTree>
    <p:extLst>
      <p:ext uri="{BB962C8B-B14F-4D97-AF65-F5344CB8AC3E}">
        <p14:creationId xmlns:p14="http://schemas.microsoft.com/office/powerpoint/2010/main" xmlns="" val="3256718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id-ID" b="1" i="0" dirty="0" smtClean="0">
                <a:solidFill>
                  <a:srgbClr val="FF9900"/>
                </a:solidFill>
                <a:effectLst/>
                <a:latin typeface="Trebuchet MS"/>
              </a:rPr>
              <a:t> Sistem Pengamanan terhadap Bahaya Listrik</a:t>
            </a:r>
            <a:r>
              <a:rPr lang="id-ID" dirty="0" smtClean="0"/>
              <a:t/>
            </a:r>
            <a:br>
              <a:rPr lang="id-ID" dirty="0" smtClean="0"/>
            </a:br>
            <a:r>
              <a:rPr lang="id-ID" b="0" i="0" dirty="0" smtClean="0">
                <a:solidFill>
                  <a:srgbClr val="666666"/>
                </a:solidFill>
                <a:effectLst/>
                <a:latin typeface="Trebuchet MS"/>
              </a:rPr>
              <a:t>Sistem pengamanan listrik dimaksudkan untuk mencegah orang bersentuhan baik langsung maupun tidak langsung dengan bagian yang beraliran listrik.</a:t>
            </a:r>
          </a:p>
          <a:p>
            <a:pPr algn="l"/>
            <a:endParaRPr lang="id-ID" b="0" i="0" dirty="0" smtClean="0">
              <a:solidFill>
                <a:srgbClr val="666666"/>
              </a:solidFill>
              <a:effectLst/>
              <a:latin typeface="Trebuchet MS"/>
            </a:endParaRPr>
          </a:p>
          <a:p>
            <a:pPr algn="l"/>
            <a:r>
              <a:rPr lang="id-ID" b="0" i="0" dirty="0" smtClean="0">
                <a:solidFill>
                  <a:srgbClr val="FF9900"/>
                </a:solidFill>
                <a:effectLst/>
                <a:latin typeface="Trebuchet MS"/>
              </a:rPr>
              <a:t>Pengamanan terhadap sentuhan langsung</a:t>
            </a:r>
            <a:r>
              <a:rPr lang="id-ID" b="0" i="0" dirty="0" smtClean="0">
                <a:solidFill>
                  <a:srgbClr val="666666"/>
                </a:solidFill>
                <a:effectLst/>
                <a:latin typeface="Trebuchet MS"/>
              </a:rPr>
              <a:t/>
            </a:r>
            <a:br>
              <a:rPr lang="id-ID" b="0" i="0" dirty="0" smtClean="0">
                <a:solidFill>
                  <a:srgbClr val="666666"/>
                </a:solidFill>
                <a:effectLst/>
                <a:latin typeface="Trebuchet MS"/>
              </a:rPr>
            </a:br>
            <a:r>
              <a:rPr lang="id-ID" b="0" i="0" dirty="0" smtClean="0">
                <a:solidFill>
                  <a:srgbClr val="666666"/>
                </a:solidFill>
                <a:effectLst/>
                <a:latin typeface="Trebuchet MS"/>
              </a:rPr>
              <a:t>Ada banyak cara / metoda pengamanan dari sentuhan langsung seperti yang akan dijelaskan berikut ini.</a:t>
            </a:r>
          </a:p>
          <a:p>
            <a:pPr algn="just">
              <a:buFont typeface="Arial"/>
              <a:buChar char="•"/>
            </a:pPr>
            <a:r>
              <a:rPr lang="id-ID" b="0" i="0" dirty="0" smtClean="0">
                <a:solidFill>
                  <a:srgbClr val="666666"/>
                </a:solidFill>
                <a:effectLst/>
                <a:latin typeface="Trebuchet MS"/>
              </a:rPr>
              <a:t>Isolasi pengaman yang memadai. Pastikan bahwa kualitas isolasi pengaman baik, dan dilakukan pemeriksaan dan pemeliharaan dengan baik. Memasang kabel sesuai dengan peraturan dan standard yang berlaku.</a:t>
            </a:r>
          </a:p>
          <a:p>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23</a:t>
            </a:fld>
            <a:endParaRPr lang="en-SG"/>
          </a:p>
        </p:txBody>
      </p:sp>
    </p:spTree>
    <p:extLst>
      <p:ext uri="{BB962C8B-B14F-4D97-AF65-F5344CB8AC3E}">
        <p14:creationId xmlns:p14="http://schemas.microsoft.com/office/powerpoint/2010/main" xmlns="" val="1926517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0" i="0" dirty="0" smtClean="0">
                <a:solidFill>
                  <a:srgbClr val="666666"/>
                </a:solidFill>
                <a:effectLst/>
                <a:latin typeface="Trebuchet MS"/>
              </a:rPr>
              <a:t>Menggunakan peralatan INTERLOCKING. Peralatan ini biasa di pasang pada pintu-pintu. Ruangan yang di dalamnya terdapat peralatan yang berbahaya. Jika pintu dibuka, semua aliran listrik ke peralatan terputus (door switch).</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24</a:t>
            </a:fld>
            <a:endParaRPr lang="en-SG"/>
          </a:p>
        </p:txBody>
      </p:sp>
    </p:spTree>
    <p:extLst>
      <p:ext uri="{BB962C8B-B14F-4D97-AF65-F5344CB8AC3E}">
        <p14:creationId xmlns:p14="http://schemas.microsoft.com/office/powerpoint/2010/main" xmlns="" val="4161441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Pengamanan terhadap tegangan sentuh (tidak langsung)</a:t>
            </a:r>
          </a:p>
          <a:p>
            <a:r>
              <a:rPr lang="id-ID" dirty="0" smtClean="0"/>
              <a:t>Pentanahan (Grounding/Earthing)Pentanahan merupakan salah satu cara konvensional untuk mengatasi bahaya tegangan sentuh tidak langsung yang dimungkinkan terjadi pada bagian peralatan yang terbuat dari logam. Untuk peralatan yang mempunyai selungkup / rumah tidak terbuat dari logam tidak memerlukan sistem ini. Agar sistem ini dapat bekerja secara efektif maka baik dalam pembuatannya maupun hasil yang dicapai harus sesuai dengan standard. Ada 2 hal yang dilakukan oleh sistem pentanahan, yaitu (1) menyalurkan arus dari bagian-bagian logam peralatan yang teraliri arus listrik liar ke tanah melalui saluran pentanahan, dan (2) menghilangkan beda potensial antara bagian logam peralatan dan tanah sehingga tidak membahayakan bagi yang menyentuhnya.</a:t>
            </a:r>
          </a:p>
          <a:p>
            <a:r>
              <a:rPr lang="id-ID" dirty="0" smtClean="0"/>
              <a:t>Berikut ini contoh potensi bahaya tegangan sentuh tidak langsung dan pengamanannya.</a:t>
            </a:r>
          </a:p>
          <a:p>
            <a:r>
              <a:rPr lang="id-ID" dirty="0" smtClean="0"/>
              <a:t>Tegangan sentuh (tidak langsung) Peralatan yang digunakan menggunakan sistem tegangan fasa-satu, dengan tegangan antara saluran fasa (L) dan netral (N) 220 V. Alat tersebut menggunakan sekering 200 A. Bila terjadi arus bocor pada selungkup/rumah mesin, maka tegangan/beda potensial antara selungkup mesin dan tanah sebesar 220 V. Tegangan sentuh ini sangat berbahaya bagi manusia. Bila selungkup yang bertegangan ini tersentuh oleh orang maka akan ada arus yang mengalir ke tubuh orangtersebut sebagaimana telah diilustrasikan dalam</a:t>
            </a:r>
            <a:r>
              <a:rPr lang="id-ID" baseline="0" dirty="0" smtClean="0"/>
              <a:t> gambar</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25</a:t>
            </a:fld>
            <a:endParaRPr lang="en-SG"/>
          </a:p>
        </p:txBody>
      </p:sp>
    </p:spTree>
    <p:extLst>
      <p:ext uri="{BB962C8B-B14F-4D97-AF65-F5344CB8AC3E}">
        <p14:creationId xmlns:p14="http://schemas.microsoft.com/office/powerpoint/2010/main" xmlns="" val="3536622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i="0" dirty="0" smtClean="0">
                <a:solidFill>
                  <a:srgbClr val="FF9900"/>
                </a:solidFill>
                <a:effectLst/>
                <a:latin typeface="Trebuchet MS"/>
              </a:rPr>
              <a:t>Pengaman pada peralatan portabel</a:t>
            </a:r>
            <a:r>
              <a:rPr lang="id-ID" dirty="0" smtClean="0"/>
              <a:t/>
            </a:r>
            <a:br>
              <a:rPr lang="id-ID" dirty="0" smtClean="0"/>
            </a:br>
            <a:r>
              <a:rPr lang="id-ID" b="0" i="0" dirty="0" smtClean="0">
                <a:solidFill>
                  <a:srgbClr val="666666"/>
                </a:solidFill>
                <a:effectLst/>
                <a:latin typeface="Trebuchet MS"/>
              </a:rPr>
              <a:t>Metode pengamanan peralatan listrik portabel dibedakan menjadi 2 kelas, yaitu Alat Kelas I dan Kelas II. Sedangkan untuk alat-alat mainan dikategorikan Alat Kelas III. Alat Kelas I adalah alat listrik yang pengamanan terhadap sengatan listrik menggunakan saluran pentanahan (grounding). Alat ini mempunyai selungkup (casing) yang terbuat dari logam. Alat Kelas II adalah alat listrik yang mempunyai isolasi ganda, di mana selungkup atau bagian-bagian yang tersentuh dalam pemakaiannya terbuat dari bahan isolasi. Pada alat kelas ini tidak diperlukan saluran pentanahan. Berikut ini adalah contoh alat yang termasuk Kelas I dan Kelas II.</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27</a:t>
            </a:fld>
            <a:endParaRPr lang="en-SG"/>
          </a:p>
        </p:txBody>
      </p:sp>
    </p:spTree>
    <p:extLst>
      <p:ext uri="{BB962C8B-B14F-4D97-AF65-F5344CB8AC3E}">
        <p14:creationId xmlns:p14="http://schemas.microsoft.com/office/powerpoint/2010/main" xmlns="" val="1155739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06ACB0B-ED5A-427F-A662-F25DCD0B04BE}" type="slidenum">
              <a:rPr lang="en-US" altLang="id-ID"/>
              <a:pPr/>
              <a:t>5</a:t>
            </a:fld>
            <a:endParaRPr lang="en-US" altLang="id-ID"/>
          </a:p>
        </p:txBody>
      </p:sp>
      <p:sp>
        <p:nvSpPr>
          <p:cNvPr id="899074" name="Rectangle 2"/>
          <p:cNvSpPr>
            <a:spLocks noGrp="1" noRot="1" noChangeAspect="1" noChangeArrowheads="1" noTextEdit="1"/>
          </p:cNvSpPr>
          <p:nvPr>
            <p:ph type="sldImg"/>
          </p:nvPr>
        </p:nvSpPr>
        <p:spPr>
          <a:xfrm>
            <a:off x="584200" y="0"/>
            <a:ext cx="5689600" cy="4267200"/>
          </a:xfrm>
          <a:ln/>
        </p:spPr>
      </p:sp>
      <p:sp>
        <p:nvSpPr>
          <p:cNvPr id="899075" name="Rectangle 3"/>
          <p:cNvSpPr>
            <a:spLocks noGrp="1" noChangeArrowheads="1"/>
          </p:cNvSpPr>
          <p:nvPr>
            <p:ph type="body" idx="1"/>
          </p:nvPr>
        </p:nvSpPr>
        <p:spPr>
          <a:xfrm>
            <a:off x="914400" y="4342048"/>
            <a:ext cx="5029200" cy="4115101"/>
          </a:xfrm>
        </p:spPr>
        <p:txBody>
          <a:bodyPr/>
          <a:lstStyle/>
          <a:p>
            <a:pPr>
              <a:spcBef>
                <a:spcPct val="0"/>
              </a:spcBef>
            </a:pPr>
            <a:endParaRPr lang="id-ID" altLang="id-ID" sz="2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a:buChar char="•"/>
            </a:pPr>
            <a:r>
              <a:rPr lang="id-ID" b="1" i="0" dirty="0" smtClean="0">
                <a:solidFill>
                  <a:srgbClr val="FF0000"/>
                </a:solidFill>
                <a:effectLst/>
                <a:latin typeface="Trebuchet MS"/>
              </a:rPr>
              <a:t>Prosedur Lockout/Tagout</a:t>
            </a:r>
            <a:r>
              <a:rPr lang="id-ID" dirty="0" smtClean="0"/>
              <a:t/>
            </a:r>
            <a:br>
              <a:rPr lang="id-ID" dirty="0" smtClean="0"/>
            </a:br>
            <a:r>
              <a:rPr lang="id-ID" b="0" i="0" dirty="0" smtClean="0">
                <a:solidFill>
                  <a:srgbClr val="666666"/>
                </a:solidFill>
                <a:effectLst/>
                <a:latin typeface="Trebuchet MS"/>
              </a:rPr>
              <a:t>Prosedur ini merupakan prosedur keselamatan khusus yang diperlukan ketika bekerja untuk melakukan pemeliharaan/perbaikan pada sistem peralatan listrik secara aman.</a:t>
            </a:r>
            <a:br>
              <a:rPr lang="id-ID" b="0" i="0" dirty="0" smtClean="0">
                <a:solidFill>
                  <a:srgbClr val="666666"/>
                </a:solidFill>
                <a:effectLst/>
                <a:latin typeface="Trebuchet MS"/>
              </a:rPr>
            </a:br>
            <a:r>
              <a:rPr lang="id-ID" b="1" i="0" dirty="0" smtClean="0">
                <a:solidFill>
                  <a:srgbClr val="FF0000"/>
                </a:solidFill>
                <a:effectLst/>
                <a:latin typeface="Trebuchet MS"/>
              </a:rPr>
              <a:t>Tujuan:</a:t>
            </a:r>
            <a:r>
              <a:rPr lang="id-ID" b="0" i="0" dirty="0" smtClean="0">
                <a:solidFill>
                  <a:srgbClr val="666666"/>
                </a:solidFill>
                <a:effectLst/>
                <a:latin typeface="Trebuchet MS"/>
              </a:rPr>
              <a:t/>
            </a:r>
            <a:br>
              <a:rPr lang="id-ID" b="0" i="0" dirty="0" smtClean="0">
                <a:solidFill>
                  <a:srgbClr val="666666"/>
                </a:solidFill>
                <a:effectLst/>
                <a:latin typeface="Trebuchet MS"/>
              </a:rPr>
            </a:br>
            <a:r>
              <a:rPr lang="id-ID" b="0" i="0" dirty="0" smtClean="0">
                <a:solidFill>
                  <a:srgbClr val="666666"/>
                </a:solidFill>
                <a:effectLst/>
                <a:latin typeface="Trebuchet MS"/>
              </a:rPr>
              <a:t>Mencegah adanya release baik secara elektrik maupun mekanik yang tidak disengaja yang membahayakan orang yang sedang melakukan pekerjaan pemeliharaan dan atau perbaikan.</a:t>
            </a:r>
          </a:p>
          <a:p>
            <a:pPr algn="just">
              <a:buFont typeface="Arial"/>
              <a:buChar char="•"/>
            </a:pPr>
            <a:r>
              <a:rPr lang="id-ID" b="0" i="0" dirty="0" smtClean="0">
                <a:solidFill>
                  <a:srgbClr val="666666"/>
                </a:solidFill>
                <a:effectLst/>
                <a:latin typeface="Trebuchet MS"/>
              </a:rPr>
              <a:t>Memisahkan/memutuskan dari aliran listrik.</a:t>
            </a:r>
          </a:p>
          <a:p>
            <a:pPr algn="just">
              <a:buFont typeface="Arial"/>
              <a:buChar char="•"/>
            </a:pPr>
            <a:r>
              <a:rPr lang="id-ID" b="0" i="0" dirty="0" smtClean="0">
                <a:solidFill>
                  <a:srgbClr val="666666"/>
                </a:solidFill>
                <a:effectLst/>
                <a:latin typeface="Trebuchet MS"/>
              </a:rPr>
              <a:t>Langkah-langkah prosedur ini dapat dijelaskan sebagai berikut :</a:t>
            </a:r>
          </a:p>
          <a:p>
            <a:pPr algn="just">
              <a:buFont typeface="Arial"/>
              <a:buChar char="•"/>
            </a:pPr>
            <a:r>
              <a:rPr lang="id-ID" b="0" i="0" dirty="0" smtClean="0">
                <a:solidFill>
                  <a:srgbClr val="666666"/>
                </a:solidFill>
                <a:effectLst/>
                <a:latin typeface="Trebuchet MS"/>
              </a:rPr>
              <a:t>Buat rencana lockout/tagout</a:t>
            </a:r>
          </a:p>
          <a:p>
            <a:pPr algn="just">
              <a:buFont typeface="Arial"/>
              <a:buChar char="•"/>
            </a:pPr>
            <a:r>
              <a:rPr lang="id-ID" b="0" i="0" dirty="0" smtClean="0">
                <a:solidFill>
                  <a:srgbClr val="666666"/>
                </a:solidFill>
                <a:effectLst/>
                <a:latin typeface="Trebuchet MS"/>
              </a:rPr>
              <a:t>Beritahu operator dan pengguna lainnya rencana pemutusan aliran listrik</a:t>
            </a:r>
          </a:p>
          <a:p>
            <a:pPr algn="just">
              <a:buFont typeface="Arial"/>
              <a:buChar char="•"/>
            </a:pPr>
            <a:r>
              <a:rPr lang="id-ID" b="0" i="0" dirty="0" smtClean="0">
                <a:solidFill>
                  <a:srgbClr val="666666"/>
                </a:solidFill>
                <a:effectLst/>
                <a:latin typeface="Trebuchet MS"/>
              </a:rPr>
              <a:t>Putuskan aliran pada titik yang tepat</a:t>
            </a:r>
          </a:p>
          <a:p>
            <a:pPr algn="l">
              <a:buFont typeface="Arial"/>
              <a:buChar char="•"/>
            </a:pPr>
            <a:r>
              <a:rPr lang="sv-SE" b="0" i="0" dirty="0" smtClean="0">
                <a:solidFill>
                  <a:srgbClr val="666666"/>
                </a:solidFill>
                <a:effectLst/>
                <a:latin typeface="Trebuchet MS"/>
              </a:rPr>
              <a:t>Periksa apakah tim/pekerja telah menggantungkan padlocksnya pada titik lockout</a:t>
            </a:r>
          </a:p>
          <a:p>
            <a:pPr algn="l">
              <a:buFont typeface="Arial"/>
              <a:buChar char="•"/>
            </a:pPr>
            <a:r>
              <a:rPr lang="sv-SE" b="0" i="0" dirty="0" smtClean="0">
                <a:solidFill>
                  <a:srgbClr val="666666"/>
                </a:solidFill>
                <a:effectLst/>
                <a:latin typeface="Trebuchet MS"/>
              </a:rPr>
              <a:t>Letakkan tulisan ”perhatian” pada titik lockout</a:t>
            </a:r>
          </a:p>
          <a:p>
            <a:pPr algn="l">
              <a:buFont typeface="Arial"/>
              <a:buChar char="•"/>
            </a:pPr>
            <a:r>
              <a:rPr lang="sv-SE" b="0" i="0" dirty="0" smtClean="0">
                <a:solidFill>
                  <a:srgbClr val="666666"/>
                </a:solidFill>
                <a:effectLst/>
                <a:latin typeface="Trebuchet MS"/>
              </a:rPr>
              <a:t>Lepaskan energi sisa/tersimpan ( baterai kapasitor, per)</a:t>
            </a:r>
          </a:p>
          <a:p>
            <a:pPr algn="l">
              <a:buFont typeface="Arial"/>
              <a:buChar char="•"/>
            </a:pPr>
            <a:r>
              <a:rPr lang="sv-SE" b="0" i="0" dirty="0" smtClean="0">
                <a:solidFill>
                  <a:srgbClr val="666666"/>
                </a:solidFill>
                <a:effectLst/>
                <a:latin typeface="Trebuchet MS"/>
              </a:rPr>
              <a:t>Pastikan bahwa peralatan/sistem tidak beraliran listrik</a:t>
            </a:r>
          </a:p>
          <a:p>
            <a:pPr algn="just">
              <a:buFont typeface="Arial"/>
              <a:buChar char="•"/>
            </a:pPr>
            <a:r>
              <a:rPr lang="id-ID" b="0" i="0" dirty="0" smtClean="0">
                <a:solidFill>
                  <a:srgbClr val="666666"/>
                </a:solidFill>
                <a:effectLst/>
                <a:latin typeface="Trebuchet MS"/>
              </a:rPr>
              <a:t>Semua anggota tim/pekerja mengambil padlocknya kembali setelah pekerjaan selesai</a:t>
            </a:r>
          </a:p>
          <a:p>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30</a:t>
            </a:fld>
            <a:endParaRPr lang="en-SG"/>
          </a:p>
        </p:txBody>
      </p:sp>
    </p:spTree>
    <p:extLst>
      <p:ext uri="{BB962C8B-B14F-4D97-AF65-F5344CB8AC3E}">
        <p14:creationId xmlns:p14="http://schemas.microsoft.com/office/powerpoint/2010/main" xmlns="" val="3401896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Penyebab Kebakaran dan Pengamanan</a:t>
            </a:r>
          </a:p>
          <a:p>
            <a:r>
              <a:rPr lang="id-ID" dirty="0" smtClean="0"/>
              <a:t>Ukuran kabel yang tidak memadai. Salah satu faktor yang menentukan ukuran kabel atau penghantar adalah besar arus nominal yang akan dialirkan melalui kabel/penghantar tersebut sesuai dengan lingkungan pemasangannya, terbuka atau tertutup. Dasar pertimbangannya adalah efek pemanasan yang dialami oleh penghantar tersebut jangan melampaui batas. Bila kapasitas arus terlampaui maka akan menimbulkan efek panas yang berkepanjangan yang akhirnya bisa merusak isolasi dan atau membakar benda-benda sekitarnya.</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31</a:t>
            </a:fld>
            <a:endParaRPr lang="en-SG"/>
          </a:p>
        </p:txBody>
      </p:sp>
    </p:spTree>
    <p:extLst>
      <p:ext uri="{BB962C8B-B14F-4D97-AF65-F5344CB8AC3E}">
        <p14:creationId xmlns:p14="http://schemas.microsoft.com/office/powerpoint/2010/main" xmlns="" val="2385639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id-ID" b="0" i="0" dirty="0" smtClean="0">
                <a:solidFill>
                  <a:srgbClr val="666666"/>
                </a:solidFill>
                <a:effectLst/>
                <a:latin typeface="Trebuchet MS"/>
              </a:rPr>
              <a:t>Untuk daerah-daerah seperti ini harus digunakan peralatan anti percikan api. Kondisi abnormal sistem kelistrikan gambar</a:t>
            </a:r>
            <a:r>
              <a:rPr lang="id-ID" b="0" i="0" baseline="0" dirty="0" smtClean="0">
                <a:solidFill>
                  <a:srgbClr val="666666"/>
                </a:solidFill>
                <a:effectLst/>
                <a:latin typeface="Trebuchet MS"/>
              </a:rPr>
              <a:t> diatas</a:t>
            </a:r>
            <a:r>
              <a:rPr lang="id-ID" b="0" i="0" dirty="0" smtClean="0">
                <a:solidFill>
                  <a:srgbClr val="666666"/>
                </a:solidFill>
                <a:effectLst/>
                <a:latin typeface="Trebuchet MS"/>
              </a:rPr>
              <a:t> mengilustrasikan arus kesalahan (abnormal) yang sangat ekstrim yang bisa jadi menimbulkan kebakaran dan atau peledakan, yaitu:</a:t>
            </a:r>
          </a:p>
          <a:p>
            <a:pPr algn="just">
              <a:buFont typeface="Arial"/>
              <a:buChar char="•"/>
            </a:pPr>
            <a:r>
              <a:rPr lang="id-ID" b="0" i="0" dirty="0" smtClean="0">
                <a:solidFill>
                  <a:srgbClr val="666666"/>
                </a:solidFill>
                <a:effectLst/>
                <a:latin typeface="Trebuchet MS"/>
              </a:rPr>
              <a:t>Terjadinya hubung singkat antar saluran aktif L1, L2, dan L3,</a:t>
            </a:r>
          </a:p>
          <a:p>
            <a:pPr algn="just">
              <a:buFont typeface="Arial"/>
              <a:buChar char="•"/>
            </a:pPr>
            <a:r>
              <a:rPr lang="id-ID" b="0" i="0" dirty="0" smtClean="0">
                <a:solidFill>
                  <a:srgbClr val="666666"/>
                </a:solidFill>
                <a:effectLst/>
                <a:latin typeface="Trebuchet MS"/>
              </a:rPr>
              <a:t>Hubung singkat ke tanah (hubung tanah) antara saluran aktif L1, L2, L3 dengan tanah</a:t>
            </a:r>
          </a:p>
          <a:p>
            <a:pPr algn="just">
              <a:buFont typeface="Arial"/>
              <a:buChar char="•"/>
            </a:pPr>
            <a:r>
              <a:rPr lang="id-ID" b="0" i="0" dirty="0" smtClean="0">
                <a:solidFill>
                  <a:srgbClr val="666666"/>
                </a:solidFill>
                <a:effectLst/>
                <a:latin typeface="Trebuchet MS"/>
              </a:rPr>
              <a:t>Bila ada kawat netral bisa terjadi hubung singkat antara saluran aktif L1, L2, L3 dengan saluran netral, Untuk mencegah potensi bahaya yang disebabkan oleh kondisi abnormal semacam ini adalah pemasangan alat proteksi yang tepat, seperti sekering, CB, MCB, ELCB, dll.</a:t>
            </a:r>
          </a:p>
          <a:p>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34</a:t>
            </a:fld>
            <a:endParaRPr lang="en-SG"/>
          </a:p>
        </p:txBody>
      </p:sp>
    </p:spTree>
    <p:extLst>
      <p:ext uri="{BB962C8B-B14F-4D97-AF65-F5344CB8AC3E}">
        <p14:creationId xmlns:p14="http://schemas.microsoft.com/office/powerpoint/2010/main" xmlns="" val="35855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IPXXB</a:t>
            </a:r>
          </a:p>
          <a:p>
            <a:r>
              <a:rPr lang="id-ID" dirty="0" smtClean="0"/>
              <a:t>angka pertama diganti huruf X : tidak dipersyaratkan untuk proteksi dari masuknya benda asing padat</a:t>
            </a:r>
            <a:r>
              <a:rPr lang="id-ID" baseline="0" dirty="0" smtClean="0"/>
              <a:t> </a:t>
            </a:r>
            <a:r>
              <a:rPr lang="id-ID" dirty="0" smtClean="0"/>
              <a:t>angka kedua diganti huruf X : tidak dipersyaratkan untuk proteksi dari masuknya air. Huruf B : dipersyaratkan proteksi manusia dari sentuh langsung jari ke bagian berbahaya.</a:t>
            </a:r>
          </a:p>
          <a:p>
            <a:pPr marL="373063" marR="0" lvl="0" indent="-373063" algn="l" defTabSz="995363" rtl="0" eaLnBrk="0" fontAlgn="base" latinLnBrk="0" hangingPunct="0">
              <a:lnSpc>
                <a:spcPct val="90000"/>
              </a:lnSpc>
              <a:spcBef>
                <a:spcPct val="20000"/>
              </a:spcBef>
              <a:spcAft>
                <a:spcPct val="0"/>
              </a:spcAft>
              <a:buClrTx/>
              <a:buSzTx/>
              <a:buFontTx/>
              <a:buChar char="•"/>
              <a:tabLst/>
              <a:defRPr/>
            </a:pPr>
            <a:r>
              <a:rPr kumimoji="0" lang="en-US" altLang="id-ID" sz="3100" b="0" i="0" u="none" strike="noStrike" kern="0" cap="none" spc="0" normalizeH="0" baseline="0" noProof="0" dirty="0" smtClean="0">
                <a:ln>
                  <a:noFill/>
                </a:ln>
                <a:solidFill>
                  <a:srgbClr val="FFFFFF"/>
                </a:solidFill>
                <a:effectLst/>
                <a:uLnTx/>
                <a:uFillTx/>
                <a:latin typeface="Times New Roman"/>
                <a:ea typeface="+mn-ea"/>
                <a:cs typeface="+mn-cs"/>
              </a:rPr>
              <a:t>IP2X</a:t>
            </a:r>
          </a:p>
          <a:p>
            <a:pPr marL="808038" marR="0" lvl="1" indent="-309563" algn="l" defTabSz="995363" rtl="0" eaLnBrk="0" fontAlgn="base" latinLnBrk="0" hangingPunct="0">
              <a:lnSpc>
                <a:spcPct val="90000"/>
              </a:lnSpc>
              <a:spcBef>
                <a:spcPct val="20000"/>
              </a:spcBef>
              <a:spcAft>
                <a:spcPct val="0"/>
              </a:spcAft>
              <a:buClrTx/>
              <a:buSzTx/>
              <a:buFontTx/>
              <a:buChar char="–"/>
              <a:tabLst/>
              <a:defRPr/>
            </a:pPr>
            <a:r>
              <a:rPr kumimoji="0" lang="en-US" altLang="id-ID" sz="2600" b="0" i="0" u="none" strike="noStrike" kern="0" cap="none" spc="0" normalizeH="0" baseline="0" noProof="0" dirty="0" err="1" smtClean="0">
                <a:ln>
                  <a:noFill/>
                </a:ln>
                <a:solidFill>
                  <a:srgbClr val="FFFFFF"/>
                </a:solidFill>
                <a:effectLst/>
                <a:uLnTx/>
                <a:uFillTx/>
                <a:latin typeface="Times New Roman"/>
              </a:rPr>
              <a:t>angka</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pertama</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angka</a:t>
            </a:r>
            <a:r>
              <a:rPr kumimoji="0" lang="en-US" altLang="id-ID" sz="2600" b="0" i="0" u="none" strike="noStrike" kern="0" cap="none" spc="0" normalizeH="0" baseline="0" noProof="0" dirty="0" smtClean="0">
                <a:ln>
                  <a:noFill/>
                </a:ln>
                <a:solidFill>
                  <a:srgbClr val="FFFFFF"/>
                </a:solidFill>
                <a:effectLst/>
                <a:uLnTx/>
                <a:uFillTx/>
                <a:latin typeface="Times New Roman"/>
              </a:rPr>
              <a:t> 2) : </a:t>
            </a:r>
            <a:r>
              <a:rPr kumimoji="0" lang="en-US" altLang="id-ID" sz="2600" b="0" i="0" u="none" strike="noStrike" kern="0" cap="none" spc="0" normalizeH="0" baseline="0" noProof="0" dirty="0" err="1" smtClean="0">
                <a:ln>
                  <a:noFill/>
                </a:ln>
                <a:solidFill>
                  <a:srgbClr val="FFFFFF"/>
                </a:solidFill>
                <a:effectLst/>
                <a:uLnTx/>
                <a:uFillTx/>
                <a:latin typeface="Times New Roman"/>
              </a:rPr>
              <a:t>dipersyaratkan</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darimasuknya</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benda</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asing</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padat</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dengan</a:t>
            </a:r>
            <a:r>
              <a:rPr kumimoji="0" lang="en-US" altLang="id-ID" sz="2600" b="0" i="0" u="none" strike="noStrike" kern="0" cap="none" spc="0" normalizeH="0" baseline="0" noProof="0" dirty="0" smtClean="0">
                <a:ln>
                  <a:noFill/>
                </a:ln>
                <a:solidFill>
                  <a:srgbClr val="FFFFFF"/>
                </a:solidFill>
                <a:effectLst/>
                <a:uLnTx/>
                <a:uFillTx/>
                <a:latin typeface="Times New Roman"/>
              </a:rPr>
              <a:t> diameter ≥ 12,5 mm </a:t>
            </a:r>
            <a:r>
              <a:rPr kumimoji="0" lang="en-US" altLang="id-ID" sz="2600" b="0" i="0" u="none" strike="noStrike" kern="0" cap="none" spc="0" normalizeH="0" baseline="0" noProof="0" dirty="0" err="1" smtClean="0">
                <a:ln>
                  <a:noFill/>
                </a:ln>
                <a:solidFill>
                  <a:srgbClr val="FFFFFF"/>
                </a:solidFill>
                <a:effectLst/>
                <a:uLnTx/>
                <a:uFillTx/>
                <a:latin typeface="Times New Roman"/>
              </a:rPr>
              <a:t>dan</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proteksi</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manusia</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dari</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sentuh</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langsung</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dari</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jari</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ke</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bagian</a:t>
            </a:r>
            <a:r>
              <a:rPr kumimoji="0" lang="en-US" altLang="id-ID" sz="2600" b="0" i="0" u="none" strike="noStrike" kern="0" cap="none" spc="0" normalizeH="0" baseline="0" noProof="0" dirty="0" smtClean="0">
                <a:ln>
                  <a:noFill/>
                </a:ln>
                <a:solidFill>
                  <a:srgbClr val="FFFFFF"/>
                </a:solidFill>
                <a:effectLst/>
                <a:uLnTx/>
                <a:uFillTx/>
                <a:latin typeface="Times New Roman"/>
              </a:rPr>
              <a:t> yang </a:t>
            </a:r>
            <a:r>
              <a:rPr kumimoji="0" lang="en-US" altLang="id-ID" sz="2600" b="0" i="0" u="none" strike="noStrike" kern="0" cap="none" spc="0" normalizeH="0" baseline="0" noProof="0" dirty="0" err="1" smtClean="0">
                <a:ln>
                  <a:noFill/>
                </a:ln>
                <a:solidFill>
                  <a:srgbClr val="FFFFFF"/>
                </a:solidFill>
                <a:effectLst/>
                <a:uLnTx/>
                <a:uFillTx/>
                <a:latin typeface="Times New Roman"/>
              </a:rPr>
              <a:t>berbahaya</a:t>
            </a:r>
            <a:endParaRPr kumimoji="0" lang="en-US" altLang="id-ID" sz="2600" b="0" i="0" u="none" strike="noStrike" kern="0" cap="none" spc="0" normalizeH="0" baseline="0" noProof="0" dirty="0" smtClean="0">
              <a:ln>
                <a:noFill/>
              </a:ln>
              <a:solidFill>
                <a:srgbClr val="FFFFFF"/>
              </a:solidFill>
              <a:effectLst/>
              <a:uLnTx/>
              <a:uFillTx/>
              <a:latin typeface="Times New Roman"/>
            </a:endParaRPr>
          </a:p>
          <a:p>
            <a:pPr marL="808038" marR="0" lvl="1" indent="-309563" algn="l" defTabSz="995363" rtl="0" eaLnBrk="0" fontAlgn="base" latinLnBrk="0" hangingPunct="0">
              <a:lnSpc>
                <a:spcPct val="90000"/>
              </a:lnSpc>
              <a:spcBef>
                <a:spcPct val="20000"/>
              </a:spcBef>
              <a:spcAft>
                <a:spcPct val="0"/>
              </a:spcAft>
              <a:buClrTx/>
              <a:buSzTx/>
              <a:buFontTx/>
              <a:buChar char="–"/>
              <a:tabLst/>
              <a:defRPr/>
            </a:pPr>
            <a:r>
              <a:rPr kumimoji="0" lang="en-US" altLang="id-ID" sz="2600" b="0" i="0" u="none" strike="noStrike" kern="0" cap="none" spc="0" normalizeH="0" baseline="0" noProof="0" dirty="0" err="1" smtClean="0">
                <a:ln>
                  <a:noFill/>
                </a:ln>
                <a:solidFill>
                  <a:srgbClr val="FFFFFF"/>
                </a:solidFill>
                <a:effectLst/>
                <a:uLnTx/>
                <a:uFillTx/>
                <a:latin typeface="Times New Roman"/>
              </a:rPr>
              <a:t>Angka</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kedua</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diganti</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huruf</a:t>
            </a:r>
            <a:r>
              <a:rPr kumimoji="0" lang="en-US" altLang="id-ID" sz="2600" b="0" i="0" u="none" strike="noStrike" kern="0" cap="none" spc="0" normalizeH="0" baseline="0" noProof="0" dirty="0" smtClean="0">
                <a:ln>
                  <a:noFill/>
                </a:ln>
                <a:solidFill>
                  <a:srgbClr val="FFFFFF"/>
                </a:solidFill>
                <a:effectLst/>
                <a:uLnTx/>
                <a:uFillTx/>
                <a:latin typeface="Times New Roman"/>
              </a:rPr>
              <a:t> X : </a:t>
            </a:r>
            <a:r>
              <a:rPr kumimoji="0" lang="en-US" altLang="id-ID" sz="2600" b="0" i="0" u="none" strike="noStrike" kern="0" cap="none" spc="0" normalizeH="0" baseline="0" noProof="0" dirty="0" err="1" smtClean="0">
                <a:ln>
                  <a:noFill/>
                </a:ln>
                <a:solidFill>
                  <a:srgbClr val="FFFFFF"/>
                </a:solidFill>
                <a:effectLst/>
                <a:uLnTx/>
                <a:uFillTx/>
                <a:latin typeface="Times New Roman"/>
              </a:rPr>
              <a:t>tidak</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ada</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persyaratan</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untuk</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proteksi</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dari</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masuknya</a:t>
            </a:r>
            <a:r>
              <a:rPr kumimoji="0" lang="en-US" altLang="id-ID" sz="2600" b="0" i="0" u="none" strike="noStrike" kern="0" cap="none" spc="0" normalizeH="0" baseline="0" noProof="0" dirty="0" smtClean="0">
                <a:ln>
                  <a:noFill/>
                </a:ln>
                <a:solidFill>
                  <a:srgbClr val="FFFFFF"/>
                </a:solidFill>
                <a:effectLst/>
                <a:uLnTx/>
                <a:uFillTx/>
                <a:latin typeface="Times New Roman"/>
              </a:rPr>
              <a:t> air</a:t>
            </a:r>
          </a:p>
          <a:p>
            <a:pPr marL="373063" marR="0" lvl="0" indent="-373063" algn="l" defTabSz="995363" rtl="0" eaLnBrk="0" fontAlgn="base" latinLnBrk="0" hangingPunct="0">
              <a:lnSpc>
                <a:spcPct val="90000"/>
              </a:lnSpc>
              <a:spcBef>
                <a:spcPct val="20000"/>
              </a:spcBef>
              <a:spcAft>
                <a:spcPct val="0"/>
              </a:spcAft>
              <a:buClrTx/>
              <a:buSzTx/>
              <a:buFontTx/>
              <a:buChar char="•"/>
              <a:tabLst/>
              <a:defRPr/>
            </a:pPr>
            <a:r>
              <a:rPr kumimoji="0" lang="en-US" altLang="id-ID" sz="3100" b="0" i="0" u="none" strike="noStrike" kern="0" cap="none" spc="0" normalizeH="0" baseline="0" noProof="0" dirty="0" smtClean="0">
                <a:ln>
                  <a:noFill/>
                </a:ln>
                <a:solidFill>
                  <a:srgbClr val="FFFFFF"/>
                </a:solidFill>
                <a:effectLst/>
                <a:uLnTx/>
                <a:uFillTx/>
                <a:latin typeface="Times New Roman"/>
                <a:ea typeface="+mn-ea"/>
                <a:cs typeface="+mn-cs"/>
              </a:rPr>
              <a:t>IP4X</a:t>
            </a:r>
          </a:p>
          <a:p>
            <a:pPr marL="808038" marR="0" lvl="1" indent="-309563" algn="l" defTabSz="995363" rtl="0" eaLnBrk="0" fontAlgn="base" latinLnBrk="0" hangingPunct="0">
              <a:lnSpc>
                <a:spcPct val="90000"/>
              </a:lnSpc>
              <a:spcBef>
                <a:spcPct val="20000"/>
              </a:spcBef>
              <a:spcAft>
                <a:spcPct val="0"/>
              </a:spcAft>
              <a:buClrTx/>
              <a:buSzTx/>
              <a:buFontTx/>
              <a:buChar char="–"/>
              <a:tabLst/>
              <a:defRPr/>
            </a:pPr>
            <a:r>
              <a:rPr kumimoji="0" lang="en-US" altLang="id-ID" sz="2600" b="0" i="0" u="none" strike="noStrike" kern="0" cap="none" spc="0" normalizeH="0" baseline="0" noProof="0" dirty="0" err="1" smtClean="0">
                <a:ln>
                  <a:noFill/>
                </a:ln>
                <a:solidFill>
                  <a:srgbClr val="FFFFFF"/>
                </a:solidFill>
                <a:effectLst/>
                <a:uLnTx/>
                <a:uFillTx/>
                <a:latin typeface="Times New Roman"/>
              </a:rPr>
              <a:t>Angka</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Pertama</a:t>
            </a:r>
            <a:r>
              <a:rPr kumimoji="0" lang="en-US" altLang="id-ID" sz="2600" b="0" i="0" u="none" strike="noStrike" kern="0" cap="none" spc="0" normalizeH="0" baseline="0" noProof="0" dirty="0" smtClean="0">
                <a:ln>
                  <a:noFill/>
                </a:ln>
                <a:solidFill>
                  <a:srgbClr val="FFFFFF"/>
                </a:solidFill>
                <a:effectLst/>
                <a:uLnTx/>
                <a:uFillTx/>
                <a:latin typeface="Times New Roman"/>
              </a:rPr>
              <a:t> (angka4) : </a:t>
            </a:r>
            <a:r>
              <a:rPr kumimoji="0" lang="en-US" altLang="id-ID" sz="2600" b="0" i="0" u="none" strike="noStrike" kern="0" cap="none" spc="0" normalizeH="0" baseline="0" noProof="0" dirty="0" err="1" smtClean="0">
                <a:ln>
                  <a:noFill/>
                </a:ln>
                <a:solidFill>
                  <a:srgbClr val="FFFFFF"/>
                </a:solidFill>
                <a:effectLst/>
                <a:uLnTx/>
                <a:uFillTx/>
                <a:latin typeface="Times New Roman"/>
              </a:rPr>
              <a:t>dipersyaratakan</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proteksi</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darimasuknya</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benda</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asing</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padat</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dengan</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diemater</a:t>
            </a:r>
            <a:r>
              <a:rPr kumimoji="0" lang="en-US" altLang="id-ID" sz="2600" b="0" i="0" u="none" strike="noStrike" kern="0" cap="none" spc="0" normalizeH="0" baseline="0" noProof="0" dirty="0" smtClean="0">
                <a:ln>
                  <a:noFill/>
                </a:ln>
                <a:solidFill>
                  <a:srgbClr val="FFFFFF"/>
                </a:solidFill>
                <a:effectLst/>
                <a:uLnTx/>
                <a:uFillTx/>
                <a:latin typeface="Times New Roman"/>
              </a:rPr>
              <a:t> ≥ 1,0 mm </a:t>
            </a:r>
            <a:r>
              <a:rPr kumimoji="0" lang="en-US" altLang="id-ID" sz="2600" b="0" i="0" u="none" strike="noStrike" kern="0" cap="none" spc="0" normalizeH="0" baseline="0" noProof="0" dirty="0" err="1" smtClean="0">
                <a:ln>
                  <a:noFill/>
                </a:ln>
                <a:solidFill>
                  <a:srgbClr val="FFFFFF"/>
                </a:solidFill>
                <a:effectLst/>
                <a:uLnTx/>
                <a:uFillTx/>
                <a:latin typeface="Times New Roman"/>
              </a:rPr>
              <a:t>dan</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proteksi</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manusia</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dari</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sentuh</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langsung</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dengan</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kawat</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berdiameter</a:t>
            </a:r>
            <a:r>
              <a:rPr kumimoji="0" lang="en-US" altLang="id-ID" sz="2600" b="0" i="0" u="none" strike="noStrike" kern="0" cap="none" spc="0" normalizeH="0" baseline="0" noProof="0" dirty="0" smtClean="0">
                <a:ln>
                  <a:noFill/>
                </a:ln>
                <a:solidFill>
                  <a:srgbClr val="FFFFFF"/>
                </a:solidFill>
                <a:effectLst/>
                <a:uLnTx/>
                <a:uFillTx/>
                <a:latin typeface="Times New Roman"/>
              </a:rPr>
              <a:t> ≥ 1,0 mm) </a:t>
            </a:r>
            <a:r>
              <a:rPr kumimoji="0" lang="en-US" altLang="id-ID" sz="2600" b="0" i="0" u="none" strike="noStrike" kern="0" cap="none" spc="0" normalizeH="0" baseline="0" noProof="0" dirty="0" err="1" smtClean="0">
                <a:ln>
                  <a:noFill/>
                </a:ln>
                <a:solidFill>
                  <a:srgbClr val="FFFFFF"/>
                </a:solidFill>
                <a:effectLst/>
                <a:uLnTx/>
                <a:uFillTx/>
                <a:latin typeface="Times New Roman"/>
              </a:rPr>
              <a:t>ke</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bagian</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berbahaya</a:t>
            </a:r>
            <a:endParaRPr kumimoji="0" lang="en-US" altLang="id-ID" sz="2600" b="0" i="0" u="none" strike="noStrike" kern="0" cap="none" spc="0" normalizeH="0" baseline="0" noProof="0" dirty="0" smtClean="0">
              <a:ln>
                <a:noFill/>
              </a:ln>
              <a:solidFill>
                <a:srgbClr val="FFFFFF"/>
              </a:solidFill>
              <a:effectLst/>
              <a:uLnTx/>
              <a:uFillTx/>
              <a:latin typeface="Times New Roman"/>
            </a:endParaRPr>
          </a:p>
          <a:p>
            <a:pPr marL="808038" marR="0" lvl="1" indent="-309563" algn="l" defTabSz="995363" rtl="0" eaLnBrk="0" fontAlgn="base" latinLnBrk="0" hangingPunct="0">
              <a:lnSpc>
                <a:spcPct val="90000"/>
              </a:lnSpc>
              <a:spcBef>
                <a:spcPct val="20000"/>
              </a:spcBef>
              <a:spcAft>
                <a:spcPct val="0"/>
              </a:spcAft>
              <a:buClrTx/>
              <a:buSzTx/>
              <a:buFontTx/>
              <a:buChar char="–"/>
              <a:tabLst/>
              <a:defRPr/>
            </a:pPr>
            <a:r>
              <a:rPr kumimoji="0" lang="en-US" altLang="id-ID" sz="2600" b="0" i="0" u="none" strike="noStrike" kern="0" cap="none" spc="0" normalizeH="0" baseline="0" noProof="0" dirty="0" err="1" smtClean="0">
                <a:ln>
                  <a:noFill/>
                </a:ln>
                <a:solidFill>
                  <a:srgbClr val="FFFFFF"/>
                </a:solidFill>
                <a:effectLst/>
                <a:uLnTx/>
                <a:uFillTx/>
                <a:latin typeface="Times New Roman"/>
              </a:rPr>
              <a:t>Angka</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kedua</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diganti</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huruf</a:t>
            </a:r>
            <a:r>
              <a:rPr kumimoji="0" lang="en-US" altLang="id-ID" sz="2600" b="0" i="0" u="none" strike="noStrike" kern="0" cap="none" spc="0" normalizeH="0" baseline="0" noProof="0" dirty="0" smtClean="0">
                <a:ln>
                  <a:noFill/>
                </a:ln>
                <a:solidFill>
                  <a:srgbClr val="FFFFFF"/>
                </a:solidFill>
                <a:effectLst/>
                <a:uLnTx/>
                <a:uFillTx/>
                <a:latin typeface="Times New Roman"/>
              </a:rPr>
              <a:t> X : </a:t>
            </a:r>
            <a:r>
              <a:rPr kumimoji="0" lang="en-US" altLang="id-ID" sz="2600" b="0" i="0" u="none" strike="noStrike" kern="0" cap="none" spc="0" normalizeH="0" baseline="0" noProof="0" dirty="0" err="1" smtClean="0">
                <a:ln>
                  <a:noFill/>
                </a:ln>
                <a:solidFill>
                  <a:srgbClr val="FFFFFF"/>
                </a:solidFill>
                <a:effectLst/>
                <a:uLnTx/>
                <a:uFillTx/>
                <a:latin typeface="Times New Roman"/>
              </a:rPr>
              <a:t>tidak</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dipersyaratakan</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untuk</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proteksi</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dari</a:t>
            </a:r>
            <a:r>
              <a:rPr kumimoji="0" lang="en-US" altLang="id-ID" sz="2600" b="0" i="0" u="none" strike="noStrike" kern="0" cap="none" spc="0" normalizeH="0" baseline="0" noProof="0" dirty="0" smtClean="0">
                <a:ln>
                  <a:noFill/>
                </a:ln>
                <a:solidFill>
                  <a:srgbClr val="FFFFFF"/>
                </a:solidFill>
                <a:effectLst/>
                <a:uLnTx/>
                <a:uFillTx/>
                <a:latin typeface="Times New Roman"/>
              </a:rPr>
              <a:t> </a:t>
            </a:r>
            <a:r>
              <a:rPr kumimoji="0" lang="en-US" altLang="id-ID" sz="2600" b="0" i="0" u="none" strike="noStrike" kern="0" cap="none" spc="0" normalizeH="0" baseline="0" noProof="0" dirty="0" err="1" smtClean="0">
                <a:ln>
                  <a:noFill/>
                </a:ln>
                <a:solidFill>
                  <a:srgbClr val="FFFFFF"/>
                </a:solidFill>
                <a:effectLst/>
                <a:uLnTx/>
                <a:uFillTx/>
                <a:latin typeface="Times New Roman"/>
              </a:rPr>
              <a:t>masuknya</a:t>
            </a:r>
            <a:r>
              <a:rPr kumimoji="0" lang="en-US" altLang="id-ID" sz="2600" b="0" i="0" u="none" strike="noStrike" kern="0" cap="none" spc="0" normalizeH="0" baseline="0" noProof="0" dirty="0" smtClean="0">
                <a:ln>
                  <a:noFill/>
                </a:ln>
                <a:solidFill>
                  <a:srgbClr val="FFFFFF"/>
                </a:solidFill>
                <a:effectLst/>
                <a:uLnTx/>
                <a:uFillTx/>
                <a:latin typeface="Times New Roman"/>
              </a:rPr>
              <a:t> air.</a:t>
            </a:r>
          </a:p>
          <a:p>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35</a:t>
            </a:fld>
            <a:endParaRPr lang="en-SG"/>
          </a:p>
        </p:txBody>
      </p:sp>
    </p:spTree>
    <p:extLst>
      <p:ext uri="{BB962C8B-B14F-4D97-AF65-F5344CB8AC3E}">
        <p14:creationId xmlns:p14="http://schemas.microsoft.com/office/powerpoint/2010/main" xmlns="" val="1228625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Permen no 12 Tahun 2015</a:t>
            </a:r>
          </a:p>
          <a:p>
            <a:pPr algn="l">
              <a:lnSpc>
                <a:spcPct val="115000"/>
              </a:lnSpc>
              <a:spcAft>
                <a:spcPts val="0"/>
              </a:spcAft>
            </a:pPr>
            <a:r>
              <a:rPr lang="en-US" sz="1200" dirty="0" err="1" smtClean="0">
                <a:effectLst/>
                <a:latin typeface="Bookman Old Style"/>
                <a:ea typeface="Times New Roman"/>
                <a:cs typeface="Arial"/>
              </a:rPr>
              <a:t>Pasal</a:t>
            </a:r>
            <a:r>
              <a:rPr lang="en-US" sz="1200" dirty="0" smtClean="0">
                <a:effectLst/>
                <a:latin typeface="Bookman Old Style"/>
                <a:ea typeface="Times New Roman"/>
                <a:cs typeface="Arial"/>
              </a:rPr>
              <a:t> 2</a:t>
            </a:r>
            <a:endParaRPr lang="id-ID" sz="1100" dirty="0" smtClean="0">
              <a:effectLst/>
              <a:latin typeface="+mn-lt"/>
              <a:ea typeface="Times New Roman"/>
              <a:cs typeface="Times New Roman"/>
            </a:endParaRPr>
          </a:p>
          <a:p>
            <a:pPr algn="just">
              <a:lnSpc>
                <a:spcPct val="115000"/>
              </a:lnSpc>
              <a:spcAft>
                <a:spcPts val="0"/>
              </a:spcAft>
            </a:pPr>
            <a:r>
              <a:rPr lang="id-ID" sz="1200" dirty="0" smtClean="0">
                <a:effectLst/>
                <a:latin typeface="Bookman Old Style"/>
                <a:ea typeface="Times New Roman"/>
                <a:cs typeface="Arial"/>
              </a:rPr>
              <a:t>P</a:t>
            </a:r>
            <a:r>
              <a:rPr lang="en-US" sz="1200" dirty="0" err="1" smtClean="0">
                <a:effectLst/>
                <a:latin typeface="Bookman Old Style"/>
                <a:ea typeface="Times New Roman"/>
                <a:cs typeface="Arial"/>
              </a:rPr>
              <a:t>engusaha</a:t>
            </a:r>
            <a:r>
              <a:rPr lang="id-ID" sz="1200" dirty="0" smtClean="0">
                <a:effectLst/>
                <a:latin typeface="Bookman Old Style"/>
                <a:ea typeface="Times New Roman"/>
                <a:cs typeface="Arial"/>
              </a:rPr>
              <a:t> dan/atau</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Pengurus</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wajib</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melaksanakan</a:t>
            </a:r>
            <a:r>
              <a:rPr lang="en-US" sz="1200" b="1" dirty="0" smtClean="0">
                <a:solidFill>
                  <a:srgbClr val="000000"/>
                </a:solidFill>
                <a:effectLst/>
                <a:latin typeface="Bookman Old Style"/>
                <a:ea typeface="Times New Roman"/>
                <a:cs typeface="Arial"/>
              </a:rPr>
              <a:t> </a:t>
            </a:r>
            <a:r>
              <a:rPr lang="en-US" sz="1200" dirty="0" smtClean="0">
                <a:effectLst/>
                <a:latin typeface="Bookman Old Style"/>
                <a:ea typeface="Times New Roman"/>
                <a:cs typeface="Arial"/>
              </a:rPr>
              <a:t>K3 </a:t>
            </a:r>
            <a:r>
              <a:rPr lang="en-US" sz="1200" dirty="0" err="1" smtClean="0">
                <a:effectLst/>
                <a:latin typeface="Bookman Old Style"/>
                <a:ea typeface="Times New Roman"/>
                <a:cs typeface="Arial"/>
              </a:rPr>
              <a:t>listrik</a:t>
            </a:r>
            <a:r>
              <a:rPr lang="en-US" sz="1200" dirty="0" smtClean="0">
                <a:effectLst/>
                <a:latin typeface="Bookman Old Style"/>
                <a:ea typeface="Times New Roman"/>
                <a:cs typeface="Arial"/>
              </a:rPr>
              <a:t> di </a:t>
            </a:r>
            <a:r>
              <a:rPr lang="en-US" sz="1200" dirty="0" err="1" smtClean="0">
                <a:effectLst/>
                <a:latin typeface="Bookman Old Style"/>
                <a:ea typeface="Times New Roman"/>
                <a:cs typeface="Arial"/>
              </a:rPr>
              <a:t>tempat</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kerja</a:t>
            </a:r>
            <a:r>
              <a:rPr lang="id-ID" sz="1200" dirty="0" smtClean="0">
                <a:effectLst/>
                <a:latin typeface="Bookman Old Style"/>
                <a:ea typeface="Times New Roman"/>
                <a:cs typeface="Arial"/>
              </a:rPr>
              <a:t>.</a:t>
            </a:r>
            <a:endParaRPr lang="id-ID" sz="1100" dirty="0" smtClean="0">
              <a:effectLst/>
              <a:latin typeface="+mn-lt"/>
              <a:ea typeface="Times New Roman"/>
              <a:cs typeface="Times New Roman"/>
            </a:endParaRPr>
          </a:p>
          <a:p>
            <a:endParaRPr lang="id-ID" dirty="0" smtClean="0"/>
          </a:p>
          <a:p>
            <a:r>
              <a:rPr lang="id-ID" dirty="0" smtClean="0"/>
              <a:t>UU no 1 tahun 1970</a:t>
            </a:r>
          </a:p>
          <a:p>
            <a:pPr algn="l"/>
            <a:r>
              <a:rPr lang="id-ID" sz="1200" b="1" i="0" u="none" strike="noStrike" baseline="0" dirty="0" smtClean="0">
                <a:latin typeface="TimesNewRoman,Bold"/>
              </a:rPr>
              <a:t>Pasal 1</a:t>
            </a:r>
          </a:p>
          <a:p>
            <a:pPr algn="l"/>
            <a:r>
              <a:rPr lang="id-ID" sz="1200" b="0" i="0" u="none" strike="noStrike" baseline="0" dirty="0" smtClean="0">
                <a:latin typeface="TimesNewRoman"/>
              </a:rPr>
              <a:t>Dalam Undang-undang ini yang dimaksud dengan :</a:t>
            </a:r>
          </a:p>
          <a:p>
            <a:pPr marL="228600" indent="-228600" algn="l">
              <a:buAutoNum type="arabicParenBoth"/>
            </a:pPr>
            <a:r>
              <a:rPr lang="id-ID" sz="1200" b="0" i="0" u="none" strike="noStrike" baseline="0" dirty="0" smtClean="0">
                <a:latin typeface="TimesNewRoman"/>
              </a:rPr>
              <a:t>"Tempat Kerja" ialah tiap ruangan atau lapangan, tertutup atau terbuka, bergerak atau tetap, dimana tenaga kerja bekerja, atau sering dimasuki kerja untuk keperluan suatu usaha dan dimana terdapat sumber atau sumber-sumber bahaya sebagaimana diperinci dalam pasal 2; Termasuk Tempat kerja ialah semua ruangan, lapangan, halaman dan sekelilingnya yang merupakan bagian-bagian atau yang berhubungan dengan tempat kerja tersebut;</a:t>
            </a:r>
          </a:p>
          <a:p>
            <a:pPr marL="0" indent="0" algn="l">
              <a:buNone/>
            </a:pPr>
            <a:endParaRPr lang="id-ID" sz="1200" b="0" i="0" u="none" strike="noStrike" baseline="0" dirty="0" smtClean="0">
              <a:latin typeface="+mn-lt"/>
            </a:endParaRPr>
          </a:p>
          <a:p>
            <a:pPr marL="0" indent="0" algn="l">
              <a:buNone/>
            </a:pPr>
            <a:r>
              <a:rPr lang="id-ID" sz="1200" b="0" i="0" u="none" strike="noStrike" baseline="0" dirty="0" smtClean="0">
                <a:latin typeface="+mn-lt"/>
              </a:rPr>
              <a:t>Permen no 12 Tahun 2015</a:t>
            </a:r>
          </a:p>
          <a:p>
            <a:pPr algn="l">
              <a:lnSpc>
                <a:spcPct val="115000"/>
              </a:lnSpc>
              <a:spcAft>
                <a:spcPts val="0"/>
              </a:spcAft>
            </a:pPr>
            <a:r>
              <a:rPr lang="en-US" sz="1200" dirty="0" err="1" smtClean="0">
                <a:effectLst/>
                <a:latin typeface="Bookman Old Style"/>
                <a:ea typeface="Times New Roman"/>
                <a:cs typeface="Arial"/>
              </a:rPr>
              <a:t>Pasal</a:t>
            </a:r>
            <a:r>
              <a:rPr lang="en-US" sz="1200" dirty="0" smtClean="0">
                <a:effectLst/>
                <a:latin typeface="Bookman Old Style"/>
                <a:ea typeface="Times New Roman"/>
                <a:cs typeface="Arial"/>
              </a:rPr>
              <a:t> 4</a:t>
            </a:r>
            <a:endParaRPr lang="id-ID" sz="1100" dirty="0" smtClean="0">
              <a:effectLst/>
              <a:latin typeface="+mn-lt"/>
              <a:ea typeface="Times New Roman"/>
              <a:cs typeface="Times New Roman"/>
            </a:endParaRPr>
          </a:p>
          <a:p>
            <a:pPr algn="ctr">
              <a:lnSpc>
                <a:spcPct val="115000"/>
              </a:lnSpc>
              <a:spcAft>
                <a:spcPts val="0"/>
              </a:spcAf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spcAft>
                <a:spcPts val="0"/>
              </a:spcAft>
              <a:buClr>
                <a:srgbClr val="000000"/>
              </a:buClr>
              <a:buFont typeface="+mj-lt"/>
              <a:buAutoNum type="arabicParenBoth"/>
            </a:pPr>
            <a:r>
              <a:rPr lang="en-US" sz="1200" u="none" strike="noStrike" dirty="0" err="1" smtClean="0">
                <a:effectLst/>
                <a:latin typeface="Bookman Old Style"/>
                <a:ea typeface="Times New Roman"/>
              </a:rPr>
              <a:t>Pelaksanaan</a:t>
            </a:r>
            <a:r>
              <a:rPr lang="en-US" sz="1200" u="none" strike="noStrike" dirty="0" smtClean="0">
                <a:effectLst/>
                <a:latin typeface="Bookman Old Style"/>
                <a:ea typeface="Times New Roman"/>
              </a:rPr>
              <a:t> K3 </a:t>
            </a:r>
            <a:r>
              <a:rPr lang="en-US" sz="1200" u="none" strike="noStrike" dirty="0" err="1" smtClean="0">
                <a:effectLst/>
                <a:latin typeface="Bookman Old Style"/>
                <a:ea typeface="Times New Roman"/>
              </a:rPr>
              <a:t>listrik</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sebagaimana</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dimaksud</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dalam</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Pasal</a:t>
            </a:r>
            <a:r>
              <a:rPr lang="en-US" sz="1200" u="none" strike="noStrike" dirty="0" smtClean="0">
                <a:effectLst/>
                <a:latin typeface="Bookman Old Style"/>
                <a:ea typeface="Times New Roman"/>
              </a:rPr>
              <a:t> 3 </a:t>
            </a:r>
            <a:r>
              <a:rPr lang="en-US" sz="1200" u="none" strike="noStrike" dirty="0" err="1" smtClean="0">
                <a:effectLst/>
                <a:latin typeface="Bookman Old Style"/>
                <a:ea typeface="Times New Roman"/>
              </a:rPr>
              <a:t>merupakan</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pelaksanaan</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persyaratan</a:t>
            </a:r>
            <a:r>
              <a:rPr lang="en-US" sz="1200" u="none" strike="noStrike" dirty="0" smtClean="0">
                <a:effectLst/>
                <a:latin typeface="Bookman Old Style"/>
                <a:ea typeface="Times New Roman"/>
              </a:rPr>
              <a:t> K3 yang </a:t>
            </a:r>
            <a:r>
              <a:rPr lang="en-US" sz="1200" u="none" strike="noStrike" dirty="0" err="1" smtClean="0">
                <a:effectLst/>
                <a:latin typeface="Bookman Old Style"/>
                <a:ea typeface="Times New Roman"/>
              </a:rPr>
              <a:t>meliputi</a:t>
            </a:r>
            <a:r>
              <a:rPr lang="en-US" sz="1200" u="none" strike="noStrike" dirty="0" smtClean="0">
                <a:effectLst/>
                <a:latin typeface="Bookman Old Style"/>
                <a:ea typeface="Times New Roman"/>
              </a:rPr>
              <a:t>:</a:t>
            </a:r>
            <a:endParaRPr lang="id-ID" sz="1200" u="none" strike="noStrike" dirty="0" smtClean="0">
              <a:effectLst/>
              <a:latin typeface="Times New Roman"/>
              <a:ea typeface="Times New Roman"/>
            </a:endParaRPr>
          </a:p>
          <a:p>
            <a:pPr marL="342900" lvl="0" indent="-342900" algn="just">
              <a:spcAft>
                <a:spcPts val="0"/>
              </a:spcAft>
              <a:buFont typeface="+mj-lt"/>
              <a:buAutoNum type="alphaLcPeriod"/>
            </a:pPr>
            <a:r>
              <a:rPr lang="en-US" sz="1200" dirty="0" err="1" smtClean="0">
                <a:effectLst/>
                <a:latin typeface="Bookman Old Style"/>
                <a:ea typeface="Times New Roman"/>
              </a:rPr>
              <a:t>perencanaan</a:t>
            </a:r>
            <a:r>
              <a:rPr lang="en-US" sz="1200" dirty="0" smtClean="0">
                <a:effectLst/>
                <a:latin typeface="Bookman Old Style"/>
                <a:ea typeface="Times New Roman"/>
              </a:rPr>
              <a:t>, </a:t>
            </a:r>
            <a:r>
              <a:rPr lang="en-US" sz="1200" dirty="0" err="1" smtClean="0">
                <a:effectLst/>
                <a:latin typeface="Bookman Old Style"/>
                <a:ea typeface="Times New Roman"/>
              </a:rPr>
              <a:t>pemasangan</a:t>
            </a:r>
            <a:r>
              <a:rPr lang="en-US" sz="1200" dirty="0" smtClean="0">
                <a:effectLst/>
                <a:latin typeface="Bookman Old Style"/>
                <a:ea typeface="Times New Roman"/>
              </a:rPr>
              <a:t>, </a:t>
            </a:r>
            <a:r>
              <a:rPr lang="en-US" sz="1200" dirty="0" err="1" smtClean="0">
                <a:effectLst/>
                <a:latin typeface="Bookman Old Style"/>
                <a:ea typeface="Times New Roman"/>
              </a:rPr>
              <a:t>penggunaan</a:t>
            </a:r>
            <a:r>
              <a:rPr lang="en-US" sz="1200" dirty="0" smtClean="0">
                <a:effectLst/>
                <a:latin typeface="Bookman Old Style"/>
                <a:ea typeface="Times New Roman"/>
              </a:rPr>
              <a:t>, </a:t>
            </a:r>
            <a:r>
              <a:rPr lang="en-US" sz="1200" dirty="0" err="1" smtClean="0">
                <a:effectLst/>
                <a:latin typeface="Bookman Old Style"/>
                <a:ea typeface="Times New Roman"/>
              </a:rPr>
              <a:t>perubahan</a:t>
            </a:r>
            <a:r>
              <a:rPr lang="en-US" sz="1200" dirty="0" smtClean="0">
                <a:effectLst/>
                <a:latin typeface="Bookman Old Style"/>
                <a:ea typeface="Times New Roman"/>
              </a:rPr>
              <a:t>, </a:t>
            </a:r>
            <a:r>
              <a:rPr lang="en-US" sz="1200" dirty="0" err="1" smtClean="0">
                <a:effectLst/>
                <a:latin typeface="Bookman Old Style"/>
                <a:ea typeface="Times New Roman"/>
              </a:rPr>
              <a:t>pemeliharaan</a:t>
            </a:r>
            <a:r>
              <a:rPr lang="en-US" sz="1200" dirty="0" smtClean="0">
                <a:effectLst/>
                <a:latin typeface="Bookman Old Style"/>
                <a:ea typeface="Times New Roman"/>
              </a:rPr>
              <a:t>;</a:t>
            </a:r>
            <a:endParaRPr lang="id-ID" sz="1200" dirty="0" smtClean="0">
              <a:effectLst/>
              <a:latin typeface="Times New Roman"/>
              <a:ea typeface="Times New Roman"/>
            </a:endParaRPr>
          </a:p>
          <a:p>
            <a:pPr marL="342900" lvl="0" indent="-342900" algn="just">
              <a:spcAft>
                <a:spcPts val="0"/>
              </a:spcAft>
              <a:buFont typeface="+mj-lt"/>
              <a:buAutoNum type="alphaLcPeriod"/>
            </a:pPr>
            <a:r>
              <a:rPr lang="en-US" sz="1200" dirty="0" err="1" smtClean="0">
                <a:effectLst/>
                <a:latin typeface="Bookman Old Style"/>
                <a:ea typeface="Times New Roman"/>
              </a:rPr>
              <a:t>pemeriksaan</a:t>
            </a:r>
            <a:r>
              <a:rPr lang="en-US" sz="1200" dirty="0" smtClean="0">
                <a:effectLst/>
                <a:latin typeface="Bookman Old Style"/>
                <a:ea typeface="Times New Roman"/>
              </a:rPr>
              <a:t> </a:t>
            </a:r>
            <a:r>
              <a:rPr lang="en-US" sz="1200" dirty="0" err="1" smtClean="0">
                <a:effectLst/>
                <a:latin typeface="Bookman Old Style"/>
                <a:ea typeface="Times New Roman"/>
              </a:rPr>
              <a:t>dan</a:t>
            </a:r>
            <a:r>
              <a:rPr lang="en-US" sz="1200" dirty="0" smtClean="0">
                <a:effectLst/>
                <a:latin typeface="Bookman Old Style"/>
                <a:ea typeface="Times New Roman"/>
              </a:rPr>
              <a:t> </a:t>
            </a:r>
            <a:r>
              <a:rPr lang="en-US" sz="1200" dirty="0" err="1" smtClean="0">
                <a:effectLst/>
                <a:latin typeface="Bookman Old Style"/>
                <a:ea typeface="Times New Roman"/>
              </a:rPr>
              <a:t>pengujian</a:t>
            </a:r>
            <a:r>
              <a:rPr lang="en-US" sz="1200" dirty="0" smtClean="0">
                <a:effectLst/>
                <a:latin typeface="Bookman Old Style"/>
                <a:ea typeface="Times New Roman"/>
              </a:rPr>
              <a:t>.</a:t>
            </a:r>
            <a:endParaRPr lang="id-ID" sz="1200" dirty="0" smtClean="0">
              <a:effectLst/>
              <a:latin typeface="Times New Roman"/>
              <a:ea typeface="Times New Roman"/>
            </a:endParaRPr>
          </a:p>
          <a:p>
            <a:pPr marL="228600" algn="just">
              <a:spcAft>
                <a:spcPts val="0"/>
              </a:spcAft>
            </a:pPr>
            <a:r>
              <a:rPr lang="en-US" sz="1200" dirty="0" smtClean="0">
                <a:effectLst/>
                <a:latin typeface="Bookman Old Style"/>
                <a:ea typeface="Times New Roman"/>
              </a:rPr>
              <a:t> </a:t>
            </a:r>
            <a:endParaRPr lang="id-ID" sz="1200" dirty="0" smtClean="0">
              <a:effectLst/>
              <a:latin typeface="Times New Roman"/>
              <a:ea typeface="Times New Roman"/>
            </a:endParaRPr>
          </a:p>
          <a:p>
            <a:pPr marL="342900" lvl="0" indent="-342900" algn="just">
              <a:spcAft>
                <a:spcPts val="0"/>
              </a:spcAft>
              <a:buClr>
                <a:srgbClr val="000000"/>
              </a:buClr>
              <a:buFont typeface="+mj-lt"/>
              <a:buAutoNum type="arabicParenBoth"/>
            </a:pPr>
            <a:r>
              <a:rPr lang="en-US" sz="1200" u="none" strike="noStrike" dirty="0" err="1" smtClean="0">
                <a:effectLst/>
                <a:latin typeface="Bookman Old Style"/>
                <a:ea typeface="Times New Roman"/>
              </a:rPr>
              <a:t>Persyaratan</a:t>
            </a:r>
            <a:r>
              <a:rPr lang="en-US" sz="1200" u="none" strike="noStrike" dirty="0" smtClean="0">
                <a:effectLst/>
                <a:latin typeface="Bookman Old Style"/>
                <a:ea typeface="Times New Roman"/>
              </a:rPr>
              <a:t> K3 </a:t>
            </a:r>
            <a:r>
              <a:rPr lang="en-US" sz="1200" u="none" strike="noStrike" dirty="0" err="1" smtClean="0">
                <a:effectLst/>
                <a:latin typeface="Bookman Old Style"/>
                <a:ea typeface="Times New Roman"/>
              </a:rPr>
              <a:t>sebagaimana</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dimaksud</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pada</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ayat</a:t>
            </a:r>
            <a:r>
              <a:rPr lang="en-US" sz="1200" u="none" strike="noStrike" dirty="0" smtClean="0">
                <a:effectLst/>
                <a:latin typeface="Bookman Old Style"/>
                <a:ea typeface="Times New Roman"/>
              </a:rPr>
              <a:t> (1) </a:t>
            </a:r>
            <a:r>
              <a:rPr lang="en-US" sz="1200" u="none" strike="noStrike" dirty="0" err="1" smtClean="0">
                <a:effectLst/>
                <a:latin typeface="Bookman Old Style"/>
                <a:ea typeface="Times New Roman"/>
              </a:rPr>
              <a:t>dilaksanakan</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pada</a:t>
            </a:r>
            <a:r>
              <a:rPr lang="en-US" sz="1200" u="none" strike="noStrike" dirty="0" smtClean="0">
                <a:effectLst/>
                <a:latin typeface="Bookman Old Style"/>
                <a:ea typeface="Times New Roman"/>
              </a:rPr>
              <a:t>   </a:t>
            </a:r>
            <a:r>
              <a:rPr lang="en-US" sz="1200" u="none" strike="noStrike" dirty="0" err="1" smtClean="0">
                <a:effectLst/>
                <a:latin typeface="Bookman Old Style"/>
                <a:ea typeface="Times New Roman"/>
              </a:rPr>
              <a:t>kegiatan</a:t>
            </a:r>
            <a:r>
              <a:rPr lang="en-US" sz="1200" u="none" strike="noStrike" dirty="0" smtClean="0">
                <a:effectLst/>
                <a:latin typeface="Bookman Old Style"/>
                <a:ea typeface="Times New Roman"/>
              </a:rPr>
              <a:t>:</a:t>
            </a:r>
            <a:endParaRPr lang="id-ID" sz="1200" u="none" strike="noStrike" dirty="0" smtClean="0">
              <a:effectLst/>
              <a:latin typeface="Times New Roman"/>
              <a:ea typeface="Times New Roman"/>
            </a:endParaRPr>
          </a:p>
          <a:p>
            <a:pPr marL="342900" lvl="0" indent="-342900">
              <a:spcAft>
                <a:spcPts val="0"/>
              </a:spcAft>
              <a:buFont typeface="+mj-lt"/>
              <a:buAutoNum type="alphaLcPeriod"/>
            </a:pPr>
            <a:r>
              <a:rPr lang="en-US" sz="1200" dirty="0" err="1" smtClean="0">
                <a:effectLst/>
                <a:latin typeface="Bookman Old Style"/>
                <a:ea typeface="Times New Roman"/>
              </a:rPr>
              <a:t>pembangkitan</a:t>
            </a:r>
            <a:r>
              <a:rPr lang="en-US" sz="1200" dirty="0" smtClean="0">
                <a:effectLst/>
                <a:latin typeface="Bookman Old Style"/>
                <a:ea typeface="Times New Roman"/>
              </a:rPr>
              <a:t> </a:t>
            </a:r>
            <a:r>
              <a:rPr lang="en-US" sz="1200" dirty="0" err="1" smtClean="0">
                <a:effectLst/>
                <a:latin typeface="Bookman Old Style"/>
                <a:ea typeface="Times New Roman"/>
              </a:rPr>
              <a:t>listrik</a:t>
            </a:r>
            <a:r>
              <a:rPr lang="en-US" sz="1200" dirty="0" smtClean="0">
                <a:effectLst/>
                <a:latin typeface="Bookman Old Style"/>
                <a:ea typeface="Times New Roman"/>
              </a:rPr>
              <a:t>;</a:t>
            </a:r>
            <a:endParaRPr lang="id-ID" sz="1200" dirty="0" smtClean="0">
              <a:effectLst/>
              <a:latin typeface="Times New Roman"/>
              <a:ea typeface="Times New Roman"/>
            </a:endParaRPr>
          </a:p>
          <a:p>
            <a:pPr marL="342900" lvl="0" indent="-342900">
              <a:spcAft>
                <a:spcPts val="0"/>
              </a:spcAft>
              <a:buFont typeface="+mj-lt"/>
              <a:buAutoNum type="alphaLcPeriod"/>
            </a:pPr>
            <a:r>
              <a:rPr lang="en-US" sz="1200" dirty="0" err="1" smtClean="0">
                <a:effectLst/>
                <a:latin typeface="Bookman Old Style"/>
                <a:ea typeface="Times New Roman"/>
              </a:rPr>
              <a:t>transmisi</a:t>
            </a:r>
            <a:r>
              <a:rPr lang="en-US" sz="1200" dirty="0" smtClean="0">
                <a:effectLst/>
                <a:latin typeface="Bookman Old Style"/>
                <a:ea typeface="Times New Roman"/>
              </a:rPr>
              <a:t> </a:t>
            </a:r>
            <a:r>
              <a:rPr lang="en-US" sz="1200" dirty="0" err="1" smtClean="0">
                <a:effectLst/>
                <a:latin typeface="Bookman Old Style"/>
                <a:ea typeface="Times New Roman"/>
              </a:rPr>
              <a:t>listrik</a:t>
            </a:r>
            <a:r>
              <a:rPr lang="en-US" sz="1200" dirty="0" smtClean="0">
                <a:effectLst/>
                <a:latin typeface="Bookman Old Style"/>
                <a:ea typeface="Times New Roman"/>
              </a:rPr>
              <a:t>;</a:t>
            </a:r>
            <a:endParaRPr lang="id-ID" sz="1200" dirty="0" smtClean="0">
              <a:effectLst/>
              <a:latin typeface="Times New Roman"/>
              <a:ea typeface="Times New Roman"/>
            </a:endParaRPr>
          </a:p>
          <a:p>
            <a:pPr marL="342900" lvl="0" indent="-342900">
              <a:spcAft>
                <a:spcPts val="0"/>
              </a:spcAft>
              <a:buFont typeface="+mj-lt"/>
              <a:buAutoNum type="alphaLcPeriod"/>
            </a:pPr>
            <a:r>
              <a:rPr lang="en-US" sz="1200" dirty="0" err="1" smtClean="0">
                <a:effectLst/>
                <a:latin typeface="Bookman Old Style"/>
                <a:ea typeface="Times New Roman"/>
              </a:rPr>
              <a:t>distribusi</a:t>
            </a:r>
            <a:r>
              <a:rPr lang="en-US" sz="1200" dirty="0" smtClean="0">
                <a:effectLst/>
                <a:latin typeface="Bookman Old Style"/>
                <a:ea typeface="Times New Roman"/>
              </a:rPr>
              <a:t> </a:t>
            </a:r>
            <a:r>
              <a:rPr lang="en-US" sz="1200" dirty="0" err="1" smtClean="0">
                <a:effectLst/>
                <a:latin typeface="Bookman Old Style"/>
                <a:ea typeface="Times New Roman"/>
              </a:rPr>
              <a:t>listrik</a:t>
            </a:r>
            <a:r>
              <a:rPr lang="en-US" sz="1200" dirty="0" smtClean="0">
                <a:effectLst/>
                <a:latin typeface="Bookman Old Style"/>
                <a:ea typeface="Times New Roman"/>
              </a:rPr>
              <a:t>; </a:t>
            </a:r>
            <a:r>
              <a:rPr lang="en-US" sz="1200" dirty="0" err="1" smtClean="0">
                <a:effectLst/>
                <a:latin typeface="Bookman Old Style"/>
                <a:ea typeface="Times New Roman"/>
              </a:rPr>
              <a:t>dan</a:t>
            </a:r>
            <a:r>
              <a:rPr lang="en-US" sz="1200" dirty="0" smtClean="0">
                <a:effectLst/>
                <a:latin typeface="Bookman Old Style"/>
                <a:ea typeface="Times New Roman"/>
              </a:rPr>
              <a:t> </a:t>
            </a:r>
            <a:endParaRPr lang="id-ID" sz="1200" dirty="0" smtClean="0">
              <a:effectLst/>
              <a:latin typeface="Times New Roman"/>
              <a:ea typeface="Times New Roman"/>
            </a:endParaRPr>
          </a:p>
          <a:p>
            <a:pPr marL="342900" lvl="0" indent="-342900">
              <a:spcAft>
                <a:spcPts val="0"/>
              </a:spcAft>
              <a:buFont typeface="+mj-lt"/>
              <a:buAutoNum type="alphaLcPeriod"/>
            </a:pPr>
            <a:r>
              <a:rPr lang="en-US" sz="1200" dirty="0" err="1" smtClean="0">
                <a:effectLst/>
                <a:latin typeface="Bookman Old Style"/>
                <a:ea typeface="Times New Roman"/>
              </a:rPr>
              <a:t>pemanfaatan</a:t>
            </a:r>
            <a:r>
              <a:rPr lang="en-US" sz="1200" dirty="0" smtClean="0">
                <a:effectLst/>
                <a:latin typeface="Bookman Old Style"/>
                <a:ea typeface="Times New Roman"/>
              </a:rPr>
              <a:t>  </a:t>
            </a:r>
            <a:r>
              <a:rPr lang="en-US" sz="1200" dirty="0" err="1" smtClean="0">
                <a:effectLst/>
                <a:latin typeface="Bookman Old Style"/>
                <a:ea typeface="Times New Roman"/>
              </a:rPr>
              <a:t>listrik</a:t>
            </a:r>
            <a:r>
              <a:rPr lang="en-US" sz="1200" dirty="0" smtClean="0">
                <a:effectLst/>
                <a:latin typeface="Bookman Old Style"/>
                <a:ea typeface="Times New Roman"/>
              </a:rPr>
              <a:t>;</a:t>
            </a:r>
            <a:endParaRPr lang="id-ID" sz="1200" dirty="0" smtClean="0">
              <a:effectLst/>
              <a:latin typeface="Times New Roman"/>
              <a:ea typeface="Times New Roman"/>
            </a:endParaRPr>
          </a:p>
          <a:p>
            <a:pPr marL="228600" algn="just">
              <a:spcAft>
                <a:spcPts val="0"/>
              </a:spcAft>
            </a:pPr>
            <a:r>
              <a:rPr lang="en-US" sz="1200" dirty="0" smtClean="0">
                <a:effectLst/>
                <a:latin typeface="Bookman Old Style"/>
                <a:ea typeface="Times New Roman"/>
              </a:rPr>
              <a:t>yang </a:t>
            </a:r>
            <a:r>
              <a:rPr lang="en-US" sz="1200" dirty="0" err="1" smtClean="0">
                <a:effectLst/>
                <a:latin typeface="Bookman Old Style"/>
                <a:ea typeface="Times New Roman"/>
              </a:rPr>
              <a:t>beroperasi</a:t>
            </a:r>
            <a:r>
              <a:rPr lang="en-US" sz="1200" dirty="0" smtClean="0">
                <a:effectLst/>
                <a:latin typeface="Bookman Old Style"/>
                <a:ea typeface="Times New Roman"/>
              </a:rPr>
              <a:t> </a:t>
            </a:r>
            <a:r>
              <a:rPr lang="en-US" sz="1200" dirty="0" err="1" smtClean="0">
                <a:effectLst/>
                <a:latin typeface="Bookman Old Style"/>
                <a:ea typeface="Times New Roman"/>
              </a:rPr>
              <a:t>dengan</a:t>
            </a:r>
            <a:r>
              <a:rPr lang="en-US" sz="1200" dirty="0" smtClean="0">
                <a:effectLst/>
                <a:latin typeface="Bookman Old Style"/>
                <a:ea typeface="Times New Roman"/>
              </a:rPr>
              <a:t> </a:t>
            </a:r>
            <a:r>
              <a:rPr lang="en-US" sz="1200" dirty="0" err="1" smtClean="0">
                <a:effectLst/>
                <a:latin typeface="Bookman Old Style"/>
                <a:ea typeface="Times New Roman"/>
              </a:rPr>
              <a:t>tegangan</a:t>
            </a:r>
            <a:r>
              <a:rPr lang="en-US" sz="1200" dirty="0" smtClean="0">
                <a:effectLst/>
                <a:latin typeface="Bookman Old Style"/>
                <a:ea typeface="Times New Roman"/>
              </a:rPr>
              <a:t> </a:t>
            </a:r>
            <a:r>
              <a:rPr lang="en-US" sz="1200" dirty="0" err="1" smtClean="0">
                <a:effectLst/>
                <a:latin typeface="Bookman Old Style"/>
                <a:ea typeface="Times New Roman"/>
              </a:rPr>
              <a:t>lebih</a:t>
            </a:r>
            <a:r>
              <a:rPr lang="en-US" sz="1200" dirty="0" smtClean="0">
                <a:effectLst/>
                <a:latin typeface="Bookman Old Style"/>
                <a:ea typeface="Times New Roman"/>
              </a:rPr>
              <a:t> </a:t>
            </a:r>
            <a:r>
              <a:rPr lang="en-US" sz="1200" dirty="0" err="1" smtClean="0">
                <a:effectLst/>
                <a:latin typeface="Bookman Old Style"/>
                <a:ea typeface="Times New Roman"/>
              </a:rPr>
              <a:t>dari</a:t>
            </a:r>
            <a:r>
              <a:rPr lang="en-US" sz="1200" dirty="0" smtClean="0">
                <a:effectLst/>
                <a:latin typeface="Bookman Old Style"/>
                <a:ea typeface="Times New Roman"/>
              </a:rPr>
              <a:t> 50 (lima </a:t>
            </a:r>
            <a:r>
              <a:rPr lang="en-US" sz="1200" dirty="0" err="1" smtClean="0">
                <a:effectLst/>
                <a:latin typeface="Bookman Old Style"/>
                <a:ea typeface="Times New Roman"/>
              </a:rPr>
              <a:t>puluh</a:t>
            </a:r>
            <a:r>
              <a:rPr lang="en-US" sz="1200" dirty="0" smtClean="0">
                <a:effectLst/>
                <a:latin typeface="Bookman Old Style"/>
                <a:ea typeface="Times New Roman"/>
              </a:rPr>
              <a:t>) volt </a:t>
            </a:r>
            <a:r>
              <a:rPr lang="en-US" sz="1200" dirty="0" err="1" smtClean="0">
                <a:effectLst/>
                <a:latin typeface="Bookman Old Style"/>
                <a:ea typeface="Times New Roman"/>
              </a:rPr>
              <a:t>arus</a:t>
            </a:r>
            <a:r>
              <a:rPr lang="en-US" sz="1200" dirty="0" smtClean="0">
                <a:effectLst/>
                <a:latin typeface="Bookman Old Style"/>
                <a:ea typeface="Times New Roman"/>
              </a:rPr>
              <a:t> </a:t>
            </a:r>
            <a:r>
              <a:rPr lang="en-US" sz="1200" dirty="0" err="1" smtClean="0">
                <a:effectLst/>
                <a:latin typeface="Bookman Old Style"/>
                <a:ea typeface="Times New Roman"/>
              </a:rPr>
              <a:t>bolak</a:t>
            </a:r>
            <a:r>
              <a:rPr lang="en-US" sz="1200" dirty="0" smtClean="0">
                <a:effectLst/>
                <a:latin typeface="Bookman Old Style"/>
                <a:ea typeface="Times New Roman"/>
              </a:rPr>
              <a:t> </a:t>
            </a:r>
            <a:r>
              <a:rPr lang="en-US" sz="1200" dirty="0" err="1" smtClean="0">
                <a:effectLst/>
                <a:latin typeface="Bookman Old Style"/>
                <a:ea typeface="Times New Roman"/>
              </a:rPr>
              <a:t>balik</a:t>
            </a:r>
            <a:r>
              <a:rPr lang="en-US" sz="1200" dirty="0" smtClean="0">
                <a:effectLst/>
                <a:latin typeface="Bookman Old Style"/>
                <a:ea typeface="Times New Roman"/>
              </a:rPr>
              <a:t> </a:t>
            </a:r>
            <a:r>
              <a:rPr lang="en-US" sz="1200" dirty="0" err="1" smtClean="0">
                <a:effectLst/>
                <a:latin typeface="Bookman Old Style"/>
                <a:ea typeface="Times New Roman"/>
              </a:rPr>
              <a:t>atau</a:t>
            </a:r>
            <a:r>
              <a:rPr lang="en-US" sz="1200" dirty="0" smtClean="0">
                <a:effectLst/>
                <a:latin typeface="Bookman Old Style"/>
                <a:ea typeface="Times New Roman"/>
              </a:rPr>
              <a:t> 120 (</a:t>
            </a:r>
            <a:r>
              <a:rPr lang="en-US" sz="1200" dirty="0" err="1" smtClean="0">
                <a:effectLst/>
                <a:latin typeface="Bookman Old Style"/>
                <a:ea typeface="Times New Roman"/>
              </a:rPr>
              <a:t>seratus</a:t>
            </a:r>
            <a:r>
              <a:rPr lang="en-US" sz="1200" dirty="0" smtClean="0">
                <a:effectLst/>
                <a:latin typeface="Bookman Old Style"/>
                <a:ea typeface="Times New Roman"/>
              </a:rPr>
              <a:t> </a:t>
            </a:r>
            <a:r>
              <a:rPr lang="en-US" sz="1200" dirty="0" err="1" smtClean="0">
                <a:effectLst/>
                <a:latin typeface="Bookman Old Style"/>
                <a:ea typeface="Times New Roman"/>
              </a:rPr>
              <a:t>dua</a:t>
            </a:r>
            <a:r>
              <a:rPr lang="en-US" sz="1200" dirty="0" smtClean="0">
                <a:effectLst/>
                <a:latin typeface="Bookman Old Style"/>
                <a:ea typeface="Times New Roman"/>
              </a:rPr>
              <a:t> </a:t>
            </a:r>
            <a:r>
              <a:rPr lang="en-US" sz="1200" dirty="0" err="1" smtClean="0">
                <a:effectLst/>
                <a:latin typeface="Bookman Old Style"/>
                <a:ea typeface="Times New Roman"/>
              </a:rPr>
              <a:t>puluh</a:t>
            </a:r>
            <a:r>
              <a:rPr lang="en-US" sz="1200" dirty="0" smtClean="0">
                <a:effectLst/>
                <a:latin typeface="Bookman Old Style"/>
                <a:ea typeface="Times New Roman"/>
              </a:rPr>
              <a:t>) volt </a:t>
            </a:r>
            <a:r>
              <a:rPr lang="en-US" sz="1200" dirty="0" err="1" smtClean="0">
                <a:effectLst/>
                <a:latin typeface="Bookman Old Style"/>
                <a:ea typeface="Times New Roman"/>
              </a:rPr>
              <a:t>arus</a:t>
            </a:r>
            <a:r>
              <a:rPr lang="en-US" sz="1200" dirty="0" smtClean="0">
                <a:effectLst/>
                <a:latin typeface="Bookman Old Style"/>
                <a:ea typeface="Times New Roman"/>
              </a:rPr>
              <a:t> </a:t>
            </a:r>
            <a:r>
              <a:rPr lang="en-US" sz="1200" dirty="0" err="1" smtClean="0">
                <a:effectLst/>
                <a:latin typeface="Bookman Old Style"/>
                <a:ea typeface="Times New Roman"/>
              </a:rPr>
              <a:t>searah</a:t>
            </a:r>
            <a:r>
              <a:rPr lang="en-US" sz="1200" dirty="0" smtClean="0">
                <a:effectLst/>
                <a:latin typeface="Bookman Old Style"/>
                <a:ea typeface="Times New Roman"/>
              </a:rPr>
              <a:t>.</a:t>
            </a:r>
            <a:endParaRPr lang="id-ID" sz="1200" dirty="0" smtClean="0">
              <a:effectLst/>
              <a:latin typeface="Times New Roman"/>
              <a:ea typeface="Times New Roman"/>
            </a:endParaRPr>
          </a:p>
          <a:p>
            <a:pPr marL="0" indent="0" algn="l">
              <a:buNone/>
            </a:pPr>
            <a:endParaRPr lang="id-ID" sz="1200" b="0" i="0" u="none" strike="noStrike" baseline="0" dirty="0" smtClean="0">
              <a:latin typeface="+mn-lt"/>
            </a:endParaRPr>
          </a:p>
          <a:p>
            <a:pPr marL="0" indent="0" algn="l">
              <a:buNone/>
            </a:pPr>
            <a:endParaRPr lang="id-ID" sz="1200" b="0" i="0" u="none" strike="noStrike" baseline="0" dirty="0" smtClean="0">
              <a:latin typeface="TimesNewRoman"/>
            </a:endParaRPr>
          </a:p>
        </p:txBody>
      </p:sp>
      <p:sp>
        <p:nvSpPr>
          <p:cNvPr id="4" name="Slide Number Placeholder 3"/>
          <p:cNvSpPr>
            <a:spLocks noGrp="1"/>
          </p:cNvSpPr>
          <p:nvPr>
            <p:ph type="sldNum" sz="quarter" idx="10"/>
          </p:nvPr>
        </p:nvSpPr>
        <p:spPr/>
        <p:txBody>
          <a:bodyPr/>
          <a:lstStyle/>
          <a:p>
            <a:fld id="{D4A1CB9A-DFF1-433A-8584-9F8642C57CFD}" type="slidenum">
              <a:rPr lang="en-SG" smtClean="0"/>
              <a:pPr/>
              <a:t>8</a:t>
            </a:fld>
            <a:endParaRPr lang="en-SG"/>
          </a:p>
        </p:txBody>
      </p:sp>
    </p:spTree>
    <p:extLst>
      <p:ext uri="{BB962C8B-B14F-4D97-AF65-F5344CB8AC3E}">
        <p14:creationId xmlns:p14="http://schemas.microsoft.com/office/powerpoint/2010/main" xmlns="" val="2380128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UU no 1</a:t>
            </a:r>
            <a:r>
              <a:rPr lang="id-ID" baseline="0" dirty="0" smtClean="0"/>
              <a:t> tahun 1970</a:t>
            </a:r>
          </a:p>
          <a:p>
            <a:pPr algn="l"/>
            <a:r>
              <a:rPr lang="id-ID" sz="1200" b="1" i="0" u="none" strike="noStrike" baseline="0" dirty="0" smtClean="0">
                <a:latin typeface="TimesNewRoman,Bold"/>
              </a:rPr>
              <a:t>Menimbang : </a:t>
            </a:r>
          </a:p>
          <a:p>
            <a:pPr algn="l"/>
            <a:r>
              <a:rPr lang="id-ID" sz="1200" b="0" i="0" u="none" strike="noStrike" baseline="0" dirty="0" smtClean="0">
                <a:latin typeface="TimesNewRoman"/>
              </a:rPr>
              <a:t>a. Bahwa setiap tenaga kerja berhak mendapat perlindungan atas keselamatan dalam melakukan pekerjaan untuk kesejahteraan dan</a:t>
            </a:r>
          </a:p>
          <a:p>
            <a:pPr algn="l"/>
            <a:r>
              <a:rPr lang="id-ID" sz="1200" b="0" i="0" u="none" strike="noStrike" baseline="0" dirty="0" smtClean="0">
                <a:latin typeface="TimesNewRoman"/>
              </a:rPr>
              <a:t>meningkatkan produksi serta produktivitas Nasional;</a:t>
            </a:r>
          </a:p>
          <a:p>
            <a:pPr algn="l"/>
            <a:r>
              <a:rPr lang="sv-SE" sz="1200" b="0" i="0" u="none" strike="noStrike" baseline="0" dirty="0" smtClean="0">
                <a:latin typeface="TimesNewRoman"/>
              </a:rPr>
              <a:t>b. bahwa setiap orang lainnya yang berada di tempat kerja perlu</a:t>
            </a:r>
            <a:r>
              <a:rPr lang="id-ID" sz="1200" b="0" i="0" u="none" strike="noStrike" baseline="0" dirty="0" smtClean="0">
                <a:latin typeface="TimesNewRoman"/>
              </a:rPr>
              <a:t> terjamin pula keselamatannya;</a:t>
            </a:r>
          </a:p>
          <a:p>
            <a:pPr algn="l"/>
            <a:r>
              <a:rPr lang="id-ID" sz="1200" b="0" i="0" u="none" strike="noStrike" baseline="0" dirty="0" smtClean="0">
                <a:latin typeface="TimesNewRoman"/>
              </a:rPr>
              <a:t>c. bahwa setiap sumber produksi perlu dipakai dan dipergunakan secara aman dan effisien;</a:t>
            </a:r>
          </a:p>
          <a:p>
            <a:pPr algn="l"/>
            <a:r>
              <a:rPr lang="id-ID" sz="1200" b="0" i="0" u="none" strike="noStrike" baseline="0" dirty="0" smtClean="0">
                <a:latin typeface="TimesNewRoman"/>
              </a:rPr>
              <a:t>d. bahwa berhubung dengan itu perlu diadakan segala daya upaya untuk membina norma-norma perlindungan kerja;</a:t>
            </a:r>
          </a:p>
          <a:p>
            <a:pPr algn="l"/>
            <a:endParaRPr lang="id-ID" sz="1200" b="0" i="0" u="none" strike="noStrike" baseline="0" dirty="0" smtClean="0">
              <a:latin typeface="TimesNewRoman"/>
            </a:endParaRPr>
          </a:p>
          <a:p>
            <a:pPr algn="l"/>
            <a:r>
              <a:rPr lang="id-ID" sz="1200" b="0" i="0" u="none" strike="noStrike" baseline="0" dirty="0" smtClean="0">
                <a:latin typeface="TimesNewRoman"/>
              </a:rPr>
              <a:t>Permen no 12 Tahun 2015</a:t>
            </a:r>
          </a:p>
          <a:p>
            <a:pPr algn="l">
              <a:lnSpc>
                <a:spcPct val="115000"/>
              </a:lnSpc>
              <a:spcAft>
                <a:spcPts val="0"/>
              </a:spcAft>
            </a:pPr>
            <a:r>
              <a:rPr lang="id-ID" sz="1200" dirty="0" smtClean="0">
                <a:effectLst/>
                <a:latin typeface="Bookman Old Style"/>
                <a:ea typeface="Times New Roman"/>
                <a:cs typeface="Arial"/>
              </a:rPr>
              <a:t>Pasal </a:t>
            </a:r>
            <a:r>
              <a:rPr lang="en-US" sz="1200" dirty="0" smtClean="0">
                <a:effectLst/>
                <a:latin typeface="Bookman Old Style"/>
                <a:ea typeface="Times New Roman"/>
                <a:cs typeface="Arial"/>
              </a:rPr>
              <a:t>3</a:t>
            </a:r>
            <a:endParaRPr lang="id-ID" sz="1100" dirty="0" smtClean="0">
              <a:effectLst/>
              <a:latin typeface="+mn-lt"/>
              <a:ea typeface="Times New Roman"/>
              <a:cs typeface="Times New Roman"/>
            </a:endParaRPr>
          </a:p>
          <a:p>
            <a:pPr algn="just">
              <a:lnSpc>
                <a:spcPct val="115000"/>
              </a:lnSpc>
              <a:spcAft>
                <a:spcPts val="0"/>
              </a:spcAft>
            </a:pPr>
            <a:r>
              <a:rPr lang="en-US" sz="1200" dirty="0" smtClean="0">
                <a:solidFill>
                  <a:srgbClr val="000000"/>
                </a:solidFill>
                <a:effectLst/>
                <a:latin typeface="Bookman Old Style"/>
                <a:ea typeface="Times New Roman"/>
                <a:cs typeface="Arial"/>
              </a:rPr>
              <a:t>P</a:t>
            </a:r>
            <a:r>
              <a:rPr lang="id-ID" sz="1200" dirty="0" smtClean="0">
                <a:effectLst/>
                <a:latin typeface="Bookman Old Style"/>
                <a:ea typeface="Times New Roman"/>
                <a:cs typeface="Arial"/>
              </a:rPr>
              <a:t>elaksanaan </a:t>
            </a:r>
            <a:r>
              <a:rPr lang="en-US" sz="1200" dirty="0" smtClean="0">
                <a:effectLst/>
                <a:latin typeface="Bookman Old Style"/>
                <a:ea typeface="Times New Roman"/>
                <a:cs typeface="Arial"/>
              </a:rPr>
              <a:t>K3</a:t>
            </a:r>
            <a:r>
              <a:rPr lang="id-ID" sz="1200" dirty="0" smtClean="0">
                <a:effectLst/>
                <a:latin typeface="Bookman Old Style"/>
                <a:ea typeface="Times New Roman"/>
                <a:cs typeface="Arial"/>
              </a:rPr>
              <a:t> listrik sebagaimana dimaksud </a:t>
            </a:r>
            <a:r>
              <a:rPr lang="en-US" sz="1200" dirty="0" err="1" smtClean="0">
                <a:effectLst/>
                <a:latin typeface="Bookman Old Style"/>
                <a:ea typeface="Times New Roman"/>
                <a:cs typeface="Arial"/>
              </a:rPr>
              <a:t>dalam</a:t>
            </a:r>
            <a:r>
              <a:rPr lang="en-US" sz="1200" dirty="0" smtClean="0">
                <a:effectLst/>
                <a:latin typeface="Bookman Old Style"/>
                <a:ea typeface="Times New Roman"/>
                <a:cs typeface="Arial"/>
              </a:rPr>
              <a:t> </a:t>
            </a:r>
            <a:r>
              <a:rPr lang="id-ID" sz="1200" dirty="0" smtClean="0">
                <a:effectLst/>
                <a:latin typeface="Bookman Old Style"/>
                <a:ea typeface="Times New Roman"/>
                <a:cs typeface="Arial"/>
              </a:rPr>
              <a:t>Pasal 2 bertujuan</a:t>
            </a:r>
            <a:r>
              <a:rPr lang="en-US" sz="1200" dirty="0" smtClean="0">
                <a:effectLst/>
                <a:latin typeface="Bookman Old Style"/>
                <a:ea typeface="Times New Roman"/>
                <a:cs typeface="Arial"/>
              </a:rPr>
              <a:t>:</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en-US" sz="1200" dirty="0" err="1" smtClean="0">
                <a:effectLst/>
                <a:latin typeface="Bookman Old Style"/>
                <a:ea typeface="Times New Roman"/>
                <a:cs typeface="Arial"/>
              </a:rPr>
              <a:t>melindungi</a:t>
            </a:r>
            <a:r>
              <a:rPr lang="en-US" sz="1200" dirty="0" smtClean="0">
                <a:effectLst/>
                <a:latin typeface="Bookman Old Style"/>
                <a:ea typeface="Times New Roman"/>
                <a:cs typeface="Arial"/>
              </a:rPr>
              <a:t> </a:t>
            </a:r>
            <a:r>
              <a:rPr lang="id-ID" sz="1200" dirty="0" smtClean="0">
                <a:effectLst/>
                <a:latin typeface="Bookman Old Style"/>
                <a:ea typeface="Times New Roman"/>
                <a:cs typeface="Arial"/>
              </a:rPr>
              <a:t>keselamatan </a:t>
            </a:r>
            <a:r>
              <a:rPr lang="en-US" sz="1200" dirty="0" err="1" smtClean="0">
                <a:effectLst/>
                <a:latin typeface="Bookman Old Style"/>
                <a:ea typeface="Times New Roman"/>
                <a:cs typeface="Arial"/>
              </a:rPr>
              <a:t>dan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kesehatan</a:t>
            </a:r>
            <a:r>
              <a:rPr lang="en-US" sz="1200" dirty="0" smtClean="0">
                <a:effectLst/>
                <a:latin typeface="Bookman Old Style"/>
                <a:ea typeface="Times New Roman"/>
                <a:cs typeface="Arial"/>
              </a:rPr>
              <a:t> </a:t>
            </a:r>
            <a:r>
              <a:rPr lang="id-ID" sz="1200" dirty="0" smtClean="0">
                <a:effectLst/>
                <a:latin typeface="Bookman Old Style"/>
                <a:ea typeface="Times New Roman"/>
                <a:cs typeface="Arial"/>
              </a:rPr>
              <a:t>tenaga kerja dan orang lain yang berada di dalam lingkungan tempat kerja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dari</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potensi</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bahaya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listrik</a:t>
            </a:r>
            <a:r>
              <a:rPr lang="id-ID" sz="1200" dirty="0" smtClean="0">
                <a:effectLst/>
                <a:latin typeface="Bookman Old Style"/>
                <a:ea typeface="Times New Roman"/>
                <a:cs typeface="Arial"/>
              </a:rPr>
              <a:t>;</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en-US" sz="1200" dirty="0" err="1" smtClean="0">
                <a:effectLst/>
                <a:latin typeface="Bookman Old Style"/>
                <a:ea typeface="Times New Roman"/>
                <a:cs typeface="Arial"/>
              </a:rPr>
              <a:t>menciptakan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instalasi</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listrik</a:t>
            </a:r>
            <a:r>
              <a:rPr lang="en-US" sz="1200" dirty="0" smtClean="0">
                <a:effectLst/>
                <a:latin typeface="Bookman Old Style"/>
                <a:ea typeface="Times New Roman"/>
                <a:cs typeface="Arial"/>
              </a:rPr>
              <a:t> yang </a:t>
            </a:r>
            <a:r>
              <a:rPr lang="en-US" sz="1200" dirty="0" err="1" smtClean="0">
                <a:effectLst/>
                <a:latin typeface="Bookman Old Style"/>
                <a:ea typeface="Times New Roman"/>
                <a:cs typeface="Arial"/>
              </a:rPr>
              <a:t>aman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handal</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memberikan</a:t>
            </a:r>
            <a:r>
              <a:rPr lang="en-US" sz="1200" dirty="0" smtClean="0">
                <a:effectLst/>
                <a:latin typeface="Bookman Old Style"/>
                <a:ea typeface="Times New Roman"/>
                <a:cs typeface="Arial"/>
              </a:rPr>
              <a:t> </a:t>
            </a:r>
            <a:r>
              <a:rPr lang="id-ID" sz="1200" dirty="0" smtClean="0">
                <a:effectLst/>
                <a:latin typeface="Bookman Old Style"/>
                <a:ea typeface="Times New Roman"/>
                <a:cs typeface="Arial"/>
              </a:rPr>
              <a:t>keselamatan bangunan beserta isinya;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dan</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en-US" sz="1200" dirty="0" err="1" smtClean="0">
                <a:effectLst/>
                <a:latin typeface="Bookman Old Style"/>
                <a:ea typeface="Times New Roman"/>
                <a:cs typeface="Arial"/>
              </a:rPr>
              <a:t>menciptakan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tempat</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kerja</a:t>
            </a:r>
            <a:r>
              <a:rPr lang="en-US" sz="1200" dirty="0" smtClean="0">
                <a:effectLst/>
                <a:latin typeface="Bookman Old Style"/>
                <a:ea typeface="Times New Roman"/>
                <a:cs typeface="Arial"/>
              </a:rPr>
              <a:t> yang </a:t>
            </a:r>
            <a:r>
              <a:rPr lang="en-US" sz="1200" dirty="0" err="1" smtClean="0">
                <a:effectLst/>
                <a:latin typeface="Bookman Old Style"/>
                <a:ea typeface="Times New Roman"/>
                <a:cs typeface="Arial"/>
              </a:rPr>
              <a:t>selamat</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sehat</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untuk</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mendorong</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produktivitas</a:t>
            </a:r>
            <a:r>
              <a:rPr lang="id-ID" sz="1200" dirty="0" smtClean="0">
                <a:effectLst/>
                <a:latin typeface="Bookman Old Style"/>
                <a:ea typeface="Times New Roman"/>
                <a:cs typeface="Arial"/>
              </a:rPr>
              <a:t>.</a:t>
            </a:r>
            <a:endParaRPr lang="id-ID" sz="1100" dirty="0" smtClean="0">
              <a:effectLst/>
              <a:latin typeface="+mn-lt"/>
              <a:ea typeface="Times New Roman"/>
              <a:cs typeface="Times New Roman"/>
            </a:endParaRPr>
          </a:p>
          <a:p>
            <a:pPr algn="l"/>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9</a:t>
            </a:fld>
            <a:endParaRPr lang="en-SG"/>
          </a:p>
        </p:txBody>
      </p:sp>
    </p:spTree>
    <p:extLst>
      <p:ext uri="{BB962C8B-B14F-4D97-AF65-F5344CB8AC3E}">
        <p14:creationId xmlns:p14="http://schemas.microsoft.com/office/powerpoint/2010/main" xmlns="" val="3145835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Permen no 12 tahun 2015</a:t>
            </a:r>
          </a:p>
          <a:p>
            <a:pPr algn="l">
              <a:lnSpc>
                <a:spcPct val="115000"/>
              </a:lnSpc>
              <a:spcAft>
                <a:spcPts val="0"/>
              </a:spcAft>
            </a:pPr>
            <a:r>
              <a:rPr lang="en-US" sz="1200" dirty="0" err="1" smtClean="0">
                <a:effectLst/>
                <a:latin typeface="Bookman Old Style"/>
                <a:ea typeface="Times New Roman"/>
                <a:cs typeface="Arial"/>
              </a:rPr>
              <a:t>Pasal</a:t>
            </a:r>
            <a:r>
              <a:rPr lang="en-US" sz="1200" dirty="0" smtClean="0">
                <a:effectLst/>
                <a:latin typeface="Bookman Old Style"/>
                <a:ea typeface="Times New Roman"/>
                <a:cs typeface="Arial"/>
              </a:rPr>
              <a:t> 5</a:t>
            </a:r>
            <a:endParaRPr lang="id-ID" sz="1100" dirty="0" smtClean="0">
              <a:effectLst/>
              <a:latin typeface="+mn-lt"/>
              <a:ea typeface="Times New Roman"/>
              <a:cs typeface="Times New Roman"/>
            </a:endParaRPr>
          </a:p>
          <a:p>
            <a:pPr algn="ctr">
              <a:lnSpc>
                <a:spcPct val="115000"/>
              </a:lnSpc>
              <a:spcAft>
                <a:spcPts val="0"/>
              </a:spcAft>
            </a:pPr>
            <a:r>
              <a:rPr lang="id-ID" sz="1200" dirty="0" smtClean="0">
                <a:solidFill>
                  <a:srgbClr val="000000"/>
                </a:solidFill>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Clr>
                <a:srgbClr val="000000"/>
              </a:buClr>
              <a:buFont typeface="+mj-lt"/>
              <a:buAutoNum type="arabicParenBoth"/>
            </a:pPr>
            <a:r>
              <a:rPr lang="en-US" sz="1200" u="none" strike="noStrike" dirty="0" err="1" smtClean="0">
                <a:effectLst/>
                <a:latin typeface="Bookman Old Style"/>
                <a:ea typeface="Times New Roman"/>
                <a:cs typeface="Arial"/>
              </a:rPr>
              <a:t>Kegiatan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perencanaan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pemasangan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penggunaan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perubahan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dan</a:t>
            </a:r>
            <a:r>
              <a:rPr lang="en-US" sz="1200" u="none" strike="noStrike" dirty="0" smtClean="0">
                <a:effectLst/>
                <a:latin typeface="Bookman Old Style"/>
                <a:ea typeface="Times New Roman"/>
                <a:cs typeface="Arial"/>
              </a:rPr>
              <a:t> </a:t>
            </a:r>
            <a:r>
              <a:rPr lang="id-ID" sz="1200" u="none" strike="noStrike" dirty="0" smtClean="0">
                <a:effectLst/>
                <a:latin typeface="Bookman Old Style"/>
                <a:ea typeface="Times New Roman"/>
                <a:cs typeface="Arial"/>
              </a:rPr>
              <a:t>pemeliharaan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sebagaimana</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dimaksud</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dalam</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pasal</a:t>
            </a:r>
            <a:r>
              <a:rPr lang="en-US" sz="1200" u="none" strike="noStrike" dirty="0" smtClean="0">
                <a:effectLst/>
                <a:latin typeface="Bookman Old Style"/>
                <a:ea typeface="Times New Roman"/>
                <a:cs typeface="Arial"/>
              </a:rPr>
              <a:t> 4 </a:t>
            </a:r>
            <a:r>
              <a:rPr lang="en-US" sz="1200" u="none" strike="noStrike" dirty="0" err="1" smtClean="0">
                <a:effectLst/>
                <a:latin typeface="Bookman Old Style"/>
                <a:ea typeface="Times New Roman"/>
                <a:cs typeface="Arial"/>
              </a:rPr>
              <a:t>ayat</a:t>
            </a:r>
            <a:r>
              <a:rPr lang="en-US" sz="1200" u="none" strike="noStrike" dirty="0" smtClean="0">
                <a:effectLst/>
                <a:latin typeface="Bookman Old Style"/>
                <a:ea typeface="Times New Roman"/>
                <a:cs typeface="Arial"/>
              </a:rPr>
              <a:t> (1) yang </a:t>
            </a:r>
            <a:r>
              <a:rPr lang="en-US" sz="1200" u="none" strike="noStrike" dirty="0" err="1" smtClean="0">
                <a:effectLst/>
                <a:latin typeface="Bookman Old Style"/>
                <a:ea typeface="Times New Roman"/>
                <a:cs typeface="Arial"/>
              </a:rPr>
              <a:t>dilaksanakan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pada</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kegiatan</a:t>
            </a:r>
            <a:r>
              <a:rPr lang="en-US" sz="1200" u="none" strike="noStrike" dirty="0" smtClean="0">
                <a:effectLst/>
                <a:latin typeface="Bookman Old Style"/>
                <a:ea typeface="Times New Roman"/>
                <a:cs typeface="Arial"/>
              </a:rPr>
              <a:t> </a:t>
            </a:r>
            <a:r>
              <a:rPr lang="id-ID" sz="1200" u="none" strike="noStrike" dirty="0" smtClean="0">
                <a:effectLst/>
                <a:latin typeface="Bookman Old Style"/>
                <a:ea typeface="Times New Roman"/>
                <a:cs typeface="Arial"/>
              </a:rPr>
              <a:t>p</a:t>
            </a:r>
            <a:r>
              <a:rPr lang="en-US" sz="1200" u="none" strike="noStrike" dirty="0" err="1" smtClean="0">
                <a:effectLst/>
                <a:latin typeface="Bookman Old Style"/>
                <a:ea typeface="Times New Roman"/>
                <a:cs typeface="Arial"/>
              </a:rPr>
              <a:t>embangkitan</a:t>
            </a:r>
            <a:r>
              <a:rPr lang="en-US" sz="1200" u="none" strike="noStrike" dirty="0" smtClean="0">
                <a:effectLst/>
                <a:latin typeface="Bookman Old Style"/>
                <a:ea typeface="Times New Roman"/>
                <a:cs typeface="Arial"/>
              </a:rPr>
              <a:t>, </a:t>
            </a:r>
            <a:r>
              <a:rPr lang="id-ID" sz="1200" u="none" strike="noStrike" dirty="0" smtClean="0">
                <a:effectLst/>
                <a:latin typeface="Bookman Old Style"/>
                <a:ea typeface="Times New Roman"/>
                <a:cs typeface="Arial"/>
              </a:rPr>
              <a:t>t</a:t>
            </a:r>
            <a:r>
              <a:rPr lang="en-US" sz="1200" u="none" strike="noStrike" dirty="0" err="1" smtClean="0">
                <a:effectLst/>
                <a:latin typeface="Bookman Old Style"/>
                <a:ea typeface="Times New Roman"/>
                <a:cs typeface="Arial"/>
              </a:rPr>
              <a:t>ransmisi</a:t>
            </a:r>
            <a:r>
              <a:rPr lang="en-US" sz="1200" u="none" strike="noStrike" dirty="0" smtClean="0">
                <a:effectLst/>
                <a:latin typeface="Bookman Old Style"/>
                <a:ea typeface="Times New Roman"/>
                <a:cs typeface="Arial"/>
              </a:rPr>
              <a:t>, </a:t>
            </a:r>
            <a:r>
              <a:rPr lang="id-ID" sz="1200" u="none" strike="noStrike" dirty="0" smtClean="0">
                <a:effectLst/>
                <a:latin typeface="Bookman Old Style"/>
                <a:ea typeface="Times New Roman"/>
                <a:cs typeface="Arial"/>
              </a:rPr>
              <a:t>d</a:t>
            </a:r>
            <a:r>
              <a:rPr lang="en-US" sz="1200" u="none" strike="noStrike" dirty="0" err="1" smtClean="0">
                <a:effectLst/>
                <a:latin typeface="Bookman Old Style"/>
                <a:ea typeface="Times New Roman"/>
                <a:cs typeface="Arial"/>
              </a:rPr>
              <a:t>istribusi</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dan</a:t>
            </a:r>
            <a:r>
              <a:rPr lang="en-US" sz="1200" u="none" strike="noStrike" dirty="0" smtClean="0">
                <a:effectLst/>
                <a:latin typeface="Bookman Old Style"/>
                <a:ea typeface="Times New Roman"/>
                <a:cs typeface="Arial"/>
              </a:rPr>
              <a:t> </a:t>
            </a:r>
            <a:r>
              <a:rPr lang="id-ID" sz="1200" u="none" strike="noStrike" dirty="0" smtClean="0">
                <a:effectLst/>
                <a:latin typeface="Bookman Old Style"/>
                <a:ea typeface="Times New Roman"/>
                <a:cs typeface="Arial"/>
              </a:rPr>
              <a:t>p</a:t>
            </a:r>
            <a:r>
              <a:rPr lang="en-US" sz="1200" u="none" strike="noStrike" dirty="0" err="1" smtClean="0">
                <a:effectLst/>
                <a:latin typeface="Bookman Old Style"/>
                <a:ea typeface="Times New Roman"/>
                <a:cs typeface="Arial"/>
              </a:rPr>
              <a:t>emanfaatan</a:t>
            </a:r>
            <a:r>
              <a:rPr lang="en-US" sz="1200" u="none" strike="noStrike" dirty="0" smtClean="0">
                <a:effectLst/>
                <a:latin typeface="Bookman Old Style"/>
                <a:ea typeface="Times New Roman"/>
                <a:cs typeface="Arial"/>
              </a:rPr>
              <a:t> </a:t>
            </a:r>
            <a:r>
              <a:rPr lang="id-ID" sz="1200" u="none" strike="noStrike" dirty="0" smtClean="0">
                <a:effectLst/>
                <a:latin typeface="Bookman Old Style"/>
                <a:ea typeface="Times New Roman"/>
                <a:cs typeface="Arial"/>
              </a:rPr>
              <a:t>l</a:t>
            </a:r>
            <a:r>
              <a:rPr lang="en-US" sz="1200" u="none" strike="noStrike" dirty="0" err="1" smtClean="0">
                <a:effectLst/>
                <a:latin typeface="Bookman Old Style"/>
                <a:ea typeface="Times New Roman"/>
                <a:cs typeface="Arial"/>
              </a:rPr>
              <a:t>istrik</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wajib</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mengacu</a:t>
            </a:r>
            <a:r>
              <a:rPr lang="en-US" sz="1200" u="none" strike="noStrike" dirty="0" smtClean="0">
                <a:effectLst/>
                <a:latin typeface="Bookman Old Style"/>
                <a:ea typeface="Times New Roman"/>
                <a:cs typeface="Arial"/>
              </a:rPr>
              <a:t> </a:t>
            </a:r>
            <a:r>
              <a:rPr lang="id-ID" sz="1200" u="none" strike="noStrike" dirty="0" smtClean="0">
                <a:effectLst/>
                <a:latin typeface="Bookman Old Style"/>
                <a:ea typeface="Times New Roman"/>
                <a:cs typeface="Arial"/>
              </a:rPr>
              <a:t>kepada standar </a:t>
            </a:r>
            <a:r>
              <a:rPr lang="en-US" sz="1200" u="none" strike="noStrike" dirty="0" err="1" smtClean="0">
                <a:effectLst/>
                <a:latin typeface="Bookman Old Style"/>
                <a:ea typeface="Times New Roman"/>
                <a:cs typeface="Arial"/>
              </a:rPr>
              <a:t>bidang</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kelistrikan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ketentuan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peraturan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perundang-undangan</a:t>
            </a:r>
            <a:r>
              <a:rPr lang="en-US" sz="1200" u="none" strike="noStrike" dirty="0" smtClean="0">
                <a:effectLst/>
                <a:latin typeface="Bookman Old Style"/>
                <a:ea typeface="Times New Roman"/>
                <a:cs typeface="Arial"/>
              </a:rPr>
              <a:t>. </a:t>
            </a:r>
            <a:endParaRPr lang="id-ID" sz="1100" u="none" strike="noStrike" dirty="0" smtClean="0">
              <a:effectLst/>
              <a:latin typeface="+mn-lt"/>
              <a:ea typeface="Times New Roman"/>
              <a:cs typeface="Times New Roman"/>
            </a:endParaRPr>
          </a:p>
          <a:p>
            <a:pPr marL="228600" algn="just">
              <a:lnSpc>
                <a:spcPct val="115000"/>
              </a:lnSpc>
              <a:spcAft>
                <a:spcPts val="0"/>
              </a:spcAft>
            </a:pPr>
            <a:r>
              <a:rPr lang="en-US" sz="1200" u="none" strike="noStrike" dirty="0" smtClean="0">
                <a:solidFill>
                  <a:srgbClr val="FF0000"/>
                </a:solidFill>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Clr>
                <a:srgbClr val="000000"/>
              </a:buClr>
              <a:buFont typeface="+mj-lt"/>
              <a:buAutoNum type="arabicParenBoth"/>
            </a:pPr>
            <a:r>
              <a:rPr lang="en-US" sz="1200" u="none" strike="noStrike" dirty="0" err="1" smtClean="0">
                <a:effectLst/>
                <a:latin typeface="Bookman Old Style"/>
                <a:ea typeface="Times New Roman"/>
                <a:cs typeface="Arial"/>
              </a:rPr>
              <a:t>Kegiatan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sebagaimana</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dimaksud</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pada</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ayat</a:t>
            </a:r>
            <a:r>
              <a:rPr lang="en-US" sz="1200" u="none" strike="noStrike" dirty="0" smtClean="0">
                <a:effectLst/>
                <a:latin typeface="Bookman Old Style"/>
                <a:ea typeface="Times New Roman"/>
                <a:cs typeface="Arial"/>
              </a:rPr>
              <a:t> (1) </a:t>
            </a:r>
            <a:r>
              <a:rPr lang="en-US" sz="1200" u="none" strike="noStrike" dirty="0" err="1" smtClean="0">
                <a:effectLst/>
                <a:latin typeface="Bookman Old Style"/>
                <a:ea typeface="Times New Roman"/>
                <a:cs typeface="Arial"/>
              </a:rPr>
              <a:t>dilakukan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terhadap</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instalasi</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perlengkapan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peralatan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listrik</a:t>
            </a:r>
            <a:r>
              <a:rPr lang="en-US" sz="1200" u="none" strike="noStrike" dirty="0" smtClean="0">
                <a:effectLst/>
                <a:latin typeface="Bookman Old Style"/>
                <a:ea typeface="Times New Roman"/>
                <a:cs typeface="Arial"/>
              </a:rPr>
              <a:t>.</a:t>
            </a:r>
            <a:endParaRPr lang="id-ID" sz="1100" u="none" strike="noStrike" dirty="0" smtClean="0">
              <a:effectLst/>
              <a:latin typeface="+mn-lt"/>
              <a:ea typeface="Times New Roman"/>
              <a:cs typeface="Times New Roman"/>
            </a:endParaRPr>
          </a:p>
          <a:p>
            <a:pPr marL="457200" algn="just">
              <a:lnSpc>
                <a:spcPct val="115000"/>
              </a:lnSpc>
              <a:spcAft>
                <a:spcPts val="0"/>
              </a:spcAf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Clr>
                <a:srgbClr val="000000"/>
              </a:buClr>
              <a:buFont typeface="+mj-lt"/>
              <a:buAutoNum type="arabicParenBoth"/>
            </a:pPr>
            <a:r>
              <a:rPr lang="id-ID" sz="1200" u="none" strike="noStrike" dirty="0" smtClean="0">
                <a:effectLst/>
                <a:latin typeface="Bookman Old Style"/>
                <a:ea typeface="Times New Roman"/>
                <a:cs typeface="Arial"/>
              </a:rPr>
              <a:t>Standar </a:t>
            </a:r>
            <a:r>
              <a:rPr lang="en-US" sz="1200" u="none" strike="noStrike" dirty="0" err="1" smtClean="0">
                <a:effectLst/>
                <a:latin typeface="Bookman Old Style"/>
                <a:ea typeface="Times New Roman"/>
                <a:cs typeface="Arial"/>
              </a:rPr>
              <a:t>bidang</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kelistrikan</a:t>
            </a:r>
            <a:r>
              <a:rPr lang="en-US" sz="1200" u="none" strike="noStrike" dirty="0" smtClean="0">
                <a:effectLst/>
                <a:latin typeface="Bookman Old Style"/>
                <a:ea typeface="Times New Roman"/>
                <a:cs typeface="Arial"/>
              </a:rPr>
              <a:t> </a:t>
            </a:r>
            <a:r>
              <a:rPr lang="id-ID" sz="1200" u="none" strike="noStrike" dirty="0" smtClean="0">
                <a:effectLst/>
                <a:latin typeface="Bookman Old Style"/>
                <a:ea typeface="Times New Roman"/>
                <a:cs typeface="Arial"/>
              </a:rPr>
              <a:t>sebagaimana dimaksud </a:t>
            </a:r>
            <a:r>
              <a:rPr lang="en-US" sz="1200" u="none" strike="noStrike" dirty="0" err="1" smtClean="0">
                <a:effectLst/>
                <a:latin typeface="Bookman Old Style"/>
                <a:ea typeface="Times New Roman"/>
                <a:cs typeface="Arial"/>
              </a:rPr>
              <a:t>pada</a:t>
            </a:r>
            <a:r>
              <a:rPr lang="id-ID" sz="1200" u="none" strike="noStrike" dirty="0" smtClean="0">
                <a:effectLst/>
                <a:latin typeface="Bookman Old Style"/>
                <a:ea typeface="Times New Roman"/>
                <a:cs typeface="Arial"/>
              </a:rPr>
              <a:t> ayat (</a:t>
            </a:r>
            <a:r>
              <a:rPr lang="en-US" sz="1200" u="none" strike="noStrike" dirty="0" smtClean="0">
                <a:effectLst/>
                <a:latin typeface="Bookman Old Style"/>
                <a:ea typeface="Times New Roman"/>
                <a:cs typeface="Arial"/>
              </a:rPr>
              <a:t>1</a:t>
            </a:r>
            <a:r>
              <a:rPr lang="id-ID"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meliputi</a:t>
            </a:r>
            <a:r>
              <a:rPr lang="en-US" sz="1200" u="none" strike="noStrike" dirty="0" smtClean="0">
                <a:effectLst/>
                <a:latin typeface="Bookman Old Style"/>
                <a:ea typeface="Times New Roman"/>
                <a:cs typeface="Arial"/>
              </a:rPr>
              <a:t>:</a:t>
            </a:r>
            <a:endParaRPr lang="id-ID" sz="1100" u="none" strike="noStrike"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id-ID" sz="1200" dirty="0" smtClean="0">
                <a:effectLst/>
                <a:latin typeface="Bookman Old Style"/>
                <a:ea typeface="Times New Roman"/>
                <a:cs typeface="Arial"/>
              </a:rPr>
              <a:t>Standar Nasional  Indonesia</a:t>
            </a:r>
            <a:r>
              <a:rPr lang="en-US" sz="1200" dirty="0" smtClean="0">
                <a:effectLst/>
                <a:latin typeface="Bookman Old Style"/>
                <a:ea typeface="Times New Roman"/>
                <a:cs typeface="Arial"/>
              </a:rPr>
              <a:t>; </a:t>
            </a:r>
            <a:endParaRPr lang="id-ID" sz="1200" dirty="0" smtClean="0">
              <a:effectLst/>
              <a:latin typeface="Bookman Old Style"/>
              <a:ea typeface="Times New Roman"/>
              <a:cs typeface="Arial"/>
            </a:endParaRPr>
          </a:p>
          <a:p>
            <a:pPr marL="342900" lvl="0" indent="-342900" algn="just">
              <a:lnSpc>
                <a:spcPct val="115000"/>
              </a:lnSpc>
              <a:spcAft>
                <a:spcPts val="0"/>
              </a:spcAft>
              <a:buFont typeface="+mj-lt"/>
              <a:buAutoNum type="alphaLcPeriod"/>
            </a:pPr>
            <a:r>
              <a:rPr lang="en-US" sz="1200" dirty="0" err="1" smtClean="0">
                <a:effectLst/>
                <a:latin typeface="Bookman Old Style"/>
                <a:ea typeface="Times New Roman"/>
                <a:cs typeface="Arial"/>
              </a:rPr>
              <a:t>Standar</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Internasional</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dan</a:t>
            </a:r>
            <a:r>
              <a:rPr lang="en-US" sz="1200" dirty="0" smtClean="0">
                <a:effectLst/>
                <a:latin typeface="Bookman Old Style"/>
                <a:ea typeface="Times New Roman"/>
                <a:cs typeface="Arial"/>
              </a:rPr>
              <a:t>/</a:t>
            </a:r>
            <a:r>
              <a:rPr lang="en-US" sz="1200" dirty="0" err="1" smtClean="0">
                <a:effectLst/>
                <a:latin typeface="Bookman Old Style"/>
                <a:ea typeface="Times New Roman"/>
                <a:cs typeface="Arial"/>
              </a:rPr>
              <a:t>atau</a:t>
            </a:r>
            <a:endParaRPr lang="id-ID" sz="1200" dirty="0" smtClean="0">
              <a:effectLst/>
              <a:latin typeface="Bookman Old Style"/>
              <a:ea typeface="Times New Roman"/>
              <a:cs typeface="Arial"/>
            </a:endParaRPr>
          </a:p>
          <a:p>
            <a:pPr marL="342900" lvl="0" indent="-342900" algn="just">
              <a:lnSpc>
                <a:spcPct val="115000"/>
              </a:lnSpc>
              <a:spcAft>
                <a:spcPts val="0"/>
              </a:spcAft>
              <a:buFont typeface="+mj-lt"/>
              <a:buAutoNum type="alphaLcPeriod"/>
            </a:pPr>
            <a:r>
              <a:rPr lang="en-US" sz="1200" dirty="0" err="1" smtClean="0">
                <a:effectLst/>
                <a:latin typeface="Bookman Old Style"/>
                <a:ea typeface="Times New Roman"/>
                <a:cs typeface="Arial"/>
              </a:rPr>
              <a:t>Standar</a:t>
            </a:r>
            <a:r>
              <a:rPr lang="en-US" sz="1200" dirty="0" smtClean="0">
                <a:effectLst/>
                <a:latin typeface="Bookman Old Style"/>
                <a:ea typeface="Times New Roman"/>
                <a:cs typeface="Arial"/>
              </a:rPr>
              <a:t> Nasional Negara </a:t>
            </a:r>
            <a:r>
              <a:rPr lang="id-ID" sz="1200" dirty="0" smtClean="0">
                <a:effectLst/>
                <a:latin typeface="Bookman Old Style"/>
                <a:ea typeface="Times New Roman"/>
                <a:cs typeface="Arial"/>
              </a:rPr>
              <a:t>l</a:t>
            </a:r>
            <a:r>
              <a:rPr lang="en-US" sz="1200" dirty="0" err="1" smtClean="0">
                <a:effectLst/>
                <a:latin typeface="Bookman Old Style"/>
                <a:ea typeface="Times New Roman"/>
                <a:cs typeface="Arial"/>
              </a:rPr>
              <a:t>ain</a:t>
            </a:r>
            <a:r>
              <a:rPr lang="en-US" sz="1200" dirty="0" smtClean="0">
                <a:effectLst/>
                <a:latin typeface="Bookman Old Style"/>
                <a:ea typeface="Times New Roman"/>
                <a:cs typeface="Arial"/>
              </a:rPr>
              <a:t> yang </a:t>
            </a:r>
            <a:r>
              <a:rPr lang="en-US" sz="1200" dirty="0" err="1" smtClean="0">
                <a:effectLst/>
                <a:latin typeface="Bookman Old Style"/>
                <a:ea typeface="Times New Roman"/>
                <a:cs typeface="Arial"/>
              </a:rPr>
              <a:t>ditentukan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oleh</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Pengawas</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Ketenagakerjaan</a:t>
            </a:r>
            <a:r>
              <a:rPr lang="en-US" sz="1200" dirty="0" smtClean="0">
                <a:effectLst/>
                <a:latin typeface="Bookman Old Style"/>
                <a:ea typeface="Times New Roman"/>
                <a:cs typeface="Arial"/>
              </a:rPr>
              <a:t> </a:t>
            </a:r>
            <a:r>
              <a:rPr lang="id-ID" sz="1200" dirty="0" smtClean="0">
                <a:effectLst/>
                <a:latin typeface="Bookman Old Style"/>
                <a:ea typeface="Times New Roman"/>
                <a:cs typeface="Arial"/>
              </a:rPr>
              <a:t>Spesialis </a:t>
            </a:r>
            <a:r>
              <a:rPr lang="en-US" sz="1200" dirty="0" smtClean="0">
                <a:effectLst/>
                <a:latin typeface="Bookman Old Style"/>
                <a:ea typeface="Times New Roman"/>
                <a:cs typeface="Arial"/>
              </a:rPr>
              <a:t>K3 </a:t>
            </a:r>
            <a:r>
              <a:rPr lang="id-ID" sz="1200" dirty="0" smtClean="0">
                <a:effectLst/>
                <a:latin typeface="Bookman Old Style"/>
                <a:ea typeface="Times New Roman"/>
                <a:cs typeface="Arial"/>
              </a:rPr>
              <a:t>Listrik. </a:t>
            </a:r>
            <a:endParaRPr lang="id-ID" sz="1100" dirty="0" smtClean="0">
              <a:effectLst/>
              <a:latin typeface="+mn-lt"/>
              <a:ea typeface="Times New Roman"/>
              <a:cs typeface="Times New Roman"/>
            </a:endParaRPr>
          </a:p>
          <a:p>
            <a:pPr>
              <a:lnSpc>
                <a:spcPct val="115000"/>
              </a:lnSpc>
              <a:spcAft>
                <a:spcPts val="0"/>
              </a:spcAft>
              <a:tabLst>
                <a:tab pos="5083810" algn="l"/>
              </a:tabLst>
            </a:pPr>
            <a:r>
              <a:rPr lang="id-ID" sz="1200" dirty="0" smtClean="0">
                <a:solidFill>
                  <a:srgbClr val="548DD4"/>
                </a:solidFill>
                <a:effectLst/>
                <a:latin typeface="Bookman Old Style"/>
                <a:ea typeface="Times New Roman"/>
                <a:cs typeface="Arial"/>
              </a:rPr>
              <a:t> </a:t>
            </a:r>
            <a:endParaRPr lang="id-ID" sz="1100" dirty="0" smtClean="0">
              <a:effectLst/>
              <a:latin typeface="+mn-lt"/>
              <a:ea typeface="Times New Roman"/>
              <a:cs typeface="Times New Roman"/>
            </a:endParaRPr>
          </a:p>
          <a:p>
            <a:pPr algn="l">
              <a:lnSpc>
                <a:spcPct val="115000"/>
              </a:lnSpc>
              <a:spcAft>
                <a:spcPts val="0"/>
              </a:spcAft>
              <a:tabLst>
                <a:tab pos="5083810" algn="l"/>
              </a:tabLst>
            </a:pPr>
            <a:r>
              <a:rPr lang="id-ID" sz="1200" dirty="0" smtClean="0">
                <a:effectLst/>
                <a:latin typeface="Bookman Old Style"/>
                <a:ea typeface="Times New Roman"/>
                <a:cs typeface="Arial"/>
              </a:rPr>
              <a:t>Pasal </a:t>
            </a:r>
            <a:r>
              <a:rPr lang="en-US" sz="1200" dirty="0" smtClean="0">
                <a:effectLst/>
                <a:latin typeface="Bookman Old Style"/>
                <a:ea typeface="Times New Roman"/>
                <a:cs typeface="Arial"/>
              </a:rPr>
              <a:t>6</a:t>
            </a:r>
            <a:endParaRPr lang="id-ID" sz="1100" dirty="0" smtClean="0">
              <a:effectLst/>
              <a:latin typeface="+mn-lt"/>
              <a:ea typeface="Times New Roman"/>
              <a:cs typeface="Times New Roman"/>
            </a:endParaRPr>
          </a:p>
          <a:p>
            <a:pPr algn="ctr">
              <a:lnSpc>
                <a:spcPct val="115000"/>
              </a:lnSpc>
              <a:spcAft>
                <a:spcPts val="0"/>
              </a:spcAft>
              <a:tabLst>
                <a:tab pos="5083810" algn="l"/>
              </a:tabLs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en-US" sz="1200" u="none" strike="noStrike" dirty="0" err="1" smtClean="0">
                <a:effectLst/>
                <a:latin typeface="Bookman Old Style"/>
                <a:ea typeface="Times New Roman"/>
                <a:cs typeface="Arial"/>
              </a:rPr>
              <a:t>Perencanaan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sebagaimana</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dimaksud</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dalam</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Pasal</a:t>
            </a:r>
            <a:r>
              <a:rPr lang="en-US" sz="1200" u="none" strike="noStrike" dirty="0" smtClean="0">
                <a:effectLst/>
                <a:latin typeface="Bookman Old Style"/>
                <a:ea typeface="Times New Roman"/>
                <a:cs typeface="Arial"/>
              </a:rPr>
              <a:t> 5 </a:t>
            </a:r>
            <a:r>
              <a:rPr lang="en-US" sz="1200" u="none" strike="noStrike" dirty="0" err="1" smtClean="0">
                <a:effectLst/>
                <a:latin typeface="Bookman Old Style"/>
                <a:ea typeface="Times New Roman"/>
                <a:cs typeface="Arial"/>
              </a:rPr>
              <a:t>ayat</a:t>
            </a:r>
            <a:r>
              <a:rPr lang="en-US" sz="1200" u="none" strike="noStrike" dirty="0" smtClean="0">
                <a:effectLst/>
                <a:latin typeface="Bookman Old Style"/>
                <a:ea typeface="Times New Roman"/>
                <a:cs typeface="Arial"/>
              </a:rPr>
              <a:t> (1) </a:t>
            </a:r>
            <a:r>
              <a:rPr lang="en-US" sz="1200" u="none" strike="noStrike" dirty="0" err="1" smtClean="0">
                <a:effectLst/>
                <a:latin typeface="Bookman Old Style"/>
                <a:ea typeface="Times New Roman"/>
                <a:cs typeface="Arial"/>
              </a:rPr>
              <a:t>wajib</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dilakukan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pada</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pemasangan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perubahan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untuk</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kegiatan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pembangkitan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transmisi</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distribusi</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pemanfaatan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listrik</a:t>
            </a:r>
            <a:r>
              <a:rPr lang="en-US" sz="1200" u="none" strike="noStrike" dirty="0" smtClean="0">
                <a:effectLst/>
                <a:latin typeface="Bookman Old Style"/>
                <a:ea typeface="Times New Roman"/>
                <a:cs typeface="Arial"/>
              </a:rPr>
              <a:t>.</a:t>
            </a:r>
            <a:endParaRPr lang="id-ID" sz="1100" u="none" strike="noStrike" dirty="0" smtClean="0">
              <a:effectLst/>
              <a:latin typeface="+mn-lt"/>
              <a:ea typeface="Times New Roman"/>
              <a:cs typeface="Times New Roman"/>
            </a:endParaRPr>
          </a:p>
          <a:p>
            <a:pPr marL="228600" algn="just">
              <a:lnSpc>
                <a:spcPct val="115000"/>
              </a:lnSpc>
              <a:spcAft>
                <a:spcPts val="0"/>
              </a:spcAf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en-US" sz="1200" u="none" strike="noStrike" dirty="0" err="1" smtClean="0">
                <a:effectLst/>
                <a:latin typeface="Bookman Old Style"/>
                <a:ea typeface="Times New Roman"/>
                <a:cs typeface="Arial"/>
              </a:rPr>
              <a:t>Pemeliharaan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sebagaimana</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dimaksud</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dalam</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Pasal</a:t>
            </a:r>
            <a:r>
              <a:rPr lang="en-US" sz="1200" u="none" strike="noStrike" dirty="0" smtClean="0">
                <a:effectLst/>
                <a:latin typeface="Bookman Old Style"/>
                <a:ea typeface="Times New Roman"/>
                <a:cs typeface="Arial"/>
              </a:rPr>
              <a:t> 5 </a:t>
            </a:r>
            <a:r>
              <a:rPr lang="en-US" sz="1200" u="none" strike="noStrike" dirty="0" err="1" smtClean="0">
                <a:effectLst/>
                <a:latin typeface="Bookman Old Style"/>
                <a:ea typeface="Times New Roman"/>
                <a:cs typeface="Arial"/>
              </a:rPr>
              <a:t>ayat</a:t>
            </a:r>
            <a:r>
              <a:rPr lang="en-US" sz="1200" u="none" strike="noStrike" dirty="0" smtClean="0">
                <a:effectLst/>
                <a:latin typeface="Bookman Old Style"/>
                <a:ea typeface="Times New Roman"/>
                <a:cs typeface="Arial"/>
              </a:rPr>
              <a:t> (1) </a:t>
            </a:r>
            <a:r>
              <a:rPr lang="en-US" sz="1200" u="none" strike="noStrike" dirty="0" err="1" smtClean="0">
                <a:effectLst/>
                <a:latin typeface="Bookman Old Style"/>
                <a:ea typeface="Times New Roman"/>
                <a:cs typeface="Arial"/>
              </a:rPr>
              <a:t>wajib</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dilakukan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pada</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penggunaan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untuk</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kegiatan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pembangkitan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transmisi</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distribusi</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pemanfaatan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listrik</a:t>
            </a:r>
            <a:r>
              <a:rPr lang="en-US" sz="1200" u="none" strike="noStrike" dirty="0" smtClean="0">
                <a:effectLst/>
                <a:latin typeface="Bookman Old Style"/>
                <a:ea typeface="Times New Roman"/>
                <a:cs typeface="Arial"/>
              </a:rPr>
              <a:t>.</a:t>
            </a:r>
            <a:endParaRPr lang="id-ID" sz="1100" u="none" strike="noStrike" dirty="0" smtClean="0">
              <a:effectLst/>
              <a:latin typeface="+mn-lt"/>
              <a:ea typeface="Times New Roman"/>
              <a:cs typeface="Times New Roman"/>
            </a:endParaRPr>
          </a:p>
          <a:p>
            <a:pPr marL="228600" algn="just">
              <a:lnSpc>
                <a:spcPct val="115000"/>
              </a:lnSpc>
              <a:spcAft>
                <a:spcPts val="0"/>
              </a:spcAf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en-US" sz="1200" u="none" strike="noStrike" dirty="0" err="1" smtClean="0">
                <a:effectLst/>
                <a:latin typeface="Bookman Old Style"/>
                <a:ea typeface="Times New Roman"/>
                <a:cs typeface="Arial"/>
              </a:rPr>
              <a:t>Perencanaan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pemasangan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perubahan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pemeliharaan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sebagaimana</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dimaksud</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dalam</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Pasal</a:t>
            </a:r>
            <a:r>
              <a:rPr lang="en-US" sz="1200" u="none" strike="noStrike" dirty="0" smtClean="0">
                <a:effectLst/>
                <a:latin typeface="Bookman Old Style"/>
                <a:ea typeface="Times New Roman"/>
                <a:cs typeface="Arial"/>
              </a:rPr>
              <a:t> 5 </a:t>
            </a:r>
            <a:r>
              <a:rPr lang="en-US" sz="1200" u="none" strike="noStrike" dirty="0" err="1" smtClean="0">
                <a:effectLst/>
                <a:latin typeface="Bookman Old Style"/>
                <a:ea typeface="Times New Roman"/>
                <a:cs typeface="Arial"/>
              </a:rPr>
              <a:t>ayat</a:t>
            </a:r>
            <a:r>
              <a:rPr lang="en-US" sz="1200" u="none" strike="noStrike" dirty="0" smtClean="0">
                <a:effectLst/>
                <a:latin typeface="Bookman Old Style"/>
                <a:ea typeface="Times New Roman"/>
                <a:cs typeface="Arial"/>
              </a:rPr>
              <a:t> (1) </a:t>
            </a:r>
            <a:r>
              <a:rPr lang="en-US" sz="1200" u="none" strike="noStrike" dirty="0" err="1" smtClean="0">
                <a:effectLst/>
                <a:latin typeface="Bookman Old Style"/>
                <a:ea typeface="Times New Roman"/>
                <a:cs typeface="Arial"/>
              </a:rPr>
              <a:t>dilakukan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oleh</a:t>
            </a:r>
            <a:r>
              <a:rPr lang="en-US" sz="1200" u="none" strike="noStrike" dirty="0" smtClean="0">
                <a:effectLst/>
                <a:latin typeface="Bookman Old Style"/>
                <a:ea typeface="Times New Roman"/>
                <a:cs typeface="Arial"/>
              </a:rPr>
              <a:t>:</a:t>
            </a:r>
            <a:endParaRPr lang="id-ID" sz="1100" u="none" strike="noStrike"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id-ID" sz="1200" u="none" strike="noStrike" dirty="0" smtClean="0">
                <a:effectLst/>
                <a:latin typeface="Bookman Old Style"/>
                <a:ea typeface="Times New Roman"/>
                <a:cs typeface="Arial"/>
              </a:rPr>
              <a:t>Ahli </a:t>
            </a:r>
            <a:r>
              <a:rPr lang="en-US" sz="1200" u="none" strike="noStrike" dirty="0" smtClean="0">
                <a:effectLst/>
                <a:latin typeface="Bookman Old Style"/>
                <a:ea typeface="Times New Roman"/>
                <a:cs typeface="Arial"/>
              </a:rPr>
              <a:t>K</a:t>
            </a:r>
            <a:r>
              <a:rPr lang="id-ID" sz="1200" u="none" strike="noStrike" dirty="0" smtClean="0">
                <a:effectLst/>
                <a:latin typeface="Bookman Old Style"/>
                <a:ea typeface="Times New Roman"/>
                <a:cs typeface="Arial"/>
              </a:rPr>
              <a:t>3 bidang Listrik pada Perusahaan</a:t>
            </a:r>
            <a:r>
              <a:rPr lang="en-US" sz="1200" u="none" strike="noStrike" dirty="0" smtClean="0">
                <a:effectLst/>
                <a:latin typeface="Bookman Old Style"/>
                <a:ea typeface="Times New Roman"/>
                <a:cs typeface="Arial"/>
              </a:rPr>
              <a:t>;</a:t>
            </a:r>
            <a:r>
              <a:rPr lang="id-ID" sz="1200" u="none" strike="noStrike" dirty="0" smtClean="0">
                <a:effectLst/>
                <a:latin typeface="Bookman Old Style"/>
                <a:ea typeface="Times New Roman"/>
                <a:cs typeface="Arial"/>
              </a:rPr>
              <a:t> atau </a:t>
            </a:r>
            <a:endParaRPr lang="id-ID" sz="1100" u="none" strike="noStrike"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id-ID" sz="1200" u="none" strike="noStrike" dirty="0" smtClean="0">
                <a:effectLst/>
                <a:latin typeface="Bookman Old Style"/>
                <a:ea typeface="Times New Roman"/>
                <a:cs typeface="Arial"/>
              </a:rPr>
              <a:t>Ahli </a:t>
            </a:r>
            <a:r>
              <a:rPr lang="en-US" sz="1200" u="none" strike="noStrike" dirty="0" smtClean="0">
                <a:effectLst/>
                <a:latin typeface="Bookman Old Style"/>
                <a:ea typeface="Times New Roman"/>
                <a:cs typeface="Arial"/>
              </a:rPr>
              <a:t>K</a:t>
            </a:r>
            <a:r>
              <a:rPr lang="id-ID" sz="1200" u="none" strike="noStrike" dirty="0" smtClean="0">
                <a:effectLst/>
                <a:latin typeface="Bookman Old Style"/>
                <a:ea typeface="Times New Roman"/>
                <a:cs typeface="Arial"/>
              </a:rPr>
              <a:t>3 bidang Listrik pada </a:t>
            </a:r>
            <a:r>
              <a:rPr lang="en-US" sz="1200" u="none" strike="noStrike" dirty="0" smtClean="0">
                <a:effectLst/>
                <a:latin typeface="Bookman Old Style"/>
                <a:ea typeface="Times New Roman"/>
                <a:cs typeface="Arial"/>
              </a:rPr>
              <a:t>PJK3</a:t>
            </a:r>
            <a:r>
              <a:rPr lang="id-ID" sz="1200" u="none" strike="noStrike" dirty="0" smtClean="0">
                <a:effectLst/>
                <a:latin typeface="Bookman Old Style"/>
                <a:ea typeface="Times New Roman"/>
                <a:cs typeface="Arial"/>
              </a:rPr>
              <a:t>. </a:t>
            </a:r>
            <a:endParaRPr lang="id-ID" sz="1100" u="none" strike="noStrike" dirty="0" smtClean="0">
              <a:effectLst/>
              <a:latin typeface="+mn-lt"/>
              <a:ea typeface="Times New Roman"/>
              <a:cs typeface="Times New Roman"/>
            </a:endParaRPr>
          </a:p>
          <a:p>
            <a:pPr marL="228600" algn="just">
              <a:lnSpc>
                <a:spcPct val="115000"/>
              </a:lnSpc>
              <a:spcAft>
                <a:spcPts val="0"/>
              </a:spcAf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en-US" sz="1200" u="none" strike="noStrike" dirty="0" err="1" smtClean="0">
                <a:effectLst/>
                <a:latin typeface="Bookman Old Style"/>
                <a:ea typeface="Times New Roman"/>
                <a:cs typeface="Arial"/>
              </a:rPr>
              <a:t>Dalam</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hal</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kegiatan</a:t>
            </a:r>
            <a:r>
              <a:rPr lang="en-US" sz="1200" u="none" strike="noStrike" dirty="0" smtClean="0">
                <a:effectLst/>
                <a:latin typeface="Bookman Old Style"/>
                <a:ea typeface="Times New Roman"/>
                <a:cs typeface="Arial"/>
              </a:rPr>
              <a:t> yang </a:t>
            </a:r>
            <a:r>
              <a:rPr lang="en-US" sz="1200" u="none" strike="noStrike" dirty="0" err="1" smtClean="0">
                <a:effectLst/>
                <a:latin typeface="Bookman Old Style"/>
                <a:ea typeface="Times New Roman"/>
                <a:cs typeface="Arial"/>
              </a:rPr>
              <a:t>dilaksanakan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berupa</a:t>
            </a:r>
            <a:r>
              <a:rPr lang="en-US" sz="1200" u="none" strike="noStrike" dirty="0" smtClean="0">
                <a:effectLst/>
                <a:latin typeface="Bookman Old Style"/>
                <a:ea typeface="Times New Roman"/>
                <a:cs typeface="Arial"/>
              </a:rPr>
              <a:t> p</a:t>
            </a:r>
            <a:r>
              <a:rPr lang="id-ID" sz="1200" u="none" strike="noStrike" dirty="0" smtClean="0">
                <a:effectLst/>
                <a:latin typeface="Bookman Old Style"/>
                <a:ea typeface="Times New Roman"/>
                <a:cs typeface="Arial"/>
              </a:rPr>
              <a:t>e</a:t>
            </a:r>
            <a:r>
              <a:rPr lang="en-US" sz="1200" u="none" strike="noStrike" dirty="0" err="1" smtClean="0">
                <a:effectLst/>
                <a:latin typeface="Bookman Old Style"/>
                <a:ea typeface="Times New Roman"/>
                <a:cs typeface="Arial"/>
              </a:rPr>
              <a:t>masangan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pemeliharaan</a:t>
            </a:r>
            <a:r>
              <a:rPr lang="en-US" sz="1200" u="none" strike="noStrike" dirty="0" smtClean="0">
                <a:effectLst/>
                <a:latin typeface="Bookman Old Style"/>
                <a:ea typeface="Times New Roman"/>
                <a:cs typeface="Arial"/>
              </a:rPr>
              <a:t> </a:t>
            </a:r>
            <a:r>
              <a:rPr lang="id-ID" sz="1200" u="none" strike="noStrike" dirty="0" smtClean="0">
                <a:effectLst/>
                <a:latin typeface="Bookman Old Style"/>
                <a:ea typeface="Times New Roman"/>
                <a:cs typeface="Arial"/>
              </a:rPr>
              <a:t>pada pembangkitan, transmisi, distribusi dan pemanfaatan listrik</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dapat</a:t>
            </a:r>
            <a:r>
              <a:rPr lang="en-US" sz="1200" u="none" strike="noStrike" dirty="0" smtClean="0">
                <a:effectLst/>
                <a:latin typeface="Bookman Old Style"/>
                <a:ea typeface="Times New Roman"/>
                <a:cs typeface="Arial"/>
              </a:rPr>
              <a:t> </a:t>
            </a:r>
            <a:r>
              <a:rPr lang="id-ID" sz="1200" u="none" strike="noStrike" dirty="0" smtClean="0">
                <a:effectLst/>
                <a:latin typeface="Bookman Old Style"/>
                <a:ea typeface="Times New Roman"/>
                <a:cs typeface="Arial"/>
              </a:rPr>
              <a:t>dilakukan oleh</a:t>
            </a:r>
            <a:r>
              <a:rPr lang="en-US" sz="1200" u="none" strike="noStrike" dirty="0" smtClean="0">
                <a:effectLst/>
                <a:latin typeface="Bookman Old Style"/>
                <a:ea typeface="Times New Roman"/>
                <a:cs typeface="Arial"/>
              </a:rPr>
              <a:t>:</a:t>
            </a:r>
            <a:endParaRPr lang="id-ID" sz="1100" u="none" strike="noStrike"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id-ID" sz="1200" u="none" strike="noStrike" dirty="0" smtClean="0">
                <a:effectLst/>
                <a:latin typeface="Bookman Old Style"/>
                <a:ea typeface="Times New Roman"/>
                <a:cs typeface="Arial"/>
              </a:rPr>
              <a:t>Teknisi K3 Listrik pada </a:t>
            </a:r>
            <a:r>
              <a:rPr lang="en-US" sz="1200" u="none" strike="noStrike" dirty="0" smtClean="0">
                <a:effectLst/>
                <a:latin typeface="Bookman Old Style"/>
                <a:ea typeface="Times New Roman"/>
                <a:cs typeface="Arial"/>
              </a:rPr>
              <a:t>p</a:t>
            </a:r>
            <a:r>
              <a:rPr lang="id-ID" sz="1200" u="none" strike="noStrike" dirty="0" smtClean="0">
                <a:effectLst/>
                <a:latin typeface="Bookman Old Style"/>
                <a:ea typeface="Times New Roman"/>
                <a:cs typeface="Arial"/>
              </a:rPr>
              <a:t>erusahaan</a:t>
            </a:r>
            <a:r>
              <a:rPr lang="en-US" sz="1200" u="none" strike="noStrike" dirty="0" smtClean="0">
                <a:effectLst/>
                <a:latin typeface="Bookman Old Style"/>
                <a:ea typeface="Times New Roman"/>
                <a:cs typeface="Arial"/>
              </a:rPr>
              <a:t>;</a:t>
            </a:r>
            <a:r>
              <a:rPr lang="id-ID" sz="1200" u="none" strike="noStrike" dirty="0" smtClean="0">
                <a:effectLst/>
                <a:latin typeface="Bookman Old Style"/>
                <a:ea typeface="Times New Roman"/>
                <a:cs typeface="Arial"/>
              </a:rPr>
              <a:t> atau </a:t>
            </a:r>
          </a:p>
          <a:p>
            <a:pPr marL="342900" lvl="0" indent="-342900" algn="just">
              <a:lnSpc>
                <a:spcPct val="115000"/>
              </a:lnSpc>
              <a:spcAft>
                <a:spcPts val="0"/>
              </a:spcAft>
              <a:buFont typeface="+mj-lt"/>
              <a:buAutoNum type="alphaLcPeriod"/>
            </a:pPr>
            <a:r>
              <a:rPr lang="id-ID" sz="1200" dirty="0" smtClean="0">
                <a:effectLst/>
                <a:latin typeface="Bookman Old Style"/>
                <a:ea typeface="Times New Roman"/>
                <a:cs typeface="Arial"/>
              </a:rPr>
              <a:t>Teknisi K3 Listrik pada </a:t>
            </a:r>
            <a:r>
              <a:rPr lang="en-US" sz="1200" dirty="0" smtClean="0">
                <a:effectLst/>
                <a:latin typeface="Bookman Old Style"/>
                <a:ea typeface="Times New Roman"/>
                <a:cs typeface="Arial"/>
              </a:rPr>
              <a:t>PJK3</a:t>
            </a:r>
            <a:endParaRPr lang="id-ID" dirty="0" smtClean="0"/>
          </a:p>
          <a:p>
            <a:endParaRPr lang="id-ID"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Pasal</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id-ID" sz="1200" b="0" i="0" u="none" strike="noStrike" kern="1200" cap="none" spc="0" normalizeH="0" baseline="0" noProof="0" dirty="0" smtClean="0">
                <a:ln>
                  <a:noFill/>
                </a:ln>
                <a:solidFill>
                  <a:prstClr val="black"/>
                </a:solidFill>
                <a:effectLst/>
                <a:uLnTx/>
                <a:uFillTx/>
                <a:latin typeface="Bookman Old Style"/>
                <a:ea typeface="Times New Roman"/>
                <a:cs typeface="Arial"/>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Untuk</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perusahaan</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yang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memiliki</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pembangkitan</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listrik</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lebih</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dari</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200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dua</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ratus</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kilo</a:t>
            </a:r>
            <a:r>
              <a:rPr kumimoji="0" lang="id-ID" sz="1200" b="0" i="0" u="none" strike="noStrike" kern="1200" cap="none" spc="0" normalizeH="0" baseline="0" noProof="0" dirty="0" smtClean="0">
                <a:ln>
                  <a:noFill/>
                </a:ln>
                <a:solidFill>
                  <a:prstClr val="black"/>
                </a:solidFill>
                <a:effectLst/>
                <a:uLnTx/>
                <a:uFillTx/>
                <a:latin typeface="Bookman Old Style"/>
                <a:ea typeface="Times New Roman"/>
                <a:cs typeface="Arial"/>
              </a:rPr>
              <a:t> V</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olt</a:t>
            </a:r>
            <a:r>
              <a:rPr kumimoji="0" lang="id-ID" sz="1200" b="0" i="0" u="none" strike="noStrike" kern="1200" cap="none" spc="0" normalizeH="0" baseline="0" noProof="0" dirty="0" smtClean="0">
                <a:ln>
                  <a:noFill/>
                </a:ln>
                <a:solidFill>
                  <a:prstClr val="black"/>
                </a:solidFill>
                <a:effectLst/>
                <a:uLnTx/>
                <a:uFillTx/>
                <a:latin typeface="Bookman Old Style"/>
                <a:ea typeface="Times New Roman"/>
                <a:cs typeface="Arial"/>
              </a:rPr>
              <a:t>-A</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mpere</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wajib</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mempunyai</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Ahli K3 </a:t>
            </a:r>
            <a:r>
              <a:rPr kumimoji="0" lang="id-ID" sz="1200" b="0" i="0" u="none" strike="noStrike" kern="1200" cap="none" spc="0" normalizeH="0" baseline="0" noProof="0" dirty="0" smtClean="0">
                <a:ln>
                  <a:noFill/>
                </a:ln>
                <a:solidFill>
                  <a:prstClr val="black"/>
                </a:solidFill>
                <a:effectLst/>
                <a:uLnTx/>
                <a:uFillTx/>
                <a:latin typeface="Bookman Old Style"/>
                <a:ea typeface="Times New Roman"/>
                <a:cs typeface="Arial"/>
              </a:rPr>
              <a:t>bidang Listrik.</a:t>
            </a:r>
            <a:endParaRPr kumimoji="0" lang="id-ID" sz="1100" b="0" i="0" u="none" strike="noStrike" kern="1200" cap="none" spc="0" normalizeH="0" baseline="0" noProof="0" dirty="0" smtClean="0">
              <a:ln>
                <a:noFill/>
              </a:ln>
              <a:solidFill>
                <a:prstClr val="black"/>
              </a:solidFill>
              <a:effectLst/>
              <a:uLnTx/>
              <a:uFillTx/>
              <a:latin typeface="+mn-lt"/>
              <a:ea typeface="Times New Roman"/>
              <a:cs typeface="Times New Roman"/>
            </a:endParaRPr>
          </a:p>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endParaRPr kumimoji="0" lang="id-ID" sz="1100" b="0" i="0" u="none" strike="noStrike" kern="1200" cap="none" spc="0" normalizeH="0" baseline="0" noProof="0" dirty="0" smtClean="0">
              <a:ln>
                <a:noFill/>
              </a:ln>
              <a:solidFill>
                <a:prstClr val="black"/>
              </a:solidFill>
              <a:effectLst/>
              <a:uLnTx/>
              <a:uFillTx/>
              <a:latin typeface="+mn-lt"/>
              <a:ea typeface="Times New Roman"/>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id-ID" sz="1200" b="0" i="0" u="none" strike="noStrike" kern="1200" cap="none" spc="0" normalizeH="0" baseline="0" noProof="0" dirty="0" smtClean="0">
                <a:ln>
                  <a:noFill/>
                </a:ln>
                <a:solidFill>
                  <a:prstClr val="black"/>
                </a:solidFill>
                <a:effectLst/>
                <a:uLnTx/>
                <a:uFillTx/>
                <a:latin typeface="Bookman Old Style"/>
                <a:ea typeface="Times New Roman"/>
                <a:cs typeface="Arial"/>
              </a:rPr>
              <a:t>Pasal </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8</a:t>
            </a:r>
            <a:endParaRPr kumimoji="0" lang="id-ID" sz="1100" b="0" i="0" u="none" strike="noStrike" kern="1200" cap="none" spc="0" normalizeH="0" baseline="0" noProof="0" dirty="0" smtClean="0">
              <a:ln>
                <a:noFill/>
              </a:ln>
              <a:solidFill>
                <a:prstClr val="black"/>
              </a:solidFill>
              <a:effectLst/>
              <a:uLnTx/>
              <a:uFillTx/>
              <a:latin typeface="+mn-lt"/>
              <a:ea typeface="Times New Roman"/>
              <a:cs typeface="Times New Roman"/>
            </a:endParaRPr>
          </a:p>
          <a:p>
            <a:pPr marL="457200" marR="0" lvl="0" indent="0" algn="just" defTabSz="914400" rtl="0" eaLnBrk="1" fontAlgn="auto" latinLnBrk="0" hangingPunct="1">
              <a:lnSpc>
                <a:spcPct val="115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endParaRPr kumimoji="0" lang="id-ID" sz="1100" b="0" i="0" u="none" strike="noStrike" kern="1200" cap="none" spc="0" normalizeH="0" baseline="0" noProof="0" dirty="0" smtClean="0">
              <a:ln>
                <a:noFill/>
              </a:ln>
              <a:solidFill>
                <a:prstClr val="black"/>
              </a:solidFill>
              <a:effectLst/>
              <a:uLnTx/>
              <a:uFillTx/>
              <a:latin typeface="+mn-lt"/>
              <a:ea typeface="Times New Roman"/>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Ketentuan</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dan</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tata</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cara</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penunjukan</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id-ID" sz="1200" b="0" i="0" u="none" strike="noStrike" kern="1200" cap="none" spc="0" normalizeH="0" baseline="0" noProof="0" dirty="0" smtClean="0">
                <a:ln>
                  <a:noFill/>
                </a:ln>
                <a:solidFill>
                  <a:prstClr val="black"/>
                </a:solidFill>
                <a:effectLst/>
                <a:uLnTx/>
                <a:uFillTx/>
                <a:latin typeface="Bookman Old Style"/>
                <a:ea typeface="Times New Roman"/>
                <a:cs typeface="Arial"/>
              </a:rPr>
              <a:t>PJK3, Ahli </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K3</a:t>
            </a:r>
            <a:r>
              <a:rPr kumimoji="0" lang="id-ID" sz="1200" b="0" i="0" u="none" strike="noStrike" kern="1200" cap="none" spc="0" normalizeH="0" baseline="0" noProof="0" dirty="0" smtClean="0">
                <a:ln>
                  <a:noFill/>
                </a:ln>
                <a:solidFill>
                  <a:prstClr val="black"/>
                </a:solidFill>
                <a:effectLst/>
                <a:uLnTx/>
                <a:uFillTx/>
                <a:latin typeface="Bookman Old Style"/>
                <a:ea typeface="Times New Roman"/>
                <a:cs typeface="Arial"/>
              </a:rPr>
              <a:t> bidang Listrik dan Teknisi K3 Listrik</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sebagaimana</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dimaksud</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id-ID" sz="1200" b="0" i="0" u="none" strike="noStrike" kern="1200" cap="none" spc="0" normalizeH="0" baseline="0" noProof="0" dirty="0" smtClean="0">
                <a:ln>
                  <a:noFill/>
                </a:ln>
                <a:solidFill>
                  <a:prstClr val="black"/>
                </a:solidFill>
                <a:effectLst/>
                <a:uLnTx/>
                <a:uFillTx/>
                <a:latin typeface="Bookman Old Style"/>
                <a:ea typeface="Times New Roman"/>
                <a:cs typeface="Arial"/>
              </a:rPr>
              <a:t>dalam Pasal </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6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dan</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Pasal</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7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dilaksanakan</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sesuai</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dengan</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ketentuan</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peraturan</a:t>
            </a:r>
            <a:r>
              <a:rPr kumimoji="0" lang="en-US" sz="1200" b="0" i="0" u="none" strike="noStrike" kern="1200" cap="none" spc="0" normalizeH="0" baseline="0" noProof="0" dirty="0" smtClean="0">
                <a:ln>
                  <a:noFill/>
                </a:ln>
                <a:solidFill>
                  <a:prstClr val="black"/>
                </a:solidFill>
                <a:effectLst/>
                <a:uLnTx/>
                <a:uFillTx/>
                <a:latin typeface="Bookman Old Style"/>
                <a:ea typeface="Times New Roman"/>
                <a:cs typeface="Arial"/>
              </a:rPr>
              <a:t> </a:t>
            </a:r>
            <a:r>
              <a:rPr kumimoji="0" lang="en-US" sz="1200" b="0" i="0" u="none" strike="noStrike" kern="1200" cap="none" spc="0" normalizeH="0" baseline="0" noProof="0" dirty="0" err="1" smtClean="0">
                <a:ln>
                  <a:noFill/>
                </a:ln>
                <a:solidFill>
                  <a:prstClr val="black"/>
                </a:solidFill>
                <a:effectLst/>
                <a:uLnTx/>
                <a:uFillTx/>
                <a:latin typeface="Bookman Old Style"/>
                <a:ea typeface="Times New Roman"/>
                <a:cs typeface="Arial"/>
              </a:rPr>
              <a:t>perundang-undangan</a:t>
            </a:r>
            <a:endParaRPr kumimoji="0" lang="id-ID" sz="1200" b="0" i="0" u="none" strike="noStrike" kern="1200" cap="none" spc="0" normalizeH="0" baseline="0" noProof="0" dirty="0" smtClean="0">
              <a:ln>
                <a:noFill/>
              </a:ln>
              <a:solidFill>
                <a:prstClr val="black"/>
              </a:solidFill>
              <a:effectLst/>
              <a:uLnTx/>
              <a:uFillTx/>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10</a:t>
            </a:fld>
            <a:endParaRPr lang="en-SG"/>
          </a:p>
        </p:txBody>
      </p:sp>
    </p:spTree>
    <p:extLst>
      <p:ext uri="{BB962C8B-B14F-4D97-AF65-F5344CB8AC3E}">
        <p14:creationId xmlns:p14="http://schemas.microsoft.com/office/powerpoint/2010/main" xmlns="" val="4076155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Permen no</a:t>
            </a:r>
            <a:r>
              <a:rPr lang="id-ID" baseline="0" dirty="0" smtClean="0"/>
              <a:t> </a:t>
            </a:r>
            <a:r>
              <a:rPr lang="id-ID" dirty="0" smtClean="0"/>
              <a:t> 12 tahun 2015</a:t>
            </a:r>
          </a:p>
          <a:p>
            <a:r>
              <a:rPr lang="en-US" sz="1200" dirty="0" err="1" smtClean="0">
                <a:effectLst/>
                <a:latin typeface="Bookman Old Style"/>
                <a:ea typeface="Times New Roman"/>
                <a:cs typeface="Arial"/>
              </a:rPr>
              <a:t>Pasal</a:t>
            </a:r>
            <a:r>
              <a:rPr lang="en-US" sz="1200" dirty="0" smtClean="0">
                <a:effectLst/>
                <a:latin typeface="Bookman Old Style"/>
                <a:ea typeface="Times New Roman"/>
                <a:cs typeface="Arial"/>
              </a:rPr>
              <a:t> 9</a:t>
            </a:r>
            <a:endParaRPr lang="id-ID" sz="1100" dirty="0" smtClean="0">
              <a:effectLst/>
              <a:latin typeface="+mn-lt"/>
              <a:ea typeface="Times New Roman"/>
              <a:cs typeface="Times New Roman"/>
            </a:endParaRPr>
          </a:p>
          <a:p>
            <a:pPr algn="ctr">
              <a:lnSpc>
                <a:spcPct val="115000"/>
              </a:lnSpc>
              <a:spcAft>
                <a:spcPts val="0"/>
              </a:spcAf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id-ID" sz="1200" dirty="0" smtClean="0">
                <a:solidFill>
                  <a:srgbClr val="000000"/>
                </a:solidFill>
                <a:effectLst/>
                <a:latin typeface="Bookman Old Style"/>
                <a:ea typeface="Times New Roman"/>
                <a:cs typeface="Arial"/>
              </a:rPr>
              <a:t>Pemeriksaan </a:t>
            </a:r>
            <a:r>
              <a:rPr lang="en-US" sz="1200" dirty="0" err="1" smtClean="0">
                <a:solidFill>
                  <a:srgbClr val="000000"/>
                </a:solidFill>
                <a:effectLst/>
                <a:latin typeface="Bookman Old Style"/>
                <a:ea typeface="Times New Roman"/>
                <a:cs typeface="Arial"/>
              </a:rPr>
              <a:t>sebagaimana</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dimaksud</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dalam</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pasal</a:t>
            </a:r>
            <a:r>
              <a:rPr lang="en-US" sz="1200" dirty="0" smtClean="0">
                <a:solidFill>
                  <a:srgbClr val="000000"/>
                </a:solidFill>
                <a:effectLst/>
                <a:latin typeface="Bookman Old Style"/>
                <a:ea typeface="Times New Roman"/>
                <a:cs typeface="Arial"/>
              </a:rPr>
              <a:t> 4 </a:t>
            </a:r>
            <a:r>
              <a:rPr lang="en-US" sz="1200" dirty="0" err="1" smtClean="0">
                <a:solidFill>
                  <a:srgbClr val="000000"/>
                </a:solidFill>
                <a:effectLst/>
                <a:latin typeface="Bookman Old Style"/>
                <a:ea typeface="Times New Roman"/>
                <a:cs typeface="Arial"/>
              </a:rPr>
              <a:t>ayat</a:t>
            </a:r>
            <a:r>
              <a:rPr lang="en-US" sz="1200" dirty="0" smtClean="0">
                <a:solidFill>
                  <a:srgbClr val="000000"/>
                </a:solidFill>
                <a:effectLst/>
                <a:latin typeface="Bookman Old Style"/>
                <a:ea typeface="Times New Roman"/>
                <a:cs typeface="Arial"/>
              </a:rPr>
              <a:t> (1) </a:t>
            </a:r>
            <a:r>
              <a:rPr lang="en-US" sz="1200" dirty="0" err="1" smtClean="0">
                <a:solidFill>
                  <a:srgbClr val="000000"/>
                </a:solidFill>
                <a:effectLst/>
                <a:latin typeface="Bookman Old Style"/>
                <a:ea typeface="Times New Roman"/>
                <a:cs typeface="Arial"/>
              </a:rPr>
              <a:t>merupakan</a:t>
            </a:r>
            <a:r>
              <a:rPr lang="en-US" sz="1200" dirty="0" smtClean="0">
                <a:solidFill>
                  <a:srgbClr val="000000"/>
                </a:solidFill>
                <a:effectLst/>
                <a:latin typeface="Bookman Old Style"/>
                <a:ea typeface="Times New Roman"/>
                <a:cs typeface="Arial"/>
              </a:rPr>
              <a:t> </a:t>
            </a:r>
            <a:r>
              <a:rPr lang="id-ID" sz="1200" dirty="0" smtClean="0">
                <a:solidFill>
                  <a:srgbClr val="000000"/>
                </a:solidFill>
                <a:effectLst/>
                <a:latin typeface="Bookman Old Style"/>
                <a:ea typeface="Times New Roman"/>
                <a:cs typeface="Arial"/>
              </a:rPr>
              <a:t>kegiatan penilaian dan pengukuran terhadap instalasi, perlengkapan dan peralatan listrik untuk memastikan terpenuhinya standar bidang kelistrikan dan ketentuan peraturan perundang-undangan</a:t>
            </a:r>
            <a:endParaRPr lang="id-ID" sz="1100" dirty="0" smtClean="0">
              <a:effectLst/>
              <a:latin typeface="+mn-lt"/>
              <a:ea typeface="Times New Roman"/>
              <a:cs typeface="Times New Roman"/>
            </a:endParaRPr>
          </a:p>
          <a:p>
            <a:pPr marL="228600" algn="just">
              <a:lnSpc>
                <a:spcPct val="115000"/>
              </a:lnSpc>
              <a:spcAft>
                <a:spcPts val="0"/>
              </a:spcAft>
            </a:pPr>
            <a:r>
              <a:rPr lang="en-US" sz="1200" dirty="0" smtClean="0">
                <a:solidFill>
                  <a:srgbClr val="000000"/>
                </a:solidFill>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en-US" sz="1200" dirty="0" err="1" smtClean="0">
                <a:solidFill>
                  <a:srgbClr val="000000"/>
                </a:solidFill>
                <a:effectLst/>
                <a:latin typeface="Bookman Old Style"/>
                <a:ea typeface="Times New Roman"/>
                <a:cs typeface="Arial"/>
              </a:rPr>
              <a:t>Pengujian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sebagaimana</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dimaksud</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dalam</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pasal</a:t>
            </a:r>
            <a:r>
              <a:rPr lang="en-US" sz="1200" dirty="0" smtClean="0">
                <a:solidFill>
                  <a:srgbClr val="000000"/>
                </a:solidFill>
                <a:effectLst/>
                <a:latin typeface="Bookman Old Style"/>
                <a:ea typeface="Times New Roman"/>
                <a:cs typeface="Arial"/>
              </a:rPr>
              <a:t> 4 </a:t>
            </a:r>
            <a:r>
              <a:rPr lang="en-US" sz="1200" dirty="0" err="1" smtClean="0">
                <a:solidFill>
                  <a:srgbClr val="000000"/>
                </a:solidFill>
                <a:effectLst/>
                <a:latin typeface="Bookman Old Style"/>
                <a:ea typeface="Times New Roman"/>
                <a:cs typeface="Arial"/>
              </a:rPr>
              <a:t>ayat</a:t>
            </a:r>
            <a:r>
              <a:rPr lang="en-US" sz="1200" dirty="0" smtClean="0">
                <a:solidFill>
                  <a:srgbClr val="000000"/>
                </a:solidFill>
                <a:effectLst/>
                <a:latin typeface="Bookman Old Style"/>
                <a:ea typeface="Times New Roman"/>
                <a:cs typeface="Arial"/>
              </a:rPr>
              <a:t> (1) </a:t>
            </a:r>
            <a:r>
              <a:rPr lang="en-US" sz="1200" dirty="0" err="1" smtClean="0">
                <a:solidFill>
                  <a:srgbClr val="000000"/>
                </a:solidFill>
                <a:effectLst/>
                <a:latin typeface="Bookman Old Style"/>
                <a:ea typeface="Times New Roman"/>
                <a:cs typeface="Arial"/>
              </a:rPr>
              <a:t>merupakan</a:t>
            </a:r>
            <a:r>
              <a:rPr lang="en-US" sz="1200" dirty="0" smtClean="0">
                <a:solidFill>
                  <a:srgbClr val="000000"/>
                </a:solidFill>
                <a:effectLst/>
                <a:latin typeface="Bookman Old Style"/>
                <a:ea typeface="Times New Roman"/>
                <a:cs typeface="Arial"/>
              </a:rPr>
              <a:t> </a:t>
            </a:r>
            <a:r>
              <a:rPr lang="id-ID" sz="1200" dirty="0" smtClean="0">
                <a:solidFill>
                  <a:srgbClr val="000000"/>
                </a:solidFill>
                <a:effectLst/>
                <a:latin typeface="Bookman Old Style"/>
                <a:ea typeface="Times New Roman"/>
                <a:cs typeface="Arial"/>
              </a:rPr>
              <a:t>kegiatan penilaian, perhitungan, pengetesan dan pengukuran terhadap instalasi, perlengkapan dan peralatan listrik untuk memastikan terpenuhinya standar bidang kelistrikan dan ketentuan</a:t>
            </a:r>
            <a:r>
              <a:rPr lang="id-ID" sz="1200" dirty="0" smtClean="0">
                <a:solidFill>
                  <a:srgbClr val="000000"/>
                </a:solidFill>
                <a:effectLst/>
                <a:latin typeface="Bookman Old Style"/>
                <a:ea typeface="Times New Roman"/>
                <a:cs typeface="Times New Roman"/>
              </a:rPr>
              <a:t> peraturan perundang-undangan</a:t>
            </a:r>
            <a:r>
              <a:rPr lang="en-US" sz="1200" dirty="0" smtClean="0">
                <a:solidFill>
                  <a:srgbClr val="000000"/>
                </a:solidFill>
                <a:effectLst/>
                <a:latin typeface="Bookman Old Style"/>
                <a:ea typeface="Times New Roman"/>
                <a:cs typeface="Times New Roman"/>
              </a:rPr>
              <a:t>.</a:t>
            </a:r>
            <a:endParaRPr lang="id-ID" sz="1100" dirty="0" smtClean="0">
              <a:effectLst/>
              <a:latin typeface="+mn-lt"/>
              <a:ea typeface="Times New Roman"/>
              <a:cs typeface="Times New Roman"/>
            </a:endParaRPr>
          </a:p>
          <a:p>
            <a:pPr marL="457200">
              <a:lnSpc>
                <a:spcPct val="115000"/>
              </a:lnSpc>
              <a:spcAft>
                <a:spcPts val="0"/>
              </a:spcAft>
            </a:pPr>
            <a:r>
              <a:rPr lang="en-US" sz="1200" dirty="0" smtClean="0">
                <a:solidFill>
                  <a:srgbClr val="000000"/>
                </a:solidFill>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id-ID" sz="1200" dirty="0" smtClean="0">
                <a:solidFill>
                  <a:srgbClr val="000000"/>
                </a:solidFill>
                <a:effectLst/>
                <a:latin typeface="Bookman Old Style"/>
                <a:ea typeface="Times New Roman"/>
                <a:cs typeface="Arial"/>
              </a:rPr>
              <a:t>Pemeriksaan </a:t>
            </a:r>
            <a:r>
              <a:rPr lang="en-US" sz="1200" dirty="0" err="1" smtClean="0">
                <a:solidFill>
                  <a:srgbClr val="000000"/>
                </a:solidFill>
                <a:effectLst/>
                <a:latin typeface="Bookman Old Style"/>
                <a:ea typeface="Times New Roman"/>
                <a:cs typeface="Arial"/>
              </a:rPr>
              <a:t>dan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pengujian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sebagaimana</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dimaksud</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pada</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ayat</a:t>
            </a:r>
            <a:r>
              <a:rPr lang="en-US" sz="1200" dirty="0" smtClean="0">
                <a:solidFill>
                  <a:srgbClr val="000000"/>
                </a:solidFill>
                <a:effectLst/>
                <a:latin typeface="Bookman Old Style"/>
                <a:ea typeface="Times New Roman"/>
                <a:cs typeface="Arial"/>
              </a:rPr>
              <a:t> (1) </a:t>
            </a:r>
            <a:r>
              <a:rPr lang="en-US" sz="1200" dirty="0" err="1" smtClean="0">
                <a:solidFill>
                  <a:srgbClr val="000000"/>
                </a:solidFill>
                <a:effectLst/>
                <a:latin typeface="Bookman Old Style"/>
                <a:ea typeface="Times New Roman"/>
                <a:cs typeface="Arial"/>
              </a:rPr>
              <a:t>dan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ayat</a:t>
            </a:r>
            <a:r>
              <a:rPr lang="en-US" sz="1200" dirty="0" smtClean="0">
                <a:solidFill>
                  <a:srgbClr val="000000"/>
                </a:solidFill>
                <a:effectLst/>
                <a:latin typeface="Bookman Old Style"/>
                <a:ea typeface="Times New Roman"/>
                <a:cs typeface="Arial"/>
              </a:rPr>
              <a:t> (2) </a:t>
            </a:r>
            <a:r>
              <a:rPr lang="en-US" sz="1200" dirty="0" err="1" smtClean="0">
                <a:solidFill>
                  <a:srgbClr val="000000"/>
                </a:solidFill>
                <a:effectLst/>
                <a:latin typeface="Bookman Old Style"/>
                <a:ea typeface="Times New Roman"/>
                <a:cs typeface="Arial"/>
              </a:rPr>
              <a:t>wajib</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dilakukan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pada</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perencanaan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pemasangan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penggunaan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perubahan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dan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pemeliharaan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untuk</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kegiatan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pembangkitan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transmisi</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distribusi</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dan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pemanfaatan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listrik</a:t>
            </a:r>
            <a:r>
              <a:rPr lang="en-US" sz="1200" dirty="0" smtClean="0">
                <a:solidFill>
                  <a:srgbClr val="000000"/>
                </a:solidFill>
                <a:effectLst/>
                <a:latin typeface="Bookman Old Style"/>
                <a:ea typeface="Times New Roman"/>
                <a:cs typeface="Arial"/>
              </a:rPr>
              <a:t>.</a:t>
            </a:r>
            <a:endParaRPr lang="id-ID" sz="1200" dirty="0" smtClean="0">
              <a:solidFill>
                <a:srgbClr val="000000"/>
              </a:solidFill>
              <a:effectLst/>
              <a:latin typeface="Bookman Old Style"/>
              <a:ea typeface="Times New Roman"/>
              <a:cs typeface="Arial"/>
            </a:endParaRPr>
          </a:p>
          <a:p>
            <a:pPr marL="342900" lvl="0" indent="-342900" algn="just">
              <a:lnSpc>
                <a:spcPct val="115000"/>
              </a:lnSpc>
              <a:spcAft>
                <a:spcPts val="0"/>
              </a:spcAft>
              <a:buFont typeface="+mj-lt"/>
              <a:buAutoNum type="arabicParenBoth"/>
            </a:pPr>
            <a:r>
              <a:rPr lang="id-ID" sz="1100" dirty="0" smtClean="0">
                <a:effectLst/>
                <a:latin typeface="Bookman Old Style"/>
                <a:ea typeface="Times New Roman"/>
                <a:cs typeface="Arial"/>
              </a:rPr>
              <a:t>Pemeriksaan dan pengujian sebagaimana dimaksud pada ayat (1) dan ayat (2) mengacu kepada standar bidang kelistrikan dan peraturan perundang-undangan sebagaimana dimaksud dalam Pasal 5</a:t>
            </a:r>
            <a:r>
              <a:rPr lang="en-US" sz="1100" dirty="0" smtClean="0">
                <a:effectLst/>
                <a:latin typeface="Bookman Old Style"/>
                <a:ea typeface="Times New Roman"/>
                <a:cs typeface="Arial"/>
              </a:rPr>
              <a:t>.</a:t>
            </a:r>
            <a:endParaRPr lang="id-ID" sz="1050" dirty="0" smtClean="0">
              <a:effectLst/>
              <a:latin typeface="+mn-lt"/>
              <a:ea typeface="Times New Roman"/>
              <a:cs typeface="Times New Roman"/>
            </a:endParaRPr>
          </a:p>
          <a:p>
            <a:pPr algn="ctr">
              <a:lnSpc>
                <a:spcPct val="115000"/>
              </a:lnSpc>
              <a:spcAft>
                <a:spcPts val="0"/>
              </a:spcAft>
              <a:tabLst>
                <a:tab pos="5083810" algn="l"/>
              </a:tabLst>
            </a:pPr>
            <a:r>
              <a:rPr lang="en-US" sz="1100" dirty="0" smtClean="0">
                <a:effectLst/>
                <a:latin typeface="Bookman Old Style"/>
                <a:ea typeface="Times New Roman"/>
                <a:cs typeface="Arial"/>
              </a:rPr>
              <a:t> </a:t>
            </a:r>
            <a:endParaRPr lang="id-ID" sz="1050" dirty="0" smtClean="0">
              <a:effectLst/>
              <a:latin typeface="+mn-lt"/>
              <a:ea typeface="Times New Roman"/>
              <a:cs typeface="Times New Roman"/>
            </a:endParaRPr>
          </a:p>
          <a:p>
            <a:pPr algn="l">
              <a:lnSpc>
                <a:spcPct val="115000"/>
              </a:lnSpc>
              <a:spcAft>
                <a:spcPts val="0"/>
              </a:spcAft>
              <a:tabLst>
                <a:tab pos="5083810" algn="l"/>
              </a:tabLst>
            </a:pPr>
            <a:r>
              <a:rPr lang="en-US" sz="1100" dirty="0" err="1" smtClean="0">
                <a:effectLst/>
                <a:latin typeface="Bookman Old Style"/>
                <a:ea typeface="Times New Roman"/>
                <a:cs typeface="Arial"/>
              </a:rPr>
              <a:t>Pasal</a:t>
            </a:r>
            <a:r>
              <a:rPr lang="en-US" sz="1100" dirty="0" smtClean="0">
                <a:effectLst/>
                <a:latin typeface="Bookman Old Style"/>
                <a:ea typeface="Times New Roman"/>
                <a:cs typeface="Arial"/>
              </a:rPr>
              <a:t> 10</a:t>
            </a:r>
            <a:endParaRPr lang="id-ID" sz="1050" dirty="0" smtClean="0">
              <a:effectLst/>
              <a:latin typeface="+mn-lt"/>
              <a:ea typeface="Times New Roman"/>
              <a:cs typeface="Times New Roman"/>
            </a:endParaRPr>
          </a:p>
          <a:p>
            <a:pPr algn="ctr">
              <a:lnSpc>
                <a:spcPct val="115000"/>
              </a:lnSpc>
              <a:spcAft>
                <a:spcPts val="0"/>
              </a:spcAft>
              <a:tabLst>
                <a:tab pos="5083810" algn="l"/>
              </a:tabLst>
            </a:pPr>
            <a:r>
              <a:rPr lang="en-US" sz="1100" dirty="0" smtClean="0">
                <a:effectLst/>
                <a:latin typeface="Bookman Old Style"/>
                <a:ea typeface="Times New Roman"/>
                <a:cs typeface="Arial"/>
              </a:rPr>
              <a:t> </a:t>
            </a:r>
            <a:endParaRPr lang="id-ID" sz="105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id-ID" sz="1100" dirty="0" smtClean="0">
                <a:effectLst/>
                <a:latin typeface="Bookman Old Style"/>
                <a:ea typeface="Times New Roman"/>
                <a:cs typeface="Arial"/>
              </a:rPr>
              <a:t>Pemeriksaan dan pengujian </a:t>
            </a:r>
            <a:r>
              <a:rPr lang="en-US" sz="1100" dirty="0" err="1" smtClean="0">
                <a:effectLst/>
                <a:latin typeface="Bookman Old Style"/>
                <a:ea typeface="Times New Roman"/>
                <a:cs typeface="Arial"/>
              </a:rPr>
              <a:t>sebagaimana</a:t>
            </a:r>
            <a:r>
              <a:rPr lang="en-US" sz="1100" dirty="0" smtClean="0">
                <a:effectLst/>
                <a:latin typeface="Bookman Old Style"/>
                <a:ea typeface="Times New Roman"/>
                <a:cs typeface="Arial"/>
              </a:rPr>
              <a:t> </a:t>
            </a:r>
            <a:r>
              <a:rPr lang="en-US" sz="1100" dirty="0" err="1" smtClean="0">
                <a:effectLst/>
                <a:latin typeface="Bookman Old Style"/>
                <a:ea typeface="Times New Roman"/>
                <a:cs typeface="Arial"/>
              </a:rPr>
              <a:t>dimaksud</a:t>
            </a:r>
            <a:r>
              <a:rPr lang="en-US" sz="1100" dirty="0" smtClean="0">
                <a:effectLst/>
                <a:latin typeface="Bookman Old Style"/>
                <a:ea typeface="Times New Roman"/>
                <a:cs typeface="Arial"/>
              </a:rPr>
              <a:t> </a:t>
            </a:r>
            <a:r>
              <a:rPr lang="en-US" sz="1100" dirty="0" err="1" smtClean="0">
                <a:effectLst/>
                <a:latin typeface="Bookman Old Style"/>
                <a:ea typeface="Times New Roman"/>
                <a:cs typeface="Arial"/>
              </a:rPr>
              <a:t>dalam</a:t>
            </a:r>
            <a:r>
              <a:rPr lang="en-US" sz="1100" dirty="0" smtClean="0">
                <a:effectLst/>
                <a:latin typeface="Bookman Old Style"/>
                <a:ea typeface="Times New Roman"/>
                <a:cs typeface="Arial"/>
              </a:rPr>
              <a:t> </a:t>
            </a:r>
            <a:r>
              <a:rPr lang="en-US" sz="1100" dirty="0" err="1" smtClean="0">
                <a:effectLst/>
                <a:latin typeface="Bookman Old Style"/>
                <a:ea typeface="Times New Roman"/>
                <a:cs typeface="Arial"/>
              </a:rPr>
              <a:t>Pasal</a:t>
            </a:r>
            <a:r>
              <a:rPr lang="en-US" sz="1100" dirty="0" smtClean="0">
                <a:effectLst/>
                <a:latin typeface="Bookman Old Style"/>
                <a:ea typeface="Times New Roman"/>
                <a:cs typeface="Arial"/>
              </a:rPr>
              <a:t> 9 </a:t>
            </a:r>
            <a:r>
              <a:rPr lang="en-US" sz="1100" dirty="0" err="1" smtClean="0">
                <a:effectLst/>
                <a:latin typeface="Bookman Old Style"/>
                <a:ea typeface="Times New Roman"/>
                <a:cs typeface="Arial"/>
              </a:rPr>
              <a:t>ayat</a:t>
            </a:r>
            <a:r>
              <a:rPr lang="en-US" sz="1100" dirty="0" smtClean="0">
                <a:effectLst/>
                <a:latin typeface="Bookman Old Style"/>
                <a:ea typeface="Times New Roman"/>
                <a:cs typeface="Arial"/>
              </a:rPr>
              <a:t> (2) </a:t>
            </a:r>
            <a:r>
              <a:rPr lang="id-ID" sz="1100" dirty="0" smtClean="0">
                <a:effectLst/>
                <a:latin typeface="Bookman Old Style"/>
                <a:ea typeface="Times New Roman"/>
                <a:cs typeface="Arial"/>
              </a:rPr>
              <a:t>dilakukan oleh</a:t>
            </a:r>
            <a:r>
              <a:rPr lang="en-US" sz="1100" dirty="0" smtClean="0">
                <a:effectLst/>
                <a:latin typeface="Bookman Old Style"/>
                <a:ea typeface="Times New Roman"/>
                <a:cs typeface="Arial"/>
              </a:rPr>
              <a:t>:</a:t>
            </a:r>
            <a:endParaRPr lang="id-ID" sz="1050"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id-ID" sz="1100" dirty="0" smtClean="0">
                <a:effectLst/>
                <a:latin typeface="Bookman Old Style"/>
                <a:ea typeface="Times New Roman"/>
                <a:cs typeface="Arial"/>
              </a:rPr>
              <a:t>Pengawas Ketenagakerjaan Spesialis </a:t>
            </a:r>
            <a:r>
              <a:rPr lang="en-US" sz="1100" dirty="0" smtClean="0">
                <a:effectLst/>
                <a:latin typeface="Bookman Old Style"/>
                <a:ea typeface="Times New Roman"/>
                <a:cs typeface="Arial"/>
              </a:rPr>
              <a:t>K3 </a:t>
            </a:r>
            <a:r>
              <a:rPr lang="id-ID" sz="1100" dirty="0" smtClean="0">
                <a:effectLst/>
                <a:latin typeface="Bookman Old Style"/>
                <a:ea typeface="Times New Roman"/>
                <a:cs typeface="Arial"/>
              </a:rPr>
              <a:t>Listrik</a:t>
            </a:r>
            <a:r>
              <a:rPr lang="en-US" sz="1100" dirty="0" smtClean="0">
                <a:effectLst/>
                <a:latin typeface="Bookman Old Style"/>
                <a:ea typeface="Times New Roman"/>
                <a:cs typeface="Arial"/>
              </a:rPr>
              <a:t>; </a:t>
            </a:r>
            <a:endParaRPr lang="id-ID" sz="1050"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id-ID" sz="1100" dirty="0" smtClean="0">
                <a:effectLst/>
                <a:latin typeface="Bookman Old Style"/>
                <a:ea typeface="Times New Roman"/>
                <a:cs typeface="Arial"/>
              </a:rPr>
              <a:t>Ahli K3 bidang </a:t>
            </a:r>
            <a:r>
              <a:rPr lang="en-US" sz="1100" dirty="0" smtClean="0">
                <a:effectLst/>
                <a:latin typeface="Bookman Old Style"/>
                <a:ea typeface="Times New Roman"/>
                <a:cs typeface="Arial"/>
              </a:rPr>
              <a:t>L</a:t>
            </a:r>
            <a:r>
              <a:rPr lang="id-ID" sz="1100" dirty="0" smtClean="0">
                <a:effectLst/>
                <a:latin typeface="Bookman Old Style"/>
                <a:ea typeface="Times New Roman"/>
                <a:cs typeface="Arial"/>
              </a:rPr>
              <a:t>istrik pada Perusahaan</a:t>
            </a:r>
            <a:r>
              <a:rPr lang="en-US" sz="1100" dirty="0" smtClean="0">
                <a:effectLst/>
                <a:latin typeface="Bookman Old Style"/>
                <a:ea typeface="Times New Roman"/>
                <a:cs typeface="Arial"/>
              </a:rPr>
              <a:t>;</a:t>
            </a:r>
            <a:r>
              <a:rPr lang="id-ID" sz="1100" dirty="0" smtClean="0">
                <a:effectLst/>
                <a:latin typeface="Bookman Old Style"/>
                <a:ea typeface="Times New Roman"/>
                <a:cs typeface="Arial"/>
              </a:rPr>
              <a:t> dan</a:t>
            </a:r>
            <a:r>
              <a:rPr lang="en-US" sz="1100" dirty="0" smtClean="0">
                <a:effectLst/>
                <a:latin typeface="Bookman Old Style"/>
                <a:ea typeface="Times New Roman"/>
                <a:cs typeface="Arial"/>
              </a:rPr>
              <a:t>/</a:t>
            </a:r>
            <a:r>
              <a:rPr lang="id-ID" sz="1100" dirty="0" smtClean="0">
                <a:effectLst/>
                <a:latin typeface="Bookman Old Style"/>
                <a:ea typeface="Times New Roman"/>
                <a:cs typeface="Arial"/>
              </a:rPr>
              <a:t>atau </a:t>
            </a:r>
            <a:endParaRPr lang="id-ID" sz="1050"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id-ID" sz="1100" dirty="0" smtClean="0">
                <a:effectLst/>
                <a:latin typeface="Bookman Old Style"/>
                <a:ea typeface="Times New Roman"/>
                <a:cs typeface="Arial"/>
              </a:rPr>
              <a:t>Ahli K3 bidang </a:t>
            </a:r>
            <a:r>
              <a:rPr lang="en-US" sz="1100" dirty="0" smtClean="0">
                <a:effectLst/>
                <a:latin typeface="Bookman Old Style"/>
                <a:ea typeface="Times New Roman"/>
                <a:cs typeface="Arial"/>
              </a:rPr>
              <a:t>L</a:t>
            </a:r>
            <a:r>
              <a:rPr lang="id-ID" sz="1100" dirty="0" smtClean="0">
                <a:effectLst/>
                <a:latin typeface="Bookman Old Style"/>
                <a:ea typeface="Times New Roman"/>
                <a:cs typeface="Arial"/>
              </a:rPr>
              <a:t>istrik pada </a:t>
            </a:r>
            <a:r>
              <a:rPr lang="en-US" sz="1100" dirty="0" smtClean="0">
                <a:effectLst/>
                <a:latin typeface="Bookman Old Style"/>
                <a:ea typeface="Times New Roman"/>
                <a:cs typeface="Arial"/>
              </a:rPr>
              <a:t>PJK3</a:t>
            </a:r>
            <a:r>
              <a:rPr lang="id-ID" sz="1100" dirty="0" smtClean="0">
                <a:effectLst/>
                <a:latin typeface="Bookman Old Style"/>
                <a:ea typeface="Times New Roman"/>
                <a:cs typeface="Arial"/>
              </a:rPr>
              <a:t>. </a:t>
            </a:r>
            <a:endParaRPr lang="id-ID" sz="1050" dirty="0" smtClean="0">
              <a:effectLst/>
              <a:latin typeface="+mn-lt"/>
              <a:ea typeface="Times New Roman"/>
              <a:cs typeface="Times New Roman"/>
            </a:endParaRPr>
          </a:p>
          <a:p>
            <a:pPr marL="457200" algn="just">
              <a:lnSpc>
                <a:spcPct val="115000"/>
              </a:lnSpc>
              <a:spcAft>
                <a:spcPts val="0"/>
              </a:spcAft>
            </a:pPr>
            <a:r>
              <a:rPr lang="en-US" sz="1100" dirty="0" smtClean="0">
                <a:effectLst/>
                <a:latin typeface="Bookman Old Style"/>
                <a:ea typeface="Times New Roman"/>
                <a:cs typeface="Arial"/>
              </a:rPr>
              <a:t> </a:t>
            </a:r>
            <a:endParaRPr lang="id-ID" sz="105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id-ID" sz="1100" dirty="0" smtClean="0">
                <a:effectLst/>
                <a:latin typeface="Bookman Old Style"/>
                <a:ea typeface="Times New Roman"/>
                <a:cs typeface="Arial"/>
              </a:rPr>
              <a:t>Pemeriksaan dan pengujian sebagaimana dimaksud </a:t>
            </a:r>
            <a:r>
              <a:rPr lang="en-US" sz="1100" dirty="0" err="1" smtClean="0">
                <a:effectLst/>
                <a:latin typeface="Bookman Old Style"/>
                <a:ea typeface="Times New Roman"/>
                <a:cs typeface="Arial"/>
              </a:rPr>
              <a:t>pada</a:t>
            </a:r>
            <a:r>
              <a:rPr lang="en-US" sz="1100" dirty="0" smtClean="0">
                <a:effectLst/>
                <a:latin typeface="Bookman Old Style"/>
                <a:ea typeface="Times New Roman"/>
                <a:cs typeface="Arial"/>
              </a:rPr>
              <a:t> </a:t>
            </a:r>
            <a:r>
              <a:rPr lang="id-ID" sz="1100" dirty="0" smtClean="0">
                <a:effectLst/>
                <a:latin typeface="Bookman Old Style"/>
                <a:ea typeface="Times New Roman"/>
                <a:cs typeface="Arial"/>
              </a:rPr>
              <a:t>ayat (1) dilakukan</a:t>
            </a:r>
            <a:r>
              <a:rPr lang="en-US" sz="1100" dirty="0" smtClean="0">
                <a:effectLst/>
                <a:latin typeface="Bookman Old Style"/>
                <a:ea typeface="Times New Roman"/>
                <a:cs typeface="Arial"/>
              </a:rPr>
              <a:t>: </a:t>
            </a:r>
            <a:endParaRPr lang="id-ID" sz="1050"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en-US" sz="1100" dirty="0" err="1" smtClean="0">
                <a:effectLst/>
                <a:latin typeface="Bookman Old Style"/>
                <a:ea typeface="Times New Roman"/>
                <a:cs typeface="Arial"/>
              </a:rPr>
              <a:t>sebelum</a:t>
            </a:r>
            <a:r>
              <a:rPr lang="en-US" sz="1100" dirty="0" smtClean="0">
                <a:effectLst/>
                <a:latin typeface="Bookman Old Style"/>
                <a:ea typeface="Times New Roman"/>
                <a:cs typeface="Arial"/>
              </a:rPr>
              <a:t> </a:t>
            </a:r>
            <a:r>
              <a:rPr lang="en-US" sz="1100" dirty="0" err="1" smtClean="0">
                <a:effectLst/>
                <a:latin typeface="Bookman Old Style"/>
                <a:ea typeface="Times New Roman"/>
                <a:cs typeface="Arial"/>
              </a:rPr>
              <a:t>penyerahan</a:t>
            </a:r>
            <a:r>
              <a:rPr lang="en-US" sz="1100" dirty="0" smtClean="0">
                <a:effectLst/>
                <a:latin typeface="Bookman Old Style"/>
                <a:ea typeface="Times New Roman"/>
                <a:cs typeface="Arial"/>
              </a:rPr>
              <a:t> </a:t>
            </a:r>
            <a:r>
              <a:rPr lang="en-US" sz="1100" dirty="0" err="1" smtClean="0">
                <a:effectLst/>
                <a:latin typeface="Bookman Old Style"/>
                <a:ea typeface="Times New Roman"/>
                <a:cs typeface="Arial"/>
              </a:rPr>
              <a:t>kepada</a:t>
            </a:r>
            <a:r>
              <a:rPr lang="en-US" sz="1100" dirty="0" smtClean="0">
                <a:effectLst/>
                <a:latin typeface="Bookman Old Style"/>
                <a:ea typeface="Times New Roman"/>
                <a:cs typeface="Arial"/>
              </a:rPr>
              <a:t> </a:t>
            </a:r>
            <a:r>
              <a:rPr lang="en-US" sz="1100" dirty="0" err="1" smtClean="0">
                <a:effectLst/>
                <a:latin typeface="Bookman Old Style"/>
                <a:ea typeface="Times New Roman"/>
                <a:cs typeface="Arial"/>
              </a:rPr>
              <a:t>pemilik</a:t>
            </a:r>
            <a:r>
              <a:rPr lang="en-US" sz="1100" dirty="0" smtClean="0">
                <a:effectLst/>
                <a:latin typeface="Bookman Old Style"/>
                <a:ea typeface="Times New Roman"/>
                <a:cs typeface="Arial"/>
              </a:rPr>
              <a:t>/</a:t>
            </a:r>
            <a:r>
              <a:rPr lang="en-US" sz="1100" dirty="0" err="1" smtClean="0">
                <a:effectLst/>
                <a:latin typeface="Bookman Old Style"/>
                <a:ea typeface="Times New Roman"/>
                <a:cs typeface="Arial"/>
              </a:rPr>
              <a:t>pengguna</a:t>
            </a:r>
            <a:r>
              <a:rPr lang="en-US" sz="1100" dirty="0" smtClean="0">
                <a:effectLst/>
                <a:latin typeface="Bookman Old Style"/>
                <a:ea typeface="Times New Roman"/>
                <a:cs typeface="Arial"/>
              </a:rPr>
              <a:t>;</a:t>
            </a:r>
            <a:endParaRPr lang="id-ID" sz="1050"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en-US" sz="1100" dirty="0" err="1" smtClean="0">
                <a:effectLst/>
                <a:latin typeface="Bookman Old Style"/>
                <a:ea typeface="Times New Roman"/>
                <a:cs typeface="Arial"/>
              </a:rPr>
              <a:t>setelah</a:t>
            </a:r>
            <a:r>
              <a:rPr lang="en-US" sz="1100" dirty="0" smtClean="0">
                <a:effectLst/>
                <a:latin typeface="Bookman Old Style"/>
                <a:ea typeface="Times New Roman"/>
                <a:cs typeface="Arial"/>
              </a:rPr>
              <a:t> </a:t>
            </a:r>
            <a:r>
              <a:rPr lang="en-US" sz="1100" dirty="0" err="1" smtClean="0">
                <a:effectLst/>
                <a:latin typeface="Bookman Old Style"/>
                <a:ea typeface="Times New Roman"/>
                <a:cs typeface="Arial"/>
              </a:rPr>
              <a:t>ada</a:t>
            </a:r>
            <a:r>
              <a:rPr lang="en-US" sz="1100" dirty="0" smtClean="0">
                <a:effectLst/>
                <a:latin typeface="Bookman Old Style"/>
                <a:ea typeface="Times New Roman"/>
                <a:cs typeface="Arial"/>
              </a:rPr>
              <a:t> </a:t>
            </a:r>
            <a:r>
              <a:rPr lang="en-US" sz="1100" dirty="0" err="1" smtClean="0">
                <a:effectLst/>
                <a:latin typeface="Bookman Old Style"/>
                <a:ea typeface="Times New Roman"/>
                <a:cs typeface="Arial"/>
              </a:rPr>
              <a:t>perubahan</a:t>
            </a:r>
            <a:r>
              <a:rPr lang="en-US" sz="1100" dirty="0" smtClean="0">
                <a:effectLst/>
                <a:latin typeface="Bookman Old Style"/>
                <a:ea typeface="Times New Roman"/>
                <a:cs typeface="Arial"/>
              </a:rPr>
              <a:t>/</a:t>
            </a:r>
            <a:r>
              <a:rPr lang="en-US" sz="1100" dirty="0" err="1" smtClean="0">
                <a:effectLst/>
                <a:latin typeface="Bookman Old Style"/>
                <a:ea typeface="Times New Roman"/>
                <a:cs typeface="Arial"/>
              </a:rPr>
              <a:t>perbaikan</a:t>
            </a:r>
            <a:r>
              <a:rPr lang="en-US" sz="1100" dirty="0" smtClean="0">
                <a:effectLst/>
                <a:latin typeface="Bookman Old Style"/>
                <a:ea typeface="Times New Roman"/>
                <a:cs typeface="Arial"/>
              </a:rPr>
              <a:t>; </a:t>
            </a:r>
            <a:r>
              <a:rPr lang="en-US" sz="1100" dirty="0" err="1" smtClean="0">
                <a:effectLst/>
                <a:latin typeface="Bookman Old Style"/>
                <a:ea typeface="Times New Roman"/>
                <a:cs typeface="Arial"/>
              </a:rPr>
              <a:t>dan</a:t>
            </a:r>
            <a:endParaRPr lang="id-ID" sz="1050"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id-ID" sz="1100" dirty="0" smtClean="0">
                <a:effectLst/>
                <a:latin typeface="Bookman Old Style"/>
                <a:ea typeface="Times New Roman"/>
                <a:cs typeface="Arial"/>
              </a:rPr>
              <a:t>secara berkala</a:t>
            </a:r>
            <a:r>
              <a:rPr lang="en-US" sz="1100" dirty="0" smtClean="0">
                <a:effectLst/>
                <a:latin typeface="Bookman Old Style"/>
                <a:ea typeface="Times New Roman"/>
                <a:cs typeface="Arial"/>
              </a:rPr>
              <a:t>.</a:t>
            </a:r>
            <a:endParaRPr lang="id-ID" sz="105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endParaRPr lang="id-ID" sz="1100" dirty="0" smtClean="0">
              <a:effectLst/>
              <a:latin typeface="+mn-lt"/>
              <a:ea typeface="Times New Roman"/>
              <a:cs typeface="Times New Roman"/>
            </a:endParaRPr>
          </a:p>
          <a:p>
            <a:endParaRPr lang="id-ID" dirty="0" smtClean="0"/>
          </a:p>
        </p:txBody>
      </p:sp>
      <p:sp>
        <p:nvSpPr>
          <p:cNvPr id="4" name="Slide Number Placeholder 3"/>
          <p:cNvSpPr>
            <a:spLocks noGrp="1"/>
          </p:cNvSpPr>
          <p:nvPr>
            <p:ph type="sldNum" sz="quarter" idx="10"/>
          </p:nvPr>
        </p:nvSpPr>
        <p:spPr/>
        <p:txBody>
          <a:bodyPr/>
          <a:lstStyle/>
          <a:p>
            <a:fld id="{D4A1CB9A-DFF1-433A-8584-9F8642C57CFD}" type="slidenum">
              <a:rPr lang="en-SG" smtClean="0"/>
              <a:pPr/>
              <a:t>11</a:t>
            </a:fld>
            <a:endParaRPr lang="en-SG"/>
          </a:p>
        </p:txBody>
      </p:sp>
    </p:spTree>
    <p:extLst>
      <p:ext uri="{BB962C8B-B14F-4D97-AF65-F5344CB8AC3E}">
        <p14:creationId xmlns:p14="http://schemas.microsoft.com/office/powerpoint/2010/main" xmlns="" val="1140392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Permen no 12 tahun 2015</a:t>
            </a:r>
          </a:p>
          <a:p>
            <a:r>
              <a:rPr lang="id-ID" dirty="0" smtClean="0"/>
              <a:t>pasal 10</a:t>
            </a:r>
          </a:p>
          <a:p>
            <a:pPr lvl="0"/>
            <a:r>
              <a:rPr lang="id-ID" sz="1200" kern="1200" dirty="0" smtClean="0">
                <a:solidFill>
                  <a:schemeClr val="tx1"/>
                </a:solidFill>
                <a:effectLst/>
                <a:latin typeface="+mn-lt"/>
                <a:ea typeface="+mn-ea"/>
                <a:cs typeface="+mn-cs"/>
              </a:rPr>
              <a:t>(3) </a:t>
            </a:r>
            <a:r>
              <a:rPr lang="en-US" sz="1200" kern="1200" dirty="0" err="1" smtClean="0">
                <a:solidFill>
                  <a:schemeClr val="tx1"/>
                </a:solidFill>
                <a:effectLst/>
                <a:latin typeface="+mn-lt"/>
                <a:ea typeface="+mn-ea"/>
                <a:cs typeface="+mn-cs"/>
              </a:rPr>
              <a:t>Hasil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a:t>
            </a:r>
            <a:r>
              <a:rPr lang="id-ID" sz="1200" kern="1200" dirty="0" smtClean="0">
                <a:solidFill>
                  <a:schemeClr val="tx1"/>
                </a:solidFill>
                <a:effectLst/>
                <a:latin typeface="+mn-lt"/>
                <a:ea typeface="+mn-ea"/>
                <a:cs typeface="+mn-cs"/>
              </a:rPr>
              <a:t>e</a:t>
            </a:r>
            <a:r>
              <a:rPr lang="en-US" sz="1200" kern="1200" dirty="0" err="1" smtClean="0">
                <a:solidFill>
                  <a:schemeClr val="tx1"/>
                </a:solidFill>
                <a:effectLst/>
                <a:latin typeface="+mn-lt"/>
                <a:ea typeface="+mn-ea"/>
                <a:cs typeface="+mn-cs"/>
              </a:rPr>
              <a:t>riksaan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pengujian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sebagaimana</a:t>
            </a:r>
            <a:r>
              <a:rPr lang="id-ID" sz="1200" kern="1200" dirty="0" smtClean="0">
                <a:solidFill>
                  <a:schemeClr val="tx1"/>
                </a:solidFill>
                <a:effectLst/>
                <a:latin typeface="+mn-lt"/>
                <a:ea typeface="+mn-ea"/>
                <a:cs typeface="+mn-cs"/>
              </a:rPr>
              <a:t> dimaksud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ayat (</a:t>
            </a:r>
            <a:r>
              <a:rPr lang="en-US" sz="1200" kern="1200" dirty="0" smtClean="0">
                <a:solidFill>
                  <a:schemeClr val="tx1"/>
                </a:solidFill>
                <a:effectLst/>
                <a:latin typeface="+mn-lt"/>
                <a:ea typeface="+mn-ea"/>
                <a:cs typeface="+mn-cs"/>
              </a:rPr>
              <a:t>2</a:t>
            </a:r>
            <a:r>
              <a:rPr lang="id-ID" sz="1200" kern="1200" dirty="0" smtClean="0">
                <a:solidFill>
                  <a:schemeClr val="tx1"/>
                </a:solidFill>
                <a:effectLst/>
                <a:latin typeface="+mn-lt"/>
                <a:ea typeface="+mn-ea"/>
                <a:cs typeface="+mn-cs"/>
              </a:rPr>
              <a:t>) huruf a dan </a:t>
            </a:r>
            <a:r>
              <a:rPr lang="en-US" sz="1200" kern="1200" dirty="0" err="1" smtClean="0">
                <a:solidFill>
                  <a:schemeClr val="tx1"/>
                </a:solidFill>
                <a:effectLst/>
                <a:latin typeface="+mn-lt"/>
                <a:ea typeface="+mn-ea"/>
                <a:cs typeface="+mn-cs"/>
              </a:rPr>
              <a:t>huruf</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oleh</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Pengawas Ketenagakerjaan Spesialis </a:t>
            </a:r>
            <a:r>
              <a:rPr lang="en-US" sz="1200" kern="1200" dirty="0" smtClean="0">
                <a:solidFill>
                  <a:schemeClr val="tx1"/>
                </a:solidFill>
                <a:effectLst/>
                <a:latin typeface="+mn-lt"/>
                <a:ea typeface="+mn-ea"/>
                <a:cs typeface="+mn-cs"/>
              </a:rPr>
              <a:t>K3 </a:t>
            </a:r>
            <a:r>
              <a:rPr lang="id-ID" sz="1200" kern="1200" dirty="0" smtClean="0">
                <a:solidFill>
                  <a:schemeClr val="tx1"/>
                </a:solidFill>
                <a:effectLst/>
                <a:latin typeface="+mn-lt"/>
                <a:ea typeface="+mn-ea"/>
                <a:cs typeface="+mn-cs"/>
              </a:rPr>
              <a:t>Listrik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Ahli K3 bidang </a:t>
            </a:r>
            <a:r>
              <a:rPr lang="en-US" sz="1200" kern="1200" dirty="0" smtClean="0">
                <a:solidFill>
                  <a:schemeClr val="tx1"/>
                </a:solidFill>
                <a:effectLst/>
                <a:latin typeface="+mn-lt"/>
                <a:ea typeface="+mn-ea"/>
                <a:cs typeface="+mn-cs"/>
              </a:rPr>
              <a:t>L</a:t>
            </a:r>
            <a:r>
              <a:rPr lang="id-ID" sz="1200" kern="1200" dirty="0" smtClean="0">
                <a:solidFill>
                  <a:schemeClr val="tx1"/>
                </a:solidFill>
                <a:effectLst/>
                <a:latin typeface="+mn-lt"/>
                <a:ea typeface="+mn-ea"/>
                <a:cs typeface="+mn-cs"/>
              </a:rPr>
              <a:t>istrik pada </a:t>
            </a:r>
            <a:r>
              <a:rPr lang="en-US" sz="1200" kern="1200" dirty="0" smtClean="0">
                <a:solidFill>
                  <a:schemeClr val="tx1"/>
                </a:solidFill>
                <a:effectLst/>
                <a:latin typeface="+mn-lt"/>
                <a:ea typeface="+mn-ea"/>
                <a:cs typeface="+mn-cs"/>
              </a:rPr>
              <a:t>PJK3 </a:t>
            </a:r>
            <a:r>
              <a:rPr lang="en-US" sz="1200" kern="1200" dirty="0" err="1" smtClean="0">
                <a:solidFill>
                  <a:schemeClr val="tx1"/>
                </a:solidFill>
                <a:effectLst/>
                <a:latin typeface="+mn-lt"/>
                <a:ea typeface="+mn-ea"/>
                <a:cs typeface="+mn-cs"/>
              </a:rPr>
              <a:t>sebagaimana</a:t>
            </a:r>
            <a:r>
              <a:rPr lang="id-ID" sz="1200" kern="1200" dirty="0" smtClean="0">
                <a:solidFill>
                  <a:schemeClr val="tx1"/>
                </a:solidFill>
                <a:effectLst/>
                <a:latin typeface="+mn-lt"/>
                <a:ea typeface="+mn-ea"/>
                <a:cs typeface="+mn-cs"/>
              </a:rPr>
              <a:t> dimaksud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ayat (</a:t>
            </a:r>
            <a:r>
              <a:rPr lang="en-US" sz="1200" kern="1200" dirty="0" smtClean="0">
                <a:solidFill>
                  <a:schemeClr val="tx1"/>
                </a:solidFill>
                <a:effectLst/>
                <a:latin typeface="+mn-lt"/>
                <a:ea typeface="+mn-ea"/>
                <a:cs typeface="+mn-cs"/>
              </a:rPr>
              <a:t>1</a:t>
            </a:r>
            <a:r>
              <a:rPr lang="id-ID" sz="1200" kern="1200" dirty="0" smtClean="0">
                <a:solidFill>
                  <a:schemeClr val="tx1"/>
                </a:solidFill>
                <a:effectLst/>
                <a:latin typeface="+mn-lt"/>
                <a:ea typeface="+mn-ea"/>
                <a:cs typeface="+mn-cs"/>
              </a:rPr>
              <a:t>) huruf a dan </a:t>
            </a:r>
            <a:r>
              <a:rPr lang="en-US" sz="1200" kern="1200" dirty="0" err="1" smtClean="0">
                <a:solidFill>
                  <a:schemeClr val="tx1"/>
                </a:solidFill>
                <a:effectLst/>
                <a:latin typeface="+mn-lt"/>
                <a:ea typeface="+mn-ea"/>
                <a:cs typeface="+mn-cs"/>
              </a:rPr>
              <a:t>huruf</a:t>
            </a:r>
            <a:r>
              <a:rPr lang="en-US" sz="1200" kern="1200" dirty="0" smtClean="0">
                <a:solidFill>
                  <a:schemeClr val="tx1"/>
                </a:solidFill>
                <a:effectLst/>
                <a:latin typeface="+mn-lt"/>
                <a:ea typeface="+mn-ea"/>
                <a:cs typeface="+mn-cs"/>
              </a:rPr>
              <a:t> c </a:t>
            </a:r>
            <a:r>
              <a:rPr lang="id-ID" sz="1200" kern="1200" dirty="0" smtClean="0">
                <a:solidFill>
                  <a:schemeClr val="tx1"/>
                </a:solidFill>
                <a:effectLst/>
                <a:latin typeface="+mn-lt"/>
                <a:ea typeface="+mn-ea"/>
                <a:cs typeface="+mn-cs"/>
              </a:rPr>
              <a:t>digunakan sebagai bahan pertimbangan penerbitan pengesahan dan/atau pembinaan dan/atau tindakan hukum.</a:t>
            </a:r>
          </a:p>
          <a:p>
            <a:r>
              <a:rPr lang="id-ID" sz="1200" kern="1200" dirty="0" smtClean="0">
                <a:solidFill>
                  <a:schemeClr val="tx1"/>
                </a:solidFill>
                <a:effectLst/>
                <a:latin typeface="+mn-lt"/>
                <a:ea typeface="+mn-ea"/>
                <a:cs typeface="+mn-cs"/>
              </a:rPr>
              <a:t> </a:t>
            </a:r>
          </a:p>
          <a:p>
            <a:pPr lvl="0"/>
            <a:r>
              <a:rPr lang="id-ID" sz="1200" kern="1200" dirty="0" smtClean="0">
                <a:solidFill>
                  <a:schemeClr val="tx1"/>
                </a:solidFill>
                <a:effectLst/>
                <a:latin typeface="+mn-lt"/>
                <a:ea typeface="+mn-ea"/>
                <a:cs typeface="+mn-cs"/>
              </a:rPr>
              <a:t>(4) </a:t>
            </a:r>
            <a:r>
              <a:rPr lang="en-US" sz="1200" kern="1200" dirty="0" err="1" smtClean="0">
                <a:solidFill>
                  <a:schemeClr val="tx1"/>
                </a:solidFill>
                <a:effectLst/>
                <a:latin typeface="+mn-lt"/>
                <a:ea typeface="+mn-ea"/>
                <a:cs typeface="+mn-cs"/>
              </a:rPr>
              <a:t>Hasil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a:t>
            </a:r>
            <a:r>
              <a:rPr lang="id-ID" sz="1200" kern="1200" dirty="0" smtClean="0">
                <a:solidFill>
                  <a:schemeClr val="tx1"/>
                </a:solidFill>
                <a:effectLst/>
                <a:latin typeface="+mn-lt"/>
                <a:ea typeface="+mn-ea"/>
                <a:cs typeface="+mn-cs"/>
              </a:rPr>
              <a:t>e</a:t>
            </a:r>
            <a:r>
              <a:rPr lang="en-US" sz="1200" kern="1200" dirty="0" err="1" smtClean="0">
                <a:solidFill>
                  <a:schemeClr val="tx1"/>
                </a:solidFill>
                <a:effectLst/>
                <a:latin typeface="+mn-lt"/>
                <a:ea typeface="+mn-ea"/>
                <a:cs typeface="+mn-cs"/>
              </a:rPr>
              <a:t>riksaan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pengujian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sebagaimana</a:t>
            </a:r>
            <a:r>
              <a:rPr lang="id-ID" sz="1200" kern="1200" dirty="0" smtClean="0">
                <a:solidFill>
                  <a:schemeClr val="tx1"/>
                </a:solidFill>
                <a:effectLst/>
                <a:latin typeface="+mn-lt"/>
                <a:ea typeface="+mn-ea"/>
                <a:cs typeface="+mn-cs"/>
              </a:rPr>
              <a:t> dimaksud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ayat (</a:t>
            </a:r>
            <a:r>
              <a:rPr lang="en-US" sz="1200" kern="1200" dirty="0" smtClean="0">
                <a:solidFill>
                  <a:schemeClr val="tx1"/>
                </a:solidFill>
                <a:effectLst/>
                <a:latin typeface="+mn-lt"/>
                <a:ea typeface="+mn-ea"/>
                <a:cs typeface="+mn-cs"/>
              </a:rPr>
              <a:t>2</a:t>
            </a:r>
            <a:r>
              <a:rPr lang="id-ID" sz="1200" kern="1200" dirty="0" smtClean="0">
                <a:solidFill>
                  <a:schemeClr val="tx1"/>
                </a:solidFill>
                <a:effectLst/>
                <a:latin typeface="+mn-lt"/>
                <a:ea typeface="+mn-ea"/>
                <a:cs typeface="+mn-cs"/>
              </a:rPr>
              <a:t>) huruf a dan </a:t>
            </a:r>
            <a:r>
              <a:rPr lang="en-US" sz="1200" kern="1200" dirty="0" err="1" smtClean="0">
                <a:solidFill>
                  <a:schemeClr val="tx1"/>
                </a:solidFill>
                <a:effectLst/>
                <a:latin typeface="+mn-lt"/>
                <a:ea typeface="+mn-ea"/>
                <a:cs typeface="+mn-cs"/>
              </a:rPr>
              <a:t>huruf</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b </a:t>
            </a:r>
            <a:r>
              <a:rPr lang="en-US" sz="1200" kern="1200" dirty="0" smtClean="0">
                <a:solidFill>
                  <a:schemeClr val="tx1"/>
                </a:solidFill>
                <a:effectLst/>
                <a:latin typeface="+mn-lt"/>
                <a:ea typeface="+mn-ea"/>
                <a:cs typeface="+mn-cs"/>
              </a:rPr>
              <a:t>yang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oleh</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Ahli K3 bidang </a:t>
            </a:r>
            <a:r>
              <a:rPr lang="en-US" sz="1200" kern="1200" dirty="0" smtClean="0">
                <a:solidFill>
                  <a:schemeClr val="tx1"/>
                </a:solidFill>
                <a:effectLst/>
                <a:latin typeface="+mn-lt"/>
                <a:ea typeface="+mn-ea"/>
                <a:cs typeface="+mn-cs"/>
              </a:rPr>
              <a:t>L</a:t>
            </a:r>
            <a:r>
              <a:rPr lang="id-ID" sz="1200" kern="1200" dirty="0" smtClean="0">
                <a:solidFill>
                  <a:schemeClr val="tx1"/>
                </a:solidFill>
                <a:effectLst/>
                <a:latin typeface="+mn-lt"/>
                <a:ea typeface="+mn-ea"/>
                <a:cs typeface="+mn-cs"/>
              </a:rPr>
              <a:t>istrik pada Perusahaan </a:t>
            </a:r>
            <a:r>
              <a:rPr lang="en-US" sz="1200" kern="1200" dirty="0" err="1" smtClean="0">
                <a:solidFill>
                  <a:schemeClr val="tx1"/>
                </a:solidFill>
                <a:effectLst/>
                <a:latin typeface="+mn-lt"/>
                <a:ea typeface="+mn-ea"/>
                <a:cs typeface="+mn-cs"/>
              </a:rPr>
              <a:t>sebagaimana</a:t>
            </a:r>
            <a:r>
              <a:rPr lang="id-ID" sz="1200" kern="1200" dirty="0" smtClean="0">
                <a:solidFill>
                  <a:schemeClr val="tx1"/>
                </a:solidFill>
                <a:effectLst/>
                <a:latin typeface="+mn-lt"/>
                <a:ea typeface="+mn-ea"/>
                <a:cs typeface="+mn-cs"/>
              </a:rPr>
              <a:t> dimaksud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ayat (</a:t>
            </a:r>
            <a:r>
              <a:rPr lang="en-US" sz="1200" kern="1200" dirty="0" smtClean="0">
                <a:solidFill>
                  <a:schemeClr val="tx1"/>
                </a:solidFill>
                <a:effectLst/>
                <a:latin typeface="+mn-lt"/>
                <a:ea typeface="+mn-ea"/>
                <a:cs typeface="+mn-cs"/>
              </a:rPr>
              <a:t>1</a:t>
            </a:r>
            <a:r>
              <a:rPr lang="id-ID"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huruf</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b </a:t>
            </a:r>
            <a:r>
              <a:rPr lang="en-US" sz="1200" kern="1200" dirty="0" err="1" smtClean="0">
                <a:solidFill>
                  <a:schemeClr val="tx1"/>
                </a:solidFill>
                <a:effectLst/>
                <a:latin typeface="+mn-lt"/>
                <a:ea typeface="+mn-ea"/>
                <a:cs typeface="+mn-cs"/>
              </a:rPr>
              <a:t>digunakan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bahan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pertimbangan</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pembinaan dan/atau tindakan hukum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oleh</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Pengawas Ketenagakerjaan</a:t>
            </a:r>
            <a:r>
              <a:rPr lang="en-US" sz="1200" kern="1200" dirty="0" smtClean="0">
                <a:solidFill>
                  <a:schemeClr val="tx1"/>
                </a:solidFill>
                <a:effectLst/>
                <a:latin typeface="+mn-lt"/>
                <a:ea typeface="+mn-ea"/>
                <a:cs typeface="+mn-cs"/>
              </a:rPr>
              <a:t>.</a:t>
            </a:r>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 </a:t>
            </a:r>
          </a:p>
          <a:p>
            <a:pPr lvl="0"/>
            <a:r>
              <a:rPr lang="id-ID" sz="1200" kern="1200" dirty="0" smtClean="0">
                <a:solidFill>
                  <a:schemeClr val="tx1"/>
                </a:solidFill>
                <a:effectLst/>
                <a:latin typeface="+mn-lt"/>
                <a:ea typeface="+mn-ea"/>
                <a:cs typeface="+mn-cs"/>
              </a:rPr>
              <a:t>(5) Pengesahan sebagaimana dimaksud pada ayat (3) diterbitkan oleh Kepala Dinas Provinsi.</a:t>
            </a:r>
          </a:p>
          <a:p>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12</a:t>
            </a:fld>
            <a:endParaRPr lang="en-SG"/>
          </a:p>
        </p:txBody>
      </p:sp>
    </p:spTree>
    <p:extLst>
      <p:ext uri="{BB962C8B-B14F-4D97-AF65-F5344CB8AC3E}">
        <p14:creationId xmlns:p14="http://schemas.microsoft.com/office/powerpoint/2010/main" xmlns="" val="764008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Permen</a:t>
            </a:r>
            <a:r>
              <a:rPr lang="id-ID" baseline="0" dirty="0" smtClean="0"/>
              <a:t> no 12 tahun 2015</a:t>
            </a:r>
          </a:p>
          <a:p>
            <a:r>
              <a:rPr lang="en-US" sz="1200" dirty="0" err="1" smtClean="0">
                <a:effectLst/>
                <a:latin typeface="Bookman Old Style"/>
                <a:ea typeface="Times New Roman"/>
                <a:cs typeface="Arial"/>
              </a:rPr>
              <a:t>Pasal</a:t>
            </a:r>
            <a:r>
              <a:rPr lang="en-US" sz="1200" dirty="0" smtClean="0">
                <a:effectLst/>
                <a:latin typeface="Bookman Old Style"/>
                <a:ea typeface="Times New Roman"/>
                <a:cs typeface="Arial"/>
              </a:rPr>
              <a:t> 11</a:t>
            </a:r>
            <a:endParaRPr lang="id-ID" sz="1100" dirty="0" smtClean="0">
              <a:effectLst/>
              <a:latin typeface="+mn-lt"/>
              <a:ea typeface="Times New Roman"/>
              <a:cs typeface="Times New Roman"/>
            </a:endParaRPr>
          </a:p>
          <a:p>
            <a:pPr marL="457200" algn="ctr">
              <a:lnSpc>
                <a:spcPct val="115000"/>
              </a:lnSpc>
              <a:spcAft>
                <a:spcPts val="0"/>
              </a:spcAf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id-ID" sz="1200" dirty="0" smtClean="0">
                <a:effectLst/>
                <a:latin typeface="Bookman Old Style"/>
                <a:ea typeface="Times New Roman"/>
                <a:cs typeface="Arial"/>
              </a:rPr>
              <a:t>Pemeriksaan </a:t>
            </a:r>
            <a:r>
              <a:rPr lang="en-US" sz="1200" dirty="0" err="1" smtClean="0">
                <a:effectLst/>
                <a:latin typeface="Bookman Old Style"/>
                <a:ea typeface="Times New Roman"/>
                <a:cs typeface="Arial"/>
              </a:rPr>
              <a:t>secara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berkala</a:t>
            </a:r>
            <a:r>
              <a:rPr lang="en-US" sz="1200" dirty="0" smtClean="0">
                <a:effectLst/>
                <a:latin typeface="Bookman Old Style"/>
                <a:ea typeface="Times New Roman"/>
                <a:cs typeface="Arial"/>
              </a:rPr>
              <a:t> </a:t>
            </a:r>
            <a:r>
              <a:rPr lang="id-ID" sz="1200" dirty="0" smtClean="0">
                <a:effectLst/>
                <a:latin typeface="Bookman Old Style"/>
                <a:ea typeface="Times New Roman"/>
                <a:cs typeface="Arial"/>
              </a:rPr>
              <a:t>sebagaimana dimaksud </a:t>
            </a:r>
            <a:r>
              <a:rPr lang="en-US" sz="1200" dirty="0" err="1" smtClean="0">
                <a:effectLst/>
                <a:latin typeface="Bookman Old Style"/>
                <a:ea typeface="Times New Roman"/>
                <a:cs typeface="Arial"/>
              </a:rPr>
              <a:t>dalam</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Pasal</a:t>
            </a:r>
            <a:r>
              <a:rPr lang="en-US" sz="1200" dirty="0" smtClean="0">
                <a:effectLst/>
                <a:latin typeface="Bookman Old Style"/>
                <a:ea typeface="Times New Roman"/>
                <a:cs typeface="Arial"/>
              </a:rPr>
              <a:t> 10 </a:t>
            </a:r>
            <a:r>
              <a:rPr lang="id-ID" sz="1200" dirty="0" smtClean="0">
                <a:effectLst/>
                <a:latin typeface="Bookman Old Style"/>
                <a:ea typeface="Times New Roman"/>
                <a:cs typeface="Arial"/>
              </a:rPr>
              <a:t>ayat (</a:t>
            </a:r>
            <a:r>
              <a:rPr lang="en-US" sz="1200" dirty="0" smtClean="0">
                <a:effectLst/>
                <a:latin typeface="Bookman Old Style"/>
                <a:ea typeface="Times New Roman"/>
                <a:cs typeface="Arial"/>
              </a:rPr>
              <a:t>2</a:t>
            </a:r>
            <a:r>
              <a:rPr lang="id-ID" sz="1200" dirty="0" smtClean="0">
                <a:effectLst/>
                <a:latin typeface="Bookman Old Style"/>
                <a:ea typeface="Times New Roman"/>
                <a:cs typeface="Arial"/>
              </a:rPr>
              <a:t>) huruf c dilakukan </a:t>
            </a:r>
            <a:r>
              <a:rPr lang="en-US" sz="1200" dirty="0" smtClean="0">
                <a:effectLst/>
                <a:latin typeface="Bookman Old Style"/>
                <a:ea typeface="Times New Roman"/>
                <a:cs typeface="Arial"/>
              </a:rPr>
              <a:t>paling </a:t>
            </a:r>
            <a:r>
              <a:rPr lang="en-US" sz="1200" dirty="0" err="1" smtClean="0">
                <a:effectLst/>
                <a:latin typeface="Bookman Old Style"/>
                <a:ea typeface="Times New Roman"/>
                <a:cs typeface="Arial"/>
              </a:rPr>
              <a:t>sedikit</a:t>
            </a:r>
            <a:r>
              <a:rPr lang="en-US" sz="1200" dirty="0" smtClean="0">
                <a:effectLst/>
                <a:latin typeface="Bookman Old Style"/>
                <a:ea typeface="Times New Roman"/>
                <a:cs typeface="Arial"/>
              </a:rPr>
              <a:t> </a:t>
            </a:r>
            <a:r>
              <a:rPr lang="id-ID" sz="1200" dirty="0" smtClean="0">
                <a:effectLst/>
                <a:latin typeface="Bookman Old Style"/>
                <a:ea typeface="Times New Roman"/>
                <a:cs typeface="Arial"/>
              </a:rPr>
              <a:t>1 (satu) tahun sekali.</a:t>
            </a:r>
            <a:endParaRPr lang="id-ID" sz="1100" dirty="0" smtClean="0">
              <a:effectLst/>
              <a:latin typeface="+mn-lt"/>
              <a:ea typeface="Times New Roman"/>
              <a:cs typeface="Times New Roman"/>
            </a:endParaRPr>
          </a:p>
          <a:p>
            <a:pPr marL="228600" algn="just">
              <a:lnSpc>
                <a:spcPct val="115000"/>
              </a:lnSpc>
              <a:spcAft>
                <a:spcPts val="0"/>
              </a:spcAft>
            </a:pPr>
            <a:r>
              <a:rPr lang="id-ID"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id-ID" sz="1200" dirty="0" smtClean="0">
                <a:effectLst/>
                <a:latin typeface="Bookman Old Style"/>
                <a:ea typeface="Times New Roman"/>
                <a:cs typeface="Arial"/>
              </a:rPr>
              <a:t>Pengujian </a:t>
            </a:r>
            <a:r>
              <a:rPr lang="en-US" sz="1200" dirty="0" err="1" smtClean="0">
                <a:effectLst/>
                <a:latin typeface="Bookman Old Style"/>
                <a:ea typeface="Times New Roman"/>
                <a:cs typeface="Arial"/>
              </a:rPr>
              <a:t>secara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berkala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sebagaimana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dimaksud</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dalam</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Pasal</a:t>
            </a:r>
            <a:r>
              <a:rPr lang="en-US" sz="1200" dirty="0" smtClean="0">
                <a:effectLst/>
                <a:latin typeface="Bookman Old Style"/>
                <a:ea typeface="Times New Roman"/>
                <a:cs typeface="Arial"/>
              </a:rPr>
              <a:t> 10 </a:t>
            </a:r>
            <a:r>
              <a:rPr lang="en-US" sz="1200" dirty="0" err="1" smtClean="0">
                <a:effectLst/>
                <a:latin typeface="Bookman Old Style"/>
                <a:ea typeface="Times New Roman"/>
                <a:cs typeface="Arial"/>
              </a:rPr>
              <a:t>ayat</a:t>
            </a:r>
            <a:r>
              <a:rPr lang="en-US" sz="1200" dirty="0" smtClean="0">
                <a:effectLst/>
                <a:latin typeface="Bookman Old Style"/>
                <a:ea typeface="Times New Roman"/>
                <a:cs typeface="Arial"/>
              </a:rPr>
              <a:t> (2) </a:t>
            </a:r>
            <a:r>
              <a:rPr lang="id-ID" sz="1200" dirty="0" smtClean="0">
                <a:effectLst/>
                <a:latin typeface="Bookman Old Style"/>
                <a:ea typeface="Times New Roman"/>
                <a:cs typeface="Arial"/>
              </a:rPr>
              <a:t>huruf c </a:t>
            </a:r>
            <a:r>
              <a:rPr lang="en-US" sz="1200" dirty="0" err="1" smtClean="0">
                <a:effectLst/>
                <a:latin typeface="Bookman Old Style"/>
                <a:ea typeface="Times New Roman"/>
                <a:cs typeface="Arial"/>
              </a:rPr>
              <a:t>dilakukan</a:t>
            </a:r>
            <a:r>
              <a:rPr lang="en-US" sz="1200" dirty="0" smtClean="0">
                <a:effectLst/>
                <a:latin typeface="Bookman Old Style"/>
                <a:ea typeface="Times New Roman"/>
                <a:cs typeface="Arial"/>
              </a:rPr>
              <a:t> paling </a:t>
            </a:r>
            <a:r>
              <a:rPr lang="en-US" sz="1200" dirty="0" err="1" smtClean="0">
                <a:effectLst/>
                <a:latin typeface="Bookman Old Style"/>
                <a:ea typeface="Times New Roman"/>
                <a:cs typeface="Arial"/>
              </a:rPr>
              <a:t>sedikit</a:t>
            </a:r>
            <a:r>
              <a:rPr lang="en-US" sz="1200" dirty="0" smtClean="0">
                <a:effectLst/>
                <a:latin typeface="Bookman Old Style"/>
                <a:ea typeface="Times New Roman"/>
                <a:cs typeface="Arial"/>
              </a:rPr>
              <a:t> 5 (lima) </a:t>
            </a:r>
            <a:r>
              <a:rPr lang="en-US" sz="1200" dirty="0" err="1" smtClean="0">
                <a:effectLst/>
                <a:latin typeface="Bookman Old Style"/>
                <a:ea typeface="Times New Roman"/>
                <a:cs typeface="Arial"/>
              </a:rPr>
              <a:t>tahun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sekali</a:t>
            </a:r>
            <a:r>
              <a:rPr lang="id-ID" sz="1200" dirty="0" smtClean="0">
                <a:effectLst/>
                <a:latin typeface="Bookman Old Style"/>
                <a:ea typeface="Times New Roman"/>
                <a:cs typeface="Arial"/>
              </a:rPr>
              <a:t>.</a:t>
            </a:r>
            <a:endParaRPr lang="id-ID" sz="1100" dirty="0" smtClean="0">
              <a:effectLst/>
              <a:latin typeface="+mn-lt"/>
              <a:ea typeface="Times New Roman"/>
              <a:cs typeface="Times New Roman"/>
            </a:endParaRPr>
          </a:p>
          <a:p>
            <a:pPr marL="457200" algn="ctr">
              <a:lnSpc>
                <a:spcPct val="115000"/>
              </a:lnSpc>
              <a:spcAft>
                <a:spcPts val="0"/>
              </a:spcAf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en-US" sz="1200" dirty="0" smtClean="0">
                <a:effectLst/>
                <a:latin typeface="Bookman Old Style"/>
                <a:ea typeface="Times New Roman"/>
                <a:cs typeface="Arial"/>
              </a:rPr>
              <a:t>H</a:t>
            </a:r>
            <a:r>
              <a:rPr lang="id-ID" sz="1200" dirty="0" smtClean="0">
                <a:effectLst/>
                <a:latin typeface="Bookman Old Style"/>
                <a:ea typeface="Times New Roman"/>
                <a:cs typeface="Arial"/>
              </a:rPr>
              <a:t>asil pemeriksaan dan pengujian sebagaimana dimaksud </a:t>
            </a:r>
            <a:r>
              <a:rPr lang="en-US" sz="1200" dirty="0" err="1" smtClean="0">
                <a:effectLst/>
                <a:latin typeface="Bookman Old Style"/>
                <a:ea typeface="Times New Roman"/>
                <a:cs typeface="Arial"/>
              </a:rPr>
              <a:t>pada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ayat</a:t>
            </a:r>
            <a:r>
              <a:rPr lang="en-US" sz="1200" dirty="0" smtClean="0">
                <a:effectLst/>
                <a:latin typeface="Bookman Old Style"/>
                <a:ea typeface="Times New Roman"/>
                <a:cs typeface="Arial"/>
              </a:rPr>
              <a:t> (1) </a:t>
            </a:r>
            <a:r>
              <a:rPr lang="en-US" sz="1200" dirty="0" err="1" smtClean="0">
                <a:effectLst/>
                <a:latin typeface="Bookman Old Style"/>
                <a:ea typeface="Times New Roman"/>
                <a:cs typeface="Arial"/>
              </a:rPr>
              <a:t>dan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ayat</a:t>
            </a:r>
            <a:r>
              <a:rPr lang="en-US" sz="1200" dirty="0" smtClean="0">
                <a:effectLst/>
                <a:latin typeface="Bookman Old Style"/>
                <a:ea typeface="Times New Roman"/>
                <a:cs typeface="Arial"/>
              </a:rPr>
              <a:t> (2) </a:t>
            </a:r>
            <a:r>
              <a:rPr lang="en-US" sz="1200" dirty="0" err="1" smtClean="0">
                <a:effectLst/>
                <a:latin typeface="Bookman Old Style"/>
                <a:ea typeface="Times New Roman"/>
                <a:cs typeface="Arial"/>
              </a:rPr>
              <a:t>harus</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dilaporkan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kepada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Kepala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Dinas</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Provinsi</a:t>
            </a:r>
            <a:r>
              <a:rPr lang="en-US" sz="1200" dirty="0" smtClean="0">
                <a:effectLst/>
                <a:latin typeface="Bookman Old Style"/>
                <a:ea typeface="Times New Roman"/>
                <a:cs typeface="Arial"/>
              </a:rPr>
              <a:t>.</a:t>
            </a:r>
            <a:endParaRPr lang="id-ID" sz="1100" dirty="0" smtClean="0">
              <a:effectLst/>
              <a:latin typeface="+mn-lt"/>
              <a:ea typeface="Times New Roman"/>
              <a:cs typeface="Times New Roman"/>
            </a:endParaRPr>
          </a:p>
          <a:p>
            <a:pPr marL="457200">
              <a:lnSpc>
                <a:spcPct val="115000"/>
              </a:lnSpc>
              <a:spcAft>
                <a:spcPts val="0"/>
              </a:spcAf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id-ID" sz="1200" dirty="0" smtClean="0">
                <a:solidFill>
                  <a:srgbClr val="000000"/>
                </a:solidFill>
                <a:effectLst/>
                <a:latin typeface="Bookman Old Style"/>
                <a:ea typeface="Times New Roman"/>
                <a:cs typeface="Arial"/>
              </a:rPr>
              <a:t>Hasil pemeriksaan dan pengujian sebagaimana dimaksud </a:t>
            </a:r>
            <a:r>
              <a:rPr lang="en-US" sz="1200" dirty="0" err="1" smtClean="0">
                <a:solidFill>
                  <a:srgbClr val="000000"/>
                </a:solidFill>
                <a:effectLst/>
                <a:latin typeface="Bookman Old Style"/>
                <a:ea typeface="Times New Roman"/>
                <a:cs typeface="Arial"/>
              </a:rPr>
              <a:t>pada</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ayat</a:t>
            </a:r>
            <a:r>
              <a:rPr lang="en-US" sz="1200" dirty="0" smtClean="0">
                <a:solidFill>
                  <a:srgbClr val="000000"/>
                </a:solidFill>
                <a:effectLst/>
                <a:latin typeface="Bookman Old Style"/>
                <a:ea typeface="Times New Roman"/>
                <a:cs typeface="Arial"/>
              </a:rPr>
              <a:t> (1) </a:t>
            </a:r>
            <a:r>
              <a:rPr lang="en-US" sz="1200" dirty="0" err="1" smtClean="0">
                <a:solidFill>
                  <a:srgbClr val="000000"/>
                </a:solidFill>
                <a:effectLst/>
                <a:latin typeface="Bookman Old Style"/>
                <a:ea typeface="Times New Roman"/>
                <a:cs typeface="Arial"/>
              </a:rPr>
              <a:t>dan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ayat</a:t>
            </a:r>
            <a:r>
              <a:rPr lang="en-US" sz="1200" dirty="0" smtClean="0">
                <a:solidFill>
                  <a:srgbClr val="000000"/>
                </a:solidFill>
                <a:effectLst/>
                <a:latin typeface="Bookman Old Style"/>
                <a:ea typeface="Times New Roman"/>
                <a:cs typeface="Arial"/>
              </a:rPr>
              <a:t> (2) </a:t>
            </a:r>
            <a:r>
              <a:rPr lang="en-US" sz="1200" dirty="0" err="1" smtClean="0">
                <a:solidFill>
                  <a:srgbClr val="000000"/>
                </a:solidFill>
                <a:effectLst/>
                <a:latin typeface="Bookman Old Style"/>
                <a:ea typeface="Times New Roman"/>
                <a:cs typeface="Arial"/>
              </a:rPr>
              <a:t>digunakan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sebagai</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bahan</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pertimbangan</a:t>
            </a:r>
            <a:r>
              <a:rPr lang="en-US" sz="1200" dirty="0" smtClean="0">
                <a:solidFill>
                  <a:srgbClr val="000000"/>
                </a:solidFill>
                <a:effectLst/>
                <a:latin typeface="Bookman Old Style"/>
                <a:ea typeface="Times New Roman"/>
                <a:cs typeface="Arial"/>
              </a:rPr>
              <a:t> </a:t>
            </a:r>
            <a:r>
              <a:rPr lang="id-ID" sz="1200" dirty="0" smtClean="0">
                <a:solidFill>
                  <a:srgbClr val="000000"/>
                </a:solidFill>
                <a:effectLst/>
                <a:latin typeface="Bookman Old Style"/>
                <a:ea typeface="Times New Roman"/>
                <a:cs typeface="Arial"/>
              </a:rPr>
              <a:t>pembinaan dan/atau tindakan hukum</a:t>
            </a:r>
            <a:r>
              <a:rPr lang="en-US" sz="1200" dirty="0" smtClean="0">
                <a:solidFill>
                  <a:srgbClr val="000000"/>
                </a:solidFill>
                <a:effectLst/>
                <a:latin typeface="Bookman Old Style"/>
                <a:ea typeface="Times New Roman"/>
                <a:cs typeface="Arial"/>
              </a:rPr>
              <a:t> </a:t>
            </a:r>
            <a:r>
              <a:rPr lang="en-US" sz="1200" dirty="0" err="1" smtClean="0">
                <a:solidFill>
                  <a:srgbClr val="000000"/>
                </a:solidFill>
                <a:effectLst/>
                <a:latin typeface="Bookman Old Style"/>
                <a:ea typeface="Times New Roman"/>
                <a:cs typeface="Arial"/>
              </a:rPr>
              <a:t>oleh</a:t>
            </a:r>
            <a:r>
              <a:rPr lang="en-US" sz="1200" dirty="0" smtClean="0">
                <a:solidFill>
                  <a:srgbClr val="000000"/>
                </a:solidFill>
                <a:effectLst/>
                <a:latin typeface="Bookman Old Style"/>
                <a:ea typeface="Times New Roman"/>
                <a:cs typeface="Arial"/>
              </a:rPr>
              <a:t> </a:t>
            </a:r>
            <a:r>
              <a:rPr lang="id-ID" sz="1200" dirty="0" smtClean="0">
                <a:solidFill>
                  <a:srgbClr val="000000"/>
                </a:solidFill>
                <a:effectLst/>
                <a:latin typeface="Bookman Old Style"/>
                <a:ea typeface="Times New Roman"/>
                <a:cs typeface="Arial"/>
              </a:rPr>
              <a:t>Pengawas Ketenagakerjaan </a:t>
            </a:r>
            <a:endParaRPr lang="id-ID" sz="1100" dirty="0" smtClean="0">
              <a:effectLst/>
              <a:latin typeface="+mn-lt"/>
              <a:ea typeface="Times New Roman"/>
              <a:cs typeface="Times New Roman"/>
            </a:endParaRPr>
          </a:p>
          <a:p>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13</a:t>
            </a:fld>
            <a:endParaRPr lang="en-SG"/>
          </a:p>
        </p:txBody>
      </p:sp>
    </p:spTree>
    <p:extLst>
      <p:ext uri="{BB962C8B-B14F-4D97-AF65-F5344CB8AC3E}">
        <p14:creationId xmlns:p14="http://schemas.microsoft.com/office/powerpoint/2010/main" xmlns="" val="1892301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Permen no 12 Tahun 2015</a:t>
            </a:r>
          </a:p>
          <a:p>
            <a:pPr algn="l">
              <a:lnSpc>
                <a:spcPct val="115000"/>
              </a:lnSpc>
              <a:spcAft>
                <a:spcPts val="0"/>
              </a:spcAft>
            </a:pPr>
            <a:r>
              <a:rPr lang="id-ID" sz="1200" dirty="0" smtClean="0">
                <a:effectLst/>
                <a:latin typeface="Bookman Old Style"/>
                <a:ea typeface="Times New Roman"/>
                <a:cs typeface="Arial"/>
              </a:rPr>
              <a:t>Pasal </a:t>
            </a:r>
            <a:r>
              <a:rPr lang="en-US" sz="1200" dirty="0" smtClean="0">
                <a:effectLst/>
                <a:latin typeface="Bookman Old Style"/>
                <a:ea typeface="Times New Roman"/>
                <a:cs typeface="Arial"/>
              </a:rPr>
              <a:t>12</a:t>
            </a:r>
            <a:endParaRPr lang="id-ID" sz="1100" dirty="0" smtClean="0">
              <a:effectLst/>
              <a:latin typeface="+mn-lt"/>
              <a:ea typeface="Times New Roman"/>
              <a:cs typeface="Times New Roman"/>
            </a:endParaRPr>
          </a:p>
          <a:p>
            <a:pPr marL="457200" algn="ctr">
              <a:lnSpc>
                <a:spcPct val="115000"/>
              </a:lnSpc>
              <a:spcAft>
                <a:spcPts val="0"/>
              </a:spcAft>
              <a:tabLst>
                <a:tab pos="3807460" algn="l"/>
              </a:tabLs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457200" algn="just">
              <a:lnSpc>
                <a:spcPct val="115000"/>
              </a:lnSpc>
              <a:spcAft>
                <a:spcPts val="0"/>
              </a:spcAft>
            </a:pPr>
            <a:r>
              <a:rPr lang="en-US" sz="1200" dirty="0" smtClean="0">
                <a:effectLst/>
                <a:latin typeface="Bookman Old Style"/>
                <a:ea typeface="Times New Roman"/>
                <a:cs typeface="Arial"/>
              </a:rPr>
              <a:t>Perusahaan yang </a:t>
            </a:r>
            <a:r>
              <a:rPr lang="en-US" sz="1200" dirty="0" err="1" smtClean="0">
                <a:effectLst/>
                <a:latin typeface="Bookman Old Style"/>
                <a:ea typeface="Times New Roman"/>
                <a:cs typeface="Arial"/>
              </a:rPr>
              <a:t>menggunakan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perlengkapan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dan</a:t>
            </a:r>
            <a:r>
              <a:rPr lang="en-US" sz="1200" dirty="0" smtClean="0">
                <a:effectLst/>
                <a:latin typeface="Bookman Old Style"/>
                <a:ea typeface="Times New Roman"/>
                <a:cs typeface="Arial"/>
              </a:rPr>
              <a:t> </a:t>
            </a:r>
            <a:r>
              <a:rPr lang="id-ID" sz="1200" dirty="0" smtClean="0">
                <a:effectLst/>
                <a:latin typeface="Bookman Old Style"/>
                <a:ea typeface="Times New Roman"/>
                <a:cs typeface="Arial"/>
              </a:rPr>
              <a:t>peralatan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listrik</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wajib</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menggunakan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perlengkapan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dan</a:t>
            </a:r>
            <a:r>
              <a:rPr lang="en-US" sz="1200" dirty="0" smtClean="0">
                <a:effectLst/>
                <a:latin typeface="Bookman Old Style"/>
                <a:ea typeface="Times New Roman"/>
                <a:cs typeface="Arial"/>
              </a:rPr>
              <a:t> </a:t>
            </a:r>
            <a:r>
              <a:rPr lang="id-ID" sz="1200" dirty="0" smtClean="0">
                <a:effectLst/>
                <a:latin typeface="Bookman Old Style"/>
                <a:ea typeface="Times New Roman"/>
                <a:cs typeface="Arial"/>
              </a:rPr>
              <a:t>peralatan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listrik</a:t>
            </a:r>
            <a:r>
              <a:rPr lang="en-US" sz="1200" dirty="0" smtClean="0">
                <a:effectLst/>
                <a:latin typeface="Bookman Old Style"/>
                <a:ea typeface="Times New Roman"/>
                <a:cs typeface="Arial"/>
              </a:rPr>
              <a:t> yang </a:t>
            </a:r>
            <a:r>
              <a:rPr lang="en-US" sz="1200" dirty="0" err="1" smtClean="0">
                <a:effectLst/>
                <a:latin typeface="Bookman Old Style"/>
                <a:ea typeface="Times New Roman"/>
                <a:cs typeface="Arial"/>
              </a:rPr>
              <a:t>telah</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mempunyai</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sertifikat</a:t>
            </a:r>
            <a:r>
              <a:rPr lang="en-US" sz="1200" dirty="0" smtClean="0">
                <a:effectLst/>
                <a:latin typeface="Bookman Old Style"/>
                <a:ea typeface="Times New Roman"/>
                <a:cs typeface="Arial"/>
              </a:rPr>
              <a:t> yang </a:t>
            </a:r>
            <a:r>
              <a:rPr lang="en-US" sz="1200" dirty="0" err="1" smtClean="0">
                <a:effectLst/>
                <a:latin typeface="Bookman Old Style"/>
                <a:ea typeface="Times New Roman"/>
                <a:cs typeface="Arial"/>
              </a:rPr>
              <a:t>diterbitkan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oleh</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lembaga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atau</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instansi</a:t>
            </a:r>
            <a:r>
              <a:rPr lang="en-US" sz="1200" dirty="0" smtClean="0">
                <a:effectLst/>
                <a:latin typeface="Bookman Old Style"/>
                <a:ea typeface="Times New Roman"/>
                <a:cs typeface="Arial"/>
              </a:rPr>
              <a:t> yang </a:t>
            </a:r>
            <a:r>
              <a:rPr lang="en-US" sz="1200" dirty="0" err="1" smtClean="0">
                <a:effectLst/>
                <a:latin typeface="Bookman Old Style"/>
                <a:ea typeface="Times New Roman"/>
                <a:cs typeface="Arial"/>
              </a:rPr>
              <a:t>berwenang</a:t>
            </a:r>
            <a:r>
              <a:rPr lang="en-US" sz="1200" dirty="0" smtClean="0">
                <a:effectLst/>
                <a:latin typeface="Bookman Old Style"/>
                <a:ea typeface="Times New Roman"/>
                <a:cs typeface="Arial"/>
              </a:rPr>
              <a:t>.</a:t>
            </a:r>
            <a:endParaRPr lang="id-ID" sz="1100" dirty="0" smtClean="0">
              <a:effectLst/>
              <a:latin typeface="+mn-lt"/>
              <a:ea typeface="Times New Roman"/>
              <a:cs typeface="Times New Roman"/>
            </a:endParaRPr>
          </a:p>
          <a:p>
            <a:pPr algn="l">
              <a:lnSpc>
                <a:spcPct val="115000"/>
              </a:lnSpc>
              <a:spcAft>
                <a:spcPts val="0"/>
              </a:spcAft>
            </a:pPr>
            <a:endParaRPr lang="id-ID" sz="1200" dirty="0" smtClean="0">
              <a:effectLst/>
              <a:latin typeface="Bookman Old Style"/>
              <a:ea typeface="Times New Roman"/>
              <a:cs typeface="Arial"/>
            </a:endParaRPr>
          </a:p>
          <a:p>
            <a:pPr algn="l">
              <a:lnSpc>
                <a:spcPct val="115000"/>
              </a:lnSpc>
              <a:spcAft>
                <a:spcPts val="0"/>
              </a:spcAft>
            </a:pPr>
            <a:r>
              <a:rPr lang="en-US" sz="1200" dirty="0" smtClean="0">
                <a:effectLst/>
                <a:latin typeface="Bookman Old Style"/>
                <a:ea typeface="Times New Roman"/>
                <a:cs typeface="Arial"/>
              </a:rPr>
              <a:t>PENGAWASAN</a:t>
            </a:r>
            <a:endParaRPr lang="id-ID" sz="1100" dirty="0" smtClean="0">
              <a:effectLst/>
              <a:latin typeface="+mn-lt"/>
              <a:ea typeface="Times New Roman"/>
              <a:cs typeface="Times New Roman"/>
            </a:endParaRPr>
          </a:p>
          <a:p>
            <a:pPr>
              <a:lnSpc>
                <a:spcPct val="115000"/>
              </a:lnSpc>
              <a:spcAft>
                <a:spcPts val="0"/>
              </a:spcAft>
            </a:pPr>
            <a:r>
              <a:rPr lang="en-US" sz="1200" dirty="0" err="1" smtClean="0">
                <a:effectLst/>
                <a:latin typeface="Bookman Old Style"/>
                <a:ea typeface="Times New Roman"/>
                <a:cs typeface="Arial"/>
              </a:rPr>
              <a:t>Pasal</a:t>
            </a:r>
            <a:r>
              <a:rPr lang="en-US" sz="1200" dirty="0" smtClean="0">
                <a:effectLst/>
                <a:latin typeface="Bookman Old Style"/>
                <a:ea typeface="Times New Roman"/>
                <a:cs typeface="Arial"/>
              </a:rPr>
              <a:t> 13</a:t>
            </a:r>
            <a:endParaRPr lang="id-ID" sz="1100" dirty="0" smtClean="0">
              <a:effectLst/>
              <a:latin typeface="+mn-lt"/>
              <a:ea typeface="Times New Roman"/>
              <a:cs typeface="Times New Roman"/>
            </a:endParaRPr>
          </a:p>
          <a:p>
            <a:pPr>
              <a:lnSpc>
                <a:spcPct val="115000"/>
              </a:lnSpc>
              <a:spcAft>
                <a:spcPts val="0"/>
              </a:spcAft>
            </a:pPr>
            <a:r>
              <a:rPr lang="en-US" sz="1200" dirty="0" err="1" smtClean="0">
                <a:effectLst/>
                <a:latin typeface="Bookman Old Style"/>
                <a:ea typeface="Times New Roman"/>
                <a:cs typeface="Arial"/>
              </a:rPr>
              <a:t>Pengawasan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pelaksanaan</a:t>
            </a:r>
            <a:r>
              <a:rPr lang="en-US" sz="1200" dirty="0" smtClean="0">
                <a:effectLst/>
                <a:latin typeface="Bookman Old Style"/>
                <a:ea typeface="Times New Roman"/>
                <a:cs typeface="Arial"/>
              </a:rPr>
              <a:t> K3 </a:t>
            </a:r>
            <a:r>
              <a:rPr lang="en-US" sz="1200" dirty="0" err="1" smtClean="0">
                <a:effectLst/>
                <a:latin typeface="Bookman Old Style"/>
                <a:ea typeface="Times New Roman"/>
                <a:cs typeface="Arial"/>
              </a:rPr>
              <a:t>listrik</a:t>
            </a:r>
            <a:r>
              <a:rPr lang="en-US" sz="1200" dirty="0" smtClean="0">
                <a:effectLst/>
                <a:latin typeface="Bookman Old Style"/>
                <a:ea typeface="Times New Roman"/>
                <a:cs typeface="Arial"/>
              </a:rPr>
              <a:t> di </a:t>
            </a:r>
            <a:r>
              <a:rPr lang="en-US" sz="1200" dirty="0" err="1" smtClean="0">
                <a:effectLst/>
                <a:latin typeface="Bookman Old Style"/>
                <a:ea typeface="Times New Roman"/>
                <a:cs typeface="Arial"/>
              </a:rPr>
              <a:t>tempat</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kerja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dilaksanakan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oleh</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Pengawas</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Ketenagakerjaan</a:t>
            </a: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algn="ctr">
              <a:lnSpc>
                <a:spcPct val="115000"/>
              </a:lnSpc>
              <a:spcAft>
                <a:spcPts val="0"/>
              </a:spcAft>
            </a:pPr>
            <a:r>
              <a:rPr lang="en-US" sz="800" dirty="0" smtClean="0">
                <a:effectLst/>
                <a:latin typeface="Bookman Old Style"/>
                <a:ea typeface="Times New Roman"/>
                <a:cs typeface="Arial"/>
              </a:rPr>
              <a:t> </a:t>
            </a:r>
            <a:endParaRPr lang="id-ID" sz="1100" dirty="0" smtClean="0">
              <a:effectLst/>
              <a:latin typeface="+mn-lt"/>
              <a:ea typeface="Times New Roman"/>
              <a:cs typeface="Times New Roman"/>
            </a:endParaRPr>
          </a:p>
          <a:p>
            <a:pPr algn="l">
              <a:lnSpc>
                <a:spcPct val="115000"/>
              </a:lnSpc>
              <a:spcAft>
                <a:spcPts val="0"/>
              </a:spcAft>
            </a:pPr>
            <a:r>
              <a:rPr lang="en-US" sz="1200" dirty="0" smtClean="0">
                <a:effectLst/>
                <a:latin typeface="Bookman Old Style"/>
                <a:ea typeface="Times New Roman"/>
                <a:cs typeface="Arial"/>
              </a:rPr>
              <a:t>SANKSI</a:t>
            </a:r>
            <a:endParaRPr lang="id-ID" sz="1100" dirty="0" smtClean="0">
              <a:effectLst/>
              <a:latin typeface="+mn-lt"/>
              <a:ea typeface="Times New Roman"/>
              <a:cs typeface="Times New Roman"/>
            </a:endParaRPr>
          </a:p>
          <a:p>
            <a:pPr algn="l">
              <a:lnSpc>
                <a:spcPct val="115000"/>
              </a:lnSpc>
              <a:spcAft>
                <a:spcPts val="0"/>
              </a:spcAft>
            </a:pPr>
            <a:r>
              <a:rPr lang="en-US" sz="1200" dirty="0" err="1" smtClean="0">
                <a:effectLst/>
                <a:latin typeface="Bookman Old Style"/>
                <a:ea typeface="Times New Roman"/>
                <a:cs typeface="Arial"/>
              </a:rPr>
              <a:t>Pasal</a:t>
            </a:r>
            <a:r>
              <a:rPr lang="en-US" sz="1200" dirty="0" smtClean="0">
                <a:effectLst/>
                <a:latin typeface="Bookman Old Style"/>
                <a:ea typeface="Times New Roman"/>
                <a:cs typeface="Arial"/>
              </a:rPr>
              <a:t> 14</a:t>
            </a:r>
            <a:endParaRPr lang="id-ID" sz="1100" dirty="0" smtClean="0">
              <a:effectLst/>
              <a:latin typeface="+mn-lt"/>
              <a:ea typeface="Times New Roman"/>
              <a:cs typeface="Times New Roman"/>
            </a:endParaRPr>
          </a:p>
          <a:p>
            <a:pPr algn="ctr">
              <a:lnSpc>
                <a:spcPct val="115000"/>
              </a:lnSpc>
              <a:spcAft>
                <a:spcPts val="0"/>
              </a:spcAf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algn="just">
              <a:lnSpc>
                <a:spcPct val="115000"/>
              </a:lnSpc>
              <a:spcAft>
                <a:spcPts val="0"/>
              </a:spcAft>
            </a:pPr>
            <a:r>
              <a:rPr lang="en-US" sz="1200" dirty="0" err="1" smtClean="0">
                <a:effectLst/>
                <a:latin typeface="Bookman Old Style"/>
                <a:ea typeface="Times New Roman"/>
                <a:cs typeface="Arial"/>
              </a:rPr>
              <a:t>Pengusaha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dan</a:t>
            </a:r>
            <a:r>
              <a:rPr lang="en-US" sz="1200" dirty="0" smtClean="0">
                <a:effectLst/>
                <a:latin typeface="Bookman Old Style"/>
                <a:ea typeface="Times New Roman"/>
                <a:cs typeface="Arial"/>
              </a:rPr>
              <a:t>/</a:t>
            </a:r>
            <a:r>
              <a:rPr lang="en-US" sz="1200" dirty="0" err="1" smtClean="0">
                <a:effectLst/>
                <a:latin typeface="Bookman Old Style"/>
                <a:ea typeface="Times New Roman"/>
                <a:cs typeface="Arial"/>
              </a:rPr>
              <a:t>atau</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pengurus</a:t>
            </a:r>
            <a:r>
              <a:rPr lang="en-US" sz="1200" dirty="0" smtClean="0">
                <a:effectLst/>
                <a:latin typeface="Bookman Old Style"/>
                <a:ea typeface="Times New Roman"/>
                <a:cs typeface="Arial"/>
              </a:rPr>
              <a:t> yang </a:t>
            </a:r>
            <a:r>
              <a:rPr lang="en-US" sz="1200" dirty="0" err="1" smtClean="0">
                <a:effectLst/>
                <a:latin typeface="Bookman Old Style"/>
                <a:ea typeface="Times New Roman"/>
                <a:cs typeface="Arial"/>
              </a:rPr>
              <a:t>tidak</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memenuhi</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ketentuan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dalam</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Peraturan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Menteri</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ini</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dikenakan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sanksi</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sesuai</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dengan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Undang-Undang</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Nomor</a:t>
            </a:r>
            <a:r>
              <a:rPr lang="en-US" sz="1200" dirty="0" smtClean="0">
                <a:effectLst/>
                <a:latin typeface="Bookman Old Style"/>
                <a:ea typeface="Times New Roman"/>
                <a:cs typeface="Arial"/>
              </a:rPr>
              <a:t> 1 </a:t>
            </a:r>
            <a:r>
              <a:rPr lang="en-US" sz="1200" dirty="0" err="1" smtClean="0">
                <a:effectLst/>
                <a:latin typeface="Bookman Old Style"/>
                <a:ea typeface="Times New Roman"/>
                <a:cs typeface="Arial"/>
              </a:rPr>
              <a:t>Tahun</a:t>
            </a:r>
            <a:r>
              <a:rPr lang="en-US" sz="1200" dirty="0" smtClean="0">
                <a:effectLst/>
                <a:latin typeface="Bookman Old Style"/>
                <a:ea typeface="Times New Roman"/>
                <a:cs typeface="Arial"/>
              </a:rPr>
              <a:t> 1970 </a:t>
            </a:r>
            <a:r>
              <a:rPr lang="en-US" sz="1200" dirty="0" err="1" smtClean="0">
                <a:effectLst/>
                <a:latin typeface="Bookman Old Style"/>
                <a:ea typeface="Times New Roman"/>
                <a:cs typeface="Arial"/>
              </a:rPr>
              <a:t>tentang</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Keselamatan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Kerja</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dan</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Undang-Undang</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Nomor</a:t>
            </a:r>
            <a:r>
              <a:rPr lang="en-US" sz="1200" dirty="0" smtClean="0">
                <a:effectLst/>
                <a:latin typeface="Bookman Old Style"/>
                <a:ea typeface="Times New Roman"/>
                <a:cs typeface="Arial"/>
              </a:rPr>
              <a:t> 13 </a:t>
            </a:r>
            <a:r>
              <a:rPr lang="en-US" sz="1200" dirty="0" err="1" smtClean="0">
                <a:effectLst/>
                <a:latin typeface="Bookman Old Style"/>
                <a:ea typeface="Times New Roman"/>
                <a:cs typeface="Arial"/>
              </a:rPr>
              <a:t>Tahun</a:t>
            </a:r>
            <a:r>
              <a:rPr lang="en-US" sz="1200" dirty="0" smtClean="0">
                <a:effectLst/>
                <a:latin typeface="Bookman Old Style"/>
                <a:ea typeface="Times New Roman"/>
                <a:cs typeface="Arial"/>
              </a:rPr>
              <a:t> 2003 </a:t>
            </a:r>
            <a:r>
              <a:rPr lang="en-US" sz="1200" dirty="0" err="1" smtClean="0">
                <a:effectLst/>
                <a:latin typeface="Bookman Old Style"/>
                <a:ea typeface="Times New Roman"/>
                <a:cs typeface="Arial"/>
              </a:rPr>
              <a:t>tentang</a:t>
            </a:r>
            <a:r>
              <a:rPr lang="en-US" sz="1200" dirty="0" smtClean="0">
                <a:effectLst/>
                <a:latin typeface="Bookman Old Style"/>
                <a:ea typeface="Times New Roman"/>
                <a:cs typeface="Arial"/>
              </a:rPr>
              <a:t> </a:t>
            </a:r>
            <a:r>
              <a:rPr lang="en-US" sz="1200" dirty="0" err="1" smtClean="0">
                <a:effectLst/>
                <a:latin typeface="Bookman Old Style"/>
                <a:ea typeface="Times New Roman"/>
                <a:cs typeface="Arial"/>
              </a:rPr>
              <a:t>Ketenagakerjaan</a:t>
            </a:r>
            <a:r>
              <a:rPr lang="en-US" sz="1200" dirty="0" smtClean="0">
                <a:effectLst/>
                <a:latin typeface="Bookman Old Style"/>
                <a:ea typeface="Times New Roman"/>
                <a:cs typeface="Arial"/>
              </a:rPr>
              <a:t>.</a:t>
            </a:r>
            <a:endParaRPr lang="id-ID" sz="1100" dirty="0" smtClean="0">
              <a:effectLst/>
              <a:latin typeface="+mn-lt"/>
              <a:ea typeface="Times New Roman"/>
              <a:cs typeface="Times New Roman"/>
            </a:endParaRPr>
          </a:p>
          <a:p>
            <a:endParaRPr lang="id-ID" dirty="0" smtClean="0"/>
          </a:p>
          <a:p>
            <a:r>
              <a:rPr lang="id-ID" dirty="0" smtClean="0"/>
              <a:t>UU no 13 tahun 2003</a:t>
            </a:r>
          </a:p>
          <a:p>
            <a:endParaRPr lang="id-ID" dirty="0" smtClean="0"/>
          </a:p>
          <a:p>
            <a:pPr algn="l"/>
            <a:r>
              <a:rPr lang="id-ID" sz="1200" b="1" i="0" u="none" strike="noStrike" baseline="0" dirty="0" smtClean="0">
                <a:latin typeface="TimesNewRoman,Bold"/>
              </a:rPr>
              <a:t>Pasal 35</a:t>
            </a:r>
          </a:p>
          <a:p>
            <a:pPr algn="l"/>
            <a:r>
              <a:rPr lang="id-ID" sz="1200" b="0" i="0" u="none" strike="noStrike" baseline="0" dirty="0" smtClean="0">
                <a:latin typeface="TimesNewRoman"/>
              </a:rPr>
              <a:t>(3) Pemberi kerja sebagaimana dimaksud dalam ayat (1) dalam mempekerjakan tenaga</a:t>
            </a:r>
          </a:p>
          <a:p>
            <a:pPr algn="l"/>
            <a:r>
              <a:rPr lang="id-ID" sz="1200" b="0" i="0" u="none" strike="noStrike" baseline="0" dirty="0" smtClean="0">
                <a:latin typeface="TimesNewRoman"/>
              </a:rPr>
              <a:t>kerja wajib memberi kan perlindungan yang mencakup kesejahteraan, keselamatan,</a:t>
            </a:r>
          </a:p>
          <a:p>
            <a:pPr algn="l"/>
            <a:r>
              <a:rPr lang="id-ID" sz="1200" b="0" i="0" u="none" strike="noStrike" baseline="0" dirty="0" smtClean="0">
                <a:latin typeface="TimesNewRoman"/>
              </a:rPr>
              <a:t>dan kesehatan baik mental maupun fisik tenaga kerja.</a:t>
            </a:r>
          </a:p>
          <a:p>
            <a:pPr algn="l"/>
            <a:endParaRPr lang="id-ID" sz="1200" b="0" i="0" u="none" strike="noStrike" baseline="0" dirty="0" smtClean="0">
              <a:latin typeface="TimesNewRoman"/>
            </a:endParaRPr>
          </a:p>
          <a:p>
            <a:pPr algn="l"/>
            <a:r>
              <a:rPr lang="id-ID" sz="1200" b="1" i="0" u="none" strike="noStrike" baseline="0" dirty="0" smtClean="0">
                <a:latin typeface="TimesNewRoman,Bold"/>
              </a:rPr>
              <a:t>Pasal 186</a:t>
            </a:r>
          </a:p>
          <a:p>
            <a:pPr algn="l"/>
            <a:r>
              <a:rPr lang="id-ID" sz="1200" b="0" i="0" u="none" strike="noStrike" baseline="0" dirty="0" smtClean="0">
                <a:latin typeface="TimesNewRoman"/>
              </a:rPr>
              <a:t>(1) Barang siapa melanggar ketentuan sebagaimana dimaksud dalam Pasal 35 ayat (2) dan ayat (3), Pasal 93 ayat (2), Pasal 137, dan Pasal 138 ayat (1), dikenakan sanksi </a:t>
            </a:r>
            <a:r>
              <a:rPr lang="sv-SE" sz="1200" b="0" i="0" u="none" strike="noStrike" baseline="0" dirty="0" smtClean="0">
                <a:latin typeface="TimesNewRoman"/>
              </a:rPr>
              <a:t>pidana penjara paling singkat 1 (satu) bulan dan paling lama 4 (empat) tahun dan/atau</a:t>
            </a:r>
            <a:r>
              <a:rPr lang="id-ID" sz="1200" b="0" i="0" u="none" strike="noStrike" baseline="0" dirty="0" smtClean="0">
                <a:latin typeface="TimesNewRoman"/>
              </a:rPr>
              <a:t> denda paling sedikit Rp 10.000.000,00 (sepuluh juta rupiah) dan paling banyak Rp </a:t>
            </a:r>
            <a:r>
              <a:rPr lang="fi-FI" sz="1200" b="0" i="0" u="none" strike="noStrike" baseline="0" dirty="0" smtClean="0">
                <a:latin typeface="TimesNewRoman"/>
              </a:rPr>
              <a:t>400.000.000,00 (empat ratus juta rupiah).</a:t>
            </a:r>
          </a:p>
          <a:p>
            <a:pPr algn="l"/>
            <a:r>
              <a:rPr lang="id-ID" sz="1200" b="0" i="0" u="none" strike="noStrike" baseline="0" dirty="0" smtClean="0">
                <a:latin typeface="TimesNewRoman"/>
              </a:rPr>
              <a:t>(2) Tindak pidana sebagaimana dimaksud dalam ayat (1) merupakan tindak pidana pelanggaran.</a:t>
            </a:r>
          </a:p>
          <a:p>
            <a:pPr algn="l"/>
            <a:endParaRPr lang="id-ID" sz="1200" b="0" i="0" u="none" strike="noStrike" baseline="0" dirty="0" smtClean="0">
              <a:latin typeface="TimesNewRoman"/>
            </a:endParaRPr>
          </a:p>
          <a:p>
            <a:pPr algn="l"/>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14</a:t>
            </a:fld>
            <a:endParaRPr lang="en-SG"/>
          </a:p>
        </p:txBody>
      </p:sp>
    </p:spTree>
    <p:extLst>
      <p:ext uri="{BB962C8B-B14F-4D97-AF65-F5344CB8AC3E}">
        <p14:creationId xmlns:p14="http://schemas.microsoft.com/office/powerpoint/2010/main" xmlns="" val="4116052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pPr eaLnBrk="1" latinLnBrk="0" hangingPunct="1"/>
            <a:fld id="{6E40F45E-2A55-41F9-B6B9-9B83FDE4CC1A}" type="datetime1">
              <a:rPr lang="en-US" smtClean="0"/>
              <a:t>9/25/2016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369824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pPr eaLnBrk="1" latinLnBrk="0" hangingPunct="1"/>
            <a:fld id="{243C3A07-A5C3-4E89-999F-C68789BDEF90}" type="datetime1">
              <a:rPr lang="en-US" smtClean="0"/>
              <a:t>9/25/2016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56481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pPr eaLnBrk="1" latinLnBrk="0" hangingPunct="1"/>
            <a:fld id="{A3381FF1-5FF0-4760-BE7F-750FEADDA929}" type="datetime1">
              <a:rPr lang="en-US" smtClean="0"/>
              <a:t>9/25/2016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201852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pPr eaLnBrk="1" latinLnBrk="0" hangingPunct="1"/>
            <a:fld id="{0CE58D89-96EA-44AD-90B1-B2FF2D0198AA}" type="datetime1">
              <a:rPr lang="en-US" smtClean="0"/>
              <a:t>9/25/2016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4050858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31D87DCF-83CE-4231-B9B5-6FCA481FAF91}" type="datetime1">
              <a:rPr lang="en-US" smtClean="0"/>
              <a:t>9/25/2016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380057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pPr eaLnBrk="1" latinLnBrk="0" hangingPunct="1"/>
            <a:fld id="{6DB99AF3-9678-46A5-9A4F-36B19867AD91}" type="datetime1">
              <a:rPr lang="en-US" smtClean="0"/>
              <a:t>9/25/2016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64454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pPr eaLnBrk="1" latinLnBrk="0" hangingPunct="1"/>
            <a:fld id="{E2329D6D-F0DE-49F6-99D4-78FA2D96BAC4}" type="datetime1">
              <a:rPr lang="en-US" smtClean="0"/>
              <a:t>9/25/2016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3004541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pPr eaLnBrk="1" latinLnBrk="0" hangingPunct="1"/>
            <a:fld id="{0A19EDDA-25FA-45EF-9C34-6849FCE380C5}" type="datetime1">
              <a:rPr lang="en-US" smtClean="0"/>
              <a:t>9/25/2016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260369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F42A27DE-249D-47A5-9B6E-36016FFF2289}" type="datetime1">
              <a:rPr lang="en-US" smtClean="0"/>
              <a:t>9/25/2016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3194907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02DEC1C7-A838-4391-9D23-701863734D7C}" type="datetime1">
              <a:rPr lang="en-US" smtClean="0"/>
              <a:t>9/25/2016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276335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3A5A20B9-01B9-4742-B6C9-3AF1CE459B2E}" type="datetime1">
              <a:rPr lang="en-US" smtClean="0"/>
              <a:t>9/25/2016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44516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latinLnBrk="0" hangingPunct="1"/>
            <a:fld id="{52D01FD1-EDC9-4B8E-A92B-E1D3876E1ABC}" type="datetime1">
              <a:rPr lang="en-US" smtClean="0"/>
              <a:t>9/25/2016</a:t>
            </a:fld>
            <a:endParaRPr lang="en-US">
              <a:solidFill>
                <a:schemeClr val="tx1">
                  <a:shade val="5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29E33-B620-47F9-BB04-8846C2A5AFCC}" type="slidenum">
              <a:rPr kumimoji="0" lang="en-US" smtClean="0"/>
              <a:pPr/>
              <a:t>‹#›</a:t>
            </a:fld>
            <a:endParaRPr kumimoji="0" lang="en-US" dirty="0">
              <a:solidFill>
                <a:schemeClr val="tx1">
                  <a:shade val="50000"/>
                </a:schemeClr>
              </a:solidFill>
            </a:endParaRPr>
          </a:p>
        </p:txBody>
      </p:sp>
    </p:spTree>
    <p:extLst>
      <p:ext uri="{BB962C8B-B14F-4D97-AF65-F5344CB8AC3E}">
        <p14:creationId xmlns:p14="http://schemas.microsoft.com/office/powerpoint/2010/main" xmlns="" val="34469603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7290" y="3214686"/>
            <a:ext cx="6627135" cy="2123658"/>
          </a:xfrm>
          <a:prstGeom prst="rect">
            <a:avLst/>
          </a:prstGeom>
        </p:spPr>
        <p:txBody>
          <a:bodyPr wrap="none">
            <a:spAutoFit/>
          </a:bodyPr>
          <a:lstStyle/>
          <a:p>
            <a:pPr marL="228600" indent="-228600" algn="ctr"/>
            <a:r>
              <a:rPr lang="id-ID" sz="4400" b="1" dirty="0" smtClean="0">
                <a:latin typeface="Tahoma" pitchFamily="34" charset="0"/>
                <a:ea typeface="Tahoma" pitchFamily="34" charset="0"/>
                <a:cs typeface="Tahoma" pitchFamily="34" charset="0"/>
              </a:rPr>
              <a:t>I</a:t>
            </a:r>
            <a:r>
              <a:rPr lang="en-US" sz="4400" b="1" dirty="0" smtClean="0">
                <a:latin typeface="Tahoma" pitchFamily="34" charset="0"/>
                <a:ea typeface="Tahoma" pitchFamily="34" charset="0"/>
                <a:cs typeface="Tahoma" pitchFamily="34" charset="0"/>
              </a:rPr>
              <a:t>.</a:t>
            </a:r>
            <a:r>
              <a:rPr lang="id-ID" sz="4400" b="1" dirty="0" smtClean="0">
                <a:latin typeface="Tahoma" pitchFamily="34" charset="0"/>
                <a:ea typeface="Tahoma" pitchFamily="34" charset="0"/>
                <a:cs typeface="Tahoma" pitchFamily="34" charset="0"/>
              </a:rPr>
              <a:t>2.</a:t>
            </a:r>
            <a:r>
              <a:rPr lang="en-US" sz="4400" b="1" dirty="0" smtClean="0">
                <a:latin typeface="Tahoma" pitchFamily="34" charset="0"/>
                <a:ea typeface="Tahoma" pitchFamily="34" charset="0"/>
                <a:cs typeface="Tahoma" pitchFamily="34" charset="0"/>
              </a:rPr>
              <a:t> </a:t>
            </a:r>
            <a:endParaRPr lang="id-ID" sz="4400" b="1" dirty="0" smtClean="0">
              <a:latin typeface="Tahoma" pitchFamily="34" charset="0"/>
              <a:ea typeface="Tahoma" pitchFamily="34" charset="0"/>
              <a:cs typeface="Tahoma" pitchFamily="34" charset="0"/>
            </a:endParaRPr>
          </a:p>
          <a:p>
            <a:pPr marL="228600" indent="-228600" algn="ctr"/>
            <a:r>
              <a:rPr lang="id-ID" sz="4400" b="1" dirty="0" smtClean="0">
                <a:latin typeface="Tahoma" pitchFamily="34" charset="0"/>
                <a:ea typeface="Tahoma" pitchFamily="34" charset="0"/>
                <a:cs typeface="Tahoma" pitchFamily="34" charset="0"/>
              </a:rPr>
              <a:t>Pembinaan dan </a:t>
            </a:r>
          </a:p>
          <a:p>
            <a:pPr marL="228600" indent="-228600" algn="ctr"/>
            <a:r>
              <a:rPr lang="id-ID" sz="4400" b="1" dirty="0" smtClean="0">
                <a:latin typeface="Tahoma" pitchFamily="34" charset="0"/>
                <a:ea typeface="Tahoma" pitchFamily="34" charset="0"/>
                <a:cs typeface="Tahoma" pitchFamily="34" charset="0"/>
              </a:rPr>
              <a:t>Pengawasan K3 Listrik</a:t>
            </a:r>
            <a:endParaRPr lang="id-ID" sz="4400" b="1" dirty="0">
              <a:latin typeface="Tahoma" pitchFamily="34" charset="0"/>
              <a:ea typeface="Tahoma" pitchFamily="34" charset="0"/>
              <a:cs typeface="Tahoma" pitchFamily="34" charset="0"/>
            </a:endParaRPr>
          </a:p>
        </p:txBody>
      </p:sp>
      <p:sp>
        <p:nvSpPr>
          <p:cNvPr id="3" name="Rectangle 2"/>
          <p:cNvSpPr>
            <a:spLocks noChangeArrowheads="1"/>
          </p:cNvSpPr>
          <p:nvPr/>
        </p:nvSpPr>
        <p:spPr bwMode="auto">
          <a:xfrm>
            <a:off x="571472" y="571480"/>
            <a:ext cx="8001056" cy="2585323"/>
          </a:xfrm>
          <a:prstGeom prst="rect">
            <a:avLst/>
          </a:prstGeom>
          <a:noFill/>
          <a:ln w="9525">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b="1" dirty="0">
                <a:latin typeface="Tahoma" pitchFamily="34" charset="0"/>
                <a:ea typeface="Tahoma" pitchFamily="34" charset="0"/>
                <a:cs typeface="Tahoma" pitchFamily="34" charset="0"/>
              </a:rPr>
              <a:t>Materi berikut ini dibuat oleh </a:t>
            </a:r>
            <a:r>
              <a:rPr lang="en-US" b="1" dirty="0">
                <a:latin typeface="Tahoma" pitchFamily="34" charset="0"/>
                <a:ea typeface="Tahoma" pitchFamily="34" charset="0"/>
                <a:cs typeface="Tahoma" pitchFamily="34" charset="0"/>
              </a:rPr>
              <a:t>D</a:t>
            </a:r>
            <a:r>
              <a:rPr lang="id-ID" b="1" dirty="0">
                <a:latin typeface="Tahoma" pitchFamily="34" charset="0"/>
                <a:ea typeface="Tahoma" pitchFamily="34" charset="0"/>
                <a:cs typeface="Tahoma" pitchFamily="34" charset="0"/>
              </a:rPr>
              <a:t>irektorat Jendral Pembinaan Pengawasan Ketenagakerjaan dan K3-Kementerian Ketenagakerjaan Republik Indonesia, ALPK3 (Asosiasi Lembaga Pelatihan K3), PJK3 (Perusahaan Jasa K3),dan para Instruktur K3 Listrik pada Temu Teknis tanggal 4-7 Agustus 2015 di Yogyakarta, dan Temu Teknis tanggal 18-21 Agustus 2015 di Bandung</a:t>
            </a:r>
          </a:p>
          <a:p>
            <a:pPr algn="ctr"/>
            <a:endParaRPr lang="id-ID" b="1" dirty="0">
              <a:latin typeface="Tahoma" pitchFamily="34" charset="0"/>
              <a:ea typeface="Tahoma" pitchFamily="34" charset="0"/>
              <a:cs typeface="Tahoma" pitchFamily="34" charset="0"/>
            </a:endParaRPr>
          </a:p>
          <a:p>
            <a:pPr algn="ctr"/>
            <a:endParaRPr lang="id-ID" b="1" dirty="0">
              <a:latin typeface="Tahoma" pitchFamily="34" charset="0"/>
              <a:ea typeface="Tahoma" pitchFamily="34" charset="0"/>
              <a:cs typeface="Tahoma" pitchFamily="34" charset="0"/>
            </a:endParaRPr>
          </a:p>
          <a:p>
            <a:pPr algn="ctr"/>
            <a:r>
              <a:rPr lang="id-ID" b="1" dirty="0">
                <a:latin typeface="Tahoma" pitchFamily="34" charset="0"/>
                <a:ea typeface="Tahoma" pitchFamily="34" charset="0"/>
                <a:cs typeface="Tahoma" pitchFamily="34" charset="0"/>
              </a:rPr>
              <a:t>I. KELOMPOK DASAR :</a:t>
            </a:r>
            <a:endParaRPr lang="en-US" dirty="0">
              <a:latin typeface="Tahoma" pitchFamily="34" charset="0"/>
              <a:ea typeface="Tahoma" pitchFamily="34" charset="0"/>
              <a:cs typeface="Tahoma" pitchFamily="34" charset="0"/>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a:t>
            </a:fld>
            <a:endParaRPr kumimoji="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b="1" dirty="0" smtClean="0"/>
              <a:t>P</a:t>
            </a:r>
            <a:r>
              <a:rPr lang="fi-FI" b="1" dirty="0" smtClean="0"/>
              <a:t>erencanaan</a:t>
            </a:r>
            <a:r>
              <a:rPr lang="fi-FI" b="1" dirty="0"/>
              <a:t>, pemasangan, penggunaan, perubahan, dan </a:t>
            </a:r>
            <a:r>
              <a:rPr lang="fi-FI" b="1" dirty="0" smtClean="0"/>
              <a:t>pemeliharaan</a:t>
            </a:r>
            <a:endParaRPr lang="id-ID" b="1" dirty="0" smtClean="0"/>
          </a:p>
          <a:p>
            <a:pPr lvl="1"/>
            <a:r>
              <a:rPr lang="id-ID" b="1" dirty="0"/>
              <a:t>wajib mengacu kepada standar bidang kelistrikan dan ketentuan peraturan </a:t>
            </a:r>
            <a:r>
              <a:rPr lang="id-ID" b="1" dirty="0" smtClean="0"/>
              <a:t>perundang-undangan</a:t>
            </a:r>
          </a:p>
          <a:p>
            <a:pPr lvl="1"/>
            <a:r>
              <a:rPr lang="id-ID" b="1" dirty="0" smtClean="0"/>
              <a:t>dilakukan oleh Ahli K3 bidang Listrik</a:t>
            </a:r>
          </a:p>
          <a:p>
            <a:pPr lvl="0"/>
            <a:r>
              <a:rPr lang="id-ID" b="1" dirty="0">
                <a:solidFill>
                  <a:prstClr val="black"/>
                </a:solidFill>
              </a:rPr>
              <a:t>Kewajiban keberadaan Ahli K3 bidang Listrik</a:t>
            </a:r>
          </a:p>
          <a:p>
            <a:pPr lvl="1"/>
            <a:r>
              <a:rPr lang="id-ID" dirty="0">
                <a:solidFill>
                  <a:prstClr val="black"/>
                </a:solidFill>
              </a:rPr>
              <a:t>tempat kerja yang mempunyai pembangki lebih dari 200 kVa</a:t>
            </a:r>
          </a:p>
          <a:p>
            <a:pPr marL="457200" lvl="1" indent="0">
              <a:buNone/>
            </a:pPr>
            <a:endParaRPr lang="id-ID" b="1" dirty="0"/>
          </a:p>
        </p:txBody>
      </p:sp>
      <p:sp>
        <p:nvSpPr>
          <p:cNvPr id="4" name="Title 1"/>
          <p:cNvSpPr>
            <a:spLocks noGrp="1"/>
          </p:cNvSpPr>
          <p:nvPr>
            <p:ph type="title"/>
          </p:nvPr>
        </p:nvSpPr>
        <p:spPr/>
        <p:txBody>
          <a:bodyPr>
            <a:normAutofit/>
          </a:bodyPr>
          <a:lstStyle/>
          <a:p>
            <a:pPr algn="r"/>
            <a:r>
              <a:rPr lang="id-ID" sz="1600" dirty="0" smtClean="0"/>
              <a:t>Lanjutan 3. Persyaratan </a:t>
            </a:r>
            <a:endParaRPr lang="id-ID" sz="1600" dirty="0"/>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10</a:t>
            </a:fld>
            <a:endParaRPr kumimoji="0" lang="en-US"/>
          </a:p>
        </p:txBody>
      </p:sp>
    </p:spTree>
    <p:extLst>
      <p:ext uri="{BB962C8B-B14F-4D97-AF65-F5344CB8AC3E}">
        <p14:creationId xmlns:p14="http://schemas.microsoft.com/office/powerpoint/2010/main" xmlns="" val="171428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fontScale="92500"/>
          </a:bodyPr>
          <a:lstStyle/>
          <a:p>
            <a:pPr>
              <a:lnSpc>
                <a:spcPct val="115000"/>
              </a:lnSpc>
              <a:spcAft>
                <a:spcPts val="0"/>
              </a:spcAft>
            </a:pPr>
            <a:r>
              <a:rPr lang="en-US" b="1" dirty="0" err="1" smtClean="0">
                <a:latin typeface="Bookman Old Style"/>
                <a:ea typeface="Times New Roman"/>
                <a:cs typeface="Arial"/>
              </a:rPr>
              <a:t>Pemeriksaan</a:t>
            </a:r>
            <a:r>
              <a:rPr lang="en-US" b="1" dirty="0" smtClean="0">
                <a:latin typeface="Bookman Old Style"/>
                <a:ea typeface="Times New Roman"/>
                <a:cs typeface="Arial"/>
              </a:rPr>
              <a:t> Dan </a:t>
            </a:r>
            <a:r>
              <a:rPr lang="en-US" b="1" dirty="0" err="1" smtClean="0">
                <a:latin typeface="Bookman Old Style"/>
                <a:ea typeface="Times New Roman"/>
                <a:cs typeface="Arial"/>
              </a:rPr>
              <a:t>Pengujian</a:t>
            </a:r>
            <a:endParaRPr lang="id-ID" b="1" dirty="0" smtClean="0">
              <a:latin typeface="Bookman Old Style"/>
              <a:ea typeface="Times New Roman"/>
              <a:cs typeface="Arial"/>
            </a:endParaRPr>
          </a:p>
          <a:p>
            <a:pPr lvl="1">
              <a:lnSpc>
                <a:spcPct val="115000"/>
              </a:lnSpc>
            </a:pPr>
            <a:r>
              <a:rPr lang="en-US" sz="2400" dirty="0" err="1">
                <a:solidFill>
                  <a:srgbClr val="000000"/>
                </a:solidFill>
                <a:latin typeface="Bookman Old Style"/>
                <a:ea typeface="Times New Roman"/>
                <a:cs typeface="Arial"/>
              </a:rPr>
              <a:t>wajib</a:t>
            </a:r>
            <a:r>
              <a:rPr lang="en-US" sz="2400" dirty="0">
                <a:solidFill>
                  <a:srgbClr val="000000"/>
                </a:solidFill>
                <a:latin typeface="Bookman Old Style"/>
                <a:ea typeface="Times New Roman"/>
                <a:cs typeface="Arial"/>
              </a:rPr>
              <a:t> </a:t>
            </a:r>
            <a:r>
              <a:rPr lang="en-US" sz="2400" dirty="0" err="1">
                <a:solidFill>
                  <a:srgbClr val="000000"/>
                </a:solidFill>
                <a:latin typeface="Bookman Old Style"/>
                <a:ea typeface="Times New Roman"/>
                <a:cs typeface="Arial"/>
              </a:rPr>
              <a:t>dilakukan</a:t>
            </a:r>
            <a:r>
              <a:rPr lang="en-US" sz="2400" dirty="0">
                <a:solidFill>
                  <a:srgbClr val="000000"/>
                </a:solidFill>
                <a:latin typeface="Bookman Old Style"/>
                <a:ea typeface="Times New Roman"/>
                <a:cs typeface="Arial"/>
              </a:rPr>
              <a:t> </a:t>
            </a:r>
            <a:r>
              <a:rPr lang="en-US" sz="2400" dirty="0" err="1">
                <a:solidFill>
                  <a:srgbClr val="000000"/>
                </a:solidFill>
                <a:latin typeface="Bookman Old Style"/>
                <a:ea typeface="Times New Roman"/>
                <a:cs typeface="Arial"/>
              </a:rPr>
              <a:t>pada</a:t>
            </a:r>
            <a:r>
              <a:rPr lang="en-US" sz="2400" dirty="0">
                <a:solidFill>
                  <a:srgbClr val="000000"/>
                </a:solidFill>
                <a:latin typeface="Bookman Old Style"/>
                <a:ea typeface="Times New Roman"/>
                <a:cs typeface="Arial"/>
              </a:rPr>
              <a:t> </a:t>
            </a:r>
            <a:r>
              <a:rPr lang="en-US" sz="2400" dirty="0" err="1">
                <a:solidFill>
                  <a:srgbClr val="000000"/>
                </a:solidFill>
                <a:latin typeface="Bookman Old Style"/>
                <a:ea typeface="Times New Roman"/>
                <a:cs typeface="Arial"/>
              </a:rPr>
              <a:t>perencanaan</a:t>
            </a:r>
            <a:r>
              <a:rPr lang="en-US" sz="2400" dirty="0">
                <a:solidFill>
                  <a:srgbClr val="000000"/>
                </a:solidFill>
                <a:latin typeface="Bookman Old Style"/>
                <a:ea typeface="Times New Roman"/>
                <a:cs typeface="Arial"/>
              </a:rPr>
              <a:t>, </a:t>
            </a:r>
            <a:r>
              <a:rPr lang="en-US" sz="2400" dirty="0" err="1">
                <a:solidFill>
                  <a:srgbClr val="000000"/>
                </a:solidFill>
                <a:latin typeface="Bookman Old Style"/>
                <a:ea typeface="Times New Roman"/>
                <a:cs typeface="Arial"/>
              </a:rPr>
              <a:t>pemasangan</a:t>
            </a:r>
            <a:r>
              <a:rPr lang="en-US" sz="2400" dirty="0">
                <a:solidFill>
                  <a:srgbClr val="000000"/>
                </a:solidFill>
                <a:latin typeface="Bookman Old Style"/>
                <a:ea typeface="Times New Roman"/>
                <a:cs typeface="Arial"/>
              </a:rPr>
              <a:t>, </a:t>
            </a:r>
            <a:r>
              <a:rPr lang="en-US" sz="2400" dirty="0" err="1">
                <a:solidFill>
                  <a:srgbClr val="000000"/>
                </a:solidFill>
                <a:latin typeface="Bookman Old Style"/>
                <a:ea typeface="Times New Roman"/>
                <a:cs typeface="Arial"/>
              </a:rPr>
              <a:t>penggunaan</a:t>
            </a:r>
            <a:r>
              <a:rPr lang="en-US" sz="2400" dirty="0">
                <a:solidFill>
                  <a:srgbClr val="000000"/>
                </a:solidFill>
                <a:latin typeface="Bookman Old Style"/>
                <a:ea typeface="Times New Roman"/>
                <a:cs typeface="Arial"/>
              </a:rPr>
              <a:t>, </a:t>
            </a:r>
            <a:r>
              <a:rPr lang="en-US" sz="2400" dirty="0" err="1">
                <a:solidFill>
                  <a:srgbClr val="000000"/>
                </a:solidFill>
                <a:latin typeface="Bookman Old Style"/>
                <a:ea typeface="Times New Roman"/>
                <a:cs typeface="Arial"/>
              </a:rPr>
              <a:t>perubahan</a:t>
            </a:r>
            <a:r>
              <a:rPr lang="en-US" sz="2400" dirty="0">
                <a:solidFill>
                  <a:srgbClr val="000000"/>
                </a:solidFill>
                <a:latin typeface="Bookman Old Style"/>
                <a:ea typeface="Times New Roman"/>
                <a:cs typeface="Arial"/>
              </a:rPr>
              <a:t>, </a:t>
            </a:r>
            <a:r>
              <a:rPr lang="en-US" sz="2400" dirty="0" err="1">
                <a:solidFill>
                  <a:srgbClr val="000000"/>
                </a:solidFill>
                <a:latin typeface="Bookman Old Style"/>
                <a:ea typeface="Times New Roman"/>
                <a:cs typeface="Arial"/>
              </a:rPr>
              <a:t>dan</a:t>
            </a:r>
            <a:r>
              <a:rPr lang="en-US" sz="2400" dirty="0">
                <a:solidFill>
                  <a:srgbClr val="000000"/>
                </a:solidFill>
                <a:latin typeface="Bookman Old Style"/>
                <a:ea typeface="Times New Roman"/>
                <a:cs typeface="Arial"/>
              </a:rPr>
              <a:t> </a:t>
            </a:r>
            <a:r>
              <a:rPr lang="en-US" sz="2400" dirty="0" err="1" smtClean="0">
                <a:solidFill>
                  <a:srgbClr val="000000"/>
                </a:solidFill>
                <a:latin typeface="Bookman Old Style"/>
                <a:ea typeface="Times New Roman"/>
                <a:cs typeface="Arial"/>
              </a:rPr>
              <a:t>pemeliharaan</a:t>
            </a:r>
            <a:endParaRPr lang="id-ID" sz="2400" dirty="0" smtClean="0">
              <a:solidFill>
                <a:srgbClr val="000000"/>
              </a:solidFill>
              <a:latin typeface="Bookman Old Style"/>
              <a:ea typeface="Times New Roman"/>
              <a:cs typeface="Arial"/>
            </a:endParaRPr>
          </a:p>
          <a:p>
            <a:pPr lvl="1">
              <a:lnSpc>
                <a:spcPct val="115000"/>
              </a:lnSpc>
            </a:pPr>
            <a:r>
              <a:rPr lang="id-ID" sz="2400" dirty="0">
                <a:solidFill>
                  <a:srgbClr val="000000"/>
                </a:solidFill>
                <a:latin typeface="Bookman Old Style"/>
                <a:ea typeface="Times New Roman"/>
                <a:cs typeface="Arial"/>
              </a:rPr>
              <a:t>mengacu kepada standar bidang kelistrikan dan peraturan perundang-undangan</a:t>
            </a:r>
          </a:p>
          <a:p>
            <a:pPr lvl="1">
              <a:lnSpc>
                <a:spcPct val="115000"/>
              </a:lnSpc>
            </a:pPr>
            <a:r>
              <a:rPr lang="id-ID" sz="2400" dirty="0">
                <a:solidFill>
                  <a:srgbClr val="000000"/>
                </a:solidFill>
                <a:latin typeface="Bookman Old Style"/>
                <a:ea typeface="Times New Roman"/>
                <a:cs typeface="Arial"/>
              </a:rPr>
              <a:t>dilakukan oleh Pengawas Ketenagakerjaan Spesialis </a:t>
            </a:r>
            <a:r>
              <a:rPr lang="en-US" sz="2400" dirty="0">
                <a:solidFill>
                  <a:srgbClr val="000000"/>
                </a:solidFill>
                <a:latin typeface="Bookman Old Style"/>
                <a:ea typeface="Times New Roman"/>
                <a:cs typeface="Arial"/>
              </a:rPr>
              <a:t>K3 </a:t>
            </a:r>
            <a:r>
              <a:rPr lang="id-ID" sz="2400" dirty="0">
                <a:solidFill>
                  <a:srgbClr val="000000"/>
                </a:solidFill>
                <a:latin typeface="Bookman Old Style"/>
                <a:ea typeface="Times New Roman"/>
                <a:cs typeface="Arial"/>
              </a:rPr>
              <a:t>Listrik dan/atau Ahli K3 bidang </a:t>
            </a:r>
            <a:r>
              <a:rPr lang="en-US" sz="2400" dirty="0">
                <a:solidFill>
                  <a:srgbClr val="000000"/>
                </a:solidFill>
                <a:latin typeface="Bookman Old Style"/>
                <a:ea typeface="Times New Roman"/>
                <a:cs typeface="Arial"/>
              </a:rPr>
              <a:t>L</a:t>
            </a:r>
            <a:r>
              <a:rPr lang="id-ID" sz="2400" dirty="0" smtClean="0">
                <a:solidFill>
                  <a:srgbClr val="000000"/>
                </a:solidFill>
                <a:latin typeface="Bookman Old Style"/>
                <a:ea typeface="Times New Roman"/>
                <a:cs typeface="Arial"/>
              </a:rPr>
              <a:t>istrik</a:t>
            </a:r>
          </a:p>
          <a:p>
            <a:pPr lvl="1">
              <a:lnSpc>
                <a:spcPct val="115000"/>
              </a:lnSpc>
            </a:pPr>
            <a:r>
              <a:rPr lang="id-ID" sz="2400" dirty="0" smtClean="0">
                <a:solidFill>
                  <a:srgbClr val="000000"/>
                </a:solidFill>
                <a:latin typeface="Bookman Old Style"/>
                <a:ea typeface="Times New Roman"/>
                <a:cs typeface="Arial"/>
              </a:rPr>
              <a:t>pelaksanannnya : </a:t>
            </a:r>
          </a:p>
          <a:p>
            <a:pPr lvl="2">
              <a:lnSpc>
                <a:spcPct val="115000"/>
              </a:lnSpc>
            </a:pPr>
            <a:r>
              <a:rPr lang="id-ID" sz="2000" dirty="0" smtClean="0">
                <a:solidFill>
                  <a:srgbClr val="000000"/>
                </a:solidFill>
                <a:latin typeface="Bookman Old Style"/>
                <a:ea typeface="Times New Roman"/>
                <a:cs typeface="Arial"/>
              </a:rPr>
              <a:t>sebelum </a:t>
            </a:r>
            <a:r>
              <a:rPr lang="id-ID" sz="2000" dirty="0">
                <a:solidFill>
                  <a:srgbClr val="000000"/>
                </a:solidFill>
                <a:latin typeface="Bookman Old Style"/>
                <a:ea typeface="Times New Roman"/>
                <a:cs typeface="Arial"/>
              </a:rPr>
              <a:t>penyerahan kepada </a:t>
            </a:r>
            <a:r>
              <a:rPr lang="id-ID" sz="2000" dirty="0" smtClean="0">
                <a:solidFill>
                  <a:srgbClr val="000000"/>
                </a:solidFill>
                <a:latin typeface="Bookman Old Style"/>
                <a:ea typeface="Times New Roman"/>
                <a:cs typeface="Arial"/>
              </a:rPr>
              <a:t>pemilik/pengguna;</a:t>
            </a:r>
          </a:p>
          <a:p>
            <a:pPr lvl="2">
              <a:lnSpc>
                <a:spcPct val="115000"/>
              </a:lnSpc>
            </a:pPr>
            <a:r>
              <a:rPr lang="id-ID" sz="2400" dirty="0" smtClean="0">
                <a:solidFill>
                  <a:srgbClr val="000000"/>
                </a:solidFill>
                <a:latin typeface="Bookman Old Style"/>
                <a:ea typeface="Times New Roman"/>
                <a:cs typeface="Arial"/>
              </a:rPr>
              <a:t>setelah </a:t>
            </a:r>
            <a:r>
              <a:rPr lang="id-ID" sz="2400" dirty="0">
                <a:solidFill>
                  <a:srgbClr val="000000"/>
                </a:solidFill>
                <a:latin typeface="Bookman Old Style"/>
                <a:ea typeface="Times New Roman"/>
                <a:cs typeface="Arial"/>
              </a:rPr>
              <a:t>ada perubahan/perbaikan; </a:t>
            </a:r>
            <a:r>
              <a:rPr lang="id-ID" sz="2400" dirty="0" smtClean="0">
                <a:solidFill>
                  <a:srgbClr val="000000"/>
                </a:solidFill>
                <a:latin typeface="Bookman Old Style"/>
                <a:ea typeface="Times New Roman"/>
                <a:cs typeface="Arial"/>
              </a:rPr>
              <a:t>dan</a:t>
            </a:r>
          </a:p>
          <a:p>
            <a:pPr lvl="2">
              <a:lnSpc>
                <a:spcPct val="115000"/>
              </a:lnSpc>
            </a:pPr>
            <a:r>
              <a:rPr lang="id-ID" sz="2400" dirty="0" smtClean="0">
                <a:solidFill>
                  <a:srgbClr val="000000"/>
                </a:solidFill>
                <a:latin typeface="Bookman Old Style"/>
                <a:ea typeface="Times New Roman"/>
                <a:cs typeface="Arial"/>
              </a:rPr>
              <a:t>secara </a:t>
            </a:r>
            <a:r>
              <a:rPr lang="id-ID" sz="2400" dirty="0">
                <a:solidFill>
                  <a:srgbClr val="000000"/>
                </a:solidFill>
                <a:latin typeface="Bookman Old Style"/>
                <a:ea typeface="Times New Roman"/>
                <a:cs typeface="Arial"/>
              </a:rPr>
              <a:t>berkala</a:t>
            </a:r>
          </a:p>
          <a:p>
            <a:pPr lvl="1">
              <a:lnSpc>
                <a:spcPct val="115000"/>
              </a:lnSpc>
            </a:pPr>
            <a:endParaRPr lang="id-ID" sz="2400" dirty="0">
              <a:solidFill>
                <a:srgbClr val="000000"/>
              </a:solidFill>
              <a:latin typeface="Bookman Old Style"/>
              <a:ea typeface="Times New Roman"/>
              <a:cs typeface="Arial"/>
            </a:endParaRPr>
          </a:p>
        </p:txBody>
      </p:sp>
      <p:sp>
        <p:nvSpPr>
          <p:cNvPr id="4" name="Title 1"/>
          <p:cNvSpPr>
            <a:spLocks noGrp="1"/>
          </p:cNvSpPr>
          <p:nvPr>
            <p:ph type="title"/>
          </p:nvPr>
        </p:nvSpPr>
        <p:spPr>
          <a:xfrm>
            <a:off x="539552" y="0"/>
            <a:ext cx="8229600" cy="1143000"/>
          </a:xfrm>
        </p:spPr>
        <p:txBody>
          <a:bodyPr>
            <a:normAutofit/>
          </a:bodyPr>
          <a:lstStyle/>
          <a:p>
            <a:pPr algn="r"/>
            <a:r>
              <a:rPr lang="id-ID" sz="1600" dirty="0" smtClean="0"/>
              <a:t>Lanjutan 3. Persyaratan </a:t>
            </a:r>
            <a:endParaRPr lang="id-ID" sz="1600" dirty="0"/>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11</a:t>
            </a:fld>
            <a:endParaRPr kumimoji="0" lang="en-US"/>
          </a:p>
        </p:txBody>
      </p:sp>
    </p:spTree>
    <p:extLst>
      <p:ext uri="{BB962C8B-B14F-4D97-AF65-F5344CB8AC3E}">
        <p14:creationId xmlns:p14="http://schemas.microsoft.com/office/powerpoint/2010/main" xmlns="" val="10177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smtClean="0"/>
              <a:t>Pengesahan </a:t>
            </a:r>
          </a:p>
          <a:p>
            <a:pPr lvl="1"/>
            <a:r>
              <a:rPr lang="en-US" dirty="0" err="1">
                <a:latin typeface="Bookman Old Style"/>
                <a:ea typeface="Times New Roman"/>
                <a:cs typeface="Arial"/>
              </a:rPr>
              <a:t>Hasil</a:t>
            </a:r>
            <a:r>
              <a:rPr lang="en-US" dirty="0">
                <a:latin typeface="Bookman Old Style"/>
                <a:ea typeface="Times New Roman"/>
                <a:cs typeface="Arial"/>
              </a:rPr>
              <a:t> </a:t>
            </a:r>
            <a:r>
              <a:rPr lang="en-US" dirty="0" err="1">
                <a:latin typeface="Bookman Old Style"/>
                <a:ea typeface="Times New Roman"/>
                <a:cs typeface="Arial"/>
              </a:rPr>
              <a:t>pem</a:t>
            </a:r>
            <a:r>
              <a:rPr lang="id-ID" dirty="0">
                <a:latin typeface="Bookman Old Style"/>
                <a:ea typeface="Times New Roman"/>
                <a:cs typeface="Arial"/>
              </a:rPr>
              <a:t>e</a:t>
            </a:r>
            <a:r>
              <a:rPr lang="en-US" dirty="0" err="1">
                <a:latin typeface="Bookman Old Style"/>
                <a:ea typeface="Times New Roman"/>
                <a:cs typeface="Arial"/>
              </a:rPr>
              <a:t>riksaan</a:t>
            </a:r>
            <a:r>
              <a:rPr lang="en-US" dirty="0">
                <a:latin typeface="Bookman Old Style"/>
                <a:ea typeface="Times New Roman"/>
                <a:cs typeface="Arial"/>
              </a:rPr>
              <a:t> </a:t>
            </a:r>
            <a:r>
              <a:rPr lang="en-US" dirty="0" err="1">
                <a:latin typeface="Bookman Old Style"/>
                <a:ea typeface="Times New Roman"/>
                <a:cs typeface="Arial"/>
              </a:rPr>
              <a:t>dan</a:t>
            </a:r>
            <a:r>
              <a:rPr lang="en-US" dirty="0">
                <a:latin typeface="Bookman Old Style"/>
                <a:ea typeface="Times New Roman"/>
                <a:cs typeface="Arial"/>
              </a:rPr>
              <a:t> </a:t>
            </a:r>
            <a:r>
              <a:rPr lang="en-US" dirty="0" err="1">
                <a:latin typeface="Bookman Old Style"/>
                <a:ea typeface="Times New Roman"/>
                <a:cs typeface="Arial"/>
              </a:rPr>
              <a:t>pengujian</a:t>
            </a:r>
            <a:r>
              <a:rPr lang="en-US" dirty="0">
                <a:latin typeface="Bookman Old Style"/>
                <a:ea typeface="Times New Roman"/>
                <a:cs typeface="Arial"/>
              </a:rPr>
              <a:t> </a:t>
            </a:r>
            <a:r>
              <a:rPr lang="id-ID" dirty="0" smtClean="0">
                <a:latin typeface="Bookman Old Style"/>
                <a:ea typeface="Times New Roman"/>
                <a:cs typeface="Arial"/>
              </a:rPr>
              <a:t>sesuai standar</a:t>
            </a:r>
          </a:p>
          <a:p>
            <a:pPr lvl="1"/>
            <a:r>
              <a:rPr lang="id-ID" dirty="0">
                <a:latin typeface="Bookman Old Style"/>
                <a:ea typeface="Times New Roman"/>
                <a:cs typeface="Arial"/>
              </a:rPr>
              <a:t>dilakukan oleh oleh Pengawas  Ketenagakerjaan Spesialis K3 Listrik dan Ahli K3 bidang Listrik pada </a:t>
            </a:r>
            <a:r>
              <a:rPr lang="id-ID" dirty="0" smtClean="0">
                <a:latin typeface="Bookman Old Style"/>
                <a:ea typeface="Times New Roman"/>
                <a:cs typeface="Arial"/>
              </a:rPr>
              <a:t>PJK3</a:t>
            </a:r>
          </a:p>
          <a:p>
            <a:pPr lvl="1"/>
            <a:r>
              <a:rPr lang="id-ID" dirty="0" smtClean="0">
                <a:latin typeface="Bookman Old Style"/>
                <a:ea typeface="Times New Roman"/>
                <a:cs typeface="Arial"/>
              </a:rPr>
              <a:t>diterbitkan oleh Dinas yang membidangi pengawasan ketenagakerjaan provinsi</a:t>
            </a:r>
            <a:endParaRPr lang="id-ID" dirty="0">
              <a:latin typeface="Bookman Old Style"/>
              <a:ea typeface="Times New Roman"/>
              <a:cs typeface="Arial"/>
            </a:endParaRPr>
          </a:p>
        </p:txBody>
      </p:sp>
      <p:sp>
        <p:nvSpPr>
          <p:cNvPr id="4" name="Title 1"/>
          <p:cNvSpPr>
            <a:spLocks noGrp="1"/>
          </p:cNvSpPr>
          <p:nvPr>
            <p:ph type="title"/>
          </p:nvPr>
        </p:nvSpPr>
        <p:spPr/>
        <p:txBody>
          <a:bodyPr>
            <a:normAutofit/>
          </a:bodyPr>
          <a:lstStyle/>
          <a:p>
            <a:pPr algn="r"/>
            <a:r>
              <a:rPr lang="id-ID" sz="1600" dirty="0" smtClean="0"/>
              <a:t>Lanjutan 3. Persyaratan </a:t>
            </a:r>
            <a:endParaRPr lang="id-ID" sz="1600" dirty="0"/>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12</a:t>
            </a:fld>
            <a:endParaRPr kumimoji="0" lang="en-US"/>
          </a:p>
        </p:txBody>
      </p:sp>
    </p:spTree>
    <p:extLst>
      <p:ext uri="{BB962C8B-B14F-4D97-AF65-F5344CB8AC3E}">
        <p14:creationId xmlns:p14="http://schemas.microsoft.com/office/powerpoint/2010/main" xmlns="" val="4265105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785395"/>
          </a:xfrm>
        </p:spPr>
        <p:txBody>
          <a:bodyPr/>
          <a:lstStyle/>
          <a:p>
            <a:r>
              <a:rPr lang="id-ID" dirty="0" smtClean="0"/>
              <a:t>Pemeriksaan berkala</a:t>
            </a:r>
          </a:p>
          <a:p>
            <a:pPr lvl="1"/>
            <a:r>
              <a:rPr lang="id-ID" dirty="0" smtClean="0"/>
              <a:t>1 (satu) tahun sekali</a:t>
            </a:r>
          </a:p>
          <a:p>
            <a:r>
              <a:rPr lang="id-ID" dirty="0" smtClean="0"/>
              <a:t>Pengujian berkal </a:t>
            </a:r>
          </a:p>
          <a:p>
            <a:pPr lvl="1"/>
            <a:r>
              <a:rPr lang="id-ID" dirty="0" smtClean="0"/>
              <a:t>5 (lima) tahun sekali</a:t>
            </a:r>
            <a:endParaRPr lang="id-ID" dirty="0"/>
          </a:p>
          <a:p>
            <a:r>
              <a:rPr lang="id-ID" dirty="0" smtClean="0"/>
              <a:t>hasil pemeriksaan dan pengujian </a:t>
            </a:r>
          </a:p>
          <a:p>
            <a:pPr lvl="1"/>
            <a:r>
              <a:rPr lang="id-ID" dirty="0" smtClean="0"/>
              <a:t>dilaporkan ke dinas yang membidnagi pengawasan setempat</a:t>
            </a:r>
          </a:p>
          <a:p>
            <a:pPr lvl="1"/>
            <a:r>
              <a:rPr lang="id-ID" dirty="0" smtClean="0"/>
              <a:t>sebagai bahan pembinaan dan penegakan hukum</a:t>
            </a:r>
          </a:p>
          <a:p>
            <a:pPr marL="0" indent="0">
              <a:buNone/>
            </a:pPr>
            <a:endParaRPr lang="id-ID" dirty="0" smtClean="0"/>
          </a:p>
        </p:txBody>
      </p:sp>
      <p:sp>
        <p:nvSpPr>
          <p:cNvPr id="4" name="Title 1"/>
          <p:cNvSpPr>
            <a:spLocks noGrp="1"/>
          </p:cNvSpPr>
          <p:nvPr>
            <p:ph type="title"/>
          </p:nvPr>
        </p:nvSpPr>
        <p:spPr/>
        <p:txBody>
          <a:bodyPr>
            <a:normAutofit/>
          </a:bodyPr>
          <a:lstStyle/>
          <a:p>
            <a:pPr algn="r"/>
            <a:r>
              <a:rPr lang="id-ID" sz="1600" dirty="0" smtClean="0"/>
              <a:t>Lanjutan 3. Persyaratan </a:t>
            </a:r>
            <a:endParaRPr lang="id-ID" sz="1600" dirty="0"/>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13</a:t>
            </a:fld>
            <a:endParaRPr kumimoji="0" lang="en-US"/>
          </a:p>
        </p:txBody>
      </p:sp>
    </p:spTree>
    <p:extLst>
      <p:ext uri="{BB962C8B-B14F-4D97-AF65-F5344CB8AC3E}">
        <p14:creationId xmlns:p14="http://schemas.microsoft.com/office/powerpoint/2010/main" xmlns="" val="469879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857403"/>
          </a:xfrm>
        </p:spPr>
        <p:txBody>
          <a:bodyPr/>
          <a:lstStyle/>
          <a:p>
            <a:r>
              <a:rPr lang="id-ID" dirty="0" smtClean="0"/>
              <a:t>Perlengkapan dan Peralatan tersertifikasi dari lembaga yan berwenang</a:t>
            </a:r>
          </a:p>
          <a:p>
            <a:pPr lvl="1"/>
            <a:r>
              <a:rPr lang="id-ID" dirty="0" smtClean="0"/>
              <a:t>LMK atau</a:t>
            </a:r>
          </a:p>
          <a:p>
            <a:pPr lvl="1"/>
            <a:r>
              <a:rPr lang="id-ID" dirty="0" smtClean="0"/>
              <a:t>lembaga lain yang diakui</a:t>
            </a:r>
          </a:p>
          <a:p>
            <a:r>
              <a:rPr lang="id-ID" dirty="0" smtClean="0"/>
              <a:t>Pengawasan norma listrik dilakukan oleh Pengawas Ketenagakerjaan</a:t>
            </a:r>
          </a:p>
          <a:p>
            <a:r>
              <a:rPr lang="id-ID" dirty="0" smtClean="0"/>
              <a:t>Sanksi : UU no 1 tahun 1970 dan UU no 13 tahun 2003</a:t>
            </a:r>
          </a:p>
          <a:p>
            <a:pPr lvl="1"/>
            <a:endParaRPr lang="id-ID" dirty="0"/>
          </a:p>
        </p:txBody>
      </p:sp>
      <p:sp>
        <p:nvSpPr>
          <p:cNvPr id="4" name="Title 1"/>
          <p:cNvSpPr>
            <a:spLocks noGrp="1"/>
          </p:cNvSpPr>
          <p:nvPr>
            <p:ph type="title"/>
          </p:nvPr>
        </p:nvSpPr>
        <p:spPr/>
        <p:txBody>
          <a:bodyPr>
            <a:normAutofit/>
          </a:bodyPr>
          <a:lstStyle/>
          <a:p>
            <a:pPr algn="r"/>
            <a:r>
              <a:rPr lang="id-ID" sz="1600" dirty="0" smtClean="0"/>
              <a:t>Lanjutan 3. Persyaratan </a:t>
            </a:r>
            <a:endParaRPr lang="id-ID" sz="1600" dirty="0"/>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14</a:t>
            </a:fld>
            <a:endParaRPr kumimoji="0" lang="en-US"/>
          </a:p>
        </p:txBody>
      </p:sp>
    </p:spTree>
    <p:extLst>
      <p:ext uri="{BB962C8B-B14F-4D97-AF65-F5344CB8AC3E}">
        <p14:creationId xmlns:p14="http://schemas.microsoft.com/office/powerpoint/2010/main" xmlns="" val="1981920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4.	Checklist pemeriksaan persyaratan K3 listrik</a:t>
            </a:r>
          </a:p>
        </p:txBody>
      </p:sp>
      <p:sp>
        <p:nvSpPr>
          <p:cNvPr id="3" name="Content Placeholder 2"/>
          <p:cNvSpPr>
            <a:spLocks noGrp="1"/>
          </p:cNvSpPr>
          <p:nvPr>
            <p:ph idx="1"/>
          </p:nvPr>
        </p:nvSpPr>
        <p:spPr/>
        <p:txBody>
          <a:bodyPr/>
          <a:lstStyle/>
          <a:p>
            <a:r>
              <a:rPr lang="id-ID" dirty="0" smtClean="0"/>
              <a:t>templet</a:t>
            </a: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15</a:t>
            </a:fld>
            <a:endParaRPr kumimoji="0" lang="en-US"/>
          </a:p>
        </p:txBody>
      </p:sp>
    </p:spTree>
    <p:extLst>
      <p:ext uri="{BB962C8B-B14F-4D97-AF65-F5344CB8AC3E}">
        <p14:creationId xmlns:p14="http://schemas.microsoft.com/office/powerpoint/2010/main" xmlns="" val="4225906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5.	Sumber bahaya listrik </a:t>
            </a:r>
          </a:p>
        </p:txBody>
      </p:sp>
      <p:sp>
        <p:nvSpPr>
          <p:cNvPr id="3" name="Content Placeholder 2"/>
          <p:cNvSpPr>
            <a:spLocks noGrp="1"/>
          </p:cNvSpPr>
          <p:nvPr>
            <p:ph idx="1"/>
          </p:nvPr>
        </p:nvSpPr>
        <p:spPr>
          <a:xfrm>
            <a:off x="395536" y="1628800"/>
            <a:ext cx="8229600" cy="4525963"/>
          </a:xfrm>
        </p:spPr>
        <p:txBody>
          <a:bodyPr/>
          <a:lstStyle/>
          <a:p>
            <a:r>
              <a:rPr lang="id-ID" dirty="0" smtClean="0"/>
              <a:t>Arus kejut</a:t>
            </a:r>
          </a:p>
          <a:p>
            <a:r>
              <a:rPr lang="id-ID" dirty="0" smtClean="0"/>
              <a:t>panas </a:t>
            </a:r>
          </a:p>
          <a:p>
            <a:r>
              <a:rPr lang="id-ID" dirty="0" smtClean="0"/>
              <a:t>medan listrik</a:t>
            </a:r>
          </a:p>
          <a:p>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16</a:t>
            </a:fld>
            <a:endParaRPr kumimoji="0" lang="en-US"/>
          </a:p>
        </p:txBody>
      </p:sp>
    </p:spTree>
    <p:extLst>
      <p:ext uri="{BB962C8B-B14F-4D97-AF65-F5344CB8AC3E}">
        <p14:creationId xmlns:p14="http://schemas.microsoft.com/office/powerpoint/2010/main" xmlns="" val="404256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01" name="Text Box 77"/>
          <p:cNvSpPr txBox="1">
            <a:spLocks noChangeArrowheads="1"/>
          </p:cNvSpPr>
          <p:nvPr/>
        </p:nvSpPr>
        <p:spPr bwMode="auto">
          <a:xfrm>
            <a:off x="1928678" y="285750"/>
            <a:ext cx="5303864" cy="715864"/>
          </a:xfrm>
          <a:prstGeom prst="rect">
            <a:avLst/>
          </a:prstGeom>
          <a:solidFill>
            <a:schemeClr val="folHlink"/>
          </a:solidFill>
          <a:ln w="9525">
            <a:solidFill>
              <a:schemeClr val="hlink"/>
            </a:solidFill>
            <a:miter lim="800000"/>
            <a:headEnd/>
            <a:tailEnd/>
          </a:ln>
          <a:effectLst>
            <a:outerShdw dist="107763" dir="8100000" algn="ctr" rotWithShape="0">
              <a:schemeClr val="bg2"/>
            </a:outerShdw>
          </a:effectLst>
        </p:spPr>
        <p:txBody>
          <a:bodyPr lIns="91418" tIns="45709" rIns="91418" bIns="45709">
            <a:spAutoFit/>
          </a:bodyPr>
          <a:lstStyle>
            <a:lvl1pPr marL="560388" indent="-560388" algn="l" defTabSz="995363">
              <a:defRPr sz="2400">
                <a:solidFill>
                  <a:schemeClr val="tx1"/>
                </a:solidFill>
                <a:latin typeface="Times New Roman" pitchFamily="18" charset="0"/>
              </a:defRPr>
            </a:lvl1pPr>
            <a:lvl2pPr marL="684213" algn="l" defTabSz="995363">
              <a:defRPr sz="2400">
                <a:solidFill>
                  <a:schemeClr val="tx1"/>
                </a:solidFill>
                <a:latin typeface="Times New Roman" pitchFamily="18" charset="0"/>
              </a:defRPr>
            </a:lvl2pPr>
            <a:lvl3pPr marL="995363" algn="l" defTabSz="995363">
              <a:defRPr sz="2400">
                <a:solidFill>
                  <a:schemeClr val="tx1"/>
                </a:solidFill>
                <a:latin typeface="Times New Roman" pitchFamily="18" charset="0"/>
              </a:defRPr>
            </a:lvl3pPr>
            <a:lvl4pPr marL="1493838" algn="l" defTabSz="995363">
              <a:defRPr sz="2400">
                <a:solidFill>
                  <a:schemeClr val="tx1"/>
                </a:solidFill>
                <a:latin typeface="Times New Roman" pitchFamily="18" charset="0"/>
              </a:defRPr>
            </a:lvl4pPr>
            <a:lvl5pPr marL="1992313" algn="l" defTabSz="995363">
              <a:defRPr sz="2400">
                <a:solidFill>
                  <a:schemeClr val="tx1"/>
                </a:solidFill>
                <a:latin typeface="Times New Roman" pitchFamily="18" charset="0"/>
              </a:defRPr>
            </a:lvl5pPr>
            <a:lvl6pPr marL="2449513" defTabSz="995363" eaLnBrk="0" fontAlgn="base" hangingPunct="0">
              <a:spcBef>
                <a:spcPct val="0"/>
              </a:spcBef>
              <a:spcAft>
                <a:spcPct val="0"/>
              </a:spcAft>
              <a:defRPr sz="2400">
                <a:solidFill>
                  <a:schemeClr val="tx1"/>
                </a:solidFill>
                <a:latin typeface="Times New Roman" pitchFamily="18" charset="0"/>
              </a:defRPr>
            </a:lvl6pPr>
            <a:lvl7pPr marL="2906713" defTabSz="995363" eaLnBrk="0" fontAlgn="base" hangingPunct="0">
              <a:spcBef>
                <a:spcPct val="0"/>
              </a:spcBef>
              <a:spcAft>
                <a:spcPct val="0"/>
              </a:spcAft>
              <a:defRPr sz="2400">
                <a:solidFill>
                  <a:schemeClr val="tx1"/>
                </a:solidFill>
                <a:latin typeface="Times New Roman" pitchFamily="18" charset="0"/>
              </a:defRPr>
            </a:lvl7pPr>
            <a:lvl8pPr marL="3363913" defTabSz="995363" eaLnBrk="0" fontAlgn="base" hangingPunct="0">
              <a:spcBef>
                <a:spcPct val="0"/>
              </a:spcBef>
              <a:spcAft>
                <a:spcPct val="0"/>
              </a:spcAft>
              <a:defRPr sz="2400">
                <a:solidFill>
                  <a:schemeClr val="tx1"/>
                </a:solidFill>
                <a:latin typeface="Times New Roman" pitchFamily="18" charset="0"/>
              </a:defRPr>
            </a:lvl8pPr>
            <a:lvl9pPr marL="3821113" defTabSz="995363" eaLnBrk="0" fontAlgn="base" hangingPunct="0">
              <a:spcBef>
                <a:spcPct val="0"/>
              </a:spcBef>
              <a:spcAft>
                <a:spcPct val="0"/>
              </a:spcAft>
              <a:defRPr sz="2400">
                <a:solidFill>
                  <a:schemeClr val="tx1"/>
                </a:solidFill>
                <a:latin typeface="Times New Roman" pitchFamily="18" charset="0"/>
              </a:defRPr>
            </a:lvl9pPr>
          </a:lstStyle>
          <a:p>
            <a:r>
              <a:rPr lang="en-US" altLang="id-ID" sz="3900" b="1">
                <a:solidFill>
                  <a:srgbClr val="FF0000"/>
                </a:solidFill>
                <a:latin typeface="Tahoma" pitchFamily="34" charset="0"/>
              </a:rPr>
              <a:t>Bahaya kejut listrik</a:t>
            </a:r>
            <a:endParaRPr lang="en-US" altLang="id-ID" sz="3900" b="1">
              <a:latin typeface="Tahoma" pitchFamily="34" charset="0"/>
            </a:endParaRPr>
          </a:p>
        </p:txBody>
      </p:sp>
      <p:sp>
        <p:nvSpPr>
          <p:cNvPr id="717902" name="Text Box 78"/>
          <p:cNvSpPr txBox="1">
            <a:spLocks noChangeArrowheads="1"/>
          </p:cNvSpPr>
          <p:nvPr/>
        </p:nvSpPr>
        <p:spPr bwMode="auto">
          <a:xfrm>
            <a:off x="328507" y="4653136"/>
            <a:ext cx="8641968" cy="1643505"/>
          </a:xfrm>
          <a:prstGeom prst="rect">
            <a:avLst/>
          </a:prstGeom>
          <a:noFill/>
          <a:ln w="9525">
            <a:solidFill>
              <a:schemeClr val="hlink"/>
            </a:solidFill>
            <a:miter lim="800000"/>
            <a:headEnd/>
            <a:tailEnd/>
          </a:ln>
          <a:effectLst>
            <a:outerShdw dist="107763" dir="18900000" algn="ctr" rotWithShape="0">
              <a:schemeClr val="bg2"/>
            </a:outerShdw>
          </a:effectLst>
          <a:extLst>
            <a:ext uri="{909E8E84-426E-40DD-AFC4-6F175D3DCCD1}">
              <a14:hiddenFill xmlns:a14="http://schemas.microsoft.com/office/drawing/2010/main" xmlns="">
                <a:solidFill>
                  <a:srgbClr val="FFCCFF"/>
                </a:solidFill>
              </a14:hiddenFill>
            </a:ext>
          </a:extLst>
        </p:spPr>
        <p:txBody>
          <a:bodyPr wrap="square" lIns="91418" tIns="45709" rIns="91418" bIns="45709">
            <a:spAutoFit/>
          </a:bodyPr>
          <a:lstStyle>
            <a:lvl1pPr algn="l" defTabSz="995363">
              <a:defRPr sz="2400">
                <a:solidFill>
                  <a:schemeClr val="tx1"/>
                </a:solidFill>
                <a:latin typeface="Times New Roman" pitchFamily="18" charset="0"/>
              </a:defRPr>
            </a:lvl1pPr>
            <a:lvl2pPr marL="498475" algn="l" defTabSz="995363">
              <a:defRPr sz="2400">
                <a:solidFill>
                  <a:schemeClr val="tx1"/>
                </a:solidFill>
                <a:latin typeface="Times New Roman" pitchFamily="18" charset="0"/>
              </a:defRPr>
            </a:lvl2pPr>
            <a:lvl3pPr marL="995363" algn="l" defTabSz="995363">
              <a:defRPr sz="2400">
                <a:solidFill>
                  <a:schemeClr val="tx1"/>
                </a:solidFill>
                <a:latin typeface="Times New Roman" pitchFamily="18" charset="0"/>
              </a:defRPr>
            </a:lvl3pPr>
            <a:lvl4pPr marL="1493838" algn="l" defTabSz="995363">
              <a:defRPr sz="2400">
                <a:solidFill>
                  <a:schemeClr val="tx1"/>
                </a:solidFill>
                <a:latin typeface="Times New Roman" pitchFamily="18" charset="0"/>
              </a:defRPr>
            </a:lvl4pPr>
            <a:lvl5pPr marL="1992313" algn="l" defTabSz="995363">
              <a:defRPr sz="2400">
                <a:solidFill>
                  <a:schemeClr val="tx1"/>
                </a:solidFill>
                <a:latin typeface="Times New Roman" pitchFamily="18" charset="0"/>
              </a:defRPr>
            </a:lvl5pPr>
            <a:lvl6pPr marL="2449513" defTabSz="995363" eaLnBrk="0" fontAlgn="base" hangingPunct="0">
              <a:spcBef>
                <a:spcPct val="0"/>
              </a:spcBef>
              <a:spcAft>
                <a:spcPct val="0"/>
              </a:spcAft>
              <a:defRPr sz="2400">
                <a:solidFill>
                  <a:schemeClr val="tx1"/>
                </a:solidFill>
                <a:latin typeface="Times New Roman" pitchFamily="18" charset="0"/>
              </a:defRPr>
            </a:lvl6pPr>
            <a:lvl7pPr marL="2906713" defTabSz="995363" eaLnBrk="0" fontAlgn="base" hangingPunct="0">
              <a:spcBef>
                <a:spcPct val="0"/>
              </a:spcBef>
              <a:spcAft>
                <a:spcPct val="0"/>
              </a:spcAft>
              <a:defRPr sz="2400">
                <a:solidFill>
                  <a:schemeClr val="tx1"/>
                </a:solidFill>
                <a:latin typeface="Times New Roman" pitchFamily="18" charset="0"/>
              </a:defRPr>
            </a:lvl7pPr>
            <a:lvl8pPr marL="3363913" defTabSz="995363" eaLnBrk="0" fontAlgn="base" hangingPunct="0">
              <a:spcBef>
                <a:spcPct val="0"/>
              </a:spcBef>
              <a:spcAft>
                <a:spcPct val="0"/>
              </a:spcAft>
              <a:defRPr sz="2400">
                <a:solidFill>
                  <a:schemeClr val="tx1"/>
                </a:solidFill>
                <a:latin typeface="Times New Roman" pitchFamily="18" charset="0"/>
              </a:defRPr>
            </a:lvl8pPr>
            <a:lvl9pPr marL="3821113" defTabSz="995363" eaLnBrk="0" fontAlgn="base" hangingPunct="0">
              <a:spcBef>
                <a:spcPct val="0"/>
              </a:spcBef>
              <a:spcAft>
                <a:spcPct val="0"/>
              </a:spcAft>
              <a:defRPr sz="2400">
                <a:solidFill>
                  <a:schemeClr val="tx1"/>
                </a:solidFill>
                <a:latin typeface="Times New Roman" pitchFamily="18" charset="0"/>
              </a:defRPr>
            </a:lvl9pPr>
          </a:lstStyle>
          <a:p>
            <a:pPr>
              <a:lnSpc>
                <a:spcPct val="120000"/>
              </a:lnSpc>
            </a:pPr>
            <a:r>
              <a:rPr lang="en-US" altLang="id-ID" sz="2800" b="1" i="1" dirty="0">
                <a:solidFill>
                  <a:srgbClr val="00FFFF"/>
                </a:solidFill>
                <a:effectLst>
                  <a:outerShdw blurRad="38100" dist="38100" dir="2700000" algn="tl">
                    <a:srgbClr val="000000"/>
                  </a:outerShdw>
                </a:effectLst>
                <a:latin typeface="Technical" pitchFamily="34" charset="0"/>
              </a:rPr>
              <a:t>t  :	</a:t>
            </a:r>
            <a:r>
              <a:rPr lang="en-US" altLang="id-ID" sz="2800" b="1" i="1" dirty="0">
                <a:solidFill>
                  <a:schemeClr val="accent1"/>
                </a:solidFill>
                <a:effectLst>
                  <a:outerShdw blurRad="38100" dist="38100" dir="2700000" algn="tl">
                    <a:srgbClr val="000000"/>
                  </a:outerShdw>
                </a:effectLst>
                <a:latin typeface="Technical" pitchFamily="34" charset="0"/>
              </a:rPr>
              <a:t>1,0	  0,8	  </a:t>
            </a:r>
            <a:r>
              <a:rPr lang="en-US" altLang="id-ID" sz="2800" b="1" i="1" dirty="0">
                <a:solidFill>
                  <a:srgbClr val="00FFFF"/>
                </a:solidFill>
                <a:effectLst>
                  <a:outerShdw blurRad="38100" dist="38100" dir="2700000" algn="tl">
                    <a:srgbClr val="000000"/>
                  </a:outerShdw>
                </a:effectLst>
                <a:latin typeface="Technical" pitchFamily="34" charset="0"/>
              </a:rPr>
              <a:t>0,6	</a:t>
            </a:r>
            <a:r>
              <a:rPr lang="en-US" altLang="id-ID" sz="2800" b="1" i="1" dirty="0">
                <a:solidFill>
                  <a:schemeClr val="accent1"/>
                </a:solidFill>
                <a:effectLst>
                  <a:outerShdw blurRad="38100" dist="38100" dir="2700000" algn="tl">
                    <a:srgbClr val="000000"/>
                  </a:outerShdw>
                </a:effectLst>
                <a:latin typeface="Technical" pitchFamily="34" charset="0"/>
              </a:rPr>
              <a:t>   0,4   0,3    </a:t>
            </a:r>
            <a:r>
              <a:rPr lang="en-US" altLang="id-ID" sz="2800" b="1" i="1" dirty="0">
                <a:solidFill>
                  <a:srgbClr val="CC0000"/>
                </a:solidFill>
                <a:effectLst>
                  <a:outerShdw blurRad="38100" dist="38100" dir="2700000" algn="tl">
                    <a:srgbClr val="000000"/>
                  </a:outerShdw>
                </a:effectLst>
                <a:latin typeface="Technical" pitchFamily="34" charset="0"/>
              </a:rPr>
              <a:t>0,2 	</a:t>
            </a:r>
            <a:r>
              <a:rPr lang="en-US" altLang="id-ID" sz="2800" b="1" i="1" dirty="0">
                <a:solidFill>
                  <a:srgbClr val="00FFFF"/>
                </a:solidFill>
                <a:effectLst>
                  <a:outerShdw blurRad="38100" dist="38100" dir="2700000" algn="tl">
                    <a:srgbClr val="000000"/>
                  </a:outerShdw>
                </a:effectLst>
                <a:latin typeface="Technical" pitchFamily="34" charset="0"/>
              </a:rPr>
              <a:t>(</a:t>
            </a:r>
            <a:r>
              <a:rPr lang="en-US" altLang="id-ID" sz="2800" b="1" i="1" dirty="0" err="1">
                <a:solidFill>
                  <a:srgbClr val="00FFFF"/>
                </a:solidFill>
                <a:effectLst>
                  <a:outerShdw blurRad="38100" dist="38100" dir="2700000" algn="tl">
                    <a:srgbClr val="000000"/>
                  </a:outerShdw>
                </a:effectLst>
                <a:latin typeface="Technical" pitchFamily="34" charset="0"/>
              </a:rPr>
              <a:t>detik</a:t>
            </a:r>
            <a:r>
              <a:rPr lang="en-US" altLang="id-ID" sz="2800" b="1" i="1" dirty="0">
                <a:solidFill>
                  <a:srgbClr val="00FFFF"/>
                </a:solidFill>
                <a:effectLst>
                  <a:outerShdw blurRad="38100" dist="38100" dir="2700000" algn="tl">
                    <a:srgbClr val="000000"/>
                  </a:outerShdw>
                </a:effectLst>
                <a:latin typeface="Technical" pitchFamily="34" charset="0"/>
              </a:rPr>
              <a:t>)</a:t>
            </a:r>
            <a:endParaRPr lang="en-US" altLang="id-ID" sz="2800" b="1" i="1" dirty="0">
              <a:solidFill>
                <a:schemeClr val="accent1"/>
              </a:solidFill>
              <a:effectLst>
                <a:outerShdw blurRad="38100" dist="38100" dir="2700000" algn="tl">
                  <a:srgbClr val="000000"/>
                </a:outerShdw>
              </a:effectLst>
              <a:latin typeface="Technical" pitchFamily="34" charset="0"/>
            </a:endParaRPr>
          </a:p>
          <a:p>
            <a:pPr>
              <a:lnSpc>
                <a:spcPct val="120000"/>
              </a:lnSpc>
            </a:pPr>
            <a:r>
              <a:rPr lang="en-US" altLang="id-ID" sz="2800" b="1" i="1" dirty="0">
                <a:solidFill>
                  <a:srgbClr val="00FFFF"/>
                </a:solidFill>
                <a:effectLst>
                  <a:outerShdw blurRad="38100" dist="38100" dir="2700000" algn="tl">
                    <a:srgbClr val="000000"/>
                  </a:outerShdw>
                </a:effectLst>
                <a:latin typeface="Technical" pitchFamily="34" charset="0"/>
              </a:rPr>
              <a:t>E :	</a:t>
            </a:r>
            <a:r>
              <a:rPr lang="en-US" altLang="id-ID" sz="2800" b="1" i="1" dirty="0">
                <a:solidFill>
                  <a:schemeClr val="accent1"/>
                </a:solidFill>
                <a:effectLst>
                  <a:outerShdw blurRad="38100" dist="38100" dir="2700000" algn="tl">
                    <a:srgbClr val="000000"/>
                  </a:outerShdw>
                </a:effectLst>
                <a:latin typeface="Technical" pitchFamily="34" charset="0"/>
              </a:rPr>
              <a:t> 90	 100	 </a:t>
            </a:r>
            <a:r>
              <a:rPr lang="en-US" altLang="id-ID" sz="2800" b="1" i="1" dirty="0">
                <a:solidFill>
                  <a:srgbClr val="00FFFF"/>
                </a:solidFill>
                <a:effectLst>
                  <a:outerShdw blurRad="38100" dist="38100" dir="2700000" algn="tl">
                    <a:srgbClr val="000000"/>
                  </a:outerShdw>
                </a:effectLst>
                <a:latin typeface="Technical" pitchFamily="34" charset="0"/>
              </a:rPr>
              <a:t>110</a:t>
            </a:r>
            <a:r>
              <a:rPr lang="en-US" altLang="id-ID" sz="2800" b="1" i="1" dirty="0">
                <a:solidFill>
                  <a:schemeClr val="accent1"/>
                </a:solidFill>
                <a:effectLst>
                  <a:outerShdw blurRad="38100" dist="38100" dir="2700000" algn="tl">
                    <a:srgbClr val="000000"/>
                  </a:outerShdw>
                </a:effectLst>
                <a:latin typeface="Technical" pitchFamily="34" charset="0"/>
              </a:rPr>
              <a:t>	  125  140   </a:t>
            </a:r>
            <a:r>
              <a:rPr lang="en-US" altLang="id-ID" sz="2800" b="1" i="1" dirty="0">
                <a:solidFill>
                  <a:srgbClr val="CC0000"/>
                </a:solidFill>
                <a:effectLst>
                  <a:outerShdw blurRad="38100" dist="38100" dir="2700000" algn="tl">
                    <a:srgbClr val="000000"/>
                  </a:outerShdw>
                </a:effectLst>
                <a:latin typeface="Technical" pitchFamily="34" charset="0"/>
              </a:rPr>
              <a:t>200 	</a:t>
            </a:r>
            <a:r>
              <a:rPr lang="en-US" altLang="id-ID" sz="2800" b="1" i="1" dirty="0">
                <a:solidFill>
                  <a:srgbClr val="00FFFF"/>
                </a:solidFill>
                <a:effectLst>
                  <a:outerShdw blurRad="38100" dist="38100" dir="2700000" algn="tl">
                    <a:srgbClr val="000000"/>
                  </a:outerShdw>
                </a:effectLst>
                <a:latin typeface="Technical" pitchFamily="34" charset="0"/>
              </a:rPr>
              <a:t>(Volt)</a:t>
            </a:r>
            <a:endParaRPr lang="en-US" altLang="id-ID" sz="2800" b="1" i="1" dirty="0">
              <a:solidFill>
                <a:schemeClr val="accent1"/>
              </a:solidFill>
              <a:effectLst>
                <a:outerShdw blurRad="38100" dist="38100" dir="2700000" algn="tl">
                  <a:srgbClr val="000000"/>
                </a:outerShdw>
              </a:effectLst>
              <a:latin typeface="Technical" pitchFamily="34" charset="0"/>
            </a:endParaRPr>
          </a:p>
          <a:p>
            <a:pPr>
              <a:lnSpc>
                <a:spcPct val="120000"/>
              </a:lnSpc>
            </a:pPr>
            <a:r>
              <a:rPr lang="en-US" altLang="id-ID" sz="2800" b="1" i="1" dirty="0">
                <a:solidFill>
                  <a:srgbClr val="00FFFF"/>
                </a:solidFill>
                <a:effectLst>
                  <a:outerShdw blurRad="38100" dist="38100" dir="2700000" algn="tl">
                    <a:srgbClr val="000000"/>
                  </a:outerShdw>
                </a:effectLst>
                <a:latin typeface="Technical" pitchFamily="34" charset="0"/>
              </a:rPr>
              <a:t>I  :	</a:t>
            </a:r>
            <a:r>
              <a:rPr lang="en-US" altLang="id-ID" sz="2800" b="1" i="1" dirty="0">
                <a:solidFill>
                  <a:schemeClr val="accent1"/>
                </a:solidFill>
                <a:effectLst>
                  <a:outerShdw blurRad="38100" dist="38100" dir="2700000" algn="tl">
                    <a:srgbClr val="000000"/>
                  </a:outerShdw>
                </a:effectLst>
                <a:latin typeface="Technical" pitchFamily="34" charset="0"/>
              </a:rPr>
              <a:t>180	 200	 </a:t>
            </a:r>
            <a:r>
              <a:rPr lang="en-US" altLang="id-ID" sz="2800" b="1" i="1" dirty="0">
                <a:solidFill>
                  <a:srgbClr val="00FFFF"/>
                </a:solidFill>
                <a:effectLst>
                  <a:outerShdw blurRad="38100" dist="38100" dir="2700000" algn="tl">
                    <a:srgbClr val="000000"/>
                  </a:outerShdw>
                </a:effectLst>
                <a:latin typeface="Technical" pitchFamily="34" charset="0"/>
              </a:rPr>
              <a:t>250	</a:t>
            </a:r>
            <a:r>
              <a:rPr lang="en-US" altLang="id-ID" sz="2800" b="1" i="1" dirty="0">
                <a:solidFill>
                  <a:schemeClr val="accent1"/>
                </a:solidFill>
                <a:effectLst>
                  <a:outerShdw blurRad="38100" dist="38100" dir="2700000" algn="tl">
                    <a:srgbClr val="000000"/>
                  </a:outerShdw>
                </a:effectLst>
                <a:latin typeface="Technical" pitchFamily="34" charset="0"/>
              </a:rPr>
              <a:t>  280  330   </a:t>
            </a:r>
            <a:r>
              <a:rPr lang="en-US" altLang="id-ID" sz="2800" b="1" i="1" dirty="0">
                <a:solidFill>
                  <a:srgbClr val="CC0000"/>
                </a:solidFill>
                <a:effectLst>
                  <a:outerShdw blurRad="38100" dist="38100" dir="2700000" algn="tl">
                    <a:srgbClr val="000000"/>
                  </a:outerShdw>
                </a:effectLst>
                <a:latin typeface="Technical" pitchFamily="34" charset="0"/>
              </a:rPr>
              <a:t>400 	</a:t>
            </a:r>
            <a:r>
              <a:rPr lang="en-US" altLang="id-ID" sz="2800" b="1" i="1" dirty="0">
                <a:solidFill>
                  <a:srgbClr val="00FFFF"/>
                </a:solidFill>
                <a:effectLst>
                  <a:outerShdw blurRad="38100" dist="38100" dir="2700000" algn="tl">
                    <a:srgbClr val="000000"/>
                  </a:outerShdw>
                </a:effectLst>
                <a:latin typeface="Technical" pitchFamily="34" charset="0"/>
              </a:rPr>
              <a:t>(mA)</a:t>
            </a:r>
          </a:p>
        </p:txBody>
      </p:sp>
      <p:sp>
        <p:nvSpPr>
          <p:cNvPr id="717903" name="Freeform 79"/>
          <p:cNvSpPr>
            <a:spLocks/>
          </p:cNvSpPr>
          <p:nvPr/>
        </p:nvSpPr>
        <p:spPr bwMode="auto">
          <a:xfrm>
            <a:off x="1928678" y="1285875"/>
            <a:ext cx="5441627" cy="2643188"/>
          </a:xfrm>
          <a:custGeom>
            <a:avLst/>
            <a:gdLst>
              <a:gd name="T0" fmla="*/ 29 w 695"/>
              <a:gd name="T1" fmla="*/ 19 h 817"/>
              <a:gd name="T2" fmla="*/ 79 w 695"/>
              <a:gd name="T3" fmla="*/ 59 h 817"/>
              <a:gd name="T4" fmla="*/ 129 w 695"/>
              <a:gd name="T5" fmla="*/ 99 h 817"/>
              <a:gd name="T6" fmla="*/ 177 w 695"/>
              <a:gd name="T7" fmla="*/ 144 h 817"/>
              <a:gd name="T8" fmla="*/ 248 w 695"/>
              <a:gd name="T9" fmla="*/ 206 h 817"/>
              <a:gd name="T10" fmla="*/ 316 w 695"/>
              <a:gd name="T11" fmla="*/ 279 h 817"/>
              <a:gd name="T12" fmla="*/ 245 w 695"/>
              <a:gd name="T13" fmla="*/ 279 h 817"/>
              <a:gd name="T14" fmla="*/ 298 w 695"/>
              <a:gd name="T15" fmla="*/ 345 h 817"/>
              <a:gd name="T16" fmla="*/ 360 w 695"/>
              <a:gd name="T17" fmla="*/ 414 h 817"/>
              <a:gd name="T18" fmla="*/ 258 w 695"/>
              <a:gd name="T19" fmla="*/ 439 h 817"/>
              <a:gd name="T20" fmla="*/ 529 w 695"/>
              <a:gd name="T21" fmla="*/ 567 h 817"/>
              <a:gd name="T22" fmla="*/ 487 w 695"/>
              <a:gd name="T23" fmla="*/ 592 h 817"/>
              <a:gd name="T24" fmla="*/ 450 w 695"/>
              <a:gd name="T25" fmla="*/ 614 h 817"/>
              <a:gd name="T26" fmla="*/ 695 w 695"/>
              <a:gd name="T27" fmla="*/ 692 h 817"/>
              <a:gd name="T28" fmla="*/ 633 w 695"/>
              <a:gd name="T29" fmla="*/ 735 h 817"/>
              <a:gd name="T30" fmla="*/ 658 w 695"/>
              <a:gd name="T31" fmla="*/ 761 h 817"/>
              <a:gd name="T32" fmla="*/ 493 w 695"/>
              <a:gd name="T33" fmla="*/ 790 h 817"/>
              <a:gd name="T34" fmla="*/ 577 w 695"/>
              <a:gd name="T35" fmla="*/ 721 h 817"/>
              <a:gd name="T36" fmla="*/ 406 w 695"/>
              <a:gd name="T37" fmla="*/ 600 h 817"/>
              <a:gd name="T38" fmla="*/ 410 w 695"/>
              <a:gd name="T39" fmla="*/ 584 h 817"/>
              <a:gd name="T40" fmla="*/ 118 w 695"/>
              <a:gd name="T41" fmla="*/ 418 h 817"/>
              <a:gd name="T42" fmla="*/ 160 w 695"/>
              <a:gd name="T43" fmla="*/ 391 h 817"/>
              <a:gd name="T44" fmla="*/ 216 w 695"/>
              <a:gd name="T45" fmla="*/ 397 h 817"/>
              <a:gd name="T46" fmla="*/ 233 w 695"/>
              <a:gd name="T47" fmla="*/ 391 h 817"/>
              <a:gd name="T48" fmla="*/ 177 w 695"/>
              <a:gd name="T49" fmla="*/ 342 h 817"/>
              <a:gd name="T50" fmla="*/ 121 w 695"/>
              <a:gd name="T51" fmla="*/ 292 h 817"/>
              <a:gd name="T52" fmla="*/ 75 w 695"/>
              <a:gd name="T53" fmla="*/ 217 h 817"/>
              <a:gd name="T54" fmla="*/ 135 w 695"/>
              <a:gd name="T55" fmla="*/ 233 h 817"/>
              <a:gd name="T56" fmla="*/ 164 w 695"/>
              <a:gd name="T57" fmla="*/ 229 h 817"/>
              <a:gd name="T58" fmla="*/ 160 w 695"/>
              <a:gd name="T59" fmla="*/ 217 h 817"/>
              <a:gd name="T60" fmla="*/ 125 w 695"/>
              <a:gd name="T61" fmla="*/ 185 h 817"/>
              <a:gd name="T62" fmla="*/ 108 w 695"/>
              <a:gd name="T63" fmla="*/ 156 h 817"/>
              <a:gd name="T64" fmla="*/ 58 w 695"/>
              <a:gd name="T65" fmla="*/ 92 h 817"/>
              <a:gd name="T66" fmla="*/ 0 w 695"/>
              <a:gd name="T67" fmla="*/ 11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5" h="817">
                <a:moveTo>
                  <a:pt x="4" y="0"/>
                </a:moveTo>
                <a:lnTo>
                  <a:pt x="29" y="19"/>
                </a:lnTo>
                <a:lnTo>
                  <a:pt x="54" y="39"/>
                </a:lnTo>
                <a:lnTo>
                  <a:pt x="79" y="59"/>
                </a:lnTo>
                <a:lnTo>
                  <a:pt x="104" y="78"/>
                </a:lnTo>
                <a:lnTo>
                  <a:pt x="129" y="99"/>
                </a:lnTo>
                <a:lnTo>
                  <a:pt x="152" y="121"/>
                </a:lnTo>
                <a:lnTo>
                  <a:pt x="177" y="144"/>
                </a:lnTo>
                <a:lnTo>
                  <a:pt x="200" y="169"/>
                </a:lnTo>
                <a:lnTo>
                  <a:pt x="248" y="206"/>
                </a:lnTo>
                <a:lnTo>
                  <a:pt x="304" y="261"/>
                </a:lnTo>
                <a:lnTo>
                  <a:pt x="316" y="279"/>
                </a:lnTo>
                <a:lnTo>
                  <a:pt x="252" y="276"/>
                </a:lnTo>
                <a:lnTo>
                  <a:pt x="245" y="279"/>
                </a:lnTo>
                <a:lnTo>
                  <a:pt x="241" y="297"/>
                </a:lnTo>
                <a:lnTo>
                  <a:pt x="298" y="345"/>
                </a:lnTo>
                <a:lnTo>
                  <a:pt x="314" y="354"/>
                </a:lnTo>
                <a:lnTo>
                  <a:pt x="360" y="414"/>
                </a:lnTo>
                <a:lnTo>
                  <a:pt x="233" y="427"/>
                </a:lnTo>
                <a:lnTo>
                  <a:pt x="258" y="439"/>
                </a:lnTo>
                <a:lnTo>
                  <a:pt x="281" y="448"/>
                </a:lnTo>
                <a:lnTo>
                  <a:pt x="529" y="567"/>
                </a:lnTo>
                <a:lnTo>
                  <a:pt x="545" y="580"/>
                </a:lnTo>
                <a:lnTo>
                  <a:pt x="487" y="592"/>
                </a:lnTo>
                <a:lnTo>
                  <a:pt x="462" y="601"/>
                </a:lnTo>
                <a:lnTo>
                  <a:pt x="450" y="614"/>
                </a:lnTo>
                <a:lnTo>
                  <a:pt x="454" y="619"/>
                </a:lnTo>
                <a:lnTo>
                  <a:pt x="695" y="692"/>
                </a:lnTo>
                <a:lnTo>
                  <a:pt x="637" y="724"/>
                </a:lnTo>
                <a:lnTo>
                  <a:pt x="633" y="735"/>
                </a:lnTo>
                <a:lnTo>
                  <a:pt x="647" y="747"/>
                </a:lnTo>
                <a:lnTo>
                  <a:pt x="658" y="761"/>
                </a:lnTo>
                <a:lnTo>
                  <a:pt x="683" y="817"/>
                </a:lnTo>
                <a:lnTo>
                  <a:pt x="493" y="790"/>
                </a:lnTo>
                <a:lnTo>
                  <a:pt x="552" y="749"/>
                </a:lnTo>
                <a:lnTo>
                  <a:pt x="577" y="721"/>
                </a:lnTo>
                <a:lnTo>
                  <a:pt x="297" y="630"/>
                </a:lnTo>
                <a:lnTo>
                  <a:pt x="406" y="600"/>
                </a:lnTo>
                <a:lnTo>
                  <a:pt x="410" y="592"/>
                </a:lnTo>
                <a:lnTo>
                  <a:pt x="410" y="584"/>
                </a:lnTo>
                <a:lnTo>
                  <a:pt x="225" y="479"/>
                </a:lnTo>
                <a:lnTo>
                  <a:pt x="118" y="418"/>
                </a:lnTo>
                <a:lnTo>
                  <a:pt x="118" y="397"/>
                </a:lnTo>
                <a:lnTo>
                  <a:pt x="160" y="391"/>
                </a:lnTo>
                <a:lnTo>
                  <a:pt x="206" y="391"/>
                </a:lnTo>
                <a:lnTo>
                  <a:pt x="216" y="397"/>
                </a:lnTo>
                <a:lnTo>
                  <a:pt x="225" y="397"/>
                </a:lnTo>
                <a:lnTo>
                  <a:pt x="233" y="391"/>
                </a:lnTo>
                <a:lnTo>
                  <a:pt x="220" y="370"/>
                </a:lnTo>
                <a:lnTo>
                  <a:pt x="177" y="342"/>
                </a:lnTo>
                <a:lnTo>
                  <a:pt x="131" y="306"/>
                </a:lnTo>
                <a:lnTo>
                  <a:pt x="121" y="292"/>
                </a:lnTo>
                <a:lnTo>
                  <a:pt x="29" y="210"/>
                </a:lnTo>
                <a:lnTo>
                  <a:pt x="75" y="217"/>
                </a:lnTo>
                <a:lnTo>
                  <a:pt x="102" y="217"/>
                </a:lnTo>
                <a:lnTo>
                  <a:pt x="135" y="233"/>
                </a:lnTo>
                <a:lnTo>
                  <a:pt x="154" y="237"/>
                </a:lnTo>
                <a:lnTo>
                  <a:pt x="164" y="229"/>
                </a:lnTo>
                <a:lnTo>
                  <a:pt x="164" y="224"/>
                </a:lnTo>
                <a:lnTo>
                  <a:pt x="160" y="217"/>
                </a:lnTo>
                <a:lnTo>
                  <a:pt x="139" y="206"/>
                </a:lnTo>
                <a:lnTo>
                  <a:pt x="125" y="185"/>
                </a:lnTo>
                <a:lnTo>
                  <a:pt x="125" y="176"/>
                </a:lnTo>
                <a:lnTo>
                  <a:pt x="108" y="156"/>
                </a:lnTo>
                <a:lnTo>
                  <a:pt x="71" y="119"/>
                </a:lnTo>
                <a:lnTo>
                  <a:pt x="58" y="92"/>
                </a:lnTo>
                <a:lnTo>
                  <a:pt x="44" y="76"/>
                </a:lnTo>
                <a:lnTo>
                  <a:pt x="0" y="11"/>
                </a:lnTo>
                <a:lnTo>
                  <a:pt x="4" y="0"/>
                </a:lnTo>
                <a:close/>
              </a:path>
            </a:pathLst>
          </a:custGeom>
          <a:solidFill>
            <a:srgbClr val="FFFF00"/>
          </a:solidFill>
          <a:ln w="9525">
            <a:solidFill>
              <a:srgbClr val="FF0000"/>
            </a:solidFill>
            <a:round/>
            <a:headEnd/>
            <a:tailEnd/>
          </a:ln>
        </p:spPr>
        <p:txBody>
          <a:bodyPr lIns="83942" tIns="41971" rIns="83942" bIns="41971"/>
          <a:lstStyle/>
          <a:p>
            <a:endParaRPr lang="id-ID"/>
          </a:p>
        </p:txBody>
      </p:sp>
      <p:sp>
        <p:nvSpPr>
          <p:cNvPr id="717904" name="Rectangle 80"/>
          <p:cNvSpPr>
            <a:spLocks noChangeArrowheads="1"/>
          </p:cNvSpPr>
          <p:nvPr/>
        </p:nvSpPr>
        <p:spPr bwMode="auto">
          <a:xfrm>
            <a:off x="3423643" y="1071563"/>
            <a:ext cx="2732533" cy="3194711"/>
          </a:xfrm>
          <a:prstGeom prst="rect">
            <a:avLst/>
          </a:prstGeom>
          <a:solidFill>
            <a:srgbClr val="FF9900"/>
          </a:solidFill>
          <a:ln w="12700">
            <a:solidFill>
              <a:schemeClr val="folHlink"/>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1429" tIns="45715" rIns="91429" bIns="45715">
            <a:spAutoFit/>
          </a:bodyPr>
          <a:lstStyle>
            <a:lvl1pPr algn="l" defTabSz="995363">
              <a:defRPr sz="2400">
                <a:solidFill>
                  <a:schemeClr val="tx1"/>
                </a:solidFill>
                <a:latin typeface="Times New Roman" pitchFamily="18" charset="0"/>
              </a:defRPr>
            </a:lvl1pPr>
            <a:lvl2pPr marL="498475" algn="l" defTabSz="995363">
              <a:defRPr sz="2400">
                <a:solidFill>
                  <a:schemeClr val="tx1"/>
                </a:solidFill>
                <a:latin typeface="Times New Roman" pitchFamily="18" charset="0"/>
              </a:defRPr>
            </a:lvl2pPr>
            <a:lvl3pPr marL="995363" algn="l" defTabSz="995363">
              <a:defRPr sz="2400">
                <a:solidFill>
                  <a:schemeClr val="tx1"/>
                </a:solidFill>
                <a:latin typeface="Times New Roman" pitchFamily="18" charset="0"/>
              </a:defRPr>
            </a:lvl3pPr>
            <a:lvl4pPr marL="1493838" algn="l" defTabSz="995363">
              <a:defRPr sz="2400">
                <a:solidFill>
                  <a:schemeClr val="tx1"/>
                </a:solidFill>
                <a:latin typeface="Times New Roman" pitchFamily="18" charset="0"/>
              </a:defRPr>
            </a:lvl4pPr>
            <a:lvl5pPr marL="1992313" algn="l" defTabSz="995363">
              <a:defRPr sz="2400">
                <a:solidFill>
                  <a:schemeClr val="tx1"/>
                </a:solidFill>
                <a:latin typeface="Times New Roman" pitchFamily="18" charset="0"/>
              </a:defRPr>
            </a:lvl5pPr>
            <a:lvl6pPr marL="2449513" defTabSz="995363" eaLnBrk="0" fontAlgn="base" hangingPunct="0">
              <a:spcBef>
                <a:spcPct val="0"/>
              </a:spcBef>
              <a:spcAft>
                <a:spcPct val="0"/>
              </a:spcAft>
              <a:defRPr sz="2400">
                <a:solidFill>
                  <a:schemeClr val="tx1"/>
                </a:solidFill>
                <a:latin typeface="Times New Roman" pitchFamily="18" charset="0"/>
              </a:defRPr>
            </a:lvl6pPr>
            <a:lvl7pPr marL="2906713" defTabSz="995363" eaLnBrk="0" fontAlgn="base" hangingPunct="0">
              <a:spcBef>
                <a:spcPct val="0"/>
              </a:spcBef>
              <a:spcAft>
                <a:spcPct val="0"/>
              </a:spcAft>
              <a:defRPr sz="2400">
                <a:solidFill>
                  <a:schemeClr val="tx1"/>
                </a:solidFill>
                <a:latin typeface="Times New Roman" pitchFamily="18" charset="0"/>
              </a:defRPr>
            </a:lvl7pPr>
            <a:lvl8pPr marL="3363913" defTabSz="995363" eaLnBrk="0" fontAlgn="base" hangingPunct="0">
              <a:spcBef>
                <a:spcPct val="0"/>
              </a:spcBef>
              <a:spcAft>
                <a:spcPct val="0"/>
              </a:spcAft>
              <a:defRPr sz="2400">
                <a:solidFill>
                  <a:schemeClr val="tx1"/>
                </a:solidFill>
                <a:latin typeface="Times New Roman" pitchFamily="18" charset="0"/>
              </a:defRPr>
            </a:lvl8pPr>
            <a:lvl9pPr marL="3821113" defTabSz="995363"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altLang="id-ID" sz="25200" dirty="0">
                <a:solidFill>
                  <a:srgbClr val="FF0000"/>
                </a:solidFill>
                <a:latin typeface="Wingdings" pitchFamily="2" charset="2"/>
              </a:rPr>
              <a:t>N</a:t>
            </a: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17</a:t>
            </a:fld>
            <a:endParaRPr kumimoji="0" lang="en-US"/>
          </a:p>
        </p:txBody>
      </p:sp>
    </p:spTree>
    <p:extLst>
      <p:ext uri="{BB962C8B-B14F-4D97-AF65-F5344CB8AC3E}">
        <p14:creationId xmlns:p14="http://schemas.microsoft.com/office/powerpoint/2010/main" xmlns="" val="4097066909"/>
      </p:ext>
    </p:extLst>
  </p:cSld>
  <p:clrMapOvr>
    <a:masterClrMapping/>
  </p:clrMapOvr>
  <p:transition advClick="0" advTm="10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717903"/>
                                        </p:tgtEl>
                                        <p:attrNameLst>
                                          <p:attrName>style.visibility</p:attrName>
                                        </p:attrNameLst>
                                      </p:cBhvr>
                                      <p:to>
                                        <p:strVal val="visible"/>
                                      </p:to>
                                    </p:set>
                                    <p:anim calcmode="lin" valueType="num">
                                      <p:cBhvr>
                                        <p:cTn id="7" dur="500" fill="hold"/>
                                        <p:tgtEl>
                                          <p:spTgt spid="717903"/>
                                        </p:tgtEl>
                                        <p:attrNameLst>
                                          <p:attrName>ppt_w</p:attrName>
                                        </p:attrNameLst>
                                      </p:cBhvr>
                                      <p:tavLst>
                                        <p:tav tm="0">
                                          <p:val>
                                            <p:strVal val="4*#ppt_w"/>
                                          </p:val>
                                        </p:tav>
                                        <p:tav tm="100000">
                                          <p:val>
                                            <p:strVal val="#ppt_w"/>
                                          </p:val>
                                        </p:tav>
                                      </p:tavLst>
                                    </p:anim>
                                    <p:anim calcmode="lin" valueType="num">
                                      <p:cBhvr>
                                        <p:cTn id="8" dur="500" fill="hold"/>
                                        <p:tgtEl>
                                          <p:spTgt spid="717903"/>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grpId="0" nodeType="clickEffect">
                                  <p:stCondLst>
                                    <p:cond delay="0"/>
                                  </p:stCondLst>
                                  <p:childTnLst>
                                    <p:set>
                                      <p:cBhvr>
                                        <p:cTn id="12" dur="1" fill="hold">
                                          <p:stCondLst>
                                            <p:cond delay="0"/>
                                          </p:stCondLst>
                                        </p:cTn>
                                        <p:tgtEl>
                                          <p:spTgt spid="717901"/>
                                        </p:tgtEl>
                                        <p:attrNameLst>
                                          <p:attrName>style.visibility</p:attrName>
                                        </p:attrNameLst>
                                      </p:cBhvr>
                                      <p:to>
                                        <p:strVal val="visible"/>
                                      </p:to>
                                    </p:set>
                                    <p:anim calcmode="lin" valueType="num">
                                      <p:cBhvr>
                                        <p:cTn id="13" dur="500" fill="hold"/>
                                        <p:tgtEl>
                                          <p:spTgt spid="717901"/>
                                        </p:tgtEl>
                                        <p:attrNameLst>
                                          <p:attrName>ppt_w</p:attrName>
                                        </p:attrNameLst>
                                      </p:cBhvr>
                                      <p:tavLst>
                                        <p:tav tm="0">
                                          <p:val>
                                            <p:fltVal val="0"/>
                                          </p:val>
                                        </p:tav>
                                        <p:tav tm="100000">
                                          <p:val>
                                            <p:strVal val="#ppt_w"/>
                                          </p:val>
                                        </p:tav>
                                      </p:tavLst>
                                    </p:anim>
                                    <p:anim calcmode="lin" valueType="num">
                                      <p:cBhvr>
                                        <p:cTn id="14" dur="500" fill="hold"/>
                                        <p:tgtEl>
                                          <p:spTgt spid="717901"/>
                                        </p:tgtEl>
                                        <p:attrNameLst>
                                          <p:attrName>ppt_h</p:attrName>
                                        </p:attrNameLst>
                                      </p:cBhvr>
                                      <p:tavLst>
                                        <p:tav tm="0">
                                          <p:val>
                                            <p:fltVal val="0"/>
                                          </p:val>
                                        </p:tav>
                                        <p:tav tm="100000">
                                          <p:val>
                                            <p:strVal val="#ppt_h"/>
                                          </p:val>
                                        </p:tav>
                                      </p:tavLst>
                                    </p:anim>
                                    <p:anim calcmode="lin" valueType="num">
                                      <p:cBhvr>
                                        <p:cTn id="15" dur="500" fill="hold"/>
                                        <p:tgtEl>
                                          <p:spTgt spid="717901"/>
                                        </p:tgtEl>
                                        <p:attrNameLst>
                                          <p:attrName>ppt_x</p:attrName>
                                        </p:attrNameLst>
                                      </p:cBhvr>
                                      <p:tavLst>
                                        <p:tav tm="0">
                                          <p:val>
                                            <p:fltVal val="0.5"/>
                                          </p:val>
                                        </p:tav>
                                        <p:tav tm="100000">
                                          <p:val>
                                            <p:strVal val="#ppt_x"/>
                                          </p:val>
                                        </p:tav>
                                      </p:tavLst>
                                    </p:anim>
                                    <p:anim calcmode="lin" valueType="num">
                                      <p:cBhvr>
                                        <p:cTn id="16" dur="500" fill="hold"/>
                                        <p:tgtEl>
                                          <p:spTgt spid="717901"/>
                                        </p:tgtEl>
                                        <p:attrNameLst>
                                          <p:attrName>ppt_y</p:attrName>
                                        </p:attrNameLst>
                                      </p:cBhvr>
                                      <p:tavLst>
                                        <p:tav tm="0">
                                          <p:val>
                                            <p:fltVal val="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528" fill="hold" grpId="0" nodeType="clickEffect">
                                  <p:stCondLst>
                                    <p:cond delay="0"/>
                                  </p:stCondLst>
                                  <p:childTnLst>
                                    <p:set>
                                      <p:cBhvr>
                                        <p:cTn id="20" dur="1" fill="hold">
                                          <p:stCondLst>
                                            <p:cond delay="0"/>
                                          </p:stCondLst>
                                        </p:cTn>
                                        <p:tgtEl>
                                          <p:spTgt spid="717902"/>
                                        </p:tgtEl>
                                        <p:attrNameLst>
                                          <p:attrName>style.visibility</p:attrName>
                                        </p:attrNameLst>
                                      </p:cBhvr>
                                      <p:to>
                                        <p:strVal val="visible"/>
                                      </p:to>
                                    </p:set>
                                    <p:anim calcmode="lin" valueType="num">
                                      <p:cBhvr>
                                        <p:cTn id="21" dur="500" fill="hold"/>
                                        <p:tgtEl>
                                          <p:spTgt spid="717902"/>
                                        </p:tgtEl>
                                        <p:attrNameLst>
                                          <p:attrName>ppt_w</p:attrName>
                                        </p:attrNameLst>
                                      </p:cBhvr>
                                      <p:tavLst>
                                        <p:tav tm="0">
                                          <p:val>
                                            <p:fltVal val="0"/>
                                          </p:val>
                                        </p:tav>
                                        <p:tav tm="100000">
                                          <p:val>
                                            <p:strVal val="#ppt_w"/>
                                          </p:val>
                                        </p:tav>
                                      </p:tavLst>
                                    </p:anim>
                                    <p:anim calcmode="lin" valueType="num">
                                      <p:cBhvr>
                                        <p:cTn id="22" dur="500" fill="hold"/>
                                        <p:tgtEl>
                                          <p:spTgt spid="717902"/>
                                        </p:tgtEl>
                                        <p:attrNameLst>
                                          <p:attrName>ppt_h</p:attrName>
                                        </p:attrNameLst>
                                      </p:cBhvr>
                                      <p:tavLst>
                                        <p:tav tm="0">
                                          <p:val>
                                            <p:fltVal val="0"/>
                                          </p:val>
                                        </p:tav>
                                        <p:tav tm="100000">
                                          <p:val>
                                            <p:strVal val="#ppt_h"/>
                                          </p:val>
                                        </p:tav>
                                      </p:tavLst>
                                    </p:anim>
                                    <p:anim calcmode="lin" valueType="num">
                                      <p:cBhvr>
                                        <p:cTn id="23" dur="500" fill="hold"/>
                                        <p:tgtEl>
                                          <p:spTgt spid="717902"/>
                                        </p:tgtEl>
                                        <p:attrNameLst>
                                          <p:attrName>ppt_x</p:attrName>
                                        </p:attrNameLst>
                                      </p:cBhvr>
                                      <p:tavLst>
                                        <p:tav tm="0">
                                          <p:val>
                                            <p:fltVal val="0.5"/>
                                          </p:val>
                                        </p:tav>
                                        <p:tav tm="100000">
                                          <p:val>
                                            <p:strVal val="#ppt_x"/>
                                          </p:val>
                                        </p:tav>
                                      </p:tavLst>
                                    </p:anim>
                                    <p:anim calcmode="lin" valueType="num">
                                      <p:cBhvr>
                                        <p:cTn id="24" dur="500" fill="hold"/>
                                        <p:tgtEl>
                                          <p:spTgt spid="71790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901" grpId="0" animBg="1" autoUpdateAnimBg="0"/>
      <p:bldP spid="717902" grpId="0" animBg="1" autoUpdateAnimBg="0"/>
      <p:bldP spid="71790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SG" dirty="0" smtClean="0"/>
              <a:t>6.</a:t>
            </a:r>
            <a:r>
              <a:rPr lang="en-GB" dirty="0"/>
              <a:t> </a:t>
            </a:r>
            <a:r>
              <a:rPr lang="en-GB" dirty="0" smtClean="0"/>
              <a:t>B</a:t>
            </a:r>
            <a:r>
              <a:rPr lang="id-ID" dirty="0" smtClean="0"/>
              <a:t>ahaya Listrik </a:t>
            </a:r>
            <a:endParaRPr lang="en-SG" dirty="0"/>
          </a:p>
        </p:txBody>
      </p:sp>
      <p:sp>
        <p:nvSpPr>
          <p:cNvPr id="3" name="Content Placeholder 2"/>
          <p:cNvSpPr>
            <a:spLocks noGrp="1"/>
          </p:cNvSpPr>
          <p:nvPr>
            <p:ph idx="1"/>
          </p:nvPr>
        </p:nvSpPr>
        <p:spPr/>
        <p:txBody>
          <a:bodyPr>
            <a:normAutofit lnSpcReduction="10000"/>
          </a:bodyPr>
          <a:lstStyle/>
          <a:p>
            <a:r>
              <a:rPr lang="id-ID" dirty="0"/>
              <a:t>D</a:t>
            </a:r>
            <a:r>
              <a:rPr lang="id-ID" dirty="0" smtClean="0"/>
              <a:t>ampak arus listrik bagi tubuh manusia</a:t>
            </a:r>
          </a:p>
          <a:p>
            <a:pPr lvl="1"/>
            <a:r>
              <a:rPr lang="id-ID" dirty="0" smtClean="0"/>
              <a:t>gagal kerja jantung</a:t>
            </a:r>
          </a:p>
          <a:p>
            <a:pPr lvl="1"/>
            <a:r>
              <a:rPr lang="id-ID" dirty="0" smtClean="0"/>
              <a:t>gangguan pernafasan</a:t>
            </a:r>
          </a:p>
          <a:p>
            <a:pPr lvl="1"/>
            <a:r>
              <a:rPr lang="id-ID" dirty="0" smtClean="0"/>
              <a:t>kerusakan sel</a:t>
            </a:r>
          </a:p>
          <a:p>
            <a:pPr lvl="1"/>
            <a:r>
              <a:rPr lang="id-ID" dirty="0" smtClean="0"/>
              <a:t>terbakar</a:t>
            </a:r>
          </a:p>
          <a:p>
            <a:r>
              <a:rPr lang="id-ID" dirty="0" smtClean="0"/>
              <a:t>Tiga Faktor penentu tingkat bahaya listrik</a:t>
            </a:r>
          </a:p>
          <a:p>
            <a:pPr lvl="1"/>
            <a:r>
              <a:rPr lang="id-ID" dirty="0" smtClean="0"/>
              <a:t>tegangan</a:t>
            </a:r>
          </a:p>
          <a:p>
            <a:pPr lvl="1"/>
            <a:r>
              <a:rPr lang="id-ID" dirty="0" smtClean="0"/>
              <a:t>arus</a:t>
            </a:r>
          </a:p>
          <a:p>
            <a:pPr lvl="1"/>
            <a:r>
              <a:rPr lang="id-ID" dirty="0" smtClean="0"/>
              <a:t>tahan</a:t>
            </a:r>
          </a:p>
          <a:p>
            <a:pPr marL="457200" lvl="1" indent="0">
              <a:buNone/>
            </a:pPr>
            <a:endParaRPr lang="id-ID" dirty="0" smtClean="0"/>
          </a:p>
          <a:p>
            <a:pPr lvl="1"/>
            <a:endParaRPr lang="id-ID" dirty="0" smtClean="0"/>
          </a:p>
          <a:p>
            <a:pPr lvl="1"/>
            <a:endParaRPr lang="id-ID" dirty="0" smtClean="0"/>
          </a:p>
          <a:p>
            <a:endParaRPr lang="en-SG"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83968" y="4522788"/>
            <a:ext cx="2816225" cy="2189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9E29E33-B620-47F9-BB04-8846C2A5AFCC}" type="slidenum">
              <a:rPr kumimoji="0" lang="en-US" smtClean="0"/>
              <a:pPr/>
              <a:t>18</a:t>
            </a:fld>
            <a:endParaRPr kumimoji="0" lang="en-US"/>
          </a:p>
        </p:txBody>
      </p:sp>
    </p:spTree>
    <p:extLst>
      <p:ext uri="{BB962C8B-B14F-4D97-AF65-F5344CB8AC3E}">
        <p14:creationId xmlns:p14="http://schemas.microsoft.com/office/powerpoint/2010/main" xmlns="" val="4088072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46" y="1268760"/>
            <a:ext cx="4762872" cy="3370386"/>
          </a:xfrm>
        </p:spPr>
        <p:txBody>
          <a:bodyPr>
            <a:noAutofit/>
          </a:bodyPr>
          <a:lstStyle/>
          <a:p>
            <a:r>
              <a:rPr lang="id-ID" sz="2400" dirty="0">
                <a:solidFill>
                  <a:srgbClr val="333333"/>
                </a:solidFill>
                <a:latin typeface="Arial"/>
              </a:rPr>
              <a:t>Keterangan :</a:t>
            </a:r>
            <a:br>
              <a:rPr lang="id-ID" sz="2400" dirty="0">
                <a:solidFill>
                  <a:srgbClr val="333333"/>
                </a:solidFill>
                <a:latin typeface="Arial"/>
              </a:rPr>
            </a:br>
            <a:r>
              <a:rPr lang="id-ID" sz="2400" dirty="0">
                <a:solidFill>
                  <a:srgbClr val="333333"/>
                </a:solidFill>
                <a:latin typeface="Arial"/>
              </a:rPr>
              <a:t>Ru1 = Tahanan penghantar</a:t>
            </a:r>
            <a:br>
              <a:rPr lang="id-ID" sz="2400" dirty="0">
                <a:solidFill>
                  <a:srgbClr val="333333"/>
                </a:solidFill>
                <a:latin typeface="Arial"/>
              </a:rPr>
            </a:br>
            <a:r>
              <a:rPr lang="id-ID" sz="2400" dirty="0">
                <a:solidFill>
                  <a:srgbClr val="333333"/>
                </a:solidFill>
                <a:latin typeface="Arial"/>
              </a:rPr>
              <a:t>Rki = Tahanan tubuh</a:t>
            </a:r>
            <a:br>
              <a:rPr lang="id-ID" sz="2400" dirty="0">
                <a:solidFill>
                  <a:srgbClr val="333333"/>
                </a:solidFill>
                <a:latin typeface="Arial"/>
              </a:rPr>
            </a:br>
            <a:r>
              <a:rPr lang="id-ID" sz="2400" dirty="0">
                <a:solidFill>
                  <a:srgbClr val="333333"/>
                </a:solidFill>
                <a:latin typeface="Arial"/>
              </a:rPr>
              <a:t>Ru2 = Tahanan penghantar</a:t>
            </a:r>
            <a:br>
              <a:rPr lang="id-ID" sz="2400" dirty="0">
                <a:solidFill>
                  <a:srgbClr val="333333"/>
                </a:solidFill>
                <a:latin typeface="Arial"/>
              </a:rPr>
            </a:br>
            <a:r>
              <a:rPr lang="id-ID" sz="2400" dirty="0">
                <a:solidFill>
                  <a:srgbClr val="333333"/>
                </a:solidFill>
                <a:latin typeface="Arial"/>
              </a:rPr>
              <a:t>Rk = Tahanan total = Ru1 + Rki + Ru2</a:t>
            </a:r>
            <a:br>
              <a:rPr lang="id-ID" sz="2400" dirty="0">
                <a:solidFill>
                  <a:srgbClr val="333333"/>
                </a:solidFill>
                <a:latin typeface="Arial"/>
              </a:rPr>
            </a:br>
            <a:r>
              <a:rPr lang="id-ID" sz="2400" dirty="0"/>
              <a:t/>
            </a:r>
            <a:br>
              <a:rPr lang="id-ID" sz="2400" dirty="0"/>
            </a:br>
            <a:endParaRPr lang="id-ID" sz="2400" dirty="0"/>
          </a:p>
        </p:txBody>
      </p:sp>
      <p:pic>
        <p:nvPicPr>
          <p:cNvPr id="3074" name="Picture 2" descr="C:\Users\LENA KURNIAWATI\Documents\Bluetooth\Inbox\Screenshot_2015-09-13-10-30-42.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10175" b="7368"/>
          <a:stretch/>
        </p:blipFill>
        <p:spPr bwMode="auto">
          <a:xfrm>
            <a:off x="4932040" y="404664"/>
            <a:ext cx="3857625" cy="565484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69E29E33-B620-47F9-BB04-8846C2A5AFCC}" type="slidenum">
              <a:rPr kumimoji="0" lang="en-US" smtClean="0"/>
              <a:pPr/>
              <a:t>19</a:t>
            </a:fld>
            <a:endParaRPr kumimoji="0" lang="en-US"/>
          </a:p>
        </p:txBody>
      </p:sp>
    </p:spTree>
    <p:extLst>
      <p:ext uri="{BB962C8B-B14F-4D97-AF65-F5344CB8AC3E}">
        <p14:creationId xmlns:p14="http://schemas.microsoft.com/office/powerpoint/2010/main" xmlns="" val="253418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96753"/>
            <a:ext cx="7772400" cy="2403698"/>
          </a:xfrm>
        </p:spPr>
        <p:txBody>
          <a:bodyPr>
            <a:normAutofit fontScale="90000"/>
          </a:bodyPr>
          <a:lstStyle/>
          <a:p>
            <a:pPr marL="147955">
              <a:lnSpc>
                <a:spcPct val="115000"/>
              </a:lnSpc>
              <a:spcAft>
                <a:spcPts val="1000"/>
              </a:spcAft>
            </a:pPr>
            <a:r>
              <a:rPr lang="id-ID" dirty="0" smtClean="0"/>
              <a:t>MD2</a:t>
            </a:r>
            <a:r>
              <a:rPr lang="id-ID" dirty="0"/>
              <a:t>. </a:t>
            </a:r>
            <a:r>
              <a:rPr lang="en-SG" dirty="0" smtClean="0"/>
              <a:t/>
            </a:r>
            <a:br>
              <a:rPr lang="en-SG" dirty="0" smtClean="0"/>
            </a:br>
            <a:r>
              <a:rPr lang="en-SG" dirty="0" err="1" smtClean="0"/>
              <a:t>Pembinaan</a:t>
            </a:r>
            <a:r>
              <a:rPr lang="en-SG" dirty="0" smtClean="0"/>
              <a:t> </a:t>
            </a:r>
            <a:r>
              <a:rPr lang="en-SG" dirty="0" err="1"/>
              <a:t>dan</a:t>
            </a:r>
            <a:r>
              <a:rPr lang="en-SG" dirty="0"/>
              <a:t> </a:t>
            </a:r>
            <a:r>
              <a:rPr lang="en-SG" dirty="0" err="1"/>
              <a:t>pengawasan</a:t>
            </a:r>
            <a:r>
              <a:rPr lang="en-SG" dirty="0"/>
              <a:t> </a:t>
            </a:r>
            <a:r>
              <a:rPr lang="en-SG" dirty="0" err="1"/>
              <a:t>norma</a:t>
            </a:r>
            <a:r>
              <a:rPr lang="en-SG" dirty="0"/>
              <a:t> K3 </a:t>
            </a:r>
            <a:r>
              <a:rPr lang="en-SG" dirty="0" err="1"/>
              <a:t>Listrik</a:t>
            </a:r>
            <a:endParaRPr lang="en-SG" dirty="0"/>
          </a:p>
        </p:txBody>
      </p:sp>
      <p:sp>
        <p:nvSpPr>
          <p:cNvPr id="3" name="Subtitle 2"/>
          <p:cNvSpPr>
            <a:spLocks noGrp="1"/>
          </p:cNvSpPr>
          <p:nvPr>
            <p:ph type="subTitle" idx="1"/>
          </p:nvPr>
        </p:nvSpPr>
        <p:spPr/>
        <p:txBody>
          <a:bodyPr/>
          <a:lstStyle/>
          <a:p>
            <a:endParaRPr lang="en-SG"/>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a:t>
            </a:fld>
            <a:endParaRPr kumimoji="0" lang="en-US"/>
          </a:p>
        </p:txBody>
      </p:sp>
    </p:spTree>
    <p:extLst>
      <p:ext uri="{BB962C8B-B14F-4D97-AF65-F5344CB8AC3E}">
        <p14:creationId xmlns:p14="http://schemas.microsoft.com/office/powerpoint/2010/main" xmlns="" val="661689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769"/>
            <a:ext cx="8229600" cy="1143000"/>
          </a:xfrm>
        </p:spPr>
        <p:txBody>
          <a:bodyPr/>
          <a:lstStyle/>
          <a:p>
            <a:endParaRPr lang="id-ID" dirty="0"/>
          </a:p>
        </p:txBody>
      </p:sp>
      <p:sp>
        <p:nvSpPr>
          <p:cNvPr id="3" name="Content Placeholder 2"/>
          <p:cNvSpPr>
            <a:spLocks noGrp="1"/>
          </p:cNvSpPr>
          <p:nvPr>
            <p:ph idx="1"/>
          </p:nvPr>
        </p:nvSpPr>
        <p:spPr>
          <a:xfrm>
            <a:off x="457200" y="1268760"/>
            <a:ext cx="8229600" cy="4857403"/>
          </a:xfrm>
        </p:spPr>
        <p:txBody>
          <a:bodyPr/>
          <a:lstStyle/>
          <a:p>
            <a:r>
              <a:rPr lang="id-ID" dirty="0"/>
              <a:t> Proses Terjadinya Sengatan </a:t>
            </a:r>
            <a:r>
              <a:rPr lang="id-ID" dirty="0" smtClean="0"/>
              <a:t>Listrik</a:t>
            </a:r>
          </a:p>
          <a:p>
            <a:pPr lvl="1"/>
            <a:r>
              <a:rPr lang="id-ID" dirty="0"/>
              <a:t>Terdapat dua cara listrik bisa menyengat tubuh kita, yaitu melalui sentuhan langsung dan tidak langsung.</a:t>
            </a:r>
          </a:p>
        </p:txBody>
      </p:sp>
      <p:pic>
        <p:nvPicPr>
          <p:cNvPr id="4100" name="Picture 4" descr="C:\Users\LENA KURNIAWATI\Documents\ACCIDENT ANALYSIS\sentuh langsung.jp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50000"/>
          <a:stretch/>
        </p:blipFill>
        <p:spPr bwMode="auto">
          <a:xfrm>
            <a:off x="467544" y="3224463"/>
            <a:ext cx="3600399" cy="3272592"/>
          </a:xfrm>
          <a:prstGeom prst="rect">
            <a:avLst/>
          </a:prstGeom>
          <a:noFill/>
          <a:extLst>
            <a:ext uri="{909E8E84-426E-40DD-AFC4-6F175D3DCCD1}">
              <a14:hiddenFill xmlns:a14="http://schemas.microsoft.com/office/drawing/2010/main" xmlns="">
                <a:solidFill>
                  <a:srgbClr val="FFFFFF"/>
                </a:solidFill>
              </a14:hiddenFill>
            </a:ext>
          </a:extLst>
        </p:spPr>
      </p:pic>
      <p:pic>
        <p:nvPicPr>
          <p:cNvPr id="4101" name="Picture 5" descr="C:\Users\LENA KURNIAWATI\Documents\ACCIDENT ANALYSIS\sentuh langsung.jp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50000" b="4391"/>
          <a:stretch/>
        </p:blipFill>
        <p:spPr bwMode="auto">
          <a:xfrm>
            <a:off x="4716016" y="2996952"/>
            <a:ext cx="3751858" cy="350010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Slide Number Placeholder 5"/>
          <p:cNvSpPr>
            <a:spLocks noGrp="1"/>
          </p:cNvSpPr>
          <p:nvPr>
            <p:ph type="sldNum" sz="quarter" idx="12"/>
          </p:nvPr>
        </p:nvSpPr>
        <p:spPr/>
        <p:txBody>
          <a:bodyPr/>
          <a:lstStyle/>
          <a:p>
            <a:fld id="{69E29E33-B620-47F9-BB04-8846C2A5AFCC}" type="slidenum">
              <a:rPr kumimoji="0" lang="en-US" smtClean="0"/>
              <a:pPr/>
              <a:t>20</a:t>
            </a:fld>
            <a:endParaRPr kumimoji="0" lang="en-US"/>
          </a:p>
        </p:txBody>
      </p:sp>
    </p:spTree>
    <p:extLst>
      <p:ext uri="{BB962C8B-B14F-4D97-AF65-F5344CB8AC3E}">
        <p14:creationId xmlns:p14="http://schemas.microsoft.com/office/powerpoint/2010/main" xmlns="" val="3367967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a:t>Tiga Faktor Penentu Keseriusan Akibat Sengatan </a:t>
            </a:r>
            <a:r>
              <a:rPr lang="id-ID" dirty="0" smtClean="0"/>
              <a:t>Listrik</a:t>
            </a:r>
          </a:p>
          <a:p>
            <a:pPr lvl="1"/>
            <a:r>
              <a:rPr lang="id-ID" dirty="0"/>
              <a:t>Besar arus </a:t>
            </a:r>
            <a:r>
              <a:rPr lang="id-ID" dirty="0" smtClean="0"/>
              <a:t>listrik</a:t>
            </a:r>
          </a:p>
          <a:p>
            <a:pPr lvl="1"/>
            <a:r>
              <a:rPr lang="fi-FI" dirty="0"/>
              <a:t>Lintasan aliran arus dalam </a:t>
            </a:r>
            <a:r>
              <a:rPr lang="fi-FI" dirty="0" smtClean="0"/>
              <a:t>tubuh</a:t>
            </a:r>
            <a:endParaRPr lang="id-ID" dirty="0" smtClean="0"/>
          </a:p>
          <a:p>
            <a:pPr lvl="1"/>
            <a:r>
              <a:rPr lang="id-ID" dirty="0"/>
              <a:t>Lama waktu terkena sengatan listrik</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21</a:t>
            </a:fld>
            <a:endParaRPr kumimoji="0" lang="en-US"/>
          </a:p>
        </p:txBody>
      </p:sp>
    </p:spTree>
    <p:extLst>
      <p:ext uri="{BB962C8B-B14F-4D97-AF65-F5344CB8AC3E}">
        <p14:creationId xmlns:p14="http://schemas.microsoft.com/office/powerpoint/2010/main" xmlns="" val="3716460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5536" y="1556792"/>
            <a:ext cx="4268633" cy="41764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5" name="Picture 5"/>
          <p:cNvPicPr>
            <a:picLocks noChangeAspect="1" noChangeArrowheads="1"/>
          </p:cNvPicPr>
          <p:nvPr/>
        </p:nvPicPr>
        <p:blipFill rotWithShape="1">
          <a:blip r:embed="rId4">
            <a:extLst>
              <a:ext uri="{28A0092B-C50C-407E-A947-70E740481C1C}">
                <a14:useLocalDpi xmlns:a14="http://schemas.microsoft.com/office/drawing/2010/main" xmlns="" val="0"/>
              </a:ext>
            </a:extLst>
          </a:blip>
          <a:srcRect b="7756"/>
          <a:stretch/>
        </p:blipFill>
        <p:spPr bwMode="auto">
          <a:xfrm>
            <a:off x="4664170" y="574948"/>
            <a:ext cx="4256348" cy="61401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69E29E33-B620-47F9-BB04-8846C2A5AFCC}" type="slidenum">
              <a:rPr kumimoji="0" lang="en-US" smtClean="0"/>
              <a:pPr/>
              <a:t>22</a:t>
            </a:fld>
            <a:endParaRPr kumimoji="0" lang="en-US"/>
          </a:p>
        </p:txBody>
      </p:sp>
    </p:spTree>
    <p:extLst>
      <p:ext uri="{BB962C8B-B14F-4D97-AF65-F5344CB8AC3E}">
        <p14:creationId xmlns:p14="http://schemas.microsoft.com/office/powerpoint/2010/main" xmlns="" val="2167950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1143000"/>
          </a:xfrm>
        </p:spPr>
        <p:txBody>
          <a:bodyPr>
            <a:noAutofit/>
          </a:bodyPr>
          <a:lstStyle/>
          <a:p>
            <a:r>
              <a:rPr lang="id-ID" sz="3600" dirty="0"/>
              <a:t>7.	</a:t>
            </a:r>
            <a:r>
              <a:rPr lang="id-ID" sz="3600" dirty="0" smtClean="0"/>
              <a:t>Sistem </a:t>
            </a:r>
            <a:r>
              <a:rPr lang="id-ID" sz="3600" dirty="0"/>
              <a:t>pengamanan terhadap bahaya listrik</a:t>
            </a:r>
          </a:p>
        </p:txBody>
      </p:sp>
      <p:sp>
        <p:nvSpPr>
          <p:cNvPr id="3" name="Content Placeholder 2"/>
          <p:cNvSpPr>
            <a:spLocks noGrp="1"/>
          </p:cNvSpPr>
          <p:nvPr>
            <p:ph idx="1"/>
          </p:nvPr>
        </p:nvSpPr>
        <p:spPr/>
        <p:txBody>
          <a:bodyPr/>
          <a:lstStyle/>
          <a:p>
            <a:r>
              <a:rPr lang="id-ID" dirty="0"/>
              <a:t>Pengamanan terhadap sentuhan </a:t>
            </a:r>
            <a:r>
              <a:rPr lang="id-ID" dirty="0" smtClean="0"/>
              <a:t>langsung</a:t>
            </a:r>
          </a:p>
          <a:p>
            <a:pPr lvl="1"/>
            <a:r>
              <a:rPr lang="id-ID" dirty="0" smtClean="0"/>
              <a:t>isolasi</a:t>
            </a:r>
          </a:p>
          <a:p>
            <a:pPr marL="0" indent="0">
              <a:buNone/>
            </a:pPr>
            <a:r>
              <a:rPr lang="id-ID" dirty="0" smtClean="0"/>
              <a:t>     </a:t>
            </a:r>
            <a:endParaRPr lang="id-ID"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10484"/>
          <a:stretch/>
        </p:blipFill>
        <p:spPr bwMode="auto">
          <a:xfrm>
            <a:off x="4716016" y="2204864"/>
            <a:ext cx="3600513" cy="43204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69E29E33-B620-47F9-BB04-8846C2A5AFCC}" type="slidenum">
              <a:rPr kumimoji="0" lang="en-US" smtClean="0"/>
              <a:pPr/>
              <a:t>23</a:t>
            </a:fld>
            <a:endParaRPr kumimoji="0" lang="en-US"/>
          </a:p>
        </p:txBody>
      </p:sp>
    </p:spTree>
    <p:extLst>
      <p:ext uri="{BB962C8B-B14F-4D97-AF65-F5344CB8AC3E}">
        <p14:creationId xmlns:p14="http://schemas.microsoft.com/office/powerpoint/2010/main" xmlns="" val="2785240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753" y="1392758"/>
            <a:ext cx="3250704" cy="4525963"/>
          </a:xfrm>
        </p:spPr>
        <p:txBody>
          <a:bodyPr/>
          <a:lstStyle/>
          <a:p>
            <a:pPr lvl="1"/>
            <a:r>
              <a:rPr lang="id-ID" dirty="0" smtClean="0"/>
              <a:t>penghalang</a:t>
            </a:r>
          </a:p>
          <a:p>
            <a:pPr lvl="1"/>
            <a:r>
              <a:rPr lang="id-ID" dirty="0" smtClean="0"/>
              <a:t>Menggunakan </a:t>
            </a:r>
            <a:r>
              <a:rPr lang="id-ID" dirty="0"/>
              <a:t>peralatan INTERLOCKING</a:t>
            </a:r>
          </a:p>
          <a:p>
            <a:pPr marL="457200" lvl="1" indent="0">
              <a:buNone/>
            </a:pPr>
            <a:endParaRPr lang="id-ID" dirty="0"/>
          </a:p>
        </p:txBody>
      </p:sp>
      <p:pic>
        <p:nvPicPr>
          <p:cNvPr id="8196" name="Picture 4"/>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8000"/>
          <a:stretch/>
        </p:blipFill>
        <p:spPr bwMode="auto">
          <a:xfrm>
            <a:off x="3448050" y="188640"/>
            <a:ext cx="4579260" cy="64301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69E29E33-B620-47F9-BB04-8846C2A5AFCC}" type="slidenum">
              <a:rPr kumimoji="0" lang="en-US" smtClean="0"/>
              <a:pPr/>
              <a:t>24</a:t>
            </a:fld>
            <a:endParaRPr kumimoji="0" lang="en-US"/>
          </a:p>
        </p:txBody>
      </p:sp>
    </p:spTree>
    <p:extLst>
      <p:ext uri="{BB962C8B-B14F-4D97-AF65-F5344CB8AC3E}">
        <p14:creationId xmlns:p14="http://schemas.microsoft.com/office/powerpoint/2010/main" xmlns="" val="34636655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567" y="618282"/>
            <a:ext cx="4402832" cy="5433467"/>
          </a:xfrm>
        </p:spPr>
        <p:txBody>
          <a:bodyPr/>
          <a:lstStyle/>
          <a:p>
            <a:r>
              <a:rPr lang="id-ID" dirty="0"/>
              <a:t>Pengamanan terhadap tegangan sentuh (tidak langsung</a:t>
            </a:r>
            <a:r>
              <a:rPr lang="id-ID" dirty="0" smtClean="0"/>
              <a:t>)</a:t>
            </a:r>
          </a:p>
          <a:p>
            <a:pPr lvl="1"/>
            <a:r>
              <a:rPr lang="id-ID" dirty="0"/>
              <a:t>Pentanahan (Grounding/Earthing)</a:t>
            </a:r>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9447"/>
          <a:stretch/>
        </p:blipFill>
        <p:spPr bwMode="auto">
          <a:xfrm>
            <a:off x="4499992" y="260649"/>
            <a:ext cx="4644008" cy="614873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69E29E33-B620-47F9-BB04-8846C2A5AFCC}" type="slidenum">
              <a:rPr kumimoji="0" lang="en-US" smtClean="0"/>
              <a:pPr/>
              <a:t>25</a:t>
            </a:fld>
            <a:endParaRPr kumimoji="0" lang="en-US"/>
          </a:p>
        </p:txBody>
      </p:sp>
    </p:spTree>
    <p:extLst>
      <p:ext uri="{BB962C8B-B14F-4D97-AF65-F5344CB8AC3E}">
        <p14:creationId xmlns:p14="http://schemas.microsoft.com/office/powerpoint/2010/main" xmlns="" val="34387984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457200" y="1600200"/>
            <a:ext cx="3754760" cy="4525963"/>
          </a:xfrm>
        </p:spPr>
        <p:txBody>
          <a:bodyPr/>
          <a:lstStyle/>
          <a:p>
            <a:r>
              <a:rPr lang="id-ID" dirty="0"/>
              <a:t>Alat Proteksi </a:t>
            </a:r>
            <a:r>
              <a:rPr lang="id-ID" dirty="0" smtClean="0"/>
              <a:t>Otomatis</a:t>
            </a:r>
          </a:p>
          <a:p>
            <a:pPr lvl="1"/>
            <a:r>
              <a:rPr lang="id-ID" dirty="0"/>
              <a:t>Residual Current Device (RCD), Earth Leakage Circuit Breaker (ELCB) dan Ground Fault Circuit Interruptor (GFCI)</a:t>
            </a: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4416"/>
          <a:stretch/>
        </p:blipFill>
        <p:spPr bwMode="auto">
          <a:xfrm>
            <a:off x="4355976" y="10035"/>
            <a:ext cx="4067943" cy="65211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69E29E33-B620-47F9-BB04-8846C2A5AFCC}" type="slidenum">
              <a:rPr kumimoji="0" lang="en-US" smtClean="0"/>
              <a:pPr/>
              <a:t>26</a:t>
            </a:fld>
            <a:endParaRPr kumimoji="0" lang="en-US"/>
          </a:p>
        </p:txBody>
      </p:sp>
    </p:spTree>
    <p:extLst>
      <p:ext uri="{BB962C8B-B14F-4D97-AF65-F5344CB8AC3E}">
        <p14:creationId xmlns:p14="http://schemas.microsoft.com/office/powerpoint/2010/main" xmlns="" val="1117727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457200" y="1600200"/>
            <a:ext cx="3250704" cy="4525963"/>
          </a:xfrm>
        </p:spPr>
        <p:txBody>
          <a:bodyPr/>
          <a:lstStyle/>
          <a:p>
            <a:r>
              <a:rPr lang="id-ID" dirty="0"/>
              <a:t>Pengaman pada peralatan </a:t>
            </a:r>
            <a:r>
              <a:rPr lang="id-ID" dirty="0" smtClean="0"/>
              <a:t>portabel</a:t>
            </a:r>
          </a:p>
          <a:p>
            <a:pPr lvl="1"/>
            <a:r>
              <a:rPr lang="fi-FI" dirty="0"/>
              <a:t>Alat Kelas I dan Kelas II</a:t>
            </a:r>
            <a:endParaRPr lang="id-ID" dirty="0"/>
          </a:p>
        </p:txBody>
      </p:sp>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13520"/>
          <a:stretch/>
        </p:blipFill>
        <p:spPr bwMode="auto">
          <a:xfrm>
            <a:off x="3978433" y="1268760"/>
            <a:ext cx="4580765" cy="51063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69E29E33-B620-47F9-BB04-8846C2A5AFCC}" type="slidenum">
              <a:rPr kumimoji="0" lang="en-US" smtClean="0"/>
              <a:pPr/>
              <a:t>27</a:t>
            </a:fld>
            <a:endParaRPr kumimoji="0" lang="en-US"/>
          </a:p>
        </p:txBody>
      </p:sp>
    </p:spTree>
    <p:extLst>
      <p:ext uri="{BB962C8B-B14F-4D97-AF65-F5344CB8AC3E}">
        <p14:creationId xmlns:p14="http://schemas.microsoft.com/office/powerpoint/2010/main" xmlns="" val="982166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8. Prosedur Keselamatan Kerja listrik</a:t>
            </a:r>
            <a:endParaRPr lang="id-ID" dirty="0"/>
          </a:p>
        </p:txBody>
      </p:sp>
      <p:sp>
        <p:nvSpPr>
          <p:cNvPr id="3" name="Content Placeholder 2"/>
          <p:cNvSpPr>
            <a:spLocks noGrp="1"/>
          </p:cNvSpPr>
          <p:nvPr>
            <p:ph idx="1"/>
          </p:nvPr>
        </p:nvSpPr>
        <p:spPr/>
        <p:txBody>
          <a:bodyPr/>
          <a:lstStyle/>
          <a:p>
            <a:r>
              <a:rPr lang="id-ID" dirty="0" smtClean="0"/>
              <a:t>umum </a:t>
            </a:r>
          </a:p>
          <a:p>
            <a:pPr lvl="1">
              <a:buFont typeface="Wingdings" panose="05000000000000000000" pitchFamily="2" charset="2"/>
              <a:buChar char="ü"/>
            </a:pPr>
            <a:r>
              <a:rPr lang="id-ID" dirty="0"/>
              <a:t>Hanya orang-orang yang berwenang, dan berkompeten yang diperbolehkan bekerja pada atau di sekitar peralatan listrik</a:t>
            </a:r>
          </a:p>
          <a:p>
            <a:pPr lvl="1">
              <a:buFont typeface="Wingdings" panose="05000000000000000000" pitchFamily="2" charset="2"/>
              <a:buChar char="ü"/>
            </a:pPr>
            <a:r>
              <a:rPr lang="id-ID" dirty="0"/>
              <a:t>Menggunakan peralatan listrik sesuai dengan prosedur (jangan merusak atau membuat tidak berfungsinya alat pengaman</a:t>
            </a:r>
            <a:r>
              <a:rPr lang="id-ID" dirty="0" smtClean="0"/>
              <a:t>)</a:t>
            </a:r>
          </a:p>
          <a:p>
            <a:pPr lvl="1">
              <a:buFont typeface="Wingdings" panose="05000000000000000000" pitchFamily="2" charset="2"/>
              <a:buChar char="ü"/>
            </a:pPr>
            <a:r>
              <a:rPr lang="id-ID" dirty="0"/>
              <a:t>Jangan menggunakan tangga logam untuk bekerja di daerah instalasi listrik</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28</a:t>
            </a:fld>
            <a:endParaRPr kumimoji="0" lang="en-US"/>
          </a:p>
        </p:txBody>
      </p:sp>
    </p:spTree>
    <p:extLst>
      <p:ext uri="{BB962C8B-B14F-4D97-AF65-F5344CB8AC3E}">
        <p14:creationId xmlns:p14="http://schemas.microsoft.com/office/powerpoint/2010/main" xmlns="" val="1896798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229600" cy="1143000"/>
          </a:xfrm>
        </p:spPr>
        <p:txBody>
          <a:bodyPr>
            <a:normAutofit/>
          </a:bodyPr>
          <a:lstStyle/>
          <a:p>
            <a:pPr algn="r"/>
            <a:r>
              <a:rPr lang="id-ID" sz="1600" dirty="0" smtClean="0"/>
              <a:t>lanjutan umum</a:t>
            </a:r>
            <a:endParaRPr lang="id-ID" sz="1600" dirty="0"/>
          </a:p>
        </p:txBody>
      </p:sp>
      <p:sp>
        <p:nvSpPr>
          <p:cNvPr id="3" name="Content Placeholder 2"/>
          <p:cNvSpPr>
            <a:spLocks noGrp="1"/>
          </p:cNvSpPr>
          <p:nvPr>
            <p:ph idx="1"/>
          </p:nvPr>
        </p:nvSpPr>
        <p:spPr/>
        <p:txBody>
          <a:bodyPr>
            <a:normAutofit fontScale="77500" lnSpcReduction="20000"/>
          </a:bodyPr>
          <a:lstStyle/>
          <a:p>
            <a:pPr>
              <a:buFont typeface="Arial"/>
              <a:buChar char="•"/>
            </a:pPr>
            <a:r>
              <a:rPr lang="id-ID" dirty="0">
                <a:solidFill>
                  <a:srgbClr val="666666"/>
                </a:solidFill>
                <a:latin typeface="Trebuchet MS"/>
              </a:rPr>
              <a:t>Pelihara alat dan sistem dengan baik</a:t>
            </a:r>
          </a:p>
          <a:p>
            <a:pPr>
              <a:buFont typeface="Arial"/>
              <a:buChar char="•"/>
            </a:pPr>
            <a:r>
              <a:rPr lang="id-ID" dirty="0">
                <a:solidFill>
                  <a:srgbClr val="666666"/>
                </a:solidFill>
                <a:latin typeface="Trebuchet MS"/>
              </a:rPr>
              <a:t>Menyiapkan langkah-langkah tindakan darurat ketika terjadi kecelakaan</a:t>
            </a:r>
            <a:r>
              <a:rPr lang="id-ID" dirty="0"/>
              <a:t/>
            </a:r>
            <a:br>
              <a:rPr lang="id-ID" dirty="0"/>
            </a:br>
            <a:r>
              <a:rPr lang="id-ID" dirty="0">
                <a:solidFill>
                  <a:srgbClr val="666666"/>
                </a:solidFill>
                <a:latin typeface="Trebuchet MS"/>
              </a:rPr>
              <a:t>Prosedur shut-down : </a:t>
            </a:r>
            <a:endParaRPr lang="id-ID" dirty="0" smtClean="0">
              <a:solidFill>
                <a:srgbClr val="666666"/>
              </a:solidFill>
              <a:latin typeface="Trebuchet MS"/>
            </a:endParaRPr>
          </a:p>
          <a:p>
            <a:pPr>
              <a:buFont typeface="Arial"/>
              <a:buChar char="•"/>
            </a:pPr>
            <a:r>
              <a:rPr lang="id-ID" dirty="0" smtClean="0">
                <a:solidFill>
                  <a:srgbClr val="666666"/>
                </a:solidFill>
                <a:latin typeface="Trebuchet MS"/>
              </a:rPr>
              <a:t>tombol </a:t>
            </a:r>
            <a:r>
              <a:rPr lang="id-ID" dirty="0">
                <a:solidFill>
                  <a:srgbClr val="666666"/>
                </a:solidFill>
                <a:latin typeface="Trebuchet MS"/>
              </a:rPr>
              <a:t>pemutus aliran listrik (emergency off) harus mudah diraih.</a:t>
            </a:r>
          </a:p>
          <a:p>
            <a:pPr>
              <a:buFont typeface="Arial"/>
              <a:buChar char="•"/>
            </a:pPr>
            <a:r>
              <a:rPr lang="id-ID" dirty="0" smtClean="0">
                <a:solidFill>
                  <a:srgbClr val="666666"/>
                </a:solidFill>
                <a:latin typeface="Trebuchet MS"/>
              </a:rPr>
              <a:t>Korban </a:t>
            </a:r>
            <a:r>
              <a:rPr lang="id-ID" dirty="0">
                <a:solidFill>
                  <a:srgbClr val="666666"/>
                </a:solidFill>
                <a:latin typeface="Trebuchet MS"/>
              </a:rPr>
              <a:t>harus dipisahkan dari aliran listrik dengan cara yang aman sebelum dilakukan pertolongan pertama</a:t>
            </a:r>
            <a:r>
              <a:rPr lang="id-ID" dirty="0" smtClean="0">
                <a:solidFill>
                  <a:srgbClr val="666666"/>
                </a:solidFill>
                <a:latin typeface="Trebuchet MS"/>
              </a:rPr>
              <a:t>.</a:t>
            </a:r>
          </a:p>
          <a:p>
            <a:pPr>
              <a:buFont typeface="Arial"/>
              <a:buChar char="•"/>
            </a:pPr>
            <a:r>
              <a:rPr lang="id-ID" dirty="0">
                <a:solidFill>
                  <a:srgbClr val="666666"/>
                </a:solidFill>
                <a:latin typeface="Trebuchet MS"/>
              </a:rPr>
              <a:t>Hubungi bagian yang berwenang untuk melakukan pertolongan pertama pada kecelakaan. Pertolongan pertama harus dilakukan oleh orang yang berkompeten</a:t>
            </a:r>
          </a:p>
          <a:p>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29</a:t>
            </a:fld>
            <a:endParaRPr kumimoji="0" lang="en-US"/>
          </a:p>
        </p:txBody>
      </p:sp>
    </p:spTree>
    <p:extLst>
      <p:ext uri="{BB962C8B-B14F-4D97-AF65-F5344CB8AC3E}">
        <p14:creationId xmlns:p14="http://schemas.microsoft.com/office/powerpoint/2010/main" xmlns="" val="3858065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a:t>1.	Pola Pembinaan dan Pengawasan Norma K3 Listrik</a:t>
            </a:r>
            <a:endParaRPr lang="id-ID" dirty="0"/>
          </a:p>
        </p:txBody>
      </p:sp>
      <p:sp>
        <p:nvSpPr>
          <p:cNvPr id="3" name="Content Placeholder 2"/>
          <p:cNvSpPr>
            <a:spLocks noGrp="1"/>
          </p:cNvSpPr>
          <p:nvPr>
            <p:ph idx="1"/>
          </p:nvPr>
        </p:nvSpPr>
        <p:spPr>
          <a:xfrm>
            <a:off x="457200" y="1600201"/>
            <a:ext cx="8229600" cy="4133056"/>
          </a:xfrm>
        </p:spPr>
        <p:txBody>
          <a:bodyPr/>
          <a:lstStyle/>
          <a:p>
            <a:r>
              <a:rPr lang="id-ID" dirty="0" smtClean="0"/>
              <a:t>Perencanaan /gambar rencana</a:t>
            </a:r>
          </a:p>
          <a:p>
            <a:r>
              <a:rPr lang="id-ID" dirty="0" smtClean="0"/>
              <a:t>pembuatan/pemasangan </a:t>
            </a:r>
          </a:p>
          <a:p>
            <a:r>
              <a:rPr lang="id-ID" dirty="0" smtClean="0"/>
              <a:t>Penggunaan</a:t>
            </a:r>
          </a:p>
          <a:p>
            <a:r>
              <a:rPr lang="id-ID" dirty="0" smtClean="0"/>
              <a:t>Pemeriksaan dan pengujian pertama</a:t>
            </a:r>
          </a:p>
          <a:p>
            <a:r>
              <a:rPr lang="id-ID" dirty="0" smtClean="0"/>
              <a:t>pemeliharaaan</a:t>
            </a:r>
          </a:p>
          <a:p>
            <a:r>
              <a:rPr lang="id-ID" dirty="0" smtClean="0"/>
              <a:t>pemeriksaan  dan pengujian berkala</a:t>
            </a: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a:t>
            </a:fld>
            <a:endParaRPr kumimoji="0" lang="en-US"/>
          </a:p>
        </p:txBody>
      </p:sp>
    </p:spTree>
    <p:extLst>
      <p:ext uri="{BB962C8B-B14F-4D97-AF65-F5344CB8AC3E}">
        <p14:creationId xmlns:p14="http://schemas.microsoft.com/office/powerpoint/2010/main" xmlns="" val="2766093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7" y="434889"/>
            <a:ext cx="3178696" cy="4525963"/>
          </a:xfrm>
        </p:spPr>
        <p:txBody>
          <a:bodyPr/>
          <a:lstStyle/>
          <a:p>
            <a:r>
              <a:rPr lang="id-ID" dirty="0" smtClean="0"/>
              <a:t>Khusus </a:t>
            </a:r>
          </a:p>
          <a:p>
            <a:pPr lvl="1"/>
            <a:r>
              <a:rPr lang="id-ID" dirty="0" smtClean="0"/>
              <a:t>Prosedur Lockout/Tagout</a:t>
            </a:r>
          </a:p>
          <a:p>
            <a:endParaRPr lang="id-ID" dirty="0"/>
          </a:p>
        </p:txBody>
      </p:sp>
      <p:pic>
        <p:nvPicPr>
          <p:cNvPr id="14338" name="Picture 2"/>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8978" b="21554"/>
          <a:stretch/>
        </p:blipFill>
        <p:spPr bwMode="auto">
          <a:xfrm>
            <a:off x="4139952" y="434889"/>
            <a:ext cx="4790075" cy="42178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itle 3"/>
          <p:cNvSpPr>
            <a:spLocks noGrp="1"/>
          </p:cNvSpPr>
          <p:nvPr>
            <p:ph type="title"/>
          </p:nvPr>
        </p:nvSpPr>
        <p:spPr>
          <a:xfrm>
            <a:off x="782779" y="-3865"/>
            <a:ext cx="8147248" cy="922114"/>
          </a:xfrm>
        </p:spPr>
        <p:txBody>
          <a:bodyPr>
            <a:normAutofit/>
          </a:bodyPr>
          <a:lstStyle/>
          <a:p>
            <a:pPr algn="r"/>
            <a:r>
              <a:rPr lang="id-ID" sz="1600" dirty="0" smtClean="0"/>
              <a:t>lanjutan 8. prosedur</a:t>
            </a:r>
            <a:endParaRPr lang="id-ID" sz="1600" dirty="0"/>
          </a:p>
        </p:txBody>
      </p:sp>
      <p:pic>
        <p:nvPicPr>
          <p:cNvPr id="14339"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b="9838"/>
          <a:stretch/>
        </p:blipFill>
        <p:spPr bwMode="auto">
          <a:xfrm>
            <a:off x="424317" y="1925534"/>
            <a:ext cx="3181350" cy="43884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69E29E33-B620-47F9-BB04-8846C2A5AFCC}" type="slidenum">
              <a:rPr kumimoji="0" lang="en-US" smtClean="0"/>
              <a:pPr/>
              <a:t>30</a:t>
            </a:fld>
            <a:endParaRPr kumimoji="0" lang="en-US"/>
          </a:p>
        </p:txBody>
      </p:sp>
    </p:spTree>
    <p:extLst>
      <p:ext uri="{BB962C8B-B14F-4D97-AF65-F5344CB8AC3E}">
        <p14:creationId xmlns:p14="http://schemas.microsoft.com/office/powerpoint/2010/main" xmlns="" val="8628404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9.	Bahaya dan pengendalian Kebakaran dan Peledakan  akibat listrik</a:t>
            </a:r>
          </a:p>
        </p:txBody>
      </p:sp>
      <p:sp>
        <p:nvSpPr>
          <p:cNvPr id="3" name="Content Placeholder 2"/>
          <p:cNvSpPr>
            <a:spLocks noGrp="1"/>
          </p:cNvSpPr>
          <p:nvPr>
            <p:ph idx="1"/>
          </p:nvPr>
        </p:nvSpPr>
        <p:spPr>
          <a:xfrm>
            <a:off x="457200" y="1600200"/>
            <a:ext cx="3178696" cy="4525963"/>
          </a:xfrm>
        </p:spPr>
        <p:txBody>
          <a:bodyPr/>
          <a:lstStyle/>
          <a:p>
            <a:r>
              <a:rPr lang="id-ID" dirty="0"/>
              <a:t>Penyebab Kebakaran dan </a:t>
            </a:r>
            <a:r>
              <a:rPr lang="id-ID" dirty="0" smtClean="0"/>
              <a:t>Peledakan</a:t>
            </a:r>
          </a:p>
          <a:p>
            <a:pPr lvl="1"/>
            <a:r>
              <a:rPr lang="id-ID" dirty="0"/>
              <a:t>Ukuran kabel yang tidak memadai</a:t>
            </a:r>
          </a:p>
        </p:txBody>
      </p:sp>
      <p:pic>
        <p:nvPicPr>
          <p:cNvPr id="15362" name="Picture 2"/>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7064"/>
          <a:stretch/>
        </p:blipFill>
        <p:spPr bwMode="auto">
          <a:xfrm>
            <a:off x="4998241" y="1844824"/>
            <a:ext cx="3305175" cy="443493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69E29E33-B620-47F9-BB04-8846C2A5AFCC}" type="slidenum">
              <a:rPr kumimoji="0" lang="en-US" smtClean="0"/>
              <a:pPr/>
              <a:t>31</a:t>
            </a:fld>
            <a:endParaRPr kumimoji="0" lang="en-US"/>
          </a:p>
        </p:txBody>
      </p:sp>
    </p:spTree>
    <p:extLst>
      <p:ext uri="{BB962C8B-B14F-4D97-AF65-F5344CB8AC3E}">
        <p14:creationId xmlns:p14="http://schemas.microsoft.com/office/powerpoint/2010/main" xmlns="" val="306825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2592288" cy="4525963"/>
          </a:xfrm>
        </p:spPr>
        <p:txBody>
          <a:bodyPr/>
          <a:lstStyle/>
          <a:p>
            <a:pPr marL="265113" lvl="1" indent="-265113"/>
            <a:r>
              <a:rPr lang="id-ID" dirty="0"/>
              <a:t>Penggunaan adaptor atau stop kontak yang salah.</a:t>
            </a:r>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15464"/>
          <a:stretch/>
        </p:blipFill>
        <p:spPr bwMode="auto">
          <a:xfrm>
            <a:off x="3131840" y="1196751"/>
            <a:ext cx="5716497" cy="45045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69E29E33-B620-47F9-BB04-8846C2A5AFCC}" type="slidenum">
              <a:rPr kumimoji="0" lang="en-US" smtClean="0"/>
              <a:pPr/>
              <a:t>32</a:t>
            </a:fld>
            <a:endParaRPr kumimoji="0" lang="en-US"/>
          </a:p>
        </p:txBody>
      </p:sp>
    </p:spTree>
    <p:extLst>
      <p:ext uri="{BB962C8B-B14F-4D97-AF65-F5344CB8AC3E}">
        <p14:creationId xmlns:p14="http://schemas.microsoft.com/office/powerpoint/2010/main" xmlns="" val="3929327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2530624" cy="4525963"/>
          </a:xfrm>
        </p:spPr>
        <p:txBody>
          <a:bodyPr/>
          <a:lstStyle/>
          <a:p>
            <a:pPr marL="457200" lvl="1" indent="-288925"/>
            <a:r>
              <a:rPr lang="id-ID" dirty="0"/>
              <a:t>Instalasi kontak yang </a:t>
            </a:r>
            <a:r>
              <a:rPr lang="id-ID" dirty="0" smtClean="0"/>
              <a:t>tidak memadai</a:t>
            </a:r>
            <a:endParaRPr lang="id-ID" dirty="0"/>
          </a:p>
        </p:txBody>
      </p:sp>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12677"/>
          <a:stretch/>
        </p:blipFill>
        <p:spPr bwMode="auto">
          <a:xfrm>
            <a:off x="2861152" y="908720"/>
            <a:ext cx="5743296" cy="51125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69E29E33-B620-47F9-BB04-8846C2A5AFCC}" type="slidenum">
              <a:rPr kumimoji="0" lang="en-US" smtClean="0"/>
              <a:pPr/>
              <a:t>33</a:t>
            </a:fld>
            <a:endParaRPr kumimoji="0" lang="en-US"/>
          </a:p>
        </p:txBody>
      </p:sp>
    </p:spTree>
    <p:extLst>
      <p:ext uri="{BB962C8B-B14F-4D97-AF65-F5344CB8AC3E}">
        <p14:creationId xmlns:p14="http://schemas.microsoft.com/office/powerpoint/2010/main" xmlns="" val="2450963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85" y="1196752"/>
            <a:ext cx="3250704" cy="4525963"/>
          </a:xfrm>
        </p:spPr>
        <p:txBody>
          <a:bodyPr>
            <a:normAutofit fontScale="92500" lnSpcReduction="20000"/>
          </a:bodyPr>
          <a:lstStyle/>
          <a:p>
            <a:pPr marL="528638" lvl="1" indent="-360363"/>
            <a:r>
              <a:rPr lang="id-ID" dirty="0"/>
              <a:t>Percikan bunga api pada peralatan listrik atau ketika memasukkan dan mengeluarkan soket ke stop-kontak pada lingkungan kerja yang berbahaya di mana terdapat cairan, gas atau debu yang mudah terbakar</a:t>
            </a:r>
          </a:p>
        </p:txBody>
      </p:sp>
      <p:pic>
        <p:nvPicPr>
          <p:cNvPr id="18434" name="Picture 2"/>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7575"/>
          <a:stretch/>
        </p:blipFill>
        <p:spPr bwMode="auto">
          <a:xfrm>
            <a:off x="3847202" y="332656"/>
            <a:ext cx="4299570" cy="61959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69E29E33-B620-47F9-BB04-8846C2A5AFCC}" type="slidenum">
              <a:rPr kumimoji="0" lang="en-US" smtClean="0"/>
              <a:pPr/>
              <a:t>34</a:t>
            </a:fld>
            <a:endParaRPr kumimoji="0" lang="en-US"/>
          </a:p>
        </p:txBody>
      </p:sp>
    </p:spTree>
    <p:extLst>
      <p:ext uri="{BB962C8B-B14F-4D97-AF65-F5344CB8AC3E}">
        <p14:creationId xmlns:p14="http://schemas.microsoft.com/office/powerpoint/2010/main" xmlns="" val="516973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Pengendalian Kebakaran dan peledakan</a:t>
            </a:r>
          </a:p>
          <a:p>
            <a:pPr lvl="1"/>
            <a:r>
              <a:rPr lang="id-ID" dirty="0" smtClean="0"/>
              <a:t>penggunaan instalasi, perlengkapan dan peralatan sesuai dengan IP (indeks protection)</a:t>
            </a:r>
          </a:p>
          <a:p>
            <a:pPr lvl="1"/>
            <a:r>
              <a:rPr lang="id-ID" dirty="0" smtClean="0"/>
              <a:t>perlindungan terhadap  masuknya benda padat</a:t>
            </a:r>
          </a:p>
          <a:p>
            <a:pPr lvl="1"/>
            <a:r>
              <a:rPr lang="id-ID" dirty="0" smtClean="0"/>
              <a:t>perlindungan terhadap masuknya benda cair</a:t>
            </a:r>
          </a:p>
          <a:p>
            <a:pPr lvl="1"/>
            <a:r>
              <a:rPr lang="id-ID" dirty="0" smtClean="0"/>
              <a:t>perlindungan pada kondisi khusus</a:t>
            </a: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35</a:t>
            </a:fld>
            <a:endParaRPr kumimoji="0" lang="en-US"/>
          </a:p>
        </p:txBody>
      </p:sp>
    </p:spTree>
    <p:extLst>
      <p:ext uri="{BB962C8B-B14F-4D97-AF65-F5344CB8AC3E}">
        <p14:creationId xmlns:p14="http://schemas.microsoft.com/office/powerpoint/2010/main" xmlns="" val="1682364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p:cNvSpPr>
            <a:spLocks noGrp="1" noChangeArrowheads="1"/>
          </p:cNvSpPr>
          <p:nvPr>
            <p:ph type="title"/>
          </p:nvPr>
        </p:nvSpPr>
        <p:spPr>
          <a:xfrm>
            <a:off x="601278" y="0"/>
            <a:ext cx="7836689" cy="255984"/>
          </a:xfrm>
        </p:spPr>
        <p:txBody>
          <a:bodyPr>
            <a:normAutofit fontScale="90000"/>
          </a:bodyPr>
          <a:lstStyle/>
          <a:p>
            <a:r>
              <a:rPr lang="en-US" altLang="id-ID" sz="1500"/>
              <a:t>Tabel Elemen Kode IP</a:t>
            </a:r>
          </a:p>
        </p:txBody>
      </p:sp>
      <p:graphicFrame>
        <p:nvGraphicFramePr>
          <p:cNvPr id="1063022" name="Group 110"/>
          <p:cNvGraphicFramePr>
            <a:graphicFrameLocks noGrp="1"/>
          </p:cNvGraphicFramePr>
          <p:nvPr>
            <p:extLst>
              <p:ext uri="{D42A27DB-BD31-4B8C-83A1-F6EECF244321}">
                <p14:modId xmlns:p14="http://schemas.microsoft.com/office/powerpoint/2010/main" xmlns="" val="2358834031"/>
              </p:ext>
            </p:extLst>
          </p:nvPr>
        </p:nvGraphicFramePr>
        <p:xfrm>
          <a:off x="0" y="255984"/>
          <a:ext cx="11259230" cy="5686170"/>
        </p:xfrm>
        <a:graphic>
          <a:graphicData uri="http://schemas.openxmlformats.org/drawingml/2006/table">
            <a:tbl>
              <a:tblPr/>
              <a:tblGrid>
                <a:gridCol w="1625887"/>
                <a:gridCol w="1106406"/>
                <a:gridCol w="3352226"/>
                <a:gridCol w="2587356"/>
                <a:gridCol w="2587355"/>
              </a:tblGrid>
              <a:tr h="428625">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20598">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Elemen</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Angka/huruf</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Artinya proteksi untuk perlengkapan</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Artinya proteksi manusia</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28574">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Kode huruf</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IP</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114374">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Dari masuknya benda asing padat</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Dari sentuh langsung ke bagian berbahaya dengan :</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28874">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Angka Karakteristik pertama</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6</a:t>
                      </a: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(tanpa proteksi)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diameter ≥ 50 mm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diameter ≥ 12,5 mm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diameter ≥ 2,5 mm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diameter ≥ 1,0 mm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debu</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kedap debu</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(tanpa Proteksi)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belakang telapak tangan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jari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perkakas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kawat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kawat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kawat</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2300" b="0" i="0" u="none" strike="noStrike" cap="none" normalizeH="0" baseline="0" dirty="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062977" name="Rectangle 65"/>
          <p:cNvSpPr>
            <a:spLocks noChangeArrowheads="1"/>
          </p:cNvSpPr>
          <p:nvPr/>
        </p:nvSpPr>
        <p:spPr bwMode="auto">
          <a:xfrm>
            <a:off x="0" y="7261028"/>
            <a:ext cx="169485" cy="423265"/>
          </a:xfrm>
          <a:prstGeom prst="rect">
            <a:avLst/>
          </a:prstGeom>
          <a:noFill/>
          <a:ln>
            <a:noFill/>
          </a:ln>
          <a:effectLst/>
          <a:extLst>
            <a:ext uri="{909E8E84-426E-40DD-AFC4-6F175D3DCCD1}">
              <a14:hiddenFill xmlns:a14="http://schemas.microsoft.com/office/drawing/2010/main" xmlns="">
                <a:gradFill rotWithShape="0">
                  <a:gsLst>
                    <a:gs pos="0">
                      <a:srgbClr val="FFF200"/>
                    </a:gs>
                    <a:gs pos="45000">
                      <a:srgbClr val="FF7A00"/>
                    </a:gs>
                    <a:gs pos="70000">
                      <a:srgbClr val="FF0300"/>
                    </a:gs>
                    <a:gs pos="100000">
                      <a:srgbClr val="4D0808"/>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3891" tIns="41946" rIns="83891" bIns="41946" anchor="ctr">
            <a:spAutoFit/>
          </a:bodyPr>
          <a:lstStyle/>
          <a:p>
            <a:pPr algn="l"/>
            <a:endParaRPr lang="id-ID" altLang="id-ID" sz="2200">
              <a:latin typeface="Times New Roman" pitchFamily="18" charset="0"/>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36</a:t>
            </a:fld>
            <a:endParaRPr kumimoji="0" lang="en-US"/>
          </a:p>
        </p:txBody>
      </p:sp>
    </p:spTree>
    <p:extLst>
      <p:ext uri="{BB962C8B-B14F-4D97-AF65-F5344CB8AC3E}">
        <p14:creationId xmlns:p14="http://schemas.microsoft.com/office/powerpoint/2010/main" xmlns="" val="8869084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Grp="1" noChangeArrowheads="1"/>
          </p:cNvSpPr>
          <p:nvPr>
            <p:ph type="title"/>
          </p:nvPr>
        </p:nvSpPr>
        <p:spPr>
          <a:xfrm>
            <a:off x="601278" y="0"/>
            <a:ext cx="7836689" cy="255984"/>
          </a:xfrm>
        </p:spPr>
        <p:txBody>
          <a:bodyPr>
            <a:normAutofit fontScale="90000"/>
          </a:bodyPr>
          <a:lstStyle/>
          <a:p>
            <a:r>
              <a:rPr lang="en-US" altLang="id-ID" sz="1500"/>
              <a:t>Tabel Elemen Kode IP</a:t>
            </a:r>
          </a:p>
        </p:txBody>
      </p:sp>
      <p:graphicFrame>
        <p:nvGraphicFramePr>
          <p:cNvPr id="1064007" name="Group 71"/>
          <p:cNvGraphicFramePr>
            <a:graphicFrameLocks noGrp="1"/>
          </p:cNvGraphicFramePr>
          <p:nvPr/>
        </p:nvGraphicFramePr>
        <p:xfrm>
          <a:off x="146373" y="-215801"/>
          <a:ext cx="8997627" cy="6969970"/>
        </p:xfrm>
        <a:graphic>
          <a:graphicData uri="http://schemas.openxmlformats.org/drawingml/2006/table">
            <a:tbl>
              <a:tblPr/>
              <a:tblGrid>
                <a:gridCol w="1889933"/>
                <a:gridCol w="945683"/>
                <a:gridCol w="3477074"/>
                <a:gridCol w="2684937"/>
              </a:tblGrid>
              <a:tr h="428574">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28574">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97086">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95363"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95363"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71474">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Elemen</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Angka/huruf</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Artinya proteksi untuk perlengkapan</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Artinya proteksi manusia</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28574">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Kode huruf</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IP</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114374">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Dari masuknya benda asing cair</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Dari sentuh langsung ke bagian berbahaya dengan :</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71774">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Angka karakteristrik kedua</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(tanpa proteksi)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tetesan air secara vertical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tetesan air miring (15</a:t>
                      </a:r>
                      <a:r>
                        <a:rPr kumimoji="0" lang="en-US" altLang="id-ID" sz="2300" b="0" i="0" u="none" strike="noStrike" cap="none" normalizeH="0" baseline="30000" smtClean="0">
                          <a:ln>
                            <a:noFill/>
                          </a:ln>
                          <a:solidFill>
                            <a:schemeClr val="tx1"/>
                          </a:solidFill>
                          <a:effectLst/>
                          <a:latin typeface="Times New Roman" pitchFamily="18" charset="0"/>
                          <a:cs typeface="Times New Roman" pitchFamily="18" charset="0"/>
                        </a:rPr>
                        <a:t>0</a:t>
                      </a: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semprotan air/ butiran halus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semprotan air/butiran besar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pancaran air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pancaran air kuat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perendaman sementara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perendaman kontinu</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064001" name="Rectangle 65"/>
          <p:cNvSpPr>
            <a:spLocks noChangeArrowheads="1"/>
          </p:cNvSpPr>
          <p:nvPr/>
        </p:nvSpPr>
        <p:spPr bwMode="auto">
          <a:xfrm>
            <a:off x="0" y="7261028"/>
            <a:ext cx="169485" cy="423265"/>
          </a:xfrm>
          <a:prstGeom prst="rect">
            <a:avLst/>
          </a:prstGeom>
          <a:noFill/>
          <a:ln>
            <a:noFill/>
          </a:ln>
          <a:effectLst/>
          <a:extLst>
            <a:ext uri="{909E8E84-426E-40DD-AFC4-6F175D3DCCD1}">
              <a14:hiddenFill xmlns:a14="http://schemas.microsoft.com/office/drawing/2010/main" xmlns="">
                <a:gradFill rotWithShape="0">
                  <a:gsLst>
                    <a:gs pos="0">
                      <a:srgbClr val="FFF200"/>
                    </a:gs>
                    <a:gs pos="45000">
                      <a:srgbClr val="FF7A00"/>
                    </a:gs>
                    <a:gs pos="70000">
                      <a:srgbClr val="FF0300"/>
                    </a:gs>
                    <a:gs pos="100000">
                      <a:srgbClr val="4D0808"/>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3891" tIns="41946" rIns="83891" bIns="41946" anchor="ctr">
            <a:spAutoFit/>
          </a:bodyPr>
          <a:lstStyle/>
          <a:p>
            <a:pPr algn="l"/>
            <a:endParaRPr lang="id-ID" altLang="id-ID" sz="2200">
              <a:latin typeface="Times New Roman" pitchFamily="18" charset="0"/>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37</a:t>
            </a:fld>
            <a:endParaRPr kumimoji="0" lang="en-US"/>
          </a:p>
        </p:txBody>
      </p:sp>
    </p:spTree>
    <p:extLst>
      <p:ext uri="{BB962C8B-B14F-4D97-AF65-F5344CB8AC3E}">
        <p14:creationId xmlns:p14="http://schemas.microsoft.com/office/powerpoint/2010/main" xmlns="" val="6249147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ChangeArrowheads="1"/>
          </p:cNvSpPr>
          <p:nvPr>
            <p:ph type="title"/>
          </p:nvPr>
        </p:nvSpPr>
        <p:spPr>
          <a:xfrm>
            <a:off x="601278" y="0"/>
            <a:ext cx="7836689" cy="255984"/>
          </a:xfrm>
        </p:spPr>
        <p:txBody>
          <a:bodyPr>
            <a:normAutofit fontScale="90000"/>
          </a:bodyPr>
          <a:lstStyle/>
          <a:p>
            <a:r>
              <a:rPr lang="en-US" altLang="id-ID" sz="1500"/>
              <a:t>Tabel Elemen Kode IP</a:t>
            </a:r>
          </a:p>
        </p:txBody>
      </p:sp>
      <p:graphicFrame>
        <p:nvGraphicFramePr>
          <p:cNvPr id="1065038" name="Group 78"/>
          <p:cNvGraphicFramePr>
            <a:graphicFrameLocks noGrp="1"/>
          </p:cNvGraphicFramePr>
          <p:nvPr/>
        </p:nvGraphicFramePr>
        <p:xfrm>
          <a:off x="275526" y="66974"/>
          <a:ext cx="8671876" cy="6926810"/>
        </p:xfrm>
        <a:graphic>
          <a:graphicData uri="http://schemas.openxmlformats.org/drawingml/2006/table">
            <a:tbl>
              <a:tblPr/>
              <a:tblGrid>
                <a:gridCol w="1887063"/>
                <a:gridCol w="975819"/>
                <a:gridCol w="3221638"/>
                <a:gridCol w="2587356"/>
              </a:tblGrid>
              <a:tr h="433090">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71474">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Elemen</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Angka/huruf</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Artinya proteksi untuk perlengkapan</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Artinya proteksi manusia</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53926">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Kode huruf</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IP</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114374">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Dari masuknya benda asing padat</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Dari sentuh langsung ke bagian berbahaya dengan :</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800174">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Huruf tambahan (Opsi)</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D</a:t>
                      </a: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Belakang telapak tangan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Jari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Perkakas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kawat</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71474">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Informasi suplemen khusus untuk :</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457274">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Huruf suplemen (Opsi)</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W</a:t>
                      </a: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3100">
                          <a:solidFill>
                            <a:schemeClr val="tx1"/>
                          </a:solidFill>
                          <a:latin typeface="Times New Roman" pitchFamily="18" charset="0"/>
                        </a:defRPr>
                      </a:lvl1pPr>
                      <a:lvl2pPr algn="l">
                        <a:spcBef>
                          <a:spcPct val="20000"/>
                        </a:spcBef>
                        <a:defRPr sz="2600">
                          <a:solidFill>
                            <a:schemeClr val="tx1"/>
                          </a:solidFill>
                          <a:latin typeface="Times New Roman" pitchFamily="18" charset="0"/>
                        </a:defRPr>
                      </a:lvl2pPr>
                      <a:lvl3pPr algn="l">
                        <a:spcBef>
                          <a:spcPct val="20000"/>
                        </a:spcBef>
                        <a:defRPr sz="2200">
                          <a:solidFill>
                            <a:schemeClr val="tx1"/>
                          </a:solidFill>
                          <a:latin typeface="Times New Roman" pitchFamily="18" charset="0"/>
                        </a:defRPr>
                      </a:lvl3pPr>
                      <a:lvl4pPr algn="l">
                        <a:spcBef>
                          <a:spcPct val="20000"/>
                        </a:spcBef>
                        <a:defRPr sz="2000">
                          <a:solidFill>
                            <a:schemeClr val="tx1"/>
                          </a:solidFill>
                          <a:latin typeface="Times New Roman" pitchFamily="18" charset="0"/>
                        </a:defRPr>
                      </a:lvl4pPr>
                      <a:lvl5pPr algn="l">
                        <a:spcBef>
                          <a:spcPct val="20000"/>
                        </a:spcBef>
                        <a:defRPr sz="2000">
                          <a:solidFill>
                            <a:schemeClr val="tx1"/>
                          </a:solidFill>
                          <a:latin typeface="Times New Roman" pitchFamily="18" charset="0"/>
                        </a:defRPr>
                      </a:lvl5pPr>
                      <a:lvl6pPr eaLnBrk="0" fontAlgn="base" hangingPunct="0">
                        <a:spcBef>
                          <a:spcPct val="20000"/>
                        </a:spcBef>
                        <a:spcAft>
                          <a:spcPct val="0"/>
                        </a:spcAft>
                        <a:defRPr sz="2000">
                          <a:solidFill>
                            <a:schemeClr val="tx1"/>
                          </a:solidFill>
                          <a:latin typeface="Times New Roman" pitchFamily="18" charset="0"/>
                        </a:defRPr>
                      </a:lvl6pPr>
                      <a:lvl7pPr eaLnBrk="0" fontAlgn="base" hangingPunct="0">
                        <a:spcBef>
                          <a:spcPct val="20000"/>
                        </a:spcBef>
                        <a:spcAft>
                          <a:spcPct val="0"/>
                        </a:spcAft>
                        <a:defRPr sz="2000">
                          <a:solidFill>
                            <a:schemeClr val="tx1"/>
                          </a:solidFill>
                          <a:latin typeface="Times New Roman" pitchFamily="18" charset="0"/>
                        </a:defRPr>
                      </a:lvl7pPr>
                      <a:lvl8pPr eaLnBrk="0" fontAlgn="base" hangingPunct="0">
                        <a:spcBef>
                          <a:spcPct val="20000"/>
                        </a:spcBef>
                        <a:spcAft>
                          <a:spcPct val="0"/>
                        </a:spcAft>
                        <a:defRPr sz="2000">
                          <a:solidFill>
                            <a:schemeClr val="tx1"/>
                          </a:solidFill>
                          <a:latin typeface="Times New Roman" pitchFamily="18" charset="0"/>
                        </a:defRPr>
                      </a:lvl8pPr>
                      <a:lvl9pPr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Aparat tegangan tinggi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Gerakan selama uji air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Stasioner selama uji air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2300" b="0" i="0" u="none" strike="noStrike" cap="none" normalizeH="0" baseline="0" smtClean="0">
                          <a:ln>
                            <a:noFill/>
                          </a:ln>
                          <a:solidFill>
                            <a:schemeClr val="tx1"/>
                          </a:solidFill>
                          <a:effectLst/>
                          <a:latin typeface="Times New Roman" pitchFamily="18" charset="0"/>
                          <a:cs typeface="Times New Roman" pitchFamily="18" charset="0"/>
                        </a:rPr>
                        <a:t>Kondisi cuaca</a:t>
                      </a:r>
                      <a:endParaRPr kumimoji="0" lang="en-US"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995363">
                        <a:spcBef>
                          <a:spcPct val="20000"/>
                        </a:spcBef>
                        <a:defRPr sz="3100">
                          <a:solidFill>
                            <a:schemeClr val="tx1"/>
                          </a:solidFill>
                          <a:latin typeface="Times New Roman" pitchFamily="18" charset="0"/>
                        </a:defRPr>
                      </a:lvl1pPr>
                      <a:lvl2pPr marL="498475" algn="l" defTabSz="995363">
                        <a:spcBef>
                          <a:spcPct val="20000"/>
                        </a:spcBef>
                        <a:defRPr sz="2600">
                          <a:solidFill>
                            <a:schemeClr val="tx1"/>
                          </a:solidFill>
                          <a:latin typeface="Times New Roman" pitchFamily="18" charset="0"/>
                        </a:defRPr>
                      </a:lvl2pPr>
                      <a:lvl3pPr marL="995363" algn="l" defTabSz="995363">
                        <a:spcBef>
                          <a:spcPct val="20000"/>
                        </a:spcBef>
                        <a:defRPr sz="2200">
                          <a:solidFill>
                            <a:schemeClr val="tx1"/>
                          </a:solidFill>
                          <a:latin typeface="Times New Roman" pitchFamily="18" charset="0"/>
                        </a:defRPr>
                      </a:lvl3pPr>
                      <a:lvl4pPr marL="1493838" algn="l" defTabSz="995363">
                        <a:spcBef>
                          <a:spcPct val="20000"/>
                        </a:spcBef>
                        <a:defRPr sz="2000">
                          <a:solidFill>
                            <a:schemeClr val="tx1"/>
                          </a:solidFill>
                          <a:latin typeface="Times New Roman" pitchFamily="18" charset="0"/>
                        </a:defRPr>
                      </a:lvl4pPr>
                      <a:lvl5pPr marL="1992313" algn="l" defTabSz="995363">
                        <a:spcBef>
                          <a:spcPct val="20000"/>
                        </a:spcBef>
                        <a:defRPr sz="2000">
                          <a:solidFill>
                            <a:schemeClr val="tx1"/>
                          </a:solidFill>
                          <a:latin typeface="Times New Roman" pitchFamily="18" charset="0"/>
                        </a:defRPr>
                      </a:lvl5pPr>
                      <a:lvl6pPr marL="2449513" defTabSz="995363" eaLnBrk="0" fontAlgn="base" hangingPunct="0">
                        <a:spcBef>
                          <a:spcPct val="20000"/>
                        </a:spcBef>
                        <a:spcAft>
                          <a:spcPct val="0"/>
                        </a:spcAft>
                        <a:defRPr sz="2000">
                          <a:solidFill>
                            <a:schemeClr val="tx1"/>
                          </a:solidFill>
                          <a:latin typeface="Times New Roman" pitchFamily="18" charset="0"/>
                        </a:defRPr>
                      </a:lvl6pPr>
                      <a:lvl7pPr marL="2906713" defTabSz="995363" eaLnBrk="0" fontAlgn="base" hangingPunct="0">
                        <a:spcBef>
                          <a:spcPct val="20000"/>
                        </a:spcBef>
                        <a:spcAft>
                          <a:spcPct val="0"/>
                        </a:spcAft>
                        <a:defRPr sz="2000">
                          <a:solidFill>
                            <a:schemeClr val="tx1"/>
                          </a:solidFill>
                          <a:latin typeface="Times New Roman" pitchFamily="18" charset="0"/>
                        </a:defRPr>
                      </a:lvl7pPr>
                      <a:lvl8pPr marL="3363913" defTabSz="995363" eaLnBrk="0" fontAlgn="base" hangingPunct="0">
                        <a:spcBef>
                          <a:spcPct val="20000"/>
                        </a:spcBef>
                        <a:spcAft>
                          <a:spcPct val="0"/>
                        </a:spcAft>
                        <a:defRPr sz="2000">
                          <a:solidFill>
                            <a:schemeClr val="tx1"/>
                          </a:solidFill>
                          <a:latin typeface="Times New Roman" pitchFamily="18" charset="0"/>
                        </a:defRPr>
                      </a:lvl8pPr>
                      <a:lvl9pPr marL="3821113" defTabSz="995363" eaLnBrk="0" fontAlgn="base" hangingPunct="0">
                        <a:spcBef>
                          <a:spcPct val="20000"/>
                        </a:spcBef>
                        <a:spcAft>
                          <a:spcPct val="0"/>
                        </a:spcAft>
                        <a:defRPr sz="2000">
                          <a:solidFill>
                            <a:schemeClr val="tx1"/>
                          </a:solidFill>
                          <a:latin typeface="Times New Roman" pitchFamily="18" charset="0"/>
                        </a:defRPr>
                      </a:lvl9pPr>
                    </a:lstStyle>
                    <a:p>
                      <a:pPr marL="0" marR="0" lvl="0" indent="0" algn="l" defTabSz="995363" rtl="0" eaLnBrk="0" fontAlgn="base" latinLnBrk="0" hangingPunct="0">
                        <a:lnSpc>
                          <a:spcPct val="100000"/>
                        </a:lnSpc>
                        <a:spcBef>
                          <a:spcPct val="20000"/>
                        </a:spcBef>
                        <a:spcAft>
                          <a:spcPct val="0"/>
                        </a:spcAft>
                        <a:buClrTx/>
                        <a:buSzTx/>
                        <a:buFontTx/>
                        <a:buNone/>
                        <a:tabLst/>
                      </a:pPr>
                      <a:endParaRPr kumimoji="0" lang="id-ID" altLang="id-ID" sz="2300" b="0" i="0" u="none" strike="noStrike" cap="none" normalizeH="0" baseline="0" smtClean="0">
                        <a:ln>
                          <a:noFill/>
                        </a:ln>
                        <a:solidFill>
                          <a:schemeClr val="tx1"/>
                        </a:solidFill>
                        <a:effectLst/>
                        <a:latin typeface="Times New Roman" pitchFamily="18" charset="0"/>
                      </a:endParaRPr>
                    </a:p>
                  </a:txBody>
                  <a:tcPr marL="82608" marR="82608" marT="42837" marB="42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065025" name="Rectangle 65"/>
          <p:cNvSpPr>
            <a:spLocks noChangeArrowheads="1"/>
          </p:cNvSpPr>
          <p:nvPr/>
        </p:nvSpPr>
        <p:spPr bwMode="auto">
          <a:xfrm>
            <a:off x="0" y="7261028"/>
            <a:ext cx="169485" cy="423265"/>
          </a:xfrm>
          <a:prstGeom prst="rect">
            <a:avLst/>
          </a:prstGeom>
          <a:noFill/>
          <a:ln>
            <a:noFill/>
          </a:ln>
          <a:effectLst/>
          <a:extLst>
            <a:ext uri="{909E8E84-426E-40DD-AFC4-6F175D3DCCD1}">
              <a14:hiddenFill xmlns:a14="http://schemas.microsoft.com/office/drawing/2010/main" xmlns="">
                <a:gradFill rotWithShape="0">
                  <a:gsLst>
                    <a:gs pos="0">
                      <a:srgbClr val="FFF200"/>
                    </a:gs>
                    <a:gs pos="45000">
                      <a:srgbClr val="FF7A00"/>
                    </a:gs>
                    <a:gs pos="70000">
                      <a:srgbClr val="FF0300"/>
                    </a:gs>
                    <a:gs pos="100000">
                      <a:srgbClr val="4D0808"/>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3891" tIns="41946" rIns="83891" bIns="41946" anchor="ctr">
            <a:spAutoFit/>
          </a:bodyPr>
          <a:lstStyle/>
          <a:p>
            <a:pPr algn="l"/>
            <a:endParaRPr lang="id-ID" altLang="id-ID" sz="2200">
              <a:latin typeface="Times New Roman" pitchFamily="18" charset="0"/>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38</a:t>
            </a:fld>
            <a:endParaRPr kumimoji="0" lang="en-US"/>
          </a:p>
        </p:txBody>
      </p:sp>
    </p:spTree>
    <p:extLst>
      <p:ext uri="{BB962C8B-B14F-4D97-AF65-F5344CB8AC3E}">
        <p14:creationId xmlns:p14="http://schemas.microsoft.com/office/powerpoint/2010/main" xmlns="" val="7700212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034680" cy="3802434"/>
          </a:xfrm>
        </p:spPr>
        <p:txBody>
          <a:bodyPr>
            <a:noAutofit/>
          </a:bodyPr>
          <a:lstStyle/>
          <a:p>
            <a:r>
              <a:rPr lang="id-ID" sz="2400" dirty="0"/>
              <a:t>Simbol-simbol yang digunakan untuk berbagai jenis proteksi menurut</a:t>
            </a:r>
            <a:br>
              <a:rPr lang="id-ID" sz="2400" dirty="0"/>
            </a:br>
            <a:r>
              <a:rPr lang="id-ID" sz="2400" dirty="0"/>
              <a:t>EN 60529.</a:t>
            </a:r>
          </a:p>
        </p:txBody>
      </p:sp>
      <p:pic>
        <p:nvPicPr>
          <p:cNvPr id="19459" name="Picture 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959424" y="0"/>
            <a:ext cx="5184576" cy="69054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69E29E33-B620-47F9-BB04-8846C2A5AFCC}" type="slidenum">
              <a:rPr kumimoji="0" lang="en-US" smtClean="0"/>
              <a:pPr/>
              <a:t>39</a:t>
            </a:fld>
            <a:endParaRPr kumimoji="0" lang="en-US"/>
          </a:p>
        </p:txBody>
      </p:sp>
    </p:spTree>
    <p:extLst>
      <p:ext uri="{BB962C8B-B14F-4D97-AF65-F5344CB8AC3E}">
        <p14:creationId xmlns:p14="http://schemas.microsoft.com/office/powerpoint/2010/main" xmlns="" val="3614356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a:t>2.	Sejarah Pemberlakuan AVE 1938, PUIL 1964, PUIL 1977, PUIL 1988, PUIL 2000</a:t>
            </a:r>
          </a:p>
        </p:txBody>
      </p:sp>
      <p:sp>
        <p:nvSpPr>
          <p:cNvPr id="3" name="Content Placeholder 2"/>
          <p:cNvSpPr>
            <a:spLocks noGrp="1"/>
          </p:cNvSpPr>
          <p:nvPr>
            <p:ph idx="1"/>
          </p:nvPr>
        </p:nvSpPr>
        <p:spPr/>
        <p:txBody>
          <a:bodyPr/>
          <a:lstStyle/>
          <a:p>
            <a:r>
              <a:rPr lang="id-ID" dirty="0" smtClean="0"/>
              <a:t>diawali dengan Penerapan Standar yang berlaku di negara Belanda</a:t>
            </a:r>
          </a:p>
          <a:p>
            <a:r>
              <a:rPr lang="id-ID" dirty="0" smtClean="0"/>
              <a:t>Pemberlakukan standar Belanda dengan peraturan Menteri bidang ketenagakerjaan </a:t>
            </a:r>
          </a:p>
          <a:p>
            <a:r>
              <a:rPr lang="id-ID" dirty="0" smtClean="0"/>
              <a:t>Penyusunan SNI berdasarkan standar Belanda</a:t>
            </a:r>
          </a:p>
          <a:p>
            <a:r>
              <a:rPr lang="id-ID" dirty="0" smtClean="0"/>
              <a:t>Penyusunan SNI sesuai dengan Penerapan listrik di Indonesia</a:t>
            </a: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4</a:t>
            </a:fld>
            <a:endParaRPr kumimoji="0" lang="en-US"/>
          </a:p>
        </p:txBody>
      </p:sp>
    </p:spTree>
    <p:extLst>
      <p:ext uri="{BB962C8B-B14F-4D97-AF65-F5344CB8AC3E}">
        <p14:creationId xmlns:p14="http://schemas.microsoft.com/office/powerpoint/2010/main" xmlns="" val="3943503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a:t>9.	</a:t>
            </a:r>
            <a:r>
              <a:rPr lang="sv-SE" dirty="0" smtClean="0"/>
              <a:t> </a:t>
            </a:r>
            <a:r>
              <a:rPr lang="sv-SE" dirty="0"/>
              <a:t>Checklist pemeriksaan </a:t>
            </a:r>
            <a:r>
              <a:rPr lang="sv-SE" dirty="0" smtClean="0"/>
              <a:t>keselamatan</a:t>
            </a:r>
            <a:r>
              <a:rPr lang="id-ID" dirty="0" smtClean="0"/>
              <a:t> Kerja</a:t>
            </a:r>
            <a:r>
              <a:rPr lang="sv-SE" dirty="0" smtClean="0"/>
              <a:t> </a:t>
            </a:r>
            <a:r>
              <a:rPr lang="sv-SE" dirty="0"/>
              <a:t>listrik</a:t>
            </a:r>
            <a:endParaRPr lang="id-ID" dirty="0"/>
          </a:p>
        </p:txBody>
      </p:sp>
      <p:sp>
        <p:nvSpPr>
          <p:cNvPr id="3" name="Content Placeholder 2"/>
          <p:cNvSpPr>
            <a:spLocks noGrp="1"/>
          </p:cNvSpPr>
          <p:nvPr>
            <p:ph idx="1"/>
          </p:nvPr>
        </p:nvSpPr>
        <p:spPr/>
        <p:txBody>
          <a:bodyPr/>
          <a:lstStyle/>
          <a:p>
            <a:r>
              <a:rPr lang="id-ID" dirty="0" smtClean="0"/>
              <a:t>templet</a:t>
            </a: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40</a:t>
            </a:fld>
            <a:endParaRPr kumimoji="0" lang="en-US"/>
          </a:p>
        </p:txBody>
      </p:sp>
    </p:spTree>
    <p:extLst>
      <p:ext uri="{BB962C8B-B14F-4D97-AF65-F5344CB8AC3E}">
        <p14:creationId xmlns:p14="http://schemas.microsoft.com/office/powerpoint/2010/main" xmlns="" val="33459184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Quis</a:t>
            </a:r>
            <a:endParaRPr lang="id-ID" dirty="0"/>
          </a:p>
        </p:txBody>
      </p:sp>
      <p:sp>
        <p:nvSpPr>
          <p:cNvPr id="3" name="Content Placeholder 2"/>
          <p:cNvSpPr>
            <a:spLocks noGrp="1"/>
          </p:cNvSpPr>
          <p:nvPr>
            <p:ph idx="1"/>
          </p:nvPr>
        </p:nvSpPr>
        <p:spPr/>
        <p:txBody>
          <a:bodyPr/>
          <a:lstStyle/>
          <a:p>
            <a:r>
              <a:rPr lang="id-ID" dirty="0" smtClean="0"/>
              <a:t>sebutkan kewajiban pengurus/pimpinan perusahan dalams pelaksanaan K3 listrik!</a:t>
            </a:r>
          </a:p>
          <a:p>
            <a:r>
              <a:rPr lang="id-ID" dirty="0" smtClean="0"/>
              <a:t>Sebutkan sumber potensi bahaya listrik!</a:t>
            </a:r>
          </a:p>
          <a:p>
            <a:r>
              <a:rPr lang="id-ID" dirty="0" smtClean="0"/>
              <a:t>Sebutkan Prosedur keselamatan listrik!</a:t>
            </a:r>
          </a:p>
          <a:p>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41</a:t>
            </a:fld>
            <a:endParaRPr kumimoji="0" lang="en-US"/>
          </a:p>
        </p:txBody>
      </p:sp>
    </p:spTree>
    <p:extLst>
      <p:ext uri="{BB962C8B-B14F-4D97-AF65-F5344CB8AC3E}">
        <p14:creationId xmlns:p14="http://schemas.microsoft.com/office/powerpoint/2010/main" xmlns="" val="31673966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Terimakasih</a:t>
            </a:r>
            <a:endParaRPr lang="id-ID" dirty="0"/>
          </a:p>
        </p:txBody>
      </p:sp>
      <p:sp>
        <p:nvSpPr>
          <p:cNvPr id="3" name="Content Placeholder 2"/>
          <p:cNvSpPr>
            <a:spLocks noGrp="1"/>
          </p:cNvSpPr>
          <p:nvPr>
            <p:ph idx="1"/>
          </p:nvPr>
        </p:nvSpPr>
        <p:spPr/>
        <p:txBody>
          <a:bodyPr/>
          <a:lstStyle/>
          <a:p>
            <a:endParaRPr lang="id-ID"/>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42</a:t>
            </a:fld>
            <a:endParaRPr kumimoji="0" lang="en-US"/>
          </a:p>
        </p:txBody>
      </p:sp>
    </p:spTree>
    <p:extLst>
      <p:ext uri="{BB962C8B-B14F-4D97-AF65-F5344CB8AC3E}">
        <p14:creationId xmlns:p14="http://schemas.microsoft.com/office/powerpoint/2010/main" xmlns="" val="512401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8050" name="Group 2"/>
          <p:cNvGrpSpPr>
            <a:grpSpLocks/>
          </p:cNvGrpSpPr>
          <p:nvPr/>
        </p:nvGrpSpPr>
        <p:grpSpPr bwMode="auto">
          <a:xfrm>
            <a:off x="762001" y="381001"/>
            <a:ext cx="3657887" cy="610195"/>
            <a:chOff x="480" y="240"/>
            <a:chExt cx="2976" cy="564"/>
          </a:xfrm>
        </p:grpSpPr>
        <p:grpSp>
          <p:nvGrpSpPr>
            <p:cNvPr id="898051" name="Group 3"/>
            <p:cNvGrpSpPr>
              <a:grpSpLocks/>
            </p:cNvGrpSpPr>
            <p:nvPr/>
          </p:nvGrpSpPr>
          <p:grpSpPr bwMode="auto">
            <a:xfrm>
              <a:off x="480" y="240"/>
              <a:ext cx="480" cy="528"/>
              <a:chOff x="1872" y="1762"/>
              <a:chExt cx="1776" cy="1598"/>
            </a:xfrm>
          </p:grpSpPr>
          <p:sp>
            <p:nvSpPr>
              <p:cNvPr id="898052" name="AutoShape 4"/>
              <p:cNvSpPr>
                <a:spLocks noChangeArrowheads="1"/>
              </p:cNvSpPr>
              <p:nvPr/>
            </p:nvSpPr>
            <p:spPr bwMode="auto">
              <a:xfrm rot="-420707">
                <a:off x="1872" y="1762"/>
                <a:ext cx="1776" cy="1598"/>
              </a:xfrm>
              <a:custGeom>
                <a:avLst/>
                <a:gdLst>
                  <a:gd name="G0" fmla="+- 3816 0 0"/>
                  <a:gd name="G1" fmla="+- 21600 0 3816"/>
                  <a:gd name="G2" fmla="+- 21600 0 381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816" y="10800"/>
                    </a:moveTo>
                    <a:cubicBezTo>
                      <a:pt x="3816" y="14657"/>
                      <a:pt x="6943" y="17784"/>
                      <a:pt x="10800" y="17784"/>
                    </a:cubicBezTo>
                    <a:cubicBezTo>
                      <a:pt x="14657" y="17784"/>
                      <a:pt x="17784" y="14657"/>
                      <a:pt x="17784" y="10800"/>
                    </a:cubicBezTo>
                    <a:cubicBezTo>
                      <a:pt x="17784" y="6943"/>
                      <a:pt x="14657" y="3816"/>
                      <a:pt x="10800" y="3816"/>
                    </a:cubicBezTo>
                    <a:cubicBezTo>
                      <a:pt x="6943" y="3816"/>
                      <a:pt x="3816" y="6943"/>
                      <a:pt x="3816" y="10800"/>
                    </a:cubicBezTo>
                    <a:close/>
                  </a:path>
                </a:pathLst>
              </a:custGeom>
              <a:solidFill>
                <a:srgbClr val="008000"/>
              </a:solidFill>
              <a:ln>
                <a:noFill/>
              </a:ln>
              <a:effectLst/>
              <a:extLst>
                <a:ext uri="{91240B29-F687-4F45-9708-019B960494DF}">
                  <a14:hiddenLine xmlns:a14="http://schemas.microsoft.com/office/drawing/2010/main" xmlns="" w="9525">
                    <a:solidFill>
                      <a:srgbClr val="008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id-ID"/>
              </a:p>
            </p:txBody>
          </p:sp>
          <p:sp>
            <p:nvSpPr>
              <p:cNvPr id="898053" name="AutoShape 5"/>
              <p:cNvSpPr>
                <a:spLocks noChangeArrowheads="1"/>
              </p:cNvSpPr>
              <p:nvPr/>
            </p:nvSpPr>
            <p:spPr bwMode="auto">
              <a:xfrm>
                <a:off x="2405" y="2257"/>
                <a:ext cx="710" cy="644"/>
              </a:xfrm>
              <a:prstGeom prst="plus">
                <a:avLst>
                  <a:gd name="adj" fmla="val 28051"/>
                </a:avLst>
              </a:prstGeom>
              <a:solidFill>
                <a:srgbClr val="008000"/>
              </a:solidFill>
              <a:ln>
                <a:noFill/>
              </a:ln>
              <a:effectLst/>
              <a:extLst>
                <a:ext uri="{91240B29-F687-4F45-9708-019B960494DF}">
                  <a14:hiddenLine xmlns:a14="http://schemas.microsoft.com/office/drawing/2010/main" xmlns="" w="9525">
                    <a:solidFill>
                      <a:srgbClr val="008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id-ID"/>
              </a:p>
            </p:txBody>
          </p:sp>
          <p:sp>
            <p:nvSpPr>
              <p:cNvPr id="898054" name="WordArt 6"/>
              <p:cNvSpPr>
                <a:spLocks noChangeArrowheads="1" noChangeShapeType="1" noTextEdit="1"/>
              </p:cNvSpPr>
              <p:nvPr/>
            </p:nvSpPr>
            <p:spPr bwMode="auto">
              <a:xfrm rot="57924">
                <a:off x="1897" y="1776"/>
                <a:ext cx="1751" cy="1570"/>
              </a:xfrm>
              <a:prstGeom prst="rect">
                <a:avLst/>
              </a:prstGeom>
              <a:extLst>
                <a:ext uri="{91240B29-F687-4F45-9708-019B960494DF}">
                  <a14:hiddenLine xmlns:a14="http://schemas.microsoft.com/office/drawing/2010/main" xmlns="" w="9525">
                    <a:solidFill>
                      <a:srgbClr val="008000"/>
                    </a:solidFill>
                    <a:round/>
                    <a:headEnd/>
                    <a:tailEnd/>
                  </a14:hiddenLine>
                </a:ext>
                <a:ext uri="{AF507438-7753-43E0-B8FC-AC1667EBCBE1}">
                  <a14:hiddenEffects xmlns:a14="http://schemas.microsoft.com/office/drawing/2010/main" xmlns="">
                    <a:effectLst/>
                  </a14:hiddenEffects>
                </a:ext>
              </a:extLst>
            </p:spPr>
            <p:txBody>
              <a:bodyPr spcFirstLastPara="1" wrap="none" fromWordArt="1">
                <a:prstTxWarp prst="textArchUp">
                  <a:avLst>
                    <a:gd name="adj" fmla="val 5565945"/>
                  </a:avLst>
                </a:prstTxWarp>
              </a:bodyPr>
              <a:lstStyle/>
              <a:p>
                <a:r>
                  <a:rPr lang="id-ID" sz="4000" kern="10" normalizeH="1">
                    <a:solidFill>
                      <a:srgbClr val="008000"/>
                    </a:solidFill>
                    <a:latin typeface="Marlett"/>
                  </a:rPr>
                  <a:t>ggggggggggg</a:t>
                </a:r>
              </a:p>
            </p:txBody>
          </p:sp>
        </p:grpSp>
        <p:sp>
          <p:nvSpPr>
            <p:cNvPr id="898055" name="WordArt 7"/>
            <p:cNvSpPr>
              <a:spLocks noChangeArrowheads="1" noChangeShapeType="1" noTextEdit="1"/>
            </p:cNvSpPr>
            <p:nvPr/>
          </p:nvSpPr>
          <p:spPr bwMode="auto">
            <a:xfrm>
              <a:off x="1200" y="240"/>
              <a:ext cx="2256" cy="564"/>
            </a:xfrm>
            <a:prstGeom prst="rect">
              <a:avLst/>
            </a:prstGeom>
            <a:extLst>
              <a:ext uri="{AF507438-7753-43E0-B8FC-AC1667EBCBE1}">
                <a14:hiddenEffects xmlns:a14="http://schemas.microsoft.com/office/drawing/2010/main" xmlns="">
                  <a:effectLst/>
                </a14:hiddenEffects>
              </a:ext>
            </a:extLst>
          </p:spPr>
          <p:txBody>
            <a:bodyPr wrap="none" fromWordArt="1">
              <a:prstTxWarp prst="textDoubleWave1">
                <a:avLst>
                  <a:gd name="adj1" fmla="val 0"/>
                  <a:gd name="adj2" fmla="val 0"/>
                </a:avLst>
              </a:prstTxWarp>
            </a:bodyPr>
            <a:lstStyle/>
            <a:p>
              <a:r>
                <a:rPr lang="id-ID" sz="3300" kern="10" spc="-330">
                  <a:ln w="12700">
                    <a:solidFill>
                      <a:schemeClr val="hlink"/>
                    </a:solidFill>
                    <a:round/>
                    <a:headEnd/>
                    <a:tailEnd/>
                  </a:ln>
                  <a:solidFill>
                    <a:srgbClr val="FF9900"/>
                  </a:solidFill>
                  <a:latin typeface="Impact"/>
                </a:rPr>
                <a:t>K3  Listrik</a:t>
              </a:r>
            </a:p>
          </p:txBody>
        </p:sp>
      </p:grpSp>
      <p:sp>
        <p:nvSpPr>
          <p:cNvPr id="898056" name="Rectangle 8"/>
          <p:cNvSpPr>
            <a:spLocks noChangeArrowheads="1"/>
          </p:cNvSpPr>
          <p:nvPr/>
        </p:nvSpPr>
        <p:spPr bwMode="auto">
          <a:xfrm>
            <a:off x="3799033" y="1218903"/>
            <a:ext cx="2439958" cy="461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374" tIns="45687" rIns="91374" bIns="45687">
            <a:spAutoFit/>
          </a:bodyPr>
          <a:lstStyle>
            <a:lvl1pPr algn="l" defTabSz="995363">
              <a:defRPr sz="2400">
                <a:solidFill>
                  <a:schemeClr val="tx1"/>
                </a:solidFill>
                <a:latin typeface="Times New Roman" pitchFamily="18" charset="0"/>
              </a:defRPr>
            </a:lvl1pPr>
            <a:lvl2pPr marL="498475" algn="l" defTabSz="995363">
              <a:defRPr sz="2400">
                <a:solidFill>
                  <a:schemeClr val="tx1"/>
                </a:solidFill>
                <a:latin typeface="Times New Roman" pitchFamily="18" charset="0"/>
              </a:defRPr>
            </a:lvl2pPr>
            <a:lvl3pPr marL="995363" algn="l" defTabSz="995363">
              <a:defRPr sz="2400">
                <a:solidFill>
                  <a:schemeClr val="tx1"/>
                </a:solidFill>
                <a:latin typeface="Times New Roman" pitchFamily="18" charset="0"/>
              </a:defRPr>
            </a:lvl3pPr>
            <a:lvl4pPr marL="1493838" algn="l" defTabSz="995363">
              <a:defRPr sz="2400">
                <a:solidFill>
                  <a:schemeClr val="tx1"/>
                </a:solidFill>
                <a:latin typeface="Times New Roman" pitchFamily="18" charset="0"/>
              </a:defRPr>
            </a:lvl4pPr>
            <a:lvl5pPr marL="1992313" algn="l" defTabSz="995363">
              <a:defRPr sz="2400">
                <a:solidFill>
                  <a:schemeClr val="tx1"/>
                </a:solidFill>
                <a:latin typeface="Times New Roman" pitchFamily="18" charset="0"/>
              </a:defRPr>
            </a:lvl5pPr>
            <a:lvl6pPr marL="2449513" defTabSz="995363" eaLnBrk="0" fontAlgn="base" hangingPunct="0">
              <a:spcBef>
                <a:spcPct val="0"/>
              </a:spcBef>
              <a:spcAft>
                <a:spcPct val="0"/>
              </a:spcAft>
              <a:defRPr sz="2400">
                <a:solidFill>
                  <a:schemeClr val="tx1"/>
                </a:solidFill>
                <a:latin typeface="Times New Roman" pitchFamily="18" charset="0"/>
              </a:defRPr>
            </a:lvl6pPr>
            <a:lvl7pPr marL="2906713" defTabSz="995363" eaLnBrk="0" fontAlgn="base" hangingPunct="0">
              <a:spcBef>
                <a:spcPct val="0"/>
              </a:spcBef>
              <a:spcAft>
                <a:spcPct val="0"/>
              </a:spcAft>
              <a:defRPr sz="2400">
                <a:solidFill>
                  <a:schemeClr val="tx1"/>
                </a:solidFill>
                <a:latin typeface="Times New Roman" pitchFamily="18" charset="0"/>
              </a:defRPr>
            </a:lvl7pPr>
            <a:lvl8pPr marL="3363913" defTabSz="995363" eaLnBrk="0" fontAlgn="base" hangingPunct="0">
              <a:spcBef>
                <a:spcPct val="0"/>
              </a:spcBef>
              <a:spcAft>
                <a:spcPct val="0"/>
              </a:spcAft>
              <a:defRPr sz="2400">
                <a:solidFill>
                  <a:schemeClr val="tx1"/>
                </a:solidFill>
                <a:latin typeface="Times New Roman" pitchFamily="18" charset="0"/>
              </a:defRPr>
            </a:lvl8pPr>
            <a:lvl9pPr marL="3821113" defTabSz="995363" eaLnBrk="0" fontAlgn="base" hangingPunct="0">
              <a:spcBef>
                <a:spcPct val="0"/>
              </a:spcBef>
              <a:spcAft>
                <a:spcPct val="0"/>
              </a:spcAft>
              <a:defRPr sz="2400">
                <a:solidFill>
                  <a:schemeClr val="tx1"/>
                </a:solidFill>
                <a:latin typeface="Times New Roman" pitchFamily="18" charset="0"/>
              </a:defRPr>
            </a:lvl9pPr>
          </a:lstStyle>
          <a:p>
            <a:pPr algn="ctr"/>
            <a:r>
              <a:rPr lang="en-US" altLang="id-ID" b="1">
                <a:latin typeface="Tahoma" pitchFamily="34" charset="0"/>
              </a:rPr>
              <a:t>Dasar hukum :</a:t>
            </a:r>
          </a:p>
        </p:txBody>
      </p:sp>
      <p:sp>
        <p:nvSpPr>
          <p:cNvPr id="898057" name="Rectangle 9"/>
          <p:cNvSpPr>
            <a:spLocks noChangeArrowheads="1"/>
          </p:cNvSpPr>
          <p:nvPr/>
        </p:nvSpPr>
        <p:spPr bwMode="auto">
          <a:xfrm rot="-5400000">
            <a:off x="-403774" y="3524701"/>
            <a:ext cx="4561582" cy="706034"/>
          </a:xfrm>
          <a:prstGeom prst="rect">
            <a:avLst/>
          </a:prstGeom>
          <a:solidFill>
            <a:srgbClr val="67DD67"/>
          </a:solidFill>
          <a:ln w="12700">
            <a:miter lim="800000"/>
            <a:headEnd type="none" w="sm" len="sm"/>
            <a:tailEnd type="none" w="sm" len="sm"/>
          </a:ln>
          <a:effectLst/>
          <a:scene3d>
            <a:camera prst="legacyObliqueBottomLeft"/>
            <a:lightRig rig="legacyFlat3" dir="t"/>
          </a:scene3d>
          <a:sp3d extrusionH="1801800" prstMaterial="legacyMatte">
            <a:bevelT w="13500" h="13500" prst="angle"/>
            <a:bevelB w="13500" h="13500" prst="angle"/>
            <a:extrusionClr>
              <a:srgbClr val="67DD67"/>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374" tIns="45687" rIns="91374" bIns="45687">
            <a:spAutoFit/>
            <a:flatTx/>
          </a:bodyPr>
          <a:lstStyle>
            <a:lvl1pPr algn="l" defTabSz="995363">
              <a:defRPr sz="2400">
                <a:solidFill>
                  <a:schemeClr val="tx1"/>
                </a:solidFill>
                <a:latin typeface="Times New Roman" pitchFamily="18" charset="0"/>
              </a:defRPr>
            </a:lvl1pPr>
            <a:lvl2pPr marL="498475" algn="l" defTabSz="995363">
              <a:defRPr sz="2400">
                <a:solidFill>
                  <a:schemeClr val="tx1"/>
                </a:solidFill>
                <a:latin typeface="Times New Roman" pitchFamily="18" charset="0"/>
              </a:defRPr>
            </a:lvl2pPr>
            <a:lvl3pPr marL="995363" algn="l" defTabSz="995363">
              <a:defRPr sz="2400">
                <a:solidFill>
                  <a:schemeClr val="tx1"/>
                </a:solidFill>
                <a:latin typeface="Times New Roman" pitchFamily="18" charset="0"/>
              </a:defRPr>
            </a:lvl3pPr>
            <a:lvl4pPr marL="1493838" algn="l" defTabSz="995363">
              <a:defRPr sz="2400">
                <a:solidFill>
                  <a:schemeClr val="tx1"/>
                </a:solidFill>
                <a:latin typeface="Times New Roman" pitchFamily="18" charset="0"/>
              </a:defRPr>
            </a:lvl4pPr>
            <a:lvl5pPr marL="1992313" algn="l" defTabSz="995363">
              <a:defRPr sz="2400">
                <a:solidFill>
                  <a:schemeClr val="tx1"/>
                </a:solidFill>
                <a:latin typeface="Times New Roman" pitchFamily="18" charset="0"/>
              </a:defRPr>
            </a:lvl5pPr>
            <a:lvl6pPr marL="2449513" defTabSz="995363" eaLnBrk="0" fontAlgn="base" hangingPunct="0">
              <a:spcBef>
                <a:spcPct val="0"/>
              </a:spcBef>
              <a:spcAft>
                <a:spcPct val="0"/>
              </a:spcAft>
              <a:defRPr sz="2400">
                <a:solidFill>
                  <a:schemeClr val="tx1"/>
                </a:solidFill>
                <a:latin typeface="Times New Roman" pitchFamily="18" charset="0"/>
              </a:defRPr>
            </a:lvl6pPr>
            <a:lvl7pPr marL="2906713" defTabSz="995363" eaLnBrk="0" fontAlgn="base" hangingPunct="0">
              <a:spcBef>
                <a:spcPct val="0"/>
              </a:spcBef>
              <a:spcAft>
                <a:spcPct val="0"/>
              </a:spcAft>
              <a:defRPr sz="2400">
                <a:solidFill>
                  <a:schemeClr val="tx1"/>
                </a:solidFill>
                <a:latin typeface="Times New Roman" pitchFamily="18" charset="0"/>
              </a:defRPr>
            </a:lvl7pPr>
            <a:lvl8pPr marL="3363913" defTabSz="995363" eaLnBrk="0" fontAlgn="base" hangingPunct="0">
              <a:spcBef>
                <a:spcPct val="0"/>
              </a:spcBef>
              <a:spcAft>
                <a:spcPct val="0"/>
              </a:spcAft>
              <a:defRPr sz="2400">
                <a:solidFill>
                  <a:schemeClr val="tx1"/>
                </a:solidFill>
                <a:latin typeface="Times New Roman" pitchFamily="18" charset="0"/>
              </a:defRPr>
            </a:lvl8pPr>
            <a:lvl9pPr marL="3821113" defTabSz="995363" eaLnBrk="0" fontAlgn="base" hangingPunct="0">
              <a:spcBef>
                <a:spcPct val="0"/>
              </a:spcBef>
              <a:spcAft>
                <a:spcPct val="0"/>
              </a:spcAft>
              <a:defRPr sz="2400">
                <a:solidFill>
                  <a:schemeClr val="tx1"/>
                </a:solidFill>
                <a:latin typeface="Times New Roman" pitchFamily="18" charset="0"/>
              </a:defRPr>
            </a:lvl9pPr>
          </a:lstStyle>
          <a:p>
            <a:pPr algn="ctr"/>
            <a:r>
              <a:rPr lang="en-US" altLang="id-ID" sz="2000" b="1">
                <a:solidFill>
                  <a:srgbClr val="FFFF00"/>
                </a:solidFill>
                <a:latin typeface="Tahoma" pitchFamily="34" charset="0"/>
              </a:rPr>
              <a:t>Undang undang No 1 tahun 1970</a:t>
            </a:r>
          </a:p>
          <a:p>
            <a:pPr algn="ctr"/>
            <a:r>
              <a:rPr lang="en-US" altLang="id-ID" sz="2000" b="1">
                <a:solidFill>
                  <a:srgbClr val="FFFF00"/>
                </a:solidFill>
                <a:latin typeface="Tahoma" pitchFamily="34" charset="0"/>
              </a:rPr>
              <a:t>Keselamatan Kerja</a:t>
            </a:r>
          </a:p>
        </p:txBody>
      </p:sp>
      <p:sp>
        <p:nvSpPr>
          <p:cNvPr id="898058" name="Rectangle 10"/>
          <p:cNvSpPr>
            <a:spLocks noChangeArrowheads="1"/>
          </p:cNvSpPr>
          <p:nvPr/>
        </p:nvSpPr>
        <p:spPr bwMode="auto">
          <a:xfrm>
            <a:off x="2362057" y="1675805"/>
            <a:ext cx="6019944" cy="4344293"/>
          </a:xfrm>
          <a:prstGeom prst="rect">
            <a:avLst/>
          </a:prstGeom>
          <a:solidFill>
            <a:srgbClr val="67DD67"/>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374" tIns="45687" rIns="91374" bIns="45687" anchor="ctr"/>
          <a:lstStyle>
            <a:lvl1pPr algn="l" defTabSz="995363">
              <a:defRPr sz="2400">
                <a:solidFill>
                  <a:schemeClr val="tx1"/>
                </a:solidFill>
                <a:latin typeface="Times New Roman" pitchFamily="18" charset="0"/>
              </a:defRPr>
            </a:lvl1pPr>
            <a:lvl2pPr marL="498475" algn="l" defTabSz="995363">
              <a:defRPr sz="2400">
                <a:solidFill>
                  <a:schemeClr val="tx1"/>
                </a:solidFill>
                <a:latin typeface="Times New Roman" pitchFamily="18" charset="0"/>
              </a:defRPr>
            </a:lvl2pPr>
            <a:lvl3pPr marL="995363" algn="l" defTabSz="995363">
              <a:defRPr sz="2400">
                <a:solidFill>
                  <a:schemeClr val="tx1"/>
                </a:solidFill>
                <a:latin typeface="Times New Roman" pitchFamily="18" charset="0"/>
              </a:defRPr>
            </a:lvl3pPr>
            <a:lvl4pPr marL="1493838" algn="l" defTabSz="995363">
              <a:defRPr sz="2400">
                <a:solidFill>
                  <a:schemeClr val="tx1"/>
                </a:solidFill>
                <a:latin typeface="Times New Roman" pitchFamily="18" charset="0"/>
              </a:defRPr>
            </a:lvl4pPr>
            <a:lvl5pPr marL="1992313" algn="l" defTabSz="995363">
              <a:defRPr sz="2400">
                <a:solidFill>
                  <a:schemeClr val="tx1"/>
                </a:solidFill>
                <a:latin typeface="Times New Roman" pitchFamily="18" charset="0"/>
              </a:defRPr>
            </a:lvl5pPr>
            <a:lvl6pPr marL="2449513" defTabSz="995363" eaLnBrk="0" fontAlgn="base" hangingPunct="0">
              <a:spcBef>
                <a:spcPct val="0"/>
              </a:spcBef>
              <a:spcAft>
                <a:spcPct val="0"/>
              </a:spcAft>
              <a:defRPr sz="2400">
                <a:solidFill>
                  <a:schemeClr val="tx1"/>
                </a:solidFill>
                <a:latin typeface="Times New Roman" pitchFamily="18" charset="0"/>
              </a:defRPr>
            </a:lvl6pPr>
            <a:lvl7pPr marL="2906713" defTabSz="995363" eaLnBrk="0" fontAlgn="base" hangingPunct="0">
              <a:spcBef>
                <a:spcPct val="0"/>
              </a:spcBef>
              <a:spcAft>
                <a:spcPct val="0"/>
              </a:spcAft>
              <a:defRPr sz="2400">
                <a:solidFill>
                  <a:schemeClr val="tx1"/>
                </a:solidFill>
                <a:latin typeface="Times New Roman" pitchFamily="18" charset="0"/>
              </a:defRPr>
            </a:lvl7pPr>
            <a:lvl8pPr marL="3363913" defTabSz="995363" eaLnBrk="0" fontAlgn="base" hangingPunct="0">
              <a:spcBef>
                <a:spcPct val="0"/>
              </a:spcBef>
              <a:spcAft>
                <a:spcPct val="0"/>
              </a:spcAft>
              <a:defRPr sz="2400">
                <a:solidFill>
                  <a:schemeClr val="tx1"/>
                </a:solidFill>
                <a:latin typeface="Times New Roman" pitchFamily="18" charset="0"/>
              </a:defRPr>
            </a:lvl8pPr>
            <a:lvl9pPr marL="3821113" defTabSz="995363"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lang="en-US" altLang="id-ID" sz="2600" b="1">
                <a:solidFill>
                  <a:srgbClr val="006600"/>
                </a:solidFill>
                <a:latin typeface="Tahoma" pitchFamily="34" charset="0"/>
              </a:rPr>
              <a:t>Pasal  3 ayat (1) huruf q </a:t>
            </a:r>
          </a:p>
          <a:p>
            <a:pPr>
              <a:lnSpc>
                <a:spcPct val="80000"/>
              </a:lnSpc>
            </a:pPr>
            <a:r>
              <a:rPr lang="en-US" altLang="id-ID" sz="2600" b="1">
                <a:solidFill>
                  <a:srgbClr val="006600"/>
                </a:solidFill>
                <a:latin typeface="Tahoma" pitchFamily="34" charset="0"/>
              </a:rPr>
              <a:t>(Objective)</a:t>
            </a:r>
            <a:br>
              <a:rPr lang="en-US" altLang="id-ID" sz="2600" b="1">
                <a:solidFill>
                  <a:srgbClr val="006600"/>
                </a:solidFill>
                <a:latin typeface="Tahoma" pitchFamily="34" charset="0"/>
              </a:rPr>
            </a:br>
            <a:endParaRPr lang="en-US" altLang="id-ID" sz="2600" b="1">
              <a:solidFill>
                <a:srgbClr val="006600"/>
              </a:solidFill>
              <a:latin typeface="Tahoma" pitchFamily="34" charset="0"/>
            </a:endParaRPr>
          </a:p>
          <a:p>
            <a:pPr>
              <a:lnSpc>
                <a:spcPct val="80000"/>
              </a:lnSpc>
            </a:pPr>
            <a:endParaRPr lang="en-US" altLang="id-ID" sz="2600" b="1">
              <a:solidFill>
                <a:srgbClr val="006600"/>
              </a:solidFill>
              <a:latin typeface="Tahoma" pitchFamily="34" charset="0"/>
            </a:endParaRPr>
          </a:p>
          <a:p>
            <a:r>
              <a:rPr lang="en-US" altLang="id-ID" b="1">
                <a:solidFill>
                  <a:srgbClr val="000099"/>
                </a:solidFill>
                <a:latin typeface="Tahoma" pitchFamily="34" charset="0"/>
              </a:rPr>
              <a:t>Dengan peraturan perundangan </a:t>
            </a:r>
          </a:p>
          <a:p>
            <a:r>
              <a:rPr lang="en-US" altLang="id-ID" b="1">
                <a:solidFill>
                  <a:srgbClr val="000099"/>
                </a:solidFill>
                <a:latin typeface="Tahoma" pitchFamily="34" charset="0"/>
              </a:rPr>
              <a:t>ditetapkan syarat-syarat keselamatan </a:t>
            </a:r>
          </a:p>
          <a:p>
            <a:r>
              <a:rPr lang="en-US" altLang="id-ID" b="1">
                <a:solidFill>
                  <a:srgbClr val="000099"/>
                </a:solidFill>
                <a:latin typeface="Tahoma" pitchFamily="34" charset="0"/>
              </a:rPr>
              <a:t>kerja untuk:</a:t>
            </a:r>
            <a:r>
              <a:rPr lang="en-US" altLang="id-ID" b="1">
                <a:solidFill>
                  <a:srgbClr val="008080"/>
                </a:solidFill>
                <a:latin typeface="Tahoma" pitchFamily="34" charset="0"/>
              </a:rPr>
              <a:t> </a:t>
            </a:r>
          </a:p>
          <a:p>
            <a:r>
              <a:rPr lang="en-US" altLang="id-ID" b="1">
                <a:solidFill>
                  <a:srgbClr val="FF0066"/>
                </a:solidFill>
                <a:latin typeface="Tahoma" pitchFamily="34" charset="0"/>
              </a:rPr>
              <a:t>q.	mencegah terkena aliran listrik </a:t>
            </a:r>
          </a:p>
          <a:p>
            <a:r>
              <a:rPr lang="en-US" altLang="id-ID" b="1">
                <a:solidFill>
                  <a:srgbClr val="FF0066"/>
                </a:solidFill>
                <a:latin typeface="Tahoma" pitchFamily="34" charset="0"/>
              </a:rPr>
              <a:t>	berbahaya</a:t>
            </a: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5</a:t>
            </a:fld>
            <a:endParaRPr kumimoji="0" lang="en-US"/>
          </a:p>
        </p:txBody>
      </p:sp>
    </p:spTree>
    <p:extLst>
      <p:ext uri="{BB962C8B-B14F-4D97-AF65-F5344CB8AC3E}">
        <p14:creationId xmlns:p14="http://schemas.microsoft.com/office/powerpoint/2010/main" xmlns="" val="2987714509"/>
      </p:ext>
    </p:extLst>
  </p:cSld>
  <p:clrMapOvr>
    <a:masterClrMapping/>
  </p:clrMapOvr>
  <p:transition advClick="0" advTm="10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98058">
                                            <p:bg/>
                                          </p:spTgt>
                                        </p:tgtEl>
                                        <p:attrNameLst>
                                          <p:attrName>style.visibility</p:attrName>
                                        </p:attrNameLst>
                                      </p:cBhvr>
                                      <p:to>
                                        <p:strVal val="visible"/>
                                      </p:to>
                                    </p:set>
                                    <p:anim calcmode="lin" valueType="num">
                                      <p:cBhvr>
                                        <p:cTn id="7" dur="500" fill="hold"/>
                                        <p:tgtEl>
                                          <p:spTgt spid="898058">
                                            <p:bg/>
                                          </p:spTgt>
                                        </p:tgtEl>
                                        <p:attrNameLst>
                                          <p:attrName>ppt_x</p:attrName>
                                        </p:attrNameLst>
                                      </p:cBhvr>
                                      <p:tavLst>
                                        <p:tav tm="0">
                                          <p:val>
                                            <p:strVal val="#ppt_x-#ppt_w/2"/>
                                          </p:val>
                                        </p:tav>
                                        <p:tav tm="100000">
                                          <p:val>
                                            <p:strVal val="#ppt_x"/>
                                          </p:val>
                                        </p:tav>
                                      </p:tavLst>
                                    </p:anim>
                                    <p:anim calcmode="lin" valueType="num">
                                      <p:cBhvr>
                                        <p:cTn id="8" dur="500" fill="hold"/>
                                        <p:tgtEl>
                                          <p:spTgt spid="898058">
                                            <p:bg/>
                                          </p:spTgt>
                                        </p:tgtEl>
                                        <p:attrNameLst>
                                          <p:attrName>ppt_y</p:attrName>
                                        </p:attrNameLst>
                                      </p:cBhvr>
                                      <p:tavLst>
                                        <p:tav tm="0">
                                          <p:val>
                                            <p:strVal val="#ppt_y"/>
                                          </p:val>
                                        </p:tav>
                                        <p:tav tm="100000">
                                          <p:val>
                                            <p:strVal val="#ppt_y"/>
                                          </p:val>
                                        </p:tav>
                                      </p:tavLst>
                                    </p:anim>
                                    <p:anim calcmode="lin" valueType="num">
                                      <p:cBhvr>
                                        <p:cTn id="9" dur="500" fill="hold"/>
                                        <p:tgtEl>
                                          <p:spTgt spid="898058">
                                            <p:bg/>
                                          </p:spTgt>
                                        </p:tgtEl>
                                        <p:attrNameLst>
                                          <p:attrName>ppt_w</p:attrName>
                                        </p:attrNameLst>
                                      </p:cBhvr>
                                      <p:tavLst>
                                        <p:tav tm="0">
                                          <p:val>
                                            <p:fltVal val="0"/>
                                          </p:val>
                                        </p:tav>
                                        <p:tav tm="100000">
                                          <p:val>
                                            <p:strVal val="#ppt_w"/>
                                          </p:val>
                                        </p:tav>
                                      </p:tavLst>
                                    </p:anim>
                                    <p:anim calcmode="lin" valueType="num">
                                      <p:cBhvr>
                                        <p:cTn id="10" dur="500" fill="hold"/>
                                        <p:tgtEl>
                                          <p:spTgt spid="898058">
                                            <p:bg/>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898058">
                                            <p:txEl>
                                              <p:pRg st="0" end="0"/>
                                            </p:txEl>
                                          </p:spTgt>
                                        </p:tgtEl>
                                        <p:attrNameLst>
                                          <p:attrName>style.visibility</p:attrName>
                                        </p:attrNameLst>
                                      </p:cBhvr>
                                      <p:to>
                                        <p:strVal val="visible"/>
                                      </p:to>
                                    </p:set>
                                    <p:anim calcmode="lin" valueType="num">
                                      <p:cBhvr>
                                        <p:cTn id="15" dur="500" fill="hold"/>
                                        <p:tgtEl>
                                          <p:spTgt spid="898058">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898058">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898058">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89805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898058">
                                            <p:txEl>
                                              <p:pRg st="1" end="1"/>
                                            </p:txEl>
                                          </p:spTgt>
                                        </p:tgtEl>
                                        <p:attrNameLst>
                                          <p:attrName>style.visibility</p:attrName>
                                        </p:attrNameLst>
                                      </p:cBhvr>
                                      <p:to>
                                        <p:strVal val="visible"/>
                                      </p:to>
                                    </p:set>
                                    <p:anim calcmode="lin" valueType="num">
                                      <p:cBhvr>
                                        <p:cTn id="23" dur="500" fill="hold"/>
                                        <p:tgtEl>
                                          <p:spTgt spid="898058">
                                            <p:txEl>
                                              <p:pRg st="1" end="1"/>
                                            </p:txEl>
                                          </p:spTgt>
                                        </p:tgtEl>
                                        <p:attrNameLst>
                                          <p:attrName>ppt_x</p:attrName>
                                        </p:attrNameLst>
                                      </p:cBhvr>
                                      <p:tavLst>
                                        <p:tav tm="0">
                                          <p:val>
                                            <p:strVal val="#ppt_x-#ppt_w/2"/>
                                          </p:val>
                                        </p:tav>
                                        <p:tav tm="100000">
                                          <p:val>
                                            <p:strVal val="#ppt_x"/>
                                          </p:val>
                                        </p:tav>
                                      </p:tavLst>
                                    </p:anim>
                                    <p:anim calcmode="lin" valueType="num">
                                      <p:cBhvr>
                                        <p:cTn id="24" dur="500" fill="hold"/>
                                        <p:tgtEl>
                                          <p:spTgt spid="898058">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898058">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898058">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898058">
                                            <p:txEl>
                                              <p:pRg st="3" end="3"/>
                                            </p:txEl>
                                          </p:spTgt>
                                        </p:tgtEl>
                                        <p:attrNameLst>
                                          <p:attrName>style.visibility</p:attrName>
                                        </p:attrNameLst>
                                      </p:cBhvr>
                                      <p:to>
                                        <p:strVal val="visible"/>
                                      </p:to>
                                    </p:set>
                                    <p:anim calcmode="lin" valueType="num">
                                      <p:cBhvr>
                                        <p:cTn id="31" dur="500" fill="hold"/>
                                        <p:tgtEl>
                                          <p:spTgt spid="898058">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898058">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898058">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898058">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898058">
                                            <p:txEl>
                                              <p:pRg st="4" end="4"/>
                                            </p:txEl>
                                          </p:spTgt>
                                        </p:tgtEl>
                                        <p:attrNameLst>
                                          <p:attrName>style.visibility</p:attrName>
                                        </p:attrNameLst>
                                      </p:cBhvr>
                                      <p:to>
                                        <p:strVal val="visible"/>
                                      </p:to>
                                    </p:set>
                                    <p:anim calcmode="lin" valueType="num">
                                      <p:cBhvr>
                                        <p:cTn id="39" dur="500" fill="hold"/>
                                        <p:tgtEl>
                                          <p:spTgt spid="898058">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898058">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898058">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898058">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898058">
                                            <p:txEl>
                                              <p:pRg st="5" end="5"/>
                                            </p:txEl>
                                          </p:spTgt>
                                        </p:tgtEl>
                                        <p:attrNameLst>
                                          <p:attrName>style.visibility</p:attrName>
                                        </p:attrNameLst>
                                      </p:cBhvr>
                                      <p:to>
                                        <p:strVal val="visible"/>
                                      </p:to>
                                    </p:set>
                                    <p:anim calcmode="lin" valueType="num">
                                      <p:cBhvr>
                                        <p:cTn id="47" dur="500" fill="hold"/>
                                        <p:tgtEl>
                                          <p:spTgt spid="898058">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898058">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898058">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898058">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898058">
                                            <p:txEl>
                                              <p:pRg st="6" end="6"/>
                                            </p:txEl>
                                          </p:spTgt>
                                        </p:tgtEl>
                                        <p:attrNameLst>
                                          <p:attrName>style.visibility</p:attrName>
                                        </p:attrNameLst>
                                      </p:cBhvr>
                                      <p:to>
                                        <p:strVal val="visible"/>
                                      </p:to>
                                    </p:set>
                                    <p:anim calcmode="lin" valueType="num">
                                      <p:cBhvr>
                                        <p:cTn id="55" dur="500" fill="hold"/>
                                        <p:tgtEl>
                                          <p:spTgt spid="898058">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898058">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898058">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898058">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898058">
                                            <p:txEl>
                                              <p:pRg st="7" end="7"/>
                                            </p:txEl>
                                          </p:spTgt>
                                        </p:tgtEl>
                                        <p:attrNameLst>
                                          <p:attrName>style.visibility</p:attrName>
                                        </p:attrNameLst>
                                      </p:cBhvr>
                                      <p:to>
                                        <p:strVal val="visible"/>
                                      </p:to>
                                    </p:set>
                                    <p:anim calcmode="lin" valueType="num">
                                      <p:cBhvr>
                                        <p:cTn id="63" dur="500" fill="hold"/>
                                        <p:tgtEl>
                                          <p:spTgt spid="898058">
                                            <p:txEl>
                                              <p:pRg st="7" end="7"/>
                                            </p:txEl>
                                          </p:spTgt>
                                        </p:tgtEl>
                                        <p:attrNameLst>
                                          <p:attrName>ppt_x</p:attrName>
                                        </p:attrNameLst>
                                      </p:cBhvr>
                                      <p:tavLst>
                                        <p:tav tm="0">
                                          <p:val>
                                            <p:strVal val="#ppt_x-#ppt_w/2"/>
                                          </p:val>
                                        </p:tav>
                                        <p:tav tm="100000">
                                          <p:val>
                                            <p:strVal val="#ppt_x"/>
                                          </p:val>
                                        </p:tav>
                                      </p:tavLst>
                                    </p:anim>
                                    <p:anim calcmode="lin" valueType="num">
                                      <p:cBhvr>
                                        <p:cTn id="64" dur="500" fill="hold"/>
                                        <p:tgtEl>
                                          <p:spTgt spid="898058">
                                            <p:txEl>
                                              <p:pRg st="7" end="7"/>
                                            </p:txEl>
                                          </p:spTgt>
                                        </p:tgtEl>
                                        <p:attrNameLst>
                                          <p:attrName>ppt_y</p:attrName>
                                        </p:attrNameLst>
                                      </p:cBhvr>
                                      <p:tavLst>
                                        <p:tav tm="0">
                                          <p:val>
                                            <p:strVal val="#ppt_y"/>
                                          </p:val>
                                        </p:tav>
                                        <p:tav tm="100000">
                                          <p:val>
                                            <p:strVal val="#ppt_y"/>
                                          </p:val>
                                        </p:tav>
                                      </p:tavLst>
                                    </p:anim>
                                    <p:anim calcmode="lin" valueType="num">
                                      <p:cBhvr>
                                        <p:cTn id="65" dur="500" fill="hold"/>
                                        <p:tgtEl>
                                          <p:spTgt spid="898058">
                                            <p:txEl>
                                              <p:pRg st="7" end="7"/>
                                            </p:txEl>
                                          </p:spTgt>
                                        </p:tgtEl>
                                        <p:attrNameLst>
                                          <p:attrName>ppt_w</p:attrName>
                                        </p:attrNameLst>
                                      </p:cBhvr>
                                      <p:tavLst>
                                        <p:tav tm="0">
                                          <p:val>
                                            <p:fltVal val="0"/>
                                          </p:val>
                                        </p:tav>
                                        <p:tav tm="100000">
                                          <p:val>
                                            <p:strVal val="#ppt_w"/>
                                          </p:val>
                                        </p:tav>
                                      </p:tavLst>
                                    </p:anim>
                                    <p:anim calcmode="lin" valueType="num">
                                      <p:cBhvr>
                                        <p:cTn id="66" dur="500" fill="hold"/>
                                        <p:tgtEl>
                                          <p:spTgt spid="898058">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8" grpId="0" build="p"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Peraturan Terbaru di bidang listrik</a:t>
            </a:r>
            <a:endParaRPr lang="id-ID"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1284658"/>
            <a:ext cx="7848872" cy="4842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9E29E33-B620-47F9-BB04-8846C2A5AFCC}" type="slidenum">
              <a:rPr kumimoji="0" lang="en-US" smtClean="0"/>
              <a:pPr/>
              <a:t>6</a:t>
            </a:fld>
            <a:endParaRPr kumimoji="0" lang="en-US"/>
          </a:p>
        </p:txBody>
      </p:sp>
    </p:spTree>
    <p:extLst>
      <p:ext uri="{BB962C8B-B14F-4D97-AF65-F5344CB8AC3E}">
        <p14:creationId xmlns:p14="http://schemas.microsoft.com/office/powerpoint/2010/main" xmlns="" val="331876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Standar Kelistrikan yang sebagai acuan</a:t>
            </a:r>
            <a:endParaRPr lang="id-ID" dirty="0"/>
          </a:p>
        </p:txBody>
      </p:sp>
      <p:sp>
        <p:nvSpPr>
          <p:cNvPr id="3" name="Content Placeholder 2"/>
          <p:cNvSpPr>
            <a:spLocks noGrp="1"/>
          </p:cNvSpPr>
          <p:nvPr>
            <p:ph idx="1"/>
          </p:nvPr>
        </p:nvSpPr>
        <p:spPr/>
        <p:txBody>
          <a:bodyPr>
            <a:normAutofit/>
          </a:bodyPr>
          <a:lstStyle/>
          <a:p>
            <a:pPr lvl="0" algn="just">
              <a:lnSpc>
                <a:spcPct val="115000"/>
              </a:lnSpc>
              <a:buFont typeface="+mj-lt"/>
              <a:buAutoNum type="alphaLcPeriod"/>
            </a:pPr>
            <a:r>
              <a:rPr lang="id-ID" dirty="0">
                <a:latin typeface="Bookman Old Style"/>
                <a:ea typeface="Times New Roman"/>
                <a:cs typeface="Arial"/>
              </a:rPr>
              <a:t>Standar Nasional  Indonesia</a:t>
            </a:r>
            <a:r>
              <a:rPr lang="en-US" dirty="0">
                <a:latin typeface="Bookman Old Style"/>
                <a:ea typeface="Times New Roman"/>
                <a:cs typeface="Arial"/>
              </a:rPr>
              <a:t>; </a:t>
            </a:r>
            <a:endParaRPr lang="id-ID" dirty="0">
              <a:ea typeface="Times New Roman"/>
              <a:cs typeface="Times New Roman"/>
            </a:endParaRPr>
          </a:p>
          <a:p>
            <a:pPr lvl="0" algn="just">
              <a:lnSpc>
                <a:spcPct val="115000"/>
              </a:lnSpc>
              <a:buFont typeface="+mj-lt"/>
              <a:buAutoNum type="alphaLcPeriod"/>
            </a:pPr>
            <a:r>
              <a:rPr lang="en-US" dirty="0" err="1">
                <a:latin typeface="Bookman Old Style"/>
                <a:ea typeface="Times New Roman"/>
                <a:cs typeface="Arial"/>
              </a:rPr>
              <a:t>Standar</a:t>
            </a:r>
            <a:r>
              <a:rPr lang="en-US" dirty="0">
                <a:latin typeface="Bookman Old Style"/>
                <a:ea typeface="Times New Roman"/>
                <a:cs typeface="Arial"/>
              </a:rPr>
              <a:t> </a:t>
            </a:r>
            <a:r>
              <a:rPr lang="en-US" dirty="0" err="1">
                <a:latin typeface="Bookman Old Style"/>
                <a:ea typeface="Times New Roman"/>
                <a:cs typeface="Arial"/>
              </a:rPr>
              <a:t>Internasional</a:t>
            </a:r>
            <a:r>
              <a:rPr lang="en-US" dirty="0">
                <a:latin typeface="Bookman Old Style"/>
                <a:ea typeface="Times New Roman"/>
                <a:cs typeface="Arial"/>
              </a:rPr>
              <a:t>; </a:t>
            </a:r>
            <a:r>
              <a:rPr lang="en-US" dirty="0" err="1">
                <a:latin typeface="Bookman Old Style"/>
                <a:ea typeface="Times New Roman"/>
                <a:cs typeface="Arial"/>
              </a:rPr>
              <a:t>dan</a:t>
            </a:r>
            <a:r>
              <a:rPr lang="en-US" dirty="0">
                <a:latin typeface="Bookman Old Style"/>
                <a:ea typeface="Times New Roman"/>
                <a:cs typeface="Arial"/>
              </a:rPr>
              <a:t>/</a:t>
            </a:r>
            <a:r>
              <a:rPr lang="en-US" dirty="0" err="1">
                <a:latin typeface="Bookman Old Style"/>
                <a:ea typeface="Times New Roman"/>
                <a:cs typeface="Arial"/>
              </a:rPr>
              <a:t>atau</a:t>
            </a:r>
            <a:endParaRPr lang="id-ID" dirty="0">
              <a:ea typeface="Times New Roman"/>
              <a:cs typeface="Times New Roman"/>
            </a:endParaRPr>
          </a:p>
          <a:p>
            <a:pPr lvl="0" algn="just">
              <a:lnSpc>
                <a:spcPct val="115000"/>
              </a:lnSpc>
              <a:buFont typeface="+mj-lt"/>
              <a:buAutoNum type="alphaLcPeriod"/>
            </a:pPr>
            <a:r>
              <a:rPr lang="en-US" dirty="0" err="1">
                <a:latin typeface="Bookman Old Style"/>
                <a:ea typeface="Times New Roman"/>
                <a:cs typeface="Arial"/>
              </a:rPr>
              <a:t>Standar</a:t>
            </a:r>
            <a:r>
              <a:rPr lang="en-US" dirty="0">
                <a:latin typeface="Bookman Old Style"/>
                <a:ea typeface="Times New Roman"/>
                <a:cs typeface="Arial"/>
              </a:rPr>
              <a:t> Nasional Negara </a:t>
            </a:r>
            <a:r>
              <a:rPr lang="id-ID" dirty="0">
                <a:latin typeface="Bookman Old Style"/>
                <a:ea typeface="Times New Roman"/>
                <a:cs typeface="Arial"/>
              </a:rPr>
              <a:t>l</a:t>
            </a:r>
            <a:r>
              <a:rPr lang="en-US" dirty="0" err="1">
                <a:latin typeface="Bookman Old Style"/>
                <a:ea typeface="Times New Roman"/>
                <a:cs typeface="Arial"/>
              </a:rPr>
              <a:t>ain</a:t>
            </a:r>
            <a:r>
              <a:rPr lang="en-US" dirty="0">
                <a:latin typeface="Bookman Old Style"/>
                <a:ea typeface="Times New Roman"/>
                <a:cs typeface="Arial"/>
              </a:rPr>
              <a:t> yang </a:t>
            </a:r>
            <a:r>
              <a:rPr lang="en-US" dirty="0" err="1">
                <a:latin typeface="Bookman Old Style"/>
                <a:ea typeface="Times New Roman"/>
                <a:cs typeface="Arial"/>
              </a:rPr>
              <a:t>ditentukan</a:t>
            </a:r>
            <a:r>
              <a:rPr lang="en-US" dirty="0">
                <a:latin typeface="Bookman Old Style"/>
                <a:ea typeface="Times New Roman"/>
                <a:cs typeface="Arial"/>
              </a:rPr>
              <a:t> </a:t>
            </a:r>
            <a:r>
              <a:rPr lang="en-US" dirty="0" err="1">
                <a:latin typeface="Bookman Old Style"/>
                <a:ea typeface="Times New Roman"/>
                <a:cs typeface="Arial"/>
              </a:rPr>
              <a:t>oleh</a:t>
            </a:r>
            <a:r>
              <a:rPr lang="en-US" dirty="0">
                <a:latin typeface="Bookman Old Style"/>
                <a:ea typeface="Times New Roman"/>
                <a:cs typeface="Arial"/>
              </a:rPr>
              <a:t> </a:t>
            </a:r>
            <a:r>
              <a:rPr lang="en-US" dirty="0" err="1">
                <a:latin typeface="Bookman Old Style"/>
                <a:ea typeface="Times New Roman"/>
                <a:cs typeface="Arial"/>
              </a:rPr>
              <a:t>Pengawas</a:t>
            </a:r>
            <a:r>
              <a:rPr lang="en-US" dirty="0">
                <a:latin typeface="Bookman Old Style"/>
                <a:ea typeface="Times New Roman"/>
                <a:cs typeface="Arial"/>
              </a:rPr>
              <a:t> </a:t>
            </a:r>
            <a:r>
              <a:rPr lang="en-US" dirty="0" err="1">
                <a:latin typeface="Bookman Old Style"/>
                <a:ea typeface="Times New Roman"/>
                <a:cs typeface="Arial"/>
              </a:rPr>
              <a:t>Ketenagakerjaan</a:t>
            </a:r>
            <a:r>
              <a:rPr lang="en-US" dirty="0">
                <a:latin typeface="Bookman Old Style"/>
                <a:ea typeface="Times New Roman"/>
                <a:cs typeface="Arial"/>
              </a:rPr>
              <a:t> </a:t>
            </a:r>
            <a:r>
              <a:rPr lang="id-ID" dirty="0">
                <a:latin typeface="Bookman Old Style"/>
                <a:ea typeface="Times New Roman"/>
                <a:cs typeface="Arial"/>
              </a:rPr>
              <a:t>Spesialis </a:t>
            </a:r>
            <a:r>
              <a:rPr lang="en-US" dirty="0">
                <a:latin typeface="Bookman Old Style"/>
                <a:ea typeface="Times New Roman"/>
                <a:cs typeface="Arial"/>
              </a:rPr>
              <a:t>K3 </a:t>
            </a:r>
            <a:r>
              <a:rPr lang="id-ID" dirty="0">
                <a:latin typeface="Bookman Old Style"/>
                <a:ea typeface="Times New Roman"/>
                <a:cs typeface="Arial"/>
              </a:rPr>
              <a:t>Listrik. </a:t>
            </a:r>
            <a:endParaRPr lang="id-ID" dirty="0">
              <a:ea typeface="Times New Roman"/>
              <a:cs typeface="Times New Roman"/>
            </a:endParaRPr>
          </a:p>
          <a:p>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7</a:t>
            </a:fld>
            <a:endParaRPr kumimoji="0" lang="en-US"/>
          </a:p>
        </p:txBody>
      </p:sp>
    </p:spTree>
    <p:extLst>
      <p:ext uri="{BB962C8B-B14F-4D97-AF65-F5344CB8AC3E}">
        <p14:creationId xmlns:p14="http://schemas.microsoft.com/office/powerpoint/2010/main" xmlns="" val="325216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latin typeface="Arial"/>
                <a:ea typeface="MS Mincho"/>
              </a:rPr>
              <a:t>3. </a:t>
            </a:r>
            <a:r>
              <a:rPr lang="en-GB" dirty="0" err="1" smtClean="0">
                <a:latin typeface="Arial"/>
                <a:ea typeface="MS Mincho"/>
              </a:rPr>
              <a:t>Persyaratan</a:t>
            </a:r>
            <a:r>
              <a:rPr lang="en-GB" dirty="0" smtClean="0">
                <a:latin typeface="Arial"/>
                <a:ea typeface="MS Mincho"/>
              </a:rPr>
              <a:t> </a:t>
            </a:r>
            <a:r>
              <a:rPr lang="en-GB" dirty="0">
                <a:latin typeface="Arial"/>
                <a:ea typeface="MS Mincho"/>
              </a:rPr>
              <a:t>K3 </a:t>
            </a:r>
            <a:r>
              <a:rPr lang="en-GB" dirty="0" err="1">
                <a:latin typeface="Arial"/>
                <a:ea typeface="MS Mincho"/>
              </a:rPr>
              <a:t>listrik</a:t>
            </a:r>
            <a:r>
              <a:rPr lang="en-GB" dirty="0">
                <a:latin typeface="Arial"/>
                <a:ea typeface="MS Mincho"/>
              </a:rPr>
              <a:t> di </a:t>
            </a:r>
            <a:r>
              <a:rPr lang="en-GB" dirty="0" err="1">
                <a:latin typeface="Arial"/>
                <a:ea typeface="MS Mincho"/>
              </a:rPr>
              <a:t>tempat</a:t>
            </a:r>
            <a:r>
              <a:rPr lang="en-GB" dirty="0">
                <a:latin typeface="Arial"/>
                <a:ea typeface="MS Mincho"/>
              </a:rPr>
              <a:t> </a:t>
            </a:r>
            <a:r>
              <a:rPr lang="en-GB" dirty="0" err="1">
                <a:latin typeface="Arial"/>
                <a:ea typeface="MS Mincho"/>
              </a:rPr>
              <a:t>Kerja</a:t>
            </a:r>
            <a:endParaRPr lang="id-ID" dirty="0"/>
          </a:p>
        </p:txBody>
      </p:sp>
      <p:sp>
        <p:nvSpPr>
          <p:cNvPr id="3" name="Content Placeholder 2"/>
          <p:cNvSpPr>
            <a:spLocks noGrp="1"/>
          </p:cNvSpPr>
          <p:nvPr>
            <p:ph idx="1"/>
          </p:nvPr>
        </p:nvSpPr>
        <p:spPr/>
        <p:txBody>
          <a:bodyPr>
            <a:normAutofit fontScale="92500" lnSpcReduction="10000"/>
          </a:bodyPr>
          <a:lstStyle/>
          <a:p>
            <a:pPr marL="514350" indent="-514350">
              <a:buAutoNum type="alphaLcPeriod"/>
            </a:pPr>
            <a:r>
              <a:rPr lang="id-ID" b="1" dirty="0" smtClean="0"/>
              <a:t>Ruang lingkup </a:t>
            </a:r>
          </a:p>
          <a:p>
            <a:pPr lvl="0">
              <a:buFont typeface="Wingdings" panose="05000000000000000000" pitchFamily="2" charset="2"/>
              <a:buChar char="ü"/>
            </a:pPr>
            <a:r>
              <a:rPr lang="en-US" dirty="0" err="1">
                <a:latin typeface="Bookman Old Style"/>
                <a:ea typeface="Times New Roman"/>
              </a:rPr>
              <a:t>pembangkitan</a:t>
            </a:r>
            <a:r>
              <a:rPr lang="en-US" dirty="0">
                <a:latin typeface="Bookman Old Style"/>
                <a:ea typeface="Times New Roman"/>
              </a:rPr>
              <a:t> </a:t>
            </a:r>
            <a:r>
              <a:rPr lang="en-US" dirty="0" err="1">
                <a:latin typeface="Bookman Old Style"/>
                <a:ea typeface="Times New Roman"/>
              </a:rPr>
              <a:t>listrik</a:t>
            </a:r>
            <a:r>
              <a:rPr lang="en-US" dirty="0">
                <a:latin typeface="Bookman Old Style"/>
                <a:ea typeface="Times New Roman"/>
              </a:rPr>
              <a:t>;</a:t>
            </a:r>
            <a:endParaRPr lang="id-ID" dirty="0">
              <a:latin typeface="Times New Roman"/>
              <a:ea typeface="Times New Roman"/>
            </a:endParaRPr>
          </a:p>
          <a:p>
            <a:pPr lvl="0">
              <a:buFont typeface="Wingdings" panose="05000000000000000000" pitchFamily="2" charset="2"/>
              <a:buChar char="ü"/>
            </a:pPr>
            <a:r>
              <a:rPr lang="en-US" dirty="0" err="1">
                <a:latin typeface="Bookman Old Style"/>
                <a:ea typeface="Times New Roman"/>
              </a:rPr>
              <a:t>transmisi</a:t>
            </a:r>
            <a:r>
              <a:rPr lang="en-US" dirty="0">
                <a:latin typeface="Bookman Old Style"/>
                <a:ea typeface="Times New Roman"/>
              </a:rPr>
              <a:t> </a:t>
            </a:r>
            <a:r>
              <a:rPr lang="en-US" dirty="0" err="1">
                <a:latin typeface="Bookman Old Style"/>
                <a:ea typeface="Times New Roman"/>
              </a:rPr>
              <a:t>listrik</a:t>
            </a:r>
            <a:r>
              <a:rPr lang="en-US" dirty="0">
                <a:latin typeface="Bookman Old Style"/>
                <a:ea typeface="Times New Roman"/>
              </a:rPr>
              <a:t>;</a:t>
            </a:r>
            <a:endParaRPr lang="id-ID" dirty="0">
              <a:latin typeface="Times New Roman"/>
              <a:ea typeface="Times New Roman"/>
            </a:endParaRPr>
          </a:p>
          <a:p>
            <a:pPr lvl="0">
              <a:buFont typeface="Wingdings" panose="05000000000000000000" pitchFamily="2" charset="2"/>
              <a:buChar char="ü"/>
            </a:pPr>
            <a:r>
              <a:rPr lang="en-US" dirty="0" err="1">
                <a:latin typeface="Bookman Old Style"/>
                <a:ea typeface="Times New Roman"/>
              </a:rPr>
              <a:t>distribusi</a:t>
            </a:r>
            <a:r>
              <a:rPr lang="en-US" dirty="0">
                <a:latin typeface="Bookman Old Style"/>
                <a:ea typeface="Times New Roman"/>
              </a:rPr>
              <a:t> </a:t>
            </a:r>
            <a:r>
              <a:rPr lang="en-US" dirty="0" err="1">
                <a:latin typeface="Bookman Old Style"/>
                <a:ea typeface="Times New Roman"/>
              </a:rPr>
              <a:t>listrik</a:t>
            </a:r>
            <a:r>
              <a:rPr lang="en-US" dirty="0">
                <a:latin typeface="Bookman Old Style"/>
                <a:ea typeface="Times New Roman"/>
              </a:rPr>
              <a:t>; </a:t>
            </a:r>
            <a:r>
              <a:rPr lang="en-US" dirty="0" err="1">
                <a:latin typeface="Bookman Old Style"/>
                <a:ea typeface="Times New Roman"/>
              </a:rPr>
              <a:t>dan</a:t>
            </a:r>
            <a:r>
              <a:rPr lang="en-US" dirty="0">
                <a:latin typeface="Bookman Old Style"/>
                <a:ea typeface="Times New Roman"/>
              </a:rPr>
              <a:t> </a:t>
            </a:r>
            <a:endParaRPr lang="id-ID" dirty="0">
              <a:latin typeface="Times New Roman"/>
              <a:ea typeface="Times New Roman"/>
            </a:endParaRPr>
          </a:p>
          <a:p>
            <a:pPr lvl="0">
              <a:buFont typeface="Wingdings" panose="05000000000000000000" pitchFamily="2" charset="2"/>
              <a:buChar char="ü"/>
            </a:pPr>
            <a:r>
              <a:rPr lang="en-US" dirty="0" err="1">
                <a:latin typeface="Bookman Old Style"/>
                <a:ea typeface="Times New Roman"/>
              </a:rPr>
              <a:t>pemanfaatan</a:t>
            </a:r>
            <a:r>
              <a:rPr lang="en-US" dirty="0">
                <a:latin typeface="Bookman Old Style"/>
                <a:ea typeface="Times New Roman"/>
              </a:rPr>
              <a:t>  </a:t>
            </a:r>
            <a:r>
              <a:rPr lang="en-US" dirty="0" err="1">
                <a:latin typeface="Bookman Old Style"/>
                <a:ea typeface="Times New Roman"/>
              </a:rPr>
              <a:t>listrik</a:t>
            </a:r>
            <a:r>
              <a:rPr lang="en-US" dirty="0">
                <a:latin typeface="Bookman Old Style"/>
                <a:ea typeface="Times New Roman"/>
              </a:rPr>
              <a:t>;</a:t>
            </a:r>
            <a:endParaRPr lang="id-ID" dirty="0">
              <a:latin typeface="Times New Roman"/>
              <a:ea typeface="Times New Roman"/>
            </a:endParaRPr>
          </a:p>
          <a:p>
            <a:pPr marL="265113" indent="0" algn="just">
              <a:spcAft>
                <a:spcPts val="0"/>
              </a:spcAft>
              <a:buNone/>
            </a:pPr>
            <a:r>
              <a:rPr lang="id-ID" dirty="0" smtClean="0">
                <a:latin typeface="Bookman Old Style"/>
                <a:ea typeface="Times New Roman"/>
              </a:rPr>
              <a:t> </a:t>
            </a:r>
            <a:r>
              <a:rPr lang="en-US" dirty="0" smtClean="0">
                <a:latin typeface="Bookman Old Style"/>
                <a:ea typeface="Times New Roman"/>
              </a:rPr>
              <a:t>yang </a:t>
            </a:r>
            <a:r>
              <a:rPr lang="en-US" dirty="0" err="1">
                <a:latin typeface="Bookman Old Style"/>
                <a:ea typeface="Times New Roman"/>
              </a:rPr>
              <a:t>beroperasi</a:t>
            </a:r>
            <a:r>
              <a:rPr lang="en-US" dirty="0">
                <a:latin typeface="Bookman Old Style"/>
                <a:ea typeface="Times New Roman"/>
              </a:rPr>
              <a:t> </a:t>
            </a:r>
            <a:r>
              <a:rPr lang="en-US" dirty="0" err="1">
                <a:latin typeface="Bookman Old Style"/>
                <a:ea typeface="Times New Roman"/>
              </a:rPr>
              <a:t>dengan</a:t>
            </a:r>
            <a:r>
              <a:rPr lang="en-US" dirty="0">
                <a:latin typeface="Bookman Old Style"/>
                <a:ea typeface="Times New Roman"/>
              </a:rPr>
              <a:t> </a:t>
            </a:r>
            <a:r>
              <a:rPr lang="en-US" dirty="0" err="1">
                <a:latin typeface="Bookman Old Style"/>
                <a:ea typeface="Times New Roman"/>
              </a:rPr>
              <a:t>tegangan</a:t>
            </a:r>
            <a:r>
              <a:rPr lang="en-US" dirty="0">
                <a:latin typeface="Bookman Old Style"/>
                <a:ea typeface="Times New Roman"/>
              </a:rPr>
              <a:t> </a:t>
            </a:r>
            <a:r>
              <a:rPr lang="en-US" dirty="0" err="1">
                <a:latin typeface="Bookman Old Style"/>
                <a:ea typeface="Times New Roman"/>
              </a:rPr>
              <a:t>lebih</a:t>
            </a:r>
            <a:r>
              <a:rPr lang="en-US" dirty="0">
                <a:latin typeface="Bookman Old Style"/>
                <a:ea typeface="Times New Roman"/>
              </a:rPr>
              <a:t> </a:t>
            </a:r>
            <a:r>
              <a:rPr lang="en-US" dirty="0" err="1">
                <a:latin typeface="Bookman Old Style"/>
                <a:ea typeface="Times New Roman"/>
              </a:rPr>
              <a:t>dari</a:t>
            </a:r>
            <a:r>
              <a:rPr lang="en-US" dirty="0">
                <a:latin typeface="Bookman Old Style"/>
                <a:ea typeface="Times New Roman"/>
              </a:rPr>
              <a:t> 50 (lima </a:t>
            </a:r>
            <a:r>
              <a:rPr lang="en-US" dirty="0" err="1">
                <a:latin typeface="Bookman Old Style"/>
                <a:ea typeface="Times New Roman"/>
              </a:rPr>
              <a:t>puluh</a:t>
            </a:r>
            <a:r>
              <a:rPr lang="en-US" dirty="0">
                <a:latin typeface="Bookman Old Style"/>
                <a:ea typeface="Times New Roman"/>
              </a:rPr>
              <a:t>) volt </a:t>
            </a:r>
            <a:r>
              <a:rPr lang="en-US" dirty="0" err="1">
                <a:latin typeface="Bookman Old Style"/>
                <a:ea typeface="Times New Roman"/>
              </a:rPr>
              <a:t>arus</a:t>
            </a:r>
            <a:r>
              <a:rPr lang="en-US" dirty="0">
                <a:latin typeface="Bookman Old Style"/>
                <a:ea typeface="Times New Roman"/>
              </a:rPr>
              <a:t> </a:t>
            </a:r>
            <a:r>
              <a:rPr lang="en-US" dirty="0" err="1">
                <a:latin typeface="Bookman Old Style"/>
                <a:ea typeface="Times New Roman"/>
              </a:rPr>
              <a:t>bolak</a:t>
            </a:r>
            <a:r>
              <a:rPr lang="en-US" dirty="0">
                <a:latin typeface="Bookman Old Style"/>
                <a:ea typeface="Times New Roman"/>
              </a:rPr>
              <a:t> </a:t>
            </a:r>
            <a:r>
              <a:rPr lang="en-US" dirty="0" err="1">
                <a:latin typeface="Bookman Old Style"/>
                <a:ea typeface="Times New Roman"/>
              </a:rPr>
              <a:t>balik</a:t>
            </a:r>
            <a:r>
              <a:rPr lang="en-US" dirty="0">
                <a:latin typeface="Bookman Old Style"/>
                <a:ea typeface="Times New Roman"/>
              </a:rPr>
              <a:t> </a:t>
            </a:r>
            <a:r>
              <a:rPr lang="en-US" dirty="0" err="1">
                <a:latin typeface="Bookman Old Style"/>
                <a:ea typeface="Times New Roman"/>
              </a:rPr>
              <a:t>atau</a:t>
            </a:r>
            <a:r>
              <a:rPr lang="en-US" dirty="0">
                <a:latin typeface="Bookman Old Style"/>
                <a:ea typeface="Times New Roman"/>
              </a:rPr>
              <a:t> 120 (</a:t>
            </a:r>
            <a:r>
              <a:rPr lang="en-US" dirty="0" err="1">
                <a:latin typeface="Bookman Old Style"/>
                <a:ea typeface="Times New Roman"/>
              </a:rPr>
              <a:t>seratus</a:t>
            </a:r>
            <a:r>
              <a:rPr lang="en-US" dirty="0">
                <a:latin typeface="Bookman Old Style"/>
                <a:ea typeface="Times New Roman"/>
              </a:rPr>
              <a:t> </a:t>
            </a:r>
            <a:r>
              <a:rPr lang="en-US" dirty="0" err="1">
                <a:latin typeface="Bookman Old Style"/>
                <a:ea typeface="Times New Roman"/>
              </a:rPr>
              <a:t>dua</a:t>
            </a:r>
            <a:r>
              <a:rPr lang="en-US" dirty="0">
                <a:latin typeface="Bookman Old Style"/>
                <a:ea typeface="Times New Roman"/>
              </a:rPr>
              <a:t> </a:t>
            </a:r>
            <a:r>
              <a:rPr lang="en-US" dirty="0" err="1">
                <a:latin typeface="Bookman Old Style"/>
                <a:ea typeface="Times New Roman"/>
              </a:rPr>
              <a:t>puluh</a:t>
            </a:r>
            <a:r>
              <a:rPr lang="en-US" dirty="0">
                <a:latin typeface="Bookman Old Style"/>
                <a:ea typeface="Times New Roman"/>
              </a:rPr>
              <a:t>) volt </a:t>
            </a:r>
            <a:r>
              <a:rPr lang="en-US" dirty="0" err="1">
                <a:latin typeface="Bookman Old Style"/>
                <a:ea typeface="Times New Roman"/>
              </a:rPr>
              <a:t>arus</a:t>
            </a:r>
            <a:r>
              <a:rPr lang="en-US" dirty="0">
                <a:latin typeface="Bookman Old Style"/>
                <a:ea typeface="Times New Roman"/>
              </a:rPr>
              <a:t> </a:t>
            </a:r>
            <a:r>
              <a:rPr lang="en-US" dirty="0" err="1">
                <a:latin typeface="Bookman Old Style"/>
                <a:ea typeface="Times New Roman"/>
              </a:rPr>
              <a:t>searah</a:t>
            </a:r>
            <a:r>
              <a:rPr lang="en-US" dirty="0">
                <a:latin typeface="Bookman Old Style"/>
                <a:ea typeface="Times New Roman"/>
              </a:rPr>
              <a:t>.</a:t>
            </a:r>
            <a:endParaRPr lang="id-ID" dirty="0">
              <a:latin typeface="Times New Roman"/>
              <a:ea typeface="Times New Roman"/>
            </a:endParaRPr>
          </a:p>
          <a:p>
            <a:pPr marL="514350" indent="-514350">
              <a:buAutoNum type="alphaLcPeriod"/>
            </a:pP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8</a:t>
            </a:fld>
            <a:endParaRPr kumimoji="0" lang="en-US"/>
          </a:p>
        </p:txBody>
      </p:sp>
    </p:spTree>
    <p:extLst>
      <p:ext uri="{BB962C8B-B14F-4D97-AF65-F5344CB8AC3E}">
        <p14:creationId xmlns:p14="http://schemas.microsoft.com/office/powerpoint/2010/main" xmlns="" val="14698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id-ID" sz="1600" dirty="0" smtClean="0"/>
              <a:t>Lanjutan 3. Persyaratan </a:t>
            </a:r>
            <a:endParaRPr lang="id-ID" sz="1600" dirty="0"/>
          </a:p>
        </p:txBody>
      </p:sp>
      <p:sp>
        <p:nvSpPr>
          <p:cNvPr id="3" name="Content Placeholder 2"/>
          <p:cNvSpPr>
            <a:spLocks noGrp="1"/>
          </p:cNvSpPr>
          <p:nvPr>
            <p:ph idx="1"/>
          </p:nvPr>
        </p:nvSpPr>
        <p:spPr/>
        <p:txBody>
          <a:bodyPr/>
          <a:lstStyle/>
          <a:p>
            <a:r>
              <a:rPr lang="id-ID" dirty="0" smtClean="0"/>
              <a:t>Tujuan Pelaksanaan K3 Listrik</a:t>
            </a:r>
          </a:p>
          <a:p>
            <a:pPr lvl="1"/>
            <a:r>
              <a:rPr lang="id-ID" dirty="0"/>
              <a:t> </a:t>
            </a:r>
            <a:r>
              <a:rPr lang="id-ID" dirty="0" smtClean="0"/>
              <a:t> K3 bagi tenaga kerja dan orang lain</a:t>
            </a:r>
          </a:p>
          <a:p>
            <a:pPr lvl="1"/>
            <a:r>
              <a:rPr lang="id-ID" dirty="0" smtClean="0"/>
              <a:t>  keamanan instalasi listrik</a:t>
            </a:r>
          </a:p>
          <a:p>
            <a:pPr lvl="1"/>
            <a:r>
              <a:rPr lang="id-ID" dirty="0" smtClean="0"/>
              <a:t>  mendorong produktifitas</a:t>
            </a:r>
          </a:p>
          <a:p>
            <a:endParaRPr lang="id-ID" dirty="0"/>
          </a:p>
          <a:p>
            <a:pPr marL="0" indent="0">
              <a:buNone/>
            </a:pP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9</a:t>
            </a:fld>
            <a:endParaRPr kumimoji="0" lang="en-US"/>
          </a:p>
        </p:txBody>
      </p:sp>
    </p:spTree>
    <p:extLst>
      <p:ext uri="{BB962C8B-B14F-4D97-AF65-F5344CB8AC3E}">
        <p14:creationId xmlns:p14="http://schemas.microsoft.com/office/powerpoint/2010/main" xmlns="" val="3065460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949</TotalTime>
  <Words>2337</Words>
  <Application>Microsoft Office PowerPoint</Application>
  <PresentationFormat>On-screen Show (4:3)</PresentationFormat>
  <Paragraphs>570</Paragraphs>
  <Slides>42</Slides>
  <Notes>23</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MD2.  Pembinaan dan pengawasan norma K3 Listrik</vt:lpstr>
      <vt:lpstr>1. Pola Pembinaan dan Pengawasan Norma K3 Listrik</vt:lpstr>
      <vt:lpstr>2. Sejarah Pemberlakuan AVE 1938, PUIL 1964, PUIL 1977, PUIL 1988, PUIL 2000</vt:lpstr>
      <vt:lpstr>Slide 5</vt:lpstr>
      <vt:lpstr>Peraturan Terbaru di bidang listrik</vt:lpstr>
      <vt:lpstr>Standar Kelistrikan yang sebagai acuan</vt:lpstr>
      <vt:lpstr>3. Persyaratan K3 listrik di tempat Kerja</vt:lpstr>
      <vt:lpstr>Lanjutan 3. Persyaratan </vt:lpstr>
      <vt:lpstr>Lanjutan 3. Persyaratan </vt:lpstr>
      <vt:lpstr>Lanjutan 3. Persyaratan </vt:lpstr>
      <vt:lpstr>Lanjutan 3. Persyaratan </vt:lpstr>
      <vt:lpstr>Lanjutan 3. Persyaratan </vt:lpstr>
      <vt:lpstr>Lanjutan 3. Persyaratan </vt:lpstr>
      <vt:lpstr>4. Checklist pemeriksaan persyaratan K3 listrik</vt:lpstr>
      <vt:lpstr>5. Sumber bahaya listrik </vt:lpstr>
      <vt:lpstr>Slide 17</vt:lpstr>
      <vt:lpstr>6. Bahaya Listrik </vt:lpstr>
      <vt:lpstr>Keterangan : Ru1 = Tahanan penghantar Rki = Tahanan tubuh Ru2 = Tahanan penghantar Rk = Tahanan total = Ru1 + Rki + Ru2  </vt:lpstr>
      <vt:lpstr>Slide 20</vt:lpstr>
      <vt:lpstr>Slide 21</vt:lpstr>
      <vt:lpstr>Slide 22</vt:lpstr>
      <vt:lpstr>7. Sistem pengamanan terhadap bahaya listrik</vt:lpstr>
      <vt:lpstr>Slide 24</vt:lpstr>
      <vt:lpstr>Slide 25</vt:lpstr>
      <vt:lpstr>Slide 26</vt:lpstr>
      <vt:lpstr>Slide 27</vt:lpstr>
      <vt:lpstr>8. Prosedur Keselamatan Kerja listrik</vt:lpstr>
      <vt:lpstr>lanjutan umum</vt:lpstr>
      <vt:lpstr>lanjutan 8. prosedur</vt:lpstr>
      <vt:lpstr>9. Bahaya dan pengendalian Kebakaran dan Peledakan  akibat listrik</vt:lpstr>
      <vt:lpstr>Slide 32</vt:lpstr>
      <vt:lpstr>Slide 33</vt:lpstr>
      <vt:lpstr>Slide 34</vt:lpstr>
      <vt:lpstr>Slide 35</vt:lpstr>
      <vt:lpstr>Tabel Elemen Kode IP</vt:lpstr>
      <vt:lpstr>Tabel Elemen Kode IP</vt:lpstr>
      <vt:lpstr>Tabel Elemen Kode IP</vt:lpstr>
      <vt:lpstr>Simbol-simbol yang digunakan untuk berbagai jenis proteksi menurut EN 60529.</vt:lpstr>
      <vt:lpstr>9.  Checklist pemeriksaan keselamatan Kerja listrik</vt:lpstr>
      <vt:lpstr>Quis</vt:lpstr>
      <vt:lpstr>Terimakasih</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MD1.  Kebijakan, pembinaan dan pengawasan K3</dc:title>
  <dc:creator>user</dc:creator>
  <cp:lastModifiedBy>Sony</cp:lastModifiedBy>
  <cp:revision>59</cp:revision>
  <dcterms:created xsi:type="dcterms:W3CDTF">2015-08-18T14:05:29Z</dcterms:created>
  <dcterms:modified xsi:type="dcterms:W3CDTF">2016-09-25T07:10:35Z</dcterms:modified>
</cp:coreProperties>
</file>