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415" r:id="rId3"/>
    <p:sldId id="416" r:id="rId4"/>
    <p:sldId id="454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18" r:id="rId19"/>
    <p:sldId id="419" r:id="rId20"/>
    <p:sldId id="420" r:id="rId21"/>
    <p:sldId id="421" r:id="rId22"/>
    <p:sldId id="426" r:id="rId23"/>
    <p:sldId id="423" r:id="rId24"/>
    <p:sldId id="427" r:id="rId25"/>
    <p:sldId id="430" r:id="rId26"/>
    <p:sldId id="431" r:id="rId27"/>
    <p:sldId id="432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565868"/>
    <a:srgbClr val="5F5F5F"/>
    <a:srgbClr val="80808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2" autoAdjust="0"/>
    <p:restoredTop sz="94660" autoAdjust="0"/>
  </p:normalViewPr>
  <p:slideViewPr>
    <p:cSldViewPr>
      <p:cViewPr>
        <p:scale>
          <a:sx n="77" d="100"/>
          <a:sy n="77" d="100"/>
        </p:scale>
        <p:origin x="-119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3BD50-17F2-4DBA-903E-A4A462039551}" type="datetimeFigureOut">
              <a:rPr lang="id-ID" smtClean="0"/>
              <a:pPr/>
              <a:t>18/04/2018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49825-DE27-4253-9C57-F47C7C075CAC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025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A5E002-9F12-4B16-829A-B443943126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0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1012825"/>
          </a:xfrm>
        </p:spPr>
        <p:txBody>
          <a:bodyPr/>
          <a:lstStyle>
            <a:lvl1pPr algn="ct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id-ID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210550" y="6467475"/>
            <a:ext cx="533400" cy="244475"/>
          </a:xfrm>
        </p:spPr>
        <p:txBody>
          <a:bodyPr/>
          <a:lstStyle>
            <a:lvl1pPr>
              <a:defRPr sz="1200">
                <a:latin typeface="Arial" pitchFamily="34" charset="0"/>
              </a:defRPr>
            </a:lvl1pPr>
          </a:lstStyle>
          <a:p>
            <a:fld id="{BB1CC64A-1A2A-45BC-A30E-2883A210704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tx2"/>
                </a:solidFill>
                <a:latin typeface="Verdana" pitchFamily="34" charset="0"/>
              </a:rPr>
              <a:t>LOGO</a:t>
            </a:r>
          </a:p>
        </p:txBody>
      </p:sp>
      <p:grpSp>
        <p:nvGrpSpPr>
          <p:cNvPr id="3188" name="Group 116"/>
          <p:cNvGrpSpPr>
            <a:grpSpLocks/>
          </p:cNvGrpSpPr>
          <p:nvPr/>
        </p:nvGrpSpPr>
        <p:grpSpPr bwMode="auto">
          <a:xfrm>
            <a:off x="190500" y="2324100"/>
            <a:ext cx="3276600" cy="3314700"/>
            <a:chOff x="120" y="1464"/>
            <a:chExt cx="2064" cy="2088"/>
          </a:xfrm>
        </p:grpSpPr>
        <p:sp>
          <p:nvSpPr>
            <p:cNvPr id="3185" name="AutoShape 113" descr="gdd01"/>
            <p:cNvSpPr>
              <a:spLocks noChangeArrowheads="1"/>
            </p:cNvSpPr>
            <p:nvPr userDrawn="1"/>
          </p:nvSpPr>
          <p:spPr bwMode="gray">
            <a:xfrm>
              <a:off x="120" y="1992"/>
              <a:ext cx="1104" cy="1008"/>
            </a:xfrm>
            <a:prstGeom prst="hexagon">
              <a:avLst>
                <a:gd name="adj" fmla="val 27381"/>
                <a:gd name="vf" fmla="val 11547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6" name="AutoShape 114" descr="gdd04"/>
            <p:cNvSpPr>
              <a:spLocks noChangeArrowheads="1"/>
            </p:cNvSpPr>
            <p:nvPr userDrawn="1"/>
          </p:nvSpPr>
          <p:spPr bwMode="gray">
            <a:xfrm>
              <a:off x="1032" y="146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  <p:sp>
          <p:nvSpPr>
            <p:cNvPr id="3187" name="AutoShape 115" descr="gdd03"/>
            <p:cNvSpPr>
              <a:spLocks noChangeArrowheads="1"/>
            </p:cNvSpPr>
            <p:nvPr userDrawn="1"/>
          </p:nvSpPr>
          <p:spPr bwMode="gray">
            <a:xfrm>
              <a:off x="1008" y="2544"/>
              <a:ext cx="1152" cy="1008"/>
            </a:xfrm>
            <a:prstGeom prst="hexagon">
              <a:avLst>
                <a:gd name="adj" fmla="val 28571"/>
                <a:gd name="vf" fmla="val 115470"/>
              </a:avLst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25080" dir="1437749" algn="ctr" rotWithShape="0">
                <a:schemeClr val="bg2">
                  <a:alpha val="32001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ko-KR" altLang="en-US">
                <a:latin typeface="Times New Roman" pitchFamily="18" charset="0"/>
                <a:ea typeface="Gulim" pitchFamily="34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782C1-9C47-47A4-B83E-5235A9A52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CE7C8-1D76-4E41-A26C-2AF4C3163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D27E67BD-619B-4973-9070-A492C32E83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6750" y="6386513"/>
            <a:ext cx="457200" cy="228600"/>
          </a:xfrm>
        </p:spPr>
        <p:txBody>
          <a:bodyPr/>
          <a:lstStyle>
            <a:lvl1pPr>
              <a:defRPr/>
            </a:lvl1pPr>
          </a:lstStyle>
          <a:p>
            <a:fld id="{0523DF3F-5655-4842-AADE-2B3D74CEB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4F774-3BB7-41AD-ABDB-486238980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DC3F0-BB28-458C-BA22-AEB0105397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D4F76A-7FF1-4DEB-8A8B-3695E6AB46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82F4D-3890-4040-A5D1-91B244A420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4DA17A-277C-4F0E-B31F-9DF807085A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38620-960A-4A93-A854-879115BD4D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539ED-75CB-4A6F-AB00-5926983233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2D445-6192-4275-BAC4-9B5CE707D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id-ID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6513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B92AFC7-2870-445D-A54E-2772C00E6D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52400" y="228600"/>
            <a:ext cx="838200" cy="838200"/>
            <a:chOff x="18" y="144"/>
            <a:chExt cx="510" cy="480"/>
          </a:xfrm>
        </p:grpSpPr>
        <p:sp>
          <p:nvSpPr>
            <p:cNvPr id="1047" name="AutoShape 23"/>
            <p:cNvSpPr>
              <a:spLocks noChangeArrowheads="1"/>
            </p:cNvSpPr>
            <p:nvPr userDrawn="1"/>
          </p:nvSpPr>
          <p:spPr bwMode="gray">
            <a:xfrm>
              <a:off x="18" y="258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hlink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8" name="AutoShape 24"/>
            <p:cNvSpPr>
              <a:spLocks noChangeArrowheads="1"/>
            </p:cNvSpPr>
            <p:nvPr userDrawn="1"/>
          </p:nvSpPr>
          <p:spPr bwMode="gray">
            <a:xfrm>
              <a:off x="240" y="14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2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49" name="AutoShape 25"/>
            <p:cNvSpPr>
              <a:spLocks noChangeArrowheads="1"/>
            </p:cNvSpPr>
            <p:nvPr userDrawn="1"/>
          </p:nvSpPr>
          <p:spPr bwMode="gray">
            <a:xfrm>
              <a:off x="240" y="384"/>
              <a:ext cx="288" cy="240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accent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56796" dir="1593903" algn="ctr" rotWithShape="0">
                <a:srgbClr val="6666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Video/02.%20EFEK_GANDA.m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0430" y="2714620"/>
            <a:ext cx="4500594" cy="1012825"/>
          </a:xfrm>
        </p:spPr>
        <p:txBody>
          <a:bodyPr/>
          <a:lstStyle/>
          <a:p>
            <a:r>
              <a:rPr lang="id-ID" dirty="0" smtClean="0">
                <a:solidFill>
                  <a:schemeClr val="bg1"/>
                </a:solidFill>
                <a:latin typeface="Baskerville Old Face" pitchFamily="18" charset="0"/>
              </a:rPr>
              <a:t>Dasar K3, Peraturan Perundangan &amp; JSA/JSO </a:t>
            </a:r>
            <a:endParaRPr lang="en-US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  <p:pic>
        <p:nvPicPr>
          <p:cNvPr id="23" name="Picture 22" descr="Lambang K3 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0"/>
            <a:ext cx="1571636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096000" y="0"/>
            <a:ext cx="27717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i="1">
                <a:latin typeface="Tahoma" pitchFamily="34" charset="0"/>
              </a:rPr>
              <a:t>Contoh work sheet JSA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228600" y="457200"/>
            <a:ext cx="86868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400" b="1" dirty="0">
                <a:latin typeface="Tahoma" pitchFamily="34" charset="0"/>
              </a:rPr>
              <a:t>JOB SAFETY ANALYSIS</a:t>
            </a:r>
            <a:r>
              <a:rPr lang="en-US" sz="2400" dirty="0">
                <a:latin typeface="Tahoma" pitchFamily="34" charset="0"/>
              </a:rPr>
              <a:t> </a:t>
            </a:r>
            <a:endParaRPr lang="en-US" sz="2400" dirty="0">
              <a:solidFill>
                <a:srgbClr val="000066"/>
              </a:solidFill>
              <a:latin typeface="Tahoma" pitchFamily="34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28600" y="990600"/>
            <a:ext cx="8686800" cy="8350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tabLst>
                <a:tab pos="2197100" algn="l"/>
              </a:tabLst>
            </a:pPr>
            <a:r>
              <a:rPr lang="en-US" sz="2400" dirty="0" err="1">
                <a:latin typeface="Tahoma" pitchFamily="34" charset="0"/>
              </a:rPr>
              <a:t>Jenis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</a:rPr>
              <a:t>pekerjaan</a:t>
            </a:r>
            <a:r>
              <a:rPr lang="en-US" sz="2400" dirty="0">
                <a:latin typeface="Tahoma" pitchFamily="34" charset="0"/>
              </a:rPr>
              <a:t> :			</a:t>
            </a:r>
            <a:r>
              <a:rPr lang="en-US" sz="2400" dirty="0" err="1">
                <a:latin typeface="Tahoma" pitchFamily="34" charset="0"/>
              </a:rPr>
              <a:t>Tanggal</a:t>
            </a:r>
            <a:r>
              <a:rPr lang="en-US" sz="2400" dirty="0">
                <a:latin typeface="Tahoma" pitchFamily="34" charset="0"/>
              </a:rPr>
              <a:t>   </a:t>
            </a:r>
            <a:r>
              <a:rPr lang="id-ID" sz="2400" dirty="0" smtClean="0">
                <a:latin typeface="Tahoma" pitchFamily="34" charset="0"/>
              </a:rPr>
              <a:t> </a:t>
            </a:r>
            <a:r>
              <a:rPr lang="en-US" sz="2400" dirty="0" smtClean="0">
                <a:latin typeface="Tahoma" pitchFamily="34" charset="0"/>
              </a:rPr>
              <a:t>:</a:t>
            </a:r>
            <a:r>
              <a:rPr lang="en-US" sz="2400" dirty="0">
                <a:latin typeface="Tahoma" pitchFamily="34" charset="0"/>
              </a:rPr>
              <a:t>	</a:t>
            </a:r>
          </a:p>
          <a:p>
            <a:pPr algn="l" eaLnBrk="0" hangingPunct="0">
              <a:tabLst>
                <a:tab pos="2197100" algn="l"/>
              </a:tabLst>
            </a:pPr>
            <a:r>
              <a:rPr lang="en-US" sz="2400" dirty="0">
                <a:latin typeface="Tahoma" pitchFamily="34" charset="0"/>
              </a:rPr>
              <a:t>Unit/</a:t>
            </a:r>
            <a:r>
              <a:rPr lang="en-US" sz="2400" dirty="0" err="1">
                <a:latin typeface="Tahoma" pitchFamily="34" charset="0"/>
              </a:rPr>
              <a:t>Seksi</a:t>
            </a:r>
            <a:r>
              <a:rPr lang="en-US" sz="2400" dirty="0">
                <a:latin typeface="Tahoma" pitchFamily="34" charset="0"/>
              </a:rPr>
              <a:t>	:			</a:t>
            </a:r>
            <a:r>
              <a:rPr lang="id-ID" sz="2400" dirty="0" smtClean="0">
                <a:latin typeface="Tahoma" pitchFamily="34" charset="0"/>
              </a:rPr>
              <a:t>Tim JSA    </a:t>
            </a:r>
            <a:r>
              <a:rPr lang="en-US" sz="2400" dirty="0" smtClean="0">
                <a:latin typeface="Tahoma" pitchFamily="34" charset="0"/>
              </a:rPr>
              <a:t>:</a:t>
            </a:r>
            <a:r>
              <a:rPr lang="en-US" sz="2400" dirty="0">
                <a:latin typeface="Tahoma" pitchFamily="34" charset="0"/>
              </a:rPr>
              <a:t>	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838200" y="1909118"/>
            <a:ext cx="2743200" cy="46166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id-ID" sz="2400" dirty="0" smtClean="0">
                <a:solidFill>
                  <a:srgbClr val="002060"/>
                </a:solidFill>
                <a:latin typeface="Tahoma" pitchFamily="34" charset="0"/>
              </a:rPr>
              <a:t>T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</a:rPr>
              <a:t>ahapan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itchFamily="34" charset="0"/>
              </a:rPr>
              <a:t>pekerjaan</a:t>
            </a:r>
            <a:endParaRPr lang="en-US" sz="2400" dirty="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3581400" y="1905000"/>
            <a:ext cx="2286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id-ID" sz="2400" dirty="0" smtClean="0">
                <a:solidFill>
                  <a:srgbClr val="002060"/>
                </a:solidFill>
                <a:latin typeface="Tahoma" pitchFamily="34" charset="0"/>
              </a:rPr>
              <a:t>P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</a:rPr>
              <a:t>otensi</a:t>
            </a:r>
            <a:r>
              <a:rPr lang="en-US" sz="2400" dirty="0" smtClean="0">
                <a:solidFill>
                  <a:srgbClr val="002060"/>
                </a:solidFill>
                <a:latin typeface="Tahoma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ahoma" pitchFamily="34" charset="0"/>
              </a:rPr>
              <a:t>bahaya</a:t>
            </a:r>
            <a:endParaRPr lang="en-US" sz="2400" dirty="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867400" y="1905000"/>
            <a:ext cx="3048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2060"/>
                </a:solidFill>
                <a:latin typeface="Tahoma" pitchFamily="34" charset="0"/>
              </a:rPr>
              <a:t> </a:t>
            </a:r>
            <a:r>
              <a:rPr lang="id-ID" sz="2400" dirty="0" smtClean="0">
                <a:solidFill>
                  <a:srgbClr val="002060"/>
                </a:solidFill>
                <a:latin typeface="Tahoma" pitchFamily="34" charset="0"/>
              </a:rPr>
              <a:t>P</a:t>
            </a:r>
            <a:r>
              <a:rPr lang="en-US" sz="2400" dirty="0" err="1" smtClean="0">
                <a:solidFill>
                  <a:srgbClr val="002060"/>
                </a:solidFill>
                <a:latin typeface="Tahoma" pitchFamily="34" charset="0"/>
              </a:rPr>
              <a:t>engendalian</a:t>
            </a:r>
            <a:endParaRPr lang="en-US" sz="2400" dirty="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28600" y="1905000"/>
            <a:ext cx="6096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838200" y="2501900"/>
            <a:ext cx="27432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581400" y="2501900"/>
            <a:ext cx="2286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5867400" y="2501900"/>
            <a:ext cx="3048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228600" y="2501900"/>
            <a:ext cx="6096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838200" y="2971800"/>
            <a:ext cx="27432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3581400" y="2971800"/>
            <a:ext cx="2286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5867400" y="2971800"/>
            <a:ext cx="3048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228600" y="2971800"/>
            <a:ext cx="6096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838200" y="3429000"/>
            <a:ext cx="27432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3581400" y="3429000"/>
            <a:ext cx="2286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5867400" y="3429000"/>
            <a:ext cx="3048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228600" y="3429000"/>
            <a:ext cx="6096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838200" y="3898900"/>
            <a:ext cx="27432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3581400" y="3898900"/>
            <a:ext cx="2286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5867400" y="3898900"/>
            <a:ext cx="3048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228600" y="3898900"/>
            <a:ext cx="6096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838200" y="4927600"/>
            <a:ext cx="27432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Nama</a:t>
            </a: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3581400" y="4927600"/>
            <a:ext cx="2286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Jabatan</a:t>
            </a: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5867400" y="4927600"/>
            <a:ext cx="3048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 Tanda tangan</a:t>
            </a: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228600" y="4927600"/>
            <a:ext cx="6096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838200" y="5397500"/>
            <a:ext cx="27432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3581400" y="5397500"/>
            <a:ext cx="2286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5867400" y="5397500"/>
            <a:ext cx="30480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228600" y="5397500"/>
            <a:ext cx="6096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endParaRPr lang="id-ID" sz="2400">
              <a:solidFill>
                <a:srgbClr val="002060"/>
              </a:solidFill>
              <a:latin typeface="Tahoma" pitchFamily="34" charset="0"/>
            </a:endParaRPr>
          </a:p>
        </p:txBody>
      </p: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228600" y="4406900"/>
            <a:ext cx="8686800" cy="4699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2400">
                <a:solidFill>
                  <a:srgbClr val="002060"/>
                </a:solidFill>
                <a:latin typeface="Tahoma" pitchFamily="34" charset="0"/>
              </a:rPr>
              <a:t>Tim JSA</a:t>
            </a:r>
          </a:p>
        </p:txBody>
      </p:sp>
    </p:spTree>
    <p:extLst>
      <p:ext uri="{BB962C8B-B14F-4D97-AF65-F5344CB8AC3E}">
        <p14:creationId xmlns:p14="http://schemas.microsoft.com/office/powerpoint/2010/main" val="85158382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14282" y="1214422"/>
            <a:ext cx="808747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914400" indent="-914400" algn="l" eaLnBrk="0" hangingPunct="0">
              <a:spcBef>
                <a:spcPts val="600"/>
              </a:spcBef>
            </a:pPr>
            <a:r>
              <a:rPr lang="id-ID" sz="2000" b="1" u="sng" dirty="0" smtClean="0">
                <a:solidFill>
                  <a:srgbClr val="002060"/>
                </a:solidFill>
                <a:latin typeface="Tahoma" pitchFamily="34" charset="0"/>
              </a:rPr>
              <a:t>Hirarki Pengendalian</a:t>
            </a:r>
            <a:r>
              <a:rPr lang="id-ID" sz="2000" b="1" dirty="0" smtClean="0">
                <a:solidFill>
                  <a:srgbClr val="002060"/>
                </a:solidFill>
                <a:latin typeface="Tahoma" pitchFamily="34" charset="0"/>
              </a:rPr>
              <a:t>: </a:t>
            </a:r>
            <a:endParaRPr lang="id-ID" sz="2000" b="1" dirty="0">
              <a:solidFill>
                <a:srgbClr val="002060"/>
              </a:solidFill>
              <a:latin typeface="Tahoma" pitchFamily="34" charset="0"/>
            </a:endParaRPr>
          </a:p>
          <a:p>
            <a:pPr marL="914400" indent="-914400" algn="l" eaLnBrk="0" hangingPunct="0">
              <a:spcBef>
                <a:spcPts val="600"/>
              </a:spcBef>
              <a:buFont typeface="Wingdings" pitchFamily="2" charset="2"/>
              <a:buChar char="q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Eliminasi</a:t>
            </a:r>
          </a:p>
          <a:p>
            <a:pPr marL="914400" indent="-914400" algn="l" eaLnBrk="0" hangingPunct="0">
              <a:spcBef>
                <a:spcPts val="600"/>
              </a:spcBef>
              <a:buFont typeface="Wingdings" pitchFamily="2" charset="2"/>
              <a:buChar char="q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Subtitusi</a:t>
            </a:r>
          </a:p>
          <a:p>
            <a:pPr marL="914400" indent="-914400" algn="l" eaLnBrk="0" hangingPunct="0">
              <a:spcBef>
                <a:spcPts val="600"/>
              </a:spcBef>
              <a:buFont typeface="Wingdings" pitchFamily="2" charset="2"/>
              <a:buChar char="q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Rekayasa </a:t>
            </a:r>
            <a:r>
              <a:rPr lang="id-ID" sz="2000" b="1" dirty="0" smtClean="0">
                <a:solidFill>
                  <a:schemeClr val="tx2"/>
                </a:solidFill>
                <a:latin typeface="Tahoma" pitchFamily="34" charset="0"/>
              </a:rPr>
              <a:t>Enggineering</a:t>
            </a:r>
            <a:endParaRPr lang="id-ID" sz="2000" b="1" dirty="0">
              <a:solidFill>
                <a:schemeClr val="tx2"/>
              </a:solidFill>
              <a:latin typeface="Tahoma" pitchFamily="34" charset="0"/>
            </a:endParaRPr>
          </a:p>
          <a:p>
            <a:pPr marL="914400" indent="-914400" algn="l" eaLnBrk="0" hangingPunct="0">
              <a:spcBef>
                <a:spcPts val="600"/>
              </a:spcBef>
              <a:buFont typeface="Wingdings" pitchFamily="2" charset="2"/>
              <a:buChar char="q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Pengendalian </a:t>
            </a:r>
            <a:r>
              <a:rPr lang="id-ID" sz="2000" b="1" dirty="0" smtClean="0">
                <a:solidFill>
                  <a:schemeClr val="tx2"/>
                </a:solidFill>
                <a:latin typeface="Tahoma" pitchFamily="34" charset="0"/>
              </a:rPr>
              <a:t>administratif</a:t>
            </a:r>
          </a:p>
          <a:p>
            <a:pPr marL="914400" indent="-914400" algn="l" eaLnBrk="0" hangingPunct="0">
              <a:spcBef>
                <a:spcPts val="600"/>
              </a:spcBef>
              <a:buFont typeface="Wingdings" pitchFamily="2" charset="2"/>
              <a:buChar char="q"/>
            </a:pPr>
            <a:r>
              <a:rPr lang="id-ID" sz="2000" b="1" dirty="0" smtClean="0">
                <a:solidFill>
                  <a:schemeClr val="tx2"/>
                </a:solidFill>
                <a:latin typeface="Tahoma" pitchFamily="34" charset="0"/>
              </a:rPr>
              <a:t>APD</a:t>
            </a:r>
            <a:endParaRPr lang="id-ID" sz="2000" b="1" dirty="0">
              <a:latin typeface="Tahoma" pitchFamily="34" charset="0"/>
            </a:endParaRPr>
          </a:p>
          <a:p>
            <a:pPr marL="914400" indent="-914400" algn="l" eaLnBrk="0" hangingPunct="0">
              <a:spcBef>
                <a:spcPts val="600"/>
              </a:spcBef>
            </a:pPr>
            <a:endParaRPr lang="id-ID" sz="2000" b="1" dirty="0">
              <a:latin typeface="Tahoma" pitchFamily="34" charset="0"/>
            </a:endParaRPr>
          </a:p>
          <a:p>
            <a:pPr marL="914400" indent="-914400" algn="l" eaLnBrk="0" hangingPunct="0">
              <a:spcBef>
                <a:spcPts val="600"/>
              </a:spcBef>
            </a:pPr>
            <a:r>
              <a:rPr lang="id-ID" sz="2000" b="1" u="sng" dirty="0">
                <a:solidFill>
                  <a:srgbClr val="002060"/>
                </a:solidFill>
                <a:latin typeface="Tahoma" pitchFamily="34" charset="0"/>
              </a:rPr>
              <a:t>Syarat tersebut harus mengacu prinsip sebagai berikut </a:t>
            </a:r>
            <a:r>
              <a:rPr lang="id-ID" sz="2000" b="1" u="sng" dirty="0">
                <a:solidFill>
                  <a:srgbClr val="FFFF00"/>
                </a:solidFill>
                <a:latin typeface="Tahoma" pitchFamily="34" charset="0"/>
              </a:rPr>
              <a:t>:</a:t>
            </a:r>
            <a:endParaRPr lang="id-ID" sz="2000" b="1" dirty="0">
              <a:solidFill>
                <a:srgbClr val="FFFF00"/>
              </a:solidFill>
              <a:latin typeface="Tahoma" pitchFamily="34" charset="0"/>
            </a:endParaRPr>
          </a:p>
          <a:p>
            <a:pPr marL="914400" indent="-914400" algn="l" eaLnBrk="0" hangingPunct="0">
              <a:spcBef>
                <a:spcPts val="600"/>
              </a:spcBef>
              <a:buFontTx/>
              <a:buChar char="-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Efektif dalam menghindari terjadinya kecelakaan.</a:t>
            </a:r>
          </a:p>
          <a:p>
            <a:pPr marL="914400" indent="-914400" algn="l" eaLnBrk="0" hangingPunct="0">
              <a:spcBef>
                <a:spcPts val="600"/>
              </a:spcBef>
              <a:buFontTx/>
              <a:buChar char="-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Dapat dilakukan atau dikerjakan.</a:t>
            </a:r>
          </a:p>
          <a:p>
            <a:pPr marL="914400" indent="-914400" algn="l" eaLnBrk="0" hangingPunct="0">
              <a:spcBef>
                <a:spcPts val="600"/>
              </a:spcBef>
              <a:buFontTx/>
              <a:buChar char="-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Biaya yang dikeluarkan seminimal mungkin </a:t>
            </a:r>
            <a:r>
              <a:rPr lang="id-ID" sz="2000" b="1" dirty="0" smtClean="0">
                <a:solidFill>
                  <a:schemeClr val="tx2"/>
                </a:solidFill>
                <a:latin typeface="Tahoma" pitchFamily="34" charset="0"/>
              </a:rPr>
              <a:t>(Murah).</a:t>
            </a:r>
            <a:endParaRPr lang="id-ID" sz="2000" b="1" dirty="0">
              <a:solidFill>
                <a:schemeClr val="tx2"/>
              </a:solidFill>
              <a:latin typeface="Tahoma" pitchFamily="34" charset="0"/>
            </a:endParaRPr>
          </a:p>
          <a:p>
            <a:pPr marL="914400" indent="-914400" algn="l" eaLnBrk="0" hangingPunct="0">
              <a:spcBef>
                <a:spcPts val="600"/>
              </a:spcBef>
              <a:buFontTx/>
              <a:buChar char="-"/>
            </a:pPr>
            <a:r>
              <a:rPr lang="id-ID" sz="2000" b="1" dirty="0">
                <a:solidFill>
                  <a:schemeClr val="tx2"/>
                </a:solidFill>
                <a:latin typeface="Tahoma" pitchFamily="34" charset="0"/>
              </a:rPr>
              <a:t>Tidak mengganggu proses produksi dan pemeliharaan</a:t>
            </a:r>
            <a:endParaRPr lang="en-US" sz="2000" b="1" dirty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356355" name="Text Box 3"/>
          <p:cNvSpPr txBox="1">
            <a:spLocks noChangeArrowheads="1"/>
          </p:cNvSpPr>
          <p:nvPr/>
        </p:nvSpPr>
        <p:spPr bwMode="auto">
          <a:xfrm>
            <a:off x="1000100" y="35716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id-ID" sz="3200" dirty="0">
                <a:solidFill>
                  <a:schemeClr val="bg1"/>
                </a:solidFill>
                <a:latin typeface="Baskerville Old Face" pitchFamily="18" charset="0"/>
              </a:rPr>
              <a:t>Syarat-syarat   (Rekomendasi K-3)</a:t>
            </a:r>
            <a:endParaRPr lang="en-US" sz="3200" dirty="0">
              <a:solidFill>
                <a:schemeClr val="bg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1530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3286116" y="2143116"/>
            <a:ext cx="4929222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 eaLnBrk="0" hangingPunct="0">
              <a:lnSpc>
                <a:spcPct val="110000"/>
              </a:lnSpc>
              <a:tabLst>
                <a:tab pos="4171950" algn="l"/>
              </a:tabLst>
            </a:pPr>
            <a:r>
              <a:rPr lang="en-US" sz="2400" dirty="0" err="1">
                <a:latin typeface="Baskerville Old Face" pitchFamily="18" charset="0"/>
              </a:rPr>
              <a:t>Bertujuan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memperbaiki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atau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meningkatkan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mutu</a:t>
            </a:r>
            <a:r>
              <a:rPr lang="en-US" sz="2400" dirty="0">
                <a:latin typeface="Baskerville Old Face" pitchFamily="18" charset="0"/>
              </a:rPr>
              <a:t> K3 </a:t>
            </a:r>
            <a:r>
              <a:rPr lang="en-US" sz="2400" dirty="0" err="1">
                <a:latin typeface="Baskerville Old Face" pitchFamily="18" charset="0"/>
              </a:rPr>
              <a:t>melalui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pengamatan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sikap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dan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cara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seseorang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dalam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>
                <a:latin typeface="Baskerville Old Face" pitchFamily="18" charset="0"/>
              </a:rPr>
              <a:t>melakukan</a:t>
            </a:r>
            <a:r>
              <a:rPr lang="en-US" sz="2400" dirty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pekerjaan</a:t>
            </a:r>
            <a:r>
              <a:rPr lang="id-ID" sz="2400" dirty="0" smtClean="0">
                <a:latin typeface="Baskerville Old Face" pitchFamily="18" charset="0"/>
              </a:rPr>
              <a:t> </a:t>
            </a:r>
          </a:p>
          <a:p>
            <a:pPr algn="l" eaLnBrk="0" hangingPunct="0">
              <a:lnSpc>
                <a:spcPct val="110000"/>
              </a:lnSpc>
              <a:tabLst>
                <a:tab pos="4171950" algn="l"/>
              </a:tabLst>
            </a:pPr>
            <a:r>
              <a:rPr lang="en-US" sz="2400" dirty="0" err="1" smtClean="0">
                <a:latin typeface="Baskerville Old Face" pitchFamily="18" charset="0"/>
              </a:rPr>
              <a:t>Kegiatan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ini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biasanya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dilakukan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sewaktu-waktu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oleh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para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pengawas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tanpa</a:t>
            </a:r>
            <a:r>
              <a:rPr lang="en-US" sz="2400" dirty="0" smtClean="0">
                <a:latin typeface="Baskerville Old Face" pitchFamily="18" charset="0"/>
              </a:rPr>
              <a:t> </a:t>
            </a:r>
            <a:r>
              <a:rPr lang="en-US" sz="2400" dirty="0" err="1" smtClean="0">
                <a:latin typeface="Baskerville Old Face" pitchFamily="18" charset="0"/>
              </a:rPr>
              <a:t>sepengetahuan</a:t>
            </a:r>
            <a:r>
              <a:rPr lang="en-US" sz="2400" dirty="0" smtClean="0">
                <a:latin typeface="Baskerville Old Face" pitchFamily="18" charset="0"/>
              </a:rPr>
              <a:t> operator yang </a:t>
            </a:r>
            <a:r>
              <a:rPr lang="en-US" sz="2400" dirty="0" err="1" smtClean="0">
                <a:latin typeface="Baskerville Old Face" pitchFamily="18" charset="0"/>
              </a:rPr>
              <a:t>diobservasi</a:t>
            </a:r>
            <a:endParaRPr lang="en-US" sz="2400" dirty="0">
              <a:latin typeface="Baskerville Old Face" pitchFamily="18" charset="0"/>
            </a:endParaRPr>
          </a:p>
          <a:p>
            <a:pPr algn="l" eaLnBrk="0" hangingPunct="0">
              <a:lnSpc>
                <a:spcPct val="110000"/>
              </a:lnSpc>
              <a:tabLst>
                <a:tab pos="4171950" algn="l"/>
              </a:tabLst>
            </a:pPr>
            <a:endParaRPr lang="en-US" sz="2400" dirty="0">
              <a:latin typeface="Baskerville Old Face" pitchFamily="18" charset="0"/>
            </a:endParaRPr>
          </a:p>
        </p:txBody>
      </p:sp>
      <p:graphicFrame>
        <p:nvGraphicFramePr>
          <p:cNvPr id="246787" name="Object 2"/>
          <p:cNvGraphicFramePr>
            <a:graphicFrameLocks noChangeAspect="1"/>
          </p:cNvGraphicFramePr>
          <p:nvPr/>
        </p:nvGraphicFramePr>
        <p:xfrm>
          <a:off x="0" y="1357298"/>
          <a:ext cx="28035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68" name="Clip" r:id="rId3" imgW="3717360" imgH="3352320" progId="">
                  <p:embed/>
                </p:oleObj>
              </mc:Choice>
              <mc:Fallback>
                <p:oleObj name="Clip" r:id="rId3" imgW="3717360" imgH="33523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57298"/>
                        <a:ext cx="2803525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88" name="WordArt 4"/>
          <p:cNvSpPr>
            <a:spLocks noChangeArrowheads="1" noChangeShapeType="1" noTextEdit="1"/>
          </p:cNvSpPr>
          <p:nvPr/>
        </p:nvSpPr>
        <p:spPr bwMode="auto">
          <a:xfrm>
            <a:off x="1214414" y="71414"/>
            <a:ext cx="7929586" cy="928694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buFont typeface="Arial" charset="0"/>
              <a:buNone/>
              <a:defRPr/>
            </a:pPr>
            <a:r>
              <a:rPr lang="en-US" sz="3600" kern="10" dirty="0">
                <a:ln w="11430"/>
                <a:solidFill>
                  <a:srgbClr val="33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/>
              </a:rPr>
              <a:t>JOB SAFETY OBSERVATION</a:t>
            </a:r>
          </a:p>
          <a:p>
            <a:pPr>
              <a:buFont typeface="Arial" charset="0"/>
              <a:buNone/>
              <a:defRPr/>
            </a:pPr>
            <a:r>
              <a:rPr lang="en-US" sz="3600" kern="10" dirty="0">
                <a:ln w="11430"/>
                <a:solidFill>
                  <a:srgbClr val="339933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/>
              </a:rPr>
              <a:t>( J.S.O. )</a:t>
            </a:r>
          </a:p>
        </p:txBody>
      </p:sp>
    </p:spTree>
    <p:extLst>
      <p:ext uri="{BB962C8B-B14F-4D97-AF65-F5344CB8AC3E}">
        <p14:creationId xmlns:p14="http://schemas.microsoft.com/office/powerpoint/2010/main" val="965392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4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3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/>
          </p:cNvGraphicFramePr>
          <p:nvPr/>
        </p:nvGraphicFramePr>
        <p:xfrm>
          <a:off x="0" y="1905000"/>
          <a:ext cx="8077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2" name="Clip" r:id="rId3" imgW="3659040" imgH="1658880" progId="">
                  <p:embed/>
                </p:oleObj>
              </mc:Choice>
              <mc:Fallback>
                <p:oleObj name="Clip" r:id="rId3" imgW="3659040" imgH="165888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05000"/>
                        <a:ext cx="8077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WordArt 3"/>
          <p:cNvSpPr>
            <a:spLocks noChangeArrowheads="1" noChangeShapeType="1" noTextEdit="1"/>
          </p:cNvSpPr>
          <p:nvPr/>
        </p:nvSpPr>
        <p:spPr bwMode="auto">
          <a:xfrm>
            <a:off x="2133600" y="1295400"/>
            <a:ext cx="6762750" cy="1295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588"/>
              </a:avLst>
            </a:prstTxWarp>
          </a:bodyPr>
          <a:lstStyle/>
          <a:p>
            <a:pPr algn="r"/>
            <a:r>
              <a:rPr lang="fi-FI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2700000" scaled="1"/>
                </a:gradFill>
                <a:latin typeface="Impact"/>
              </a:rPr>
              <a:t>Mencegah kecelakaan kerja </a:t>
            </a:r>
          </a:p>
          <a:p>
            <a:pPr algn="r"/>
            <a:r>
              <a:rPr lang="fi-FI" sz="36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E6DCAC"/>
                    </a:gs>
                    <a:gs pos="12000">
                      <a:srgbClr val="E6D78A"/>
                    </a:gs>
                    <a:gs pos="30000">
                      <a:srgbClr val="C7AC4C"/>
                    </a:gs>
                    <a:gs pos="45000">
                      <a:srgbClr val="E6D78A"/>
                    </a:gs>
                    <a:gs pos="77000">
                      <a:srgbClr val="C7AC4C"/>
                    </a:gs>
                    <a:gs pos="100000">
                      <a:srgbClr val="E6DCAC"/>
                    </a:gs>
                  </a:gsLst>
                  <a:lin ang="2700000" scaled="1"/>
                </a:gradFill>
                <a:latin typeface="Impact"/>
              </a:rPr>
              <a:t>sikap aman</a:t>
            </a:r>
            <a:endParaRPr lang="id-ID" sz="36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E6DCAC"/>
                  </a:gs>
                  <a:gs pos="12000">
                    <a:srgbClr val="E6D78A"/>
                  </a:gs>
                  <a:gs pos="30000">
                    <a:srgbClr val="C7AC4C"/>
                  </a:gs>
                  <a:gs pos="45000">
                    <a:srgbClr val="E6D78A"/>
                  </a:gs>
                  <a:gs pos="77000">
                    <a:srgbClr val="C7AC4C"/>
                  </a:gs>
                  <a:gs pos="100000">
                    <a:srgbClr val="E6DCAC"/>
                  </a:gs>
                </a:gsLst>
                <a:lin ang="2700000" scaled="1"/>
              </a:gradFill>
              <a:latin typeface="Impact"/>
            </a:endParaRPr>
          </a:p>
        </p:txBody>
      </p:sp>
      <p:sp>
        <p:nvSpPr>
          <p:cNvPr id="5124" name="WordArt 4"/>
          <p:cNvSpPr>
            <a:spLocks noChangeArrowheads="1" noChangeShapeType="1" noTextEdit="1"/>
          </p:cNvSpPr>
          <p:nvPr/>
        </p:nvSpPr>
        <p:spPr bwMode="auto">
          <a:xfrm>
            <a:off x="0" y="0"/>
            <a:ext cx="4357686" cy="1000108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0"/>
                <a:gd name="adj2" fmla="val 0"/>
              </a:avLst>
            </a:prstTxWarp>
          </a:bodyPr>
          <a:lstStyle/>
          <a:p>
            <a:r>
              <a:rPr lang="id-ID" sz="3600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latin typeface="Impact"/>
              </a:rPr>
              <a:t>Manfaat JSO</a:t>
            </a:r>
          </a:p>
        </p:txBody>
      </p:sp>
    </p:spTree>
    <p:extLst>
      <p:ext uri="{BB962C8B-B14F-4D97-AF65-F5344CB8AC3E}">
        <p14:creationId xmlns:p14="http://schemas.microsoft.com/office/powerpoint/2010/main" val="580299175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BB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4483" name="Text Box 3"/>
          <p:cNvSpPr txBox="1">
            <a:spLocks noChangeArrowheads="1"/>
          </p:cNvSpPr>
          <p:nvPr/>
        </p:nvSpPr>
        <p:spPr bwMode="auto">
          <a:xfrm>
            <a:off x="152400" y="889000"/>
            <a:ext cx="8610600" cy="4339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63972" dir="14049741" sx="125000" sy="125000" algn="tl" rotWithShape="0">
              <a:srgbClr val="C7DFD3"/>
            </a:outerShdw>
          </a:effectLst>
        </p:spPr>
        <p:txBody>
          <a:bodyPr>
            <a:spAutoFit/>
          </a:bodyPr>
          <a:lstStyle/>
          <a:p>
            <a:pPr marL="457200" indent="-457200" algn="l" eaLnBrk="0" hangingPunct="0">
              <a:spcBef>
                <a:spcPct val="50000"/>
              </a:spcBef>
              <a:buFontTx/>
              <a:buAutoNum type="arabicPeriod"/>
              <a:defRPr/>
            </a:pPr>
            <a:r>
              <a:rPr lang="en-US" sz="3600" b="1" dirty="0" err="1">
                <a:latin typeface="Bookman Old Style" pitchFamily="18" charset="0"/>
              </a:rPr>
              <a:t>Pemilihan</a:t>
            </a:r>
            <a:r>
              <a:rPr lang="en-US" sz="3600" b="1" dirty="0">
                <a:latin typeface="Bookman Old Style" pitchFamily="18" charset="0"/>
              </a:rPr>
              <a:t> </a:t>
            </a:r>
            <a:r>
              <a:rPr lang="en-US" sz="3600" b="1" dirty="0" err="1">
                <a:latin typeface="Bookman Old Style" pitchFamily="18" charset="0"/>
              </a:rPr>
              <a:t>pekerja</a:t>
            </a:r>
            <a:r>
              <a:rPr lang="en-US" sz="3600" b="1" dirty="0">
                <a:latin typeface="Bookman Old Style" pitchFamily="18" charset="0"/>
              </a:rPr>
              <a:t> yang </a:t>
            </a:r>
            <a:r>
              <a:rPr lang="en-US" sz="3600" b="1" dirty="0" err="1">
                <a:latin typeface="Bookman Old Style" pitchFamily="18" charset="0"/>
              </a:rPr>
              <a:t>diamati</a:t>
            </a:r>
            <a:endParaRPr lang="en-US" sz="2400" b="1" dirty="0">
              <a:latin typeface="Bookman Old Style" pitchFamily="18" charset="0"/>
            </a:endParaRPr>
          </a:p>
          <a:p>
            <a:pPr marL="914400" lvl="1" indent="-457200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 err="1">
                <a:latin typeface="Bookman Old Style" pitchFamily="18" charset="0"/>
              </a:rPr>
              <a:t>Karyawan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baru</a:t>
            </a:r>
            <a:endParaRPr lang="en-US" sz="2400" b="1" dirty="0">
              <a:latin typeface="Bookman Old Style" pitchFamily="18" charset="0"/>
            </a:endParaRPr>
          </a:p>
          <a:p>
            <a:pPr marL="914400" lvl="1" indent="-457200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 err="1">
                <a:latin typeface="Bookman Old Style" pitchFamily="18" charset="0"/>
              </a:rPr>
              <a:t>Karyawan</a:t>
            </a:r>
            <a:r>
              <a:rPr lang="en-US" sz="2400" b="1" dirty="0">
                <a:latin typeface="Bookman Old Style" pitchFamily="18" charset="0"/>
              </a:rPr>
              <a:t> yang </a:t>
            </a:r>
            <a:r>
              <a:rPr lang="en-US" sz="2400" b="1" dirty="0" err="1">
                <a:latin typeface="Bookman Old Style" pitchFamily="18" charset="0"/>
              </a:rPr>
              <a:t>baru</a:t>
            </a:r>
            <a:r>
              <a:rPr lang="en-US" sz="2400" b="1" dirty="0">
                <a:latin typeface="Bookman Old Style" pitchFamily="18" charset="0"/>
              </a:rPr>
              <a:t> lulus/ </a:t>
            </a:r>
            <a:r>
              <a:rPr lang="en-US" sz="2400" b="1" dirty="0" err="1">
                <a:latin typeface="Bookman Old Style" pitchFamily="18" charset="0"/>
              </a:rPr>
              <a:t>selesai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latihan</a:t>
            </a:r>
            <a:endParaRPr lang="en-US" sz="2400" b="1" dirty="0">
              <a:latin typeface="Bookman Old Style" pitchFamily="18" charset="0"/>
            </a:endParaRPr>
          </a:p>
          <a:p>
            <a:pPr marL="914400" lvl="1" indent="-457200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 err="1">
                <a:latin typeface="Bookman Old Style" pitchFamily="18" charset="0"/>
              </a:rPr>
              <a:t>Karyawan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dibawah</a:t>
            </a:r>
            <a:r>
              <a:rPr lang="en-US" sz="2400" b="1" dirty="0">
                <a:latin typeface="Bookman Old Style" pitchFamily="18" charset="0"/>
              </a:rPr>
              <a:t> rata-rata</a:t>
            </a:r>
          </a:p>
          <a:p>
            <a:pPr marL="914400" lvl="1" indent="-457200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 err="1">
                <a:latin typeface="Bookman Old Style" pitchFamily="18" charset="0"/>
              </a:rPr>
              <a:t>Karyawan</a:t>
            </a:r>
            <a:r>
              <a:rPr lang="en-US" sz="2400" b="1" dirty="0">
                <a:latin typeface="Bookman Old Style" pitchFamily="18" charset="0"/>
              </a:rPr>
              <a:t> yang </a:t>
            </a:r>
            <a:r>
              <a:rPr lang="en-US" sz="2400" b="1" dirty="0" err="1">
                <a:latin typeface="Bookman Old Style" pitchFamily="18" charset="0"/>
              </a:rPr>
              <a:t>sering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mendapat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kecelakaan</a:t>
            </a:r>
            <a:endParaRPr lang="en-US" sz="2400" b="1" dirty="0">
              <a:latin typeface="Bookman Old Style" pitchFamily="18" charset="0"/>
            </a:endParaRPr>
          </a:p>
          <a:p>
            <a:pPr marL="914400" lvl="1" indent="-457200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 err="1">
                <a:latin typeface="Bookman Old Style" pitchFamily="18" charset="0"/>
              </a:rPr>
              <a:t>Karyawan</a:t>
            </a:r>
            <a:r>
              <a:rPr lang="en-US" sz="2400" b="1" dirty="0">
                <a:latin typeface="Bookman Old Style" pitchFamily="18" charset="0"/>
              </a:rPr>
              <a:t> yang </a:t>
            </a:r>
            <a:r>
              <a:rPr lang="en-US" sz="2400" b="1" dirty="0" err="1">
                <a:latin typeface="Bookman Old Style" pitchFamily="18" charset="0"/>
              </a:rPr>
              <a:t>bekerja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berhadapan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dengan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resiko</a:t>
            </a:r>
            <a:endParaRPr lang="en-US" sz="2400" b="1" dirty="0">
              <a:latin typeface="Bookman Old Style" pitchFamily="18" charset="0"/>
            </a:endParaRPr>
          </a:p>
          <a:p>
            <a:pPr marL="914400" lvl="1" indent="-457200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400" b="1" dirty="0" err="1">
                <a:latin typeface="Bookman Old Style" pitchFamily="18" charset="0"/>
              </a:rPr>
              <a:t>Karyawan</a:t>
            </a:r>
            <a:r>
              <a:rPr lang="en-US" sz="2400" b="1" dirty="0">
                <a:latin typeface="Bookman Old Style" pitchFamily="18" charset="0"/>
              </a:rPr>
              <a:t> yang </a:t>
            </a:r>
            <a:r>
              <a:rPr lang="en-US" sz="2400" b="1" dirty="0" err="1">
                <a:latin typeface="Bookman Old Style" pitchFamily="18" charset="0"/>
              </a:rPr>
              <a:t>mempunyai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persoalan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khusus</a:t>
            </a:r>
            <a:endParaRPr lang="en-US" sz="2400" b="1" dirty="0">
              <a:latin typeface="Bookman Old Style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43108" y="214290"/>
            <a:ext cx="4619625" cy="57943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id-ID" sz="3200" b="1" dirty="0">
                <a:solidFill>
                  <a:schemeClr val="accent2"/>
                </a:solidFill>
                <a:latin typeface="Tahoma" pitchFamily="34" charset="0"/>
              </a:rPr>
              <a:t>Langkah-langkah JSO</a:t>
            </a:r>
            <a:endParaRPr lang="en-US" sz="32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32503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B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457200" y="685800"/>
            <a:ext cx="8305800" cy="4395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63972" dir="14049741" sx="125000" sy="125000" algn="tl" rotWithShape="0">
              <a:srgbClr val="C7DFD3"/>
            </a:outerShdw>
          </a:effectLst>
        </p:spPr>
        <p:txBody>
          <a:bodyPr>
            <a:spAutoFit/>
          </a:bodyPr>
          <a:lstStyle/>
          <a:p>
            <a:pPr marL="346075" indent="-346075" algn="l" eaLnBrk="0" hangingPunct="0">
              <a:spcBef>
                <a:spcPct val="50000"/>
              </a:spcBef>
              <a:defRPr/>
            </a:pPr>
            <a:r>
              <a:rPr lang="en-US" sz="4000" b="1" dirty="0">
                <a:latin typeface="Bookman Old Style" pitchFamily="18" charset="0"/>
              </a:rPr>
              <a:t>2. </a:t>
            </a:r>
            <a:r>
              <a:rPr lang="en-US" sz="4400" b="1" dirty="0" err="1">
                <a:latin typeface="Bookman Old Style" pitchFamily="18" charset="0"/>
              </a:rPr>
              <a:t>Melakukan</a:t>
            </a:r>
            <a:r>
              <a:rPr lang="en-US" sz="4400" b="1" dirty="0">
                <a:latin typeface="Bookman Old Style" pitchFamily="18" charset="0"/>
              </a:rPr>
              <a:t> </a:t>
            </a:r>
            <a:r>
              <a:rPr lang="en-US" sz="4400" b="1" dirty="0" err="1">
                <a:latin typeface="Bookman Old Style" pitchFamily="18" charset="0"/>
              </a:rPr>
              <a:t>Pengamatan</a:t>
            </a:r>
            <a:endParaRPr lang="en-US" sz="2800" b="1" dirty="0">
              <a:latin typeface="Bookman Old Style" pitchFamily="18" charset="0"/>
            </a:endParaRPr>
          </a:p>
          <a:p>
            <a:pPr marL="1333500" lvl="1" indent="-757238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id-ID" sz="2800" b="1" dirty="0" smtClean="0">
                <a:latin typeface="Tahoma" pitchFamily="34" charset="0"/>
              </a:rPr>
              <a:t>P</a:t>
            </a:r>
            <a:r>
              <a:rPr lang="en-US" sz="2800" b="1" dirty="0" err="1" smtClean="0">
                <a:latin typeface="Tahoma" pitchFamily="34" charset="0"/>
              </a:rPr>
              <a:t>ekerja</a:t>
            </a:r>
            <a:r>
              <a:rPr lang="en-US" sz="2800" b="1" dirty="0" smtClean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bekerja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dengan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biasa</a:t>
            </a:r>
            <a:endParaRPr lang="en-US" sz="2800" b="1" dirty="0">
              <a:latin typeface="Tahoma" pitchFamily="34" charset="0"/>
            </a:endParaRPr>
          </a:p>
          <a:p>
            <a:pPr marL="1333500" lvl="1" indent="-757238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800" b="1" dirty="0" err="1">
                <a:latin typeface="Tahoma" pitchFamily="34" charset="0"/>
              </a:rPr>
              <a:t>Lakukan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secara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diam-diam</a:t>
            </a:r>
            <a:endParaRPr lang="en-US" sz="2800" b="1" dirty="0">
              <a:latin typeface="Tahoma" pitchFamily="34" charset="0"/>
            </a:endParaRPr>
          </a:p>
          <a:p>
            <a:pPr marL="1333500" lvl="1" indent="-757238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800" b="1" dirty="0" err="1">
                <a:latin typeface="Tahoma" pitchFamily="34" charset="0"/>
              </a:rPr>
              <a:t>Catat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pelaksanaan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kerja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praktis</a:t>
            </a:r>
            <a:r>
              <a:rPr lang="en-US" sz="2800" b="1" dirty="0">
                <a:latin typeface="Tahoma" pitchFamily="34" charset="0"/>
              </a:rPr>
              <a:t> &amp; </a:t>
            </a:r>
            <a:r>
              <a:rPr lang="en-US" sz="2800" b="1" dirty="0" err="1">
                <a:latin typeface="Tahoma" pitchFamily="34" charset="0"/>
              </a:rPr>
              <a:t>prosedur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>
                <a:latin typeface="Tahoma" pitchFamily="34" charset="0"/>
              </a:rPr>
              <a:t>kerja</a:t>
            </a:r>
            <a:r>
              <a:rPr lang="en-US" sz="2800" b="1" dirty="0">
                <a:latin typeface="Tahoma" pitchFamily="34" charset="0"/>
              </a:rPr>
              <a:t> normal</a:t>
            </a:r>
          </a:p>
          <a:p>
            <a:pPr marL="1333500" lvl="1" indent="-757238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en-US" sz="2800" b="1" dirty="0" err="1">
                <a:latin typeface="Tahoma" pitchFamily="34" charset="0"/>
              </a:rPr>
              <a:t>Jangan</a:t>
            </a:r>
            <a:r>
              <a:rPr lang="en-US" sz="2800" b="1" dirty="0">
                <a:latin typeface="Tahoma" pitchFamily="34" charset="0"/>
              </a:rPr>
              <a:t> </a:t>
            </a:r>
            <a:r>
              <a:rPr lang="en-US" sz="2800" b="1" dirty="0" err="1" smtClean="0">
                <a:latin typeface="Tahoma" pitchFamily="34" charset="0"/>
              </a:rPr>
              <a:t>menggang</a:t>
            </a:r>
            <a:r>
              <a:rPr lang="id-ID" sz="2800" b="1" dirty="0" smtClean="0">
                <a:latin typeface="Tahoma" pitchFamily="34" charset="0"/>
              </a:rPr>
              <a:t>g</a:t>
            </a:r>
            <a:r>
              <a:rPr lang="en-US" sz="2800" b="1" dirty="0" smtClean="0">
                <a:latin typeface="Tahoma" pitchFamily="34" charset="0"/>
              </a:rPr>
              <a:t>u </a:t>
            </a:r>
            <a:r>
              <a:rPr lang="en-US" sz="2800" b="1" dirty="0" err="1">
                <a:latin typeface="Tahoma" pitchFamily="34" charset="0"/>
              </a:rPr>
              <a:t>pekerjaan</a:t>
            </a:r>
            <a:endParaRPr lang="en-US" sz="2800" b="1" dirty="0">
              <a:latin typeface="Bookman Old Style" pitchFamily="18" charset="0"/>
            </a:endParaRPr>
          </a:p>
          <a:p>
            <a:pPr marL="346075" indent="-346075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endParaRPr lang="en-US" sz="28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3542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 descr="BB"/>
          <p:cNvPicPr>
            <a:picLocks noChangeAspect="1" noChangeArrowheads="1"/>
          </p:cNvPicPr>
          <p:nvPr/>
        </p:nvPicPr>
        <p:blipFill>
          <a:blip r:embed="rId2" cstate="print">
            <a:lum bright="42000" contrast="-4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990600" y="609600"/>
            <a:ext cx="701040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63972" dir="14049741" sx="125000" sy="125000" algn="tl" rotWithShape="0">
              <a:srgbClr val="C7DFD3"/>
            </a:outerShdw>
          </a:effectLst>
        </p:spPr>
        <p:txBody>
          <a:bodyPr>
            <a:spAutoFit/>
          </a:bodyPr>
          <a:lstStyle/>
          <a:p>
            <a:pPr marL="857250" indent="-857250" algn="l" eaLnBrk="0" hangingPunct="0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3. </a:t>
            </a:r>
            <a:r>
              <a:rPr lang="en-US" sz="2400" b="1" dirty="0" err="1">
                <a:latin typeface="Tahoma" pitchFamily="34" charset="0"/>
              </a:rPr>
              <a:t>Pencatatan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hasil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pengamatan</a:t>
            </a:r>
            <a:endParaRPr lang="en-US" sz="2400" b="1" dirty="0">
              <a:latin typeface="Tahoma" pitchFamily="34" charset="0"/>
            </a:endParaRPr>
          </a:p>
          <a:p>
            <a:pPr marL="857250" indent="-857250" algn="l" eaLnBrk="0" hangingPunct="0">
              <a:spcBef>
                <a:spcPct val="50000"/>
              </a:spcBef>
              <a:defRPr/>
            </a:pPr>
            <a:r>
              <a:rPr lang="en-US" sz="2400" b="1" dirty="0">
                <a:latin typeface="Tahoma" pitchFamily="34" charset="0"/>
              </a:rPr>
              <a:t>   	</a:t>
            </a:r>
            <a:r>
              <a:rPr lang="id-ID" sz="2400" b="1" dirty="0">
                <a:latin typeface="Tahoma" pitchFamily="34" charset="0"/>
              </a:rPr>
              <a:t>S</a:t>
            </a:r>
            <a:r>
              <a:rPr lang="en-US" sz="2400" b="1" dirty="0" err="1">
                <a:latin typeface="Tahoma" pitchFamily="34" charset="0"/>
              </a:rPr>
              <a:t>emua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hasil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pengamatan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dicatat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dalam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lembar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kerja</a:t>
            </a:r>
            <a:r>
              <a:rPr lang="en-US" sz="2400" b="1" dirty="0">
                <a:latin typeface="Tahoma" pitchFamily="34" charset="0"/>
              </a:rPr>
              <a:t> (work sheet) </a:t>
            </a:r>
            <a:r>
              <a:rPr lang="en-US" sz="2400" b="1" dirty="0" err="1">
                <a:latin typeface="Tahoma" pitchFamily="34" charset="0"/>
              </a:rPr>
              <a:t>dan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simpan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sebagai</a:t>
            </a:r>
            <a:r>
              <a:rPr lang="en-US" sz="2400" b="1" dirty="0">
                <a:latin typeface="Tahoma" pitchFamily="34" charset="0"/>
              </a:rPr>
              <a:t> </a:t>
            </a:r>
            <a:r>
              <a:rPr lang="en-US" sz="2400" b="1" dirty="0" err="1">
                <a:latin typeface="Tahoma" pitchFamily="34" charset="0"/>
              </a:rPr>
              <a:t>arsip</a:t>
            </a:r>
            <a:r>
              <a:rPr lang="en-US" sz="2400" b="1" dirty="0">
                <a:latin typeface="Tahoma" pitchFamily="34" charset="0"/>
              </a:rPr>
              <a:t>.</a:t>
            </a: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019204" y="2995570"/>
            <a:ext cx="7696200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63972" dir="14049741" sx="125000" sy="125000" algn="tl" rotWithShape="0">
              <a:srgbClr val="C7DFD3"/>
            </a:outerShdw>
          </a:effectLst>
        </p:spPr>
        <p:txBody>
          <a:bodyPr>
            <a:spAutoFit/>
          </a:bodyPr>
          <a:lstStyle/>
          <a:p>
            <a:pPr marL="381000" indent="-381000" algn="l" eaLnBrk="0" hangingPunct="0">
              <a:spcBef>
                <a:spcPct val="50000"/>
              </a:spcBef>
              <a:defRPr/>
            </a:pPr>
            <a:r>
              <a:rPr lang="en-US" sz="2400" b="1" dirty="0">
                <a:latin typeface="Bookman Old Style" pitchFamily="18" charset="0"/>
              </a:rPr>
              <a:t>4. </a:t>
            </a:r>
            <a:r>
              <a:rPr lang="en-US" sz="2400" b="1" dirty="0" err="1">
                <a:latin typeface="Bookman Old Style" pitchFamily="18" charset="0"/>
              </a:rPr>
              <a:t>Pembahasan</a:t>
            </a:r>
            <a:endParaRPr lang="en-US" sz="2400" b="1" dirty="0">
              <a:latin typeface="Bookman Old Style" pitchFamily="18" charset="0"/>
            </a:endParaRPr>
          </a:p>
          <a:p>
            <a:pPr marL="1038225" lvl="1" indent="-466725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id-ID" sz="2400" b="1" dirty="0" smtClean="0">
                <a:latin typeface="Bookman Old Style" pitchFamily="18" charset="0"/>
              </a:rPr>
              <a:t>D</a:t>
            </a:r>
            <a:r>
              <a:rPr lang="en-US" sz="2400" b="1" dirty="0" err="1" smtClean="0">
                <a:latin typeface="Bookman Old Style" pitchFamily="18" charset="0"/>
              </a:rPr>
              <a:t>iskusikan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hasil</a:t>
            </a:r>
            <a:r>
              <a:rPr lang="en-US" sz="2400" b="1" dirty="0">
                <a:latin typeface="Bookman Old Style" pitchFamily="18" charset="0"/>
              </a:rPr>
              <a:t> JSO </a:t>
            </a:r>
            <a:r>
              <a:rPr lang="en-US" sz="2400" b="1" dirty="0" err="1">
                <a:latin typeface="Bookman Old Style" pitchFamily="18" charset="0"/>
              </a:rPr>
              <a:t>kepada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pekerja</a:t>
            </a:r>
            <a:r>
              <a:rPr lang="en-US" sz="2400" b="1" dirty="0">
                <a:latin typeface="Bookman Old Style" pitchFamily="18" charset="0"/>
              </a:rPr>
              <a:t> yang </a:t>
            </a:r>
            <a:r>
              <a:rPr lang="en-US" sz="2400" b="1" dirty="0" err="1">
                <a:latin typeface="Bookman Old Style" pitchFamily="18" charset="0"/>
              </a:rPr>
              <a:t>diamati</a:t>
            </a:r>
            <a:r>
              <a:rPr lang="en-US" sz="2400" b="1" dirty="0">
                <a:latin typeface="Bookman Old Style" pitchFamily="18" charset="0"/>
              </a:rPr>
              <a:t> </a:t>
            </a:r>
          </a:p>
          <a:p>
            <a:pPr marL="1038225" lvl="1" indent="-466725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id-ID" sz="2400" b="1" dirty="0" err="1" smtClean="0">
                <a:latin typeface="Bookman Old Style" pitchFamily="18" charset="0"/>
              </a:rPr>
              <a:t>M</a:t>
            </a:r>
            <a:r>
              <a:rPr lang="en-US" sz="2400" b="1" dirty="0" err="1" smtClean="0">
                <a:latin typeface="Bookman Old Style" pitchFamily="18" charset="0"/>
              </a:rPr>
              <a:t>otivasi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pekerja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untuk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bicara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dan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dengar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pendapatnya</a:t>
            </a:r>
            <a:endParaRPr lang="en-US" sz="2400" b="1" dirty="0">
              <a:latin typeface="Bookman Old Style" pitchFamily="18" charset="0"/>
            </a:endParaRPr>
          </a:p>
          <a:p>
            <a:pPr marL="1038225" lvl="1" indent="-466725" algn="l" eaLnBrk="0" hangingPunct="0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id-ID" sz="2400" b="1" dirty="0" err="1" smtClean="0">
                <a:latin typeface="Bookman Old Style" pitchFamily="18" charset="0"/>
              </a:rPr>
              <a:t>H</a:t>
            </a:r>
            <a:r>
              <a:rPr lang="en-US" sz="2400" b="1" dirty="0" err="1" smtClean="0">
                <a:latin typeface="Bookman Old Style" pitchFamily="18" charset="0"/>
              </a:rPr>
              <a:t>indari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komunikasi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satu</a:t>
            </a:r>
            <a:r>
              <a:rPr lang="en-US" sz="2400" b="1" dirty="0">
                <a:latin typeface="Bookman Old Style" pitchFamily="18" charset="0"/>
              </a:rPr>
              <a:t> </a:t>
            </a:r>
            <a:r>
              <a:rPr lang="en-US" sz="2400" b="1" dirty="0" err="1">
                <a:latin typeface="Bookman Old Style" pitchFamily="18" charset="0"/>
              </a:rPr>
              <a:t>arah</a:t>
            </a:r>
            <a:r>
              <a:rPr lang="en-US" sz="2400" b="1" dirty="0">
                <a:latin typeface="Bookman Old Style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251450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357166"/>
            <a:ext cx="8643966" cy="57467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FFFF00"/>
                </a:solidFill>
              </a:rPr>
              <a:t>JOB SAFETY OBSERVATION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4283" y="1357298"/>
            <a:ext cx="8715436" cy="4429156"/>
          </a:xfrm>
          <a:ln>
            <a:solidFill>
              <a:schemeClr val="tx2"/>
            </a:solidFill>
          </a:ln>
        </p:spPr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1800" dirty="0" smtClean="0">
                <a:solidFill>
                  <a:schemeClr val="tx2"/>
                </a:solidFill>
              </a:rPr>
              <a:t>JENIS PEKERJAAN:		TANGGAL: 		JAM: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	KARYAWAN	:		PENGAWAS    :	</a:t>
            </a:r>
          </a:p>
          <a:p>
            <a:pPr marL="457200" indent="-457200" eaLnBrk="1" hangingPunct="1">
              <a:buFont typeface="Wingdings" pitchFamily="2" charset="2"/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1.	</a:t>
            </a:r>
            <a:r>
              <a:rPr lang="en-US" sz="2000" dirty="0" err="1" smtClean="0">
                <a:solidFill>
                  <a:schemeClr val="tx2"/>
                </a:solidFill>
              </a:rPr>
              <a:t>Pelaksanaan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kerja</a:t>
            </a:r>
            <a:r>
              <a:rPr lang="en-US" sz="2000" dirty="0" smtClean="0">
                <a:solidFill>
                  <a:schemeClr val="tx2"/>
                </a:solidFill>
              </a:rPr>
              <a:t> (job Pr</a:t>
            </a:r>
            <a:r>
              <a:rPr lang="id-ID" sz="2000" dirty="0" smtClean="0">
                <a:solidFill>
                  <a:schemeClr val="tx2"/>
                </a:solidFill>
              </a:rPr>
              <a:t>a</a:t>
            </a:r>
            <a:r>
              <a:rPr lang="en-US" sz="2000" dirty="0" err="1" smtClean="0">
                <a:solidFill>
                  <a:schemeClr val="tx2"/>
                </a:solidFill>
              </a:rPr>
              <a:t>ctices</a:t>
            </a:r>
            <a:r>
              <a:rPr lang="en-US" sz="2000" dirty="0" smtClean="0">
                <a:solidFill>
                  <a:schemeClr val="tx2"/>
                </a:solidFill>
              </a:rPr>
              <a:t>) yang unsafe	:</a:t>
            </a: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</a:t>
            </a: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2.	</a:t>
            </a:r>
            <a:r>
              <a:rPr lang="en-US" sz="2000" dirty="0" err="1" smtClean="0">
                <a:solidFill>
                  <a:schemeClr val="tx2"/>
                </a:solidFill>
              </a:rPr>
              <a:t>Pelaksanaan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kerja</a:t>
            </a:r>
            <a:r>
              <a:rPr lang="en-US" sz="2000" dirty="0" smtClean="0">
                <a:solidFill>
                  <a:schemeClr val="tx2"/>
                </a:solidFill>
              </a:rPr>
              <a:t> (Job Practices) yang </a:t>
            </a:r>
            <a:r>
              <a:rPr lang="en-US" sz="2000" dirty="0" err="1" smtClean="0">
                <a:solidFill>
                  <a:schemeClr val="tx2"/>
                </a:solidFill>
              </a:rPr>
              <a:t>perlu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dilakukan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perubahan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atau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penyempurnaan</a:t>
            </a:r>
            <a:r>
              <a:rPr lang="en-US" sz="2000" dirty="0" smtClean="0">
                <a:solidFill>
                  <a:schemeClr val="tx2"/>
                </a:solidFill>
              </a:rPr>
              <a:t> :	</a:t>
            </a: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3.	</a:t>
            </a:r>
            <a:r>
              <a:rPr lang="en-US" sz="2000" dirty="0" err="1" smtClean="0">
                <a:solidFill>
                  <a:schemeClr val="tx2"/>
                </a:solidFill>
              </a:rPr>
              <a:t>Pelaksanaan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kerja</a:t>
            </a:r>
            <a:r>
              <a:rPr lang="en-US" sz="2000" dirty="0" smtClean="0">
                <a:solidFill>
                  <a:schemeClr val="tx2"/>
                </a:solidFill>
              </a:rPr>
              <a:t> (Job Practices) yang </a:t>
            </a:r>
            <a:r>
              <a:rPr lang="en-US" sz="2000" dirty="0" err="1" smtClean="0">
                <a:solidFill>
                  <a:schemeClr val="tx2"/>
                </a:solidFill>
              </a:rPr>
              <a:t>patut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dihargai</a:t>
            </a:r>
            <a:r>
              <a:rPr lang="en-US" sz="2000" dirty="0" smtClean="0">
                <a:solidFill>
                  <a:schemeClr val="tx2"/>
                </a:solidFill>
              </a:rPr>
              <a:t>/</a:t>
            </a:r>
            <a:r>
              <a:rPr lang="en-US" sz="2000" dirty="0" err="1" smtClean="0">
                <a:solidFill>
                  <a:schemeClr val="tx2"/>
                </a:solidFill>
              </a:rPr>
              <a:t>sudah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benar</a:t>
            </a:r>
            <a:r>
              <a:rPr lang="en-US" sz="2000" dirty="0" smtClean="0">
                <a:solidFill>
                  <a:schemeClr val="tx2"/>
                </a:solidFill>
              </a:rPr>
              <a:t> :	</a:t>
            </a: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4.	</a:t>
            </a:r>
            <a:r>
              <a:rPr lang="en-US" sz="2000" dirty="0" err="1" smtClean="0">
                <a:solidFill>
                  <a:schemeClr val="tx2"/>
                </a:solidFill>
              </a:rPr>
              <a:t>Catatan-catatan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atas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hasil</a:t>
            </a:r>
            <a:r>
              <a:rPr lang="en-US" sz="2000" dirty="0" smtClean="0">
                <a:solidFill>
                  <a:schemeClr val="tx2"/>
                </a:solidFill>
              </a:rPr>
              <a:t> review (</a:t>
            </a:r>
            <a:r>
              <a:rPr lang="en-US" sz="2000" dirty="0" err="1" smtClean="0">
                <a:solidFill>
                  <a:schemeClr val="tx2"/>
                </a:solidFill>
              </a:rPr>
              <a:t>pembahasan</a:t>
            </a:r>
            <a:r>
              <a:rPr lang="en-US" sz="2000" dirty="0" smtClean="0">
                <a:solidFill>
                  <a:schemeClr val="tx2"/>
                </a:solidFill>
              </a:rPr>
              <a:t>) </a:t>
            </a:r>
            <a:r>
              <a:rPr lang="en-US" sz="2000" dirty="0" err="1" smtClean="0">
                <a:solidFill>
                  <a:schemeClr val="tx2"/>
                </a:solidFill>
              </a:rPr>
              <a:t>dan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diskusi</a:t>
            </a:r>
            <a:r>
              <a:rPr lang="en-US" sz="2000" dirty="0" smtClean="0">
                <a:solidFill>
                  <a:schemeClr val="tx2"/>
                </a:solidFill>
              </a:rPr>
              <a:t> :</a:t>
            </a: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Char char="u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1009650" lvl="1" indent="-381000" eaLnBrk="1" hangingPunct="1">
              <a:buClr>
                <a:srgbClr val="000099"/>
              </a:buClr>
              <a:buFont typeface="Wingdings" pitchFamily="2" charset="2"/>
              <a:buNone/>
            </a:pP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60393" y="2214554"/>
            <a:ext cx="849788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lIns="90488" tIns="44450" rIns="90488" bIns="44450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7832529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533400" y="1371600"/>
            <a:ext cx="4267200" cy="4495800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800" b="1">
                <a:latin typeface="Abadi MT Condensed" pitchFamily="34" charset="0"/>
              </a:rPr>
              <a:t>Veiligheids   Reglement</a:t>
            </a:r>
          </a:p>
          <a:p>
            <a:pPr algn="ctr" eaLnBrk="0" hangingPunct="0"/>
            <a:r>
              <a:rPr lang="en-US" sz="2800" b="1">
                <a:latin typeface="Abadi MT Condensed" pitchFamily="34" charset="0"/>
              </a:rPr>
              <a:t>Th 1910</a:t>
            </a:r>
            <a:endParaRPr lang="en-US" sz="2800" i="1">
              <a:latin typeface="Abadi MT Condensed" pitchFamily="34" charset="0"/>
            </a:endParaRPr>
          </a:p>
          <a:p>
            <a:pPr algn="ctr" eaLnBrk="0" hangingPunct="0"/>
            <a:r>
              <a:rPr lang="en-US" sz="2800" i="1">
                <a:solidFill>
                  <a:srgbClr val="FF0000"/>
                </a:solidFill>
                <a:latin typeface="Abadi MT Condensed" pitchFamily="34" charset="0"/>
              </a:rPr>
              <a:t>S/d</a:t>
            </a:r>
            <a:endParaRPr lang="en-US" sz="2800" i="1">
              <a:latin typeface="Abadi MT Condensed" pitchFamily="34" charset="0"/>
            </a:endParaRPr>
          </a:p>
          <a:p>
            <a:pPr algn="ctr" eaLnBrk="0" hangingPunct="0"/>
            <a:r>
              <a:rPr lang="en-US" sz="2800" b="1">
                <a:latin typeface="Abadi MT Condensed" pitchFamily="34" charset="0"/>
              </a:rPr>
              <a:t>Th.1970</a:t>
            </a:r>
            <a:r>
              <a:rPr lang="en-US" sz="2800" i="1">
                <a:latin typeface="Abadi MT Condensed" pitchFamily="34" charset="0"/>
              </a:rPr>
              <a:t> </a:t>
            </a:r>
          </a:p>
          <a:p>
            <a:pPr algn="ctr" eaLnBrk="0" hangingPunct="0"/>
            <a:r>
              <a:rPr lang="en-US" sz="2800" i="1">
                <a:solidFill>
                  <a:srgbClr val="FF0000"/>
                </a:solidFill>
                <a:latin typeface="Abadi MT Condensed" pitchFamily="34" charset="0"/>
              </a:rPr>
              <a:t>Sifat :</a:t>
            </a:r>
          </a:p>
          <a:p>
            <a:pPr algn="ctr" eaLnBrk="0" hangingPunct="0"/>
            <a:r>
              <a:rPr lang="en-US" sz="2800" i="1">
                <a:solidFill>
                  <a:srgbClr val="FF0000"/>
                </a:solidFill>
                <a:latin typeface="Abadi MT Condensed" pitchFamily="34" charset="0"/>
              </a:rPr>
              <a:t>Repressive</a:t>
            </a:r>
            <a:endParaRPr lang="en-US" sz="2800" i="1">
              <a:latin typeface="Abadi MT Condensed" pitchFamily="34" charset="0"/>
            </a:endParaRPr>
          </a:p>
          <a:p>
            <a:pPr algn="ctr" eaLnBrk="0" hangingPunct="0"/>
            <a:endParaRPr lang="en-US" sz="2800" i="1">
              <a:latin typeface="Abadi MT Condensed" pitchFamily="34" charset="0"/>
            </a:endParaRPr>
          </a:p>
          <a:p>
            <a:pPr algn="ctr" eaLnBrk="0" hangingPunct="0"/>
            <a:endParaRPr lang="en-US" sz="2800" i="1">
              <a:latin typeface="Abadi MT Condensed" pitchFamily="34" charset="0"/>
            </a:endParaRP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4953000" y="2209800"/>
            <a:ext cx="3179763" cy="3810000"/>
          </a:xfrm>
          <a:prstGeom prst="rect">
            <a:avLst/>
          </a:prstGeom>
          <a:solidFill>
            <a:srgbClr val="FF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eaLnBrk="0" hangingPunct="0"/>
            <a:r>
              <a:rPr lang="en-US" sz="2000" b="1" dirty="0">
                <a:solidFill>
                  <a:srgbClr val="006600"/>
                </a:solidFill>
              </a:rPr>
              <a:t>UNDANG </a:t>
            </a:r>
            <a:r>
              <a:rPr lang="en-US" sz="2000" b="1" dirty="0" err="1">
                <a:solidFill>
                  <a:srgbClr val="006600"/>
                </a:solidFill>
              </a:rPr>
              <a:t>UNDANG</a:t>
            </a:r>
            <a:endParaRPr lang="en-US" sz="2000" b="1" dirty="0">
              <a:solidFill>
                <a:srgbClr val="006600"/>
              </a:solidFill>
            </a:endParaRPr>
          </a:p>
          <a:p>
            <a:pPr algn="ctr" eaLnBrk="0" hangingPunct="0"/>
            <a:r>
              <a:rPr lang="en-US" sz="2000" b="1" dirty="0">
                <a:solidFill>
                  <a:srgbClr val="006600"/>
                </a:solidFill>
              </a:rPr>
              <a:t>No: 1 TAHUN 1970</a:t>
            </a:r>
          </a:p>
          <a:p>
            <a:pPr algn="ctr" eaLnBrk="0" hangingPunct="0"/>
            <a:r>
              <a:rPr lang="en-US" sz="2000" b="1" dirty="0">
                <a:solidFill>
                  <a:srgbClr val="006600"/>
                </a:solidFill>
              </a:rPr>
              <a:t>TENTANG</a:t>
            </a:r>
          </a:p>
          <a:p>
            <a:pPr algn="ctr" eaLnBrk="0" hangingPunct="0"/>
            <a:r>
              <a:rPr lang="en-US" sz="2000" b="1" dirty="0">
                <a:solidFill>
                  <a:srgbClr val="006600"/>
                </a:solidFill>
              </a:rPr>
              <a:t>KESELAMATAN KERJA</a:t>
            </a:r>
          </a:p>
          <a:p>
            <a:pPr algn="ctr" eaLnBrk="0" hangingPunct="0"/>
            <a:endParaRPr lang="en-US" sz="2000" b="1" dirty="0">
              <a:solidFill>
                <a:srgbClr val="006600"/>
              </a:solidFill>
            </a:endParaRPr>
          </a:p>
          <a:p>
            <a:pPr algn="ctr" eaLnBrk="0" hangingPunct="0"/>
            <a:endParaRPr lang="en-US" sz="2000" b="1" dirty="0">
              <a:solidFill>
                <a:srgbClr val="006600"/>
              </a:solidFill>
            </a:endParaRPr>
          </a:p>
          <a:p>
            <a:pPr algn="ctr" eaLnBrk="0" hangingPunct="0"/>
            <a:endParaRPr lang="en-US" sz="2000" b="1" dirty="0">
              <a:solidFill>
                <a:srgbClr val="006600"/>
              </a:solidFill>
            </a:endParaRPr>
          </a:p>
          <a:p>
            <a:pPr algn="ctr" eaLnBrk="0" hangingPunct="0"/>
            <a:endParaRPr lang="en-US" sz="2000" b="1" dirty="0">
              <a:solidFill>
                <a:srgbClr val="006600"/>
              </a:solidFill>
            </a:endParaRPr>
          </a:p>
          <a:p>
            <a:pPr algn="ctr" eaLnBrk="0" hangingPunct="0"/>
            <a:endParaRPr lang="id-ID" sz="2400" b="1" i="1" dirty="0" smtClean="0">
              <a:solidFill>
                <a:srgbClr val="000099"/>
              </a:solidFill>
            </a:endParaRPr>
          </a:p>
          <a:p>
            <a:pPr algn="ctr" eaLnBrk="0" hangingPunct="0"/>
            <a:r>
              <a:rPr lang="en-US" sz="2400" b="1" i="1" dirty="0" err="1" smtClean="0">
                <a:solidFill>
                  <a:srgbClr val="000099"/>
                </a:solidFill>
              </a:rPr>
              <a:t>Sifat</a:t>
            </a:r>
            <a:endParaRPr lang="en-US" sz="2400" b="1" i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en-US" sz="2400" b="1" i="1" dirty="0">
                <a:solidFill>
                  <a:srgbClr val="000099"/>
                </a:solidFill>
              </a:rPr>
              <a:t>Preventive</a:t>
            </a:r>
          </a:p>
          <a:p>
            <a:pPr algn="ctr" eaLnBrk="0" hangingPunct="0"/>
            <a:r>
              <a:rPr lang="en-US" sz="2400" b="1" i="1" dirty="0">
                <a:solidFill>
                  <a:srgbClr val="000099"/>
                </a:solidFill>
              </a:rPr>
              <a:t>(</a:t>
            </a:r>
            <a:r>
              <a:rPr lang="en-US" sz="2400" b="1" i="1" dirty="0" err="1">
                <a:solidFill>
                  <a:srgbClr val="000099"/>
                </a:solidFill>
              </a:rPr>
              <a:t>Pembinaan</a:t>
            </a:r>
            <a:r>
              <a:rPr lang="en-US" sz="2400" b="1" i="1" dirty="0">
                <a:solidFill>
                  <a:srgbClr val="000099"/>
                </a:solidFill>
              </a:rPr>
              <a:t>)</a:t>
            </a:r>
            <a:endParaRPr lang="en-US" sz="2000" b="1" dirty="0">
              <a:solidFill>
                <a:srgbClr val="006600"/>
              </a:solidFill>
            </a:endParaRPr>
          </a:p>
        </p:txBody>
      </p:sp>
      <p:sp>
        <p:nvSpPr>
          <p:cNvPr id="415753" name="Text Box 9"/>
          <p:cNvSpPr txBox="1">
            <a:spLocks noChangeArrowheads="1"/>
          </p:cNvSpPr>
          <p:nvPr/>
        </p:nvSpPr>
        <p:spPr bwMode="auto">
          <a:xfrm>
            <a:off x="1968521" y="428604"/>
            <a:ext cx="560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rgbClr val="FFFF00"/>
                </a:solidFill>
                <a:latin typeface="Comic Sans MS" pitchFamily="66" charset="0"/>
              </a:rPr>
              <a:t>SEJARAH PERATURAN PERUNDANGAN K3</a:t>
            </a:r>
          </a:p>
        </p:txBody>
      </p:sp>
      <p:sp>
        <p:nvSpPr>
          <p:cNvPr id="415755" name="Text Box 11"/>
          <p:cNvSpPr txBox="1">
            <a:spLocks noChangeArrowheads="1"/>
          </p:cNvSpPr>
          <p:nvPr/>
        </p:nvSpPr>
        <p:spPr bwMode="auto">
          <a:xfrm>
            <a:off x="762000" y="838200"/>
            <a:ext cx="4189413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>
                <a:solidFill>
                  <a:srgbClr val="990000"/>
                </a:solidFill>
                <a:latin typeface="Comic Sans MS" pitchFamily="66" charset="0"/>
              </a:rPr>
              <a:t>ZAMAN PEJAJAHAN BELANDA</a:t>
            </a:r>
          </a:p>
        </p:txBody>
      </p:sp>
      <p:sp>
        <p:nvSpPr>
          <p:cNvPr id="415757" name="Text Box 13"/>
          <p:cNvSpPr txBox="1">
            <a:spLocks noChangeArrowheads="1"/>
          </p:cNvSpPr>
          <p:nvPr/>
        </p:nvSpPr>
        <p:spPr bwMode="auto">
          <a:xfrm>
            <a:off x="5410200" y="1752600"/>
            <a:ext cx="2570163" cy="396875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>
                <a:solidFill>
                  <a:srgbClr val="FF00FF"/>
                </a:solidFill>
                <a:latin typeface="Comic Sans MS" pitchFamily="66" charset="0"/>
              </a:rPr>
              <a:t>12 JANUARI 1970</a:t>
            </a:r>
          </a:p>
        </p:txBody>
      </p:sp>
      <p:pic>
        <p:nvPicPr>
          <p:cNvPr id="12" name="Picture 11" descr="Lambang K3 gif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86446" y="3429000"/>
            <a:ext cx="1571636" cy="1571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8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3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nimBg="1" autoUpdateAnimBg="0"/>
      <p:bldP spid="415753" grpId="0" autoUpdateAnimBg="0"/>
      <p:bldP spid="415755" grpId="0" animBg="1" autoUpdateAnimBg="0"/>
      <p:bldP spid="41575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9144000" cy="685800"/>
          </a:xfr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UU No. 1 </a:t>
            </a:r>
            <a:r>
              <a:rPr lang="en-US" sz="3200" b="1" dirty="0" err="1">
                <a:solidFill>
                  <a:schemeClr val="tx1"/>
                </a:solidFill>
                <a:latin typeface="Baskerville Old Face" pitchFamily="18" charset="0"/>
              </a:rPr>
              <a:t>Tahun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 1970  </a:t>
            </a:r>
            <a:r>
              <a:rPr lang="en-US" sz="3200" b="1" dirty="0" err="1">
                <a:solidFill>
                  <a:schemeClr val="tx1"/>
                </a:solidFill>
                <a:latin typeface="Baskerville Old Face" pitchFamily="18" charset="0"/>
              </a:rPr>
              <a:t>Keselamatan</a:t>
            </a:r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skerville Old Face" pitchFamily="18" charset="0"/>
              </a:rPr>
              <a:t>Kerja</a:t>
            </a:r>
            <a:endParaRPr lang="en-US" sz="32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447800"/>
            <a:ext cx="9144000" cy="43434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625475" indent="57150" algn="l"/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TUJUAN </a:t>
            </a:r>
            <a:r>
              <a:rPr lang="en-US" b="1" dirty="0">
                <a:solidFill>
                  <a:schemeClr val="tx1"/>
                </a:solidFill>
                <a:latin typeface="Baskerville Old Face" pitchFamily="18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Baskerville Old Face" pitchFamily="18" charset="0"/>
              </a:rPr>
              <a:t>considerants</a:t>
            </a:r>
            <a:r>
              <a:rPr lang="en-US" b="1" dirty="0">
                <a:solidFill>
                  <a:schemeClr val="tx1"/>
                </a:solidFill>
                <a:latin typeface="Baskerville Old Face" pitchFamily="18" charset="0"/>
              </a:rPr>
              <a:t>)</a:t>
            </a:r>
          </a:p>
          <a:p>
            <a:pPr marL="715963" indent="-33338" algn="l">
              <a:tabLst>
                <a:tab pos="715963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Memberikan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perlindungan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atas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keselamatan</a:t>
            </a:r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marL="1365250" indent="-682625" algn="l">
              <a:buFontTx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Baskerville Old Face" pitchFamily="18" charset="0"/>
              </a:rPr>
              <a:t>Tenaga</a:t>
            </a:r>
            <a:r>
              <a:rPr lang="en-US" sz="2800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skerville Old Face" pitchFamily="18" charset="0"/>
              </a:rPr>
              <a:t>kerja</a:t>
            </a:r>
            <a:r>
              <a:rPr lang="en-US" sz="2800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</a:p>
          <a:p>
            <a:pPr marL="1365250" indent="-682625" algn="l"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Baskerville Old Face" pitchFamily="18" charset="0"/>
              </a:rPr>
              <a:t>Orang lain</a:t>
            </a:r>
          </a:p>
          <a:p>
            <a:pPr marL="1365250" indent="-682625" algn="l">
              <a:buFontTx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Baskerville Old Face" pitchFamily="18" charset="0"/>
              </a:rPr>
              <a:t>Sumber-sumber</a:t>
            </a:r>
            <a:r>
              <a:rPr lang="en-US" sz="2800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Baskerville Old Face" pitchFamily="18" charset="0"/>
              </a:rPr>
              <a:t>produksi</a:t>
            </a:r>
            <a:endParaRPr lang="en-US" sz="2800" dirty="0">
              <a:solidFill>
                <a:schemeClr val="tx1"/>
              </a:solidFill>
              <a:latin typeface="Baskerville Old Face" pitchFamily="18" charset="0"/>
            </a:endParaRPr>
          </a:p>
          <a:p>
            <a:pPr marL="1365250" indent="-682625" algn="l"/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dapat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dipakai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secara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aman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dan</a:t>
            </a:r>
            <a:r>
              <a:rPr lang="en-US" sz="2800" b="1" dirty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Baskerville Old Face" pitchFamily="18" charset="0"/>
              </a:rPr>
              <a:t>efisien</a:t>
            </a:r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marL="1365250" indent="-682625"/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marL="1365250" indent="-682625"/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marL="1365250" indent="-682625"/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marL="1365250" indent="-682625"/>
            <a:endParaRPr lang="en-US" sz="2800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build="p" autoUpdateAnimBg="0"/>
      <p:bldP spid="42803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1903" y="1832166"/>
            <a:ext cx="4180656" cy="2529919"/>
          </a:xfrm>
          <a:prstGeom prst="rect">
            <a:avLst/>
          </a:prstGeom>
          <a:solidFill>
            <a:srgbClr val="006600"/>
          </a:solidFill>
          <a:ln w="9525">
            <a:solidFill>
              <a:srgbClr val="009900"/>
            </a:solidFill>
            <a:miter lim="800000"/>
            <a:headEnd/>
            <a:tailEnd/>
          </a:ln>
          <a:scene3d>
            <a:camera prst="isometricOffAxis1Right"/>
            <a:lightRig rig="threePt" dir="t"/>
          </a:scene3d>
          <a:sp3d>
            <a:bevelT prst="convex"/>
          </a:sp3d>
        </p:spPr>
        <p:txBody>
          <a:bodyPr lIns="91436" tIns="45718" rIns="91436" bIns="45718">
            <a:spAutoFit/>
          </a:bodyPr>
          <a:lstStyle/>
          <a:p>
            <a:pPr marL="231765" lvl="1" algn="r">
              <a:lnSpc>
                <a:spcPct val="80000"/>
              </a:lnSpc>
              <a:buSzPct val="80000"/>
              <a:defRPr/>
            </a:pPr>
            <a:r>
              <a:rPr lang="en-US" sz="2400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Keselamatan</a:t>
            </a:r>
            <a:r>
              <a:rPr lang="en-US" sz="2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u="sng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</a:p>
          <a:p>
            <a:pPr marL="231765" lvl="1" algn="r">
              <a:lnSpc>
                <a:spcPct val="80000"/>
              </a:lnSpc>
              <a:buSzPct val="80000"/>
              <a:defRPr/>
            </a:pPr>
            <a:endParaRPr lang="en-US" sz="2400" u="sng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31765" lvl="1" algn="r">
              <a:lnSpc>
                <a:spcPct val="80000"/>
              </a:lnSpc>
              <a:buSzPct val="80000"/>
              <a:defRPr/>
            </a:pP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upaya-upaya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pengendalian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Zat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,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Energi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dan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proses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untuk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menghindarkan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kejadian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berbahaya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/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kecelakaan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lang="en-US" sz="2400" dirty="0" err="1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dirty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421560" y="1828802"/>
            <a:ext cx="4265240" cy="2529919"/>
          </a:xfrm>
          <a:prstGeom prst="rect">
            <a:avLst/>
          </a:prstGeom>
          <a:solidFill>
            <a:srgbClr val="006600"/>
          </a:solidFill>
          <a:ln w="9525">
            <a:solidFill>
              <a:srgbClr val="009900"/>
            </a:solidFill>
            <a:miter lim="800000"/>
            <a:headEnd/>
            <a:tailEnd/>
          </a:ln>
          <a:scene3d>
            <a:camera prst="isometricOffAxis2Left"/>
            <a:lightRig rig="threePt" dir="t"/>
          </a:scene3d>
          <a:sp3d>
            <a:bevelT prst="convex"/>
          </a:sp3d>
        </p:spPr>
        <p:txBody>
          <a:bodyPr lIns="91436" tIns="45718" rIns="91436" bIns="45718">
            <a:spAutoFit/>
          </a:bodyPr>
          <a:lstStyle/>
          <a:p>
            <a:pPr marL="290501" lvl="1" indent="-287326">
              <a:lnSpc>
                <a:spcPct val="80000"/>
              </a:lnSpc>
              <a:buSzPct val="80000"/>
              <a:defRPr/>
            </a:pPr>
            <a:r>
              <a:rPr lang="en-US" sz="24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Kesehatan</a:t>
            </a:r>
            <a:r>
              <a:rPr lang="en-US" sz="2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290501" lvl="1" indent="-287326">
              <a:lnSpc>
                <a:spcPct val="80000"/>
              </a:lnSpc>
              <a:buSzPct val="80000"/>
              <a:defRPr/>
            </a:pPr>
            <a:endParaRPr lang="en-US" sz="24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90501" lvl="1" indent="-287326">
              <a:lnSpc>
                <a:spcPct val="80000"/>
              </a:lnSpc>
              <a:buSzPct val="80000"/>
              <a:defRPr/>
            </a:pP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adalah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upaya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–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upaya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pengendalian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lingkungan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yang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ramah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lingkungan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agar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terhindar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terjadinya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penyakit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akibat</a:t>
            </a:r>
            <a:r>
              <a:rPr lang="en-US" sz="24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</a:t>
            </a:r>
            <a:endParaRPr lang="en-US" sz="2400" dirty="0">
              <a:solidFill>
                <a:schemeClr val="bg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0" y="-71462"/>
            <a:ext cx="9144000" cy="1447800"/>
          </a:xfrm>
        </p:spPr>
        <p:txBody>
          <a:bodyPr/>
          <a:lstStyle/>
          <a:p>
            <a:pPr algn="ctr">
              <a:defRPr/>
            </a:pPr>
            <a:r>
              <a:rPr 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RUANG LINGKUP</a:t>
            </a:r>
            <a:br>
              <a:rPr 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</a:br>
            <a:r>
              <a:rPr lang="en-US" sz="25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Pasal</a:t>
            </a:r>
            <a:r>
              <a:rPr lang="en-US" sz="25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rPr>
              <a:t> 2</a:t>
            </a:r>
            <a:endParaRPr lang="en-US" sz="25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154" y="1445903"/>
            <a:ext cx="8398953" cy="4681973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(1) Yang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diatur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oleh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Undang-undang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ini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ialah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keselamatan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dalam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segala</a:t>
            </a:r>
            <a:r>
              <a:rPr lang="en-US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tempat</a:t>
            </a:r>
            <a:r>
              <a:rPr lang="en-US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it-IT" sz="24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kerja</a:t>
            </a:r>
            <a:r>
              <a:rPr lang="it-IT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, baik di darat, di dalam tanah, di permukaan air, di dalam air maupun di udara, </a:t>
            </a:r>
            <a:r>
              <a:rPr lang="de-DE" sz="2400" dirty="0">
                <a:solidFill>
                  <a:srgbClr val="00206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yang berada di dalam wilayah kekuasaan hukum Republik Indonesia;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  <a:p>
            <a:pPr marL="285737" indent="-285737">
              <a:buNone/>
              <a:defRPr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</a:t>
            </a:r>
          </a:p>
          <a:p>
            <a:pPr marL="285737" indent="-285737">
              <a:buNone/>
              <a:defRPr/>
            </a:pPr>
            <a:r>
              <a:rPr lang="en-US" sz="2400" i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Krit</a:t>
            </a:r>
            <a:r>
              <a:rPr lang="id-ID" sz="2400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e</a:t>
            </a:r>
            <a:r>
              <a:rPr lang="en-US" sz="2400" i="1" u="sng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ria</a:t>
            </a:r>
            <a:r>
              <a:rPr lang="en-US" sz="2400" i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Tempat</a:t>
            </a:r>
            <a:r>
              <a:rPr lang="en-US" sz="2400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kerja</a:t>
            </a:r>
            <a:r>
              <a:rPr lang="en-US" sz="2400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terdapat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3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unsur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pokok</a:t>
            </a:r>
            <a:r>
              <a:rPr lang="id-ID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: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85737" indent="-285737">
              <a:buNone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	</a:t>
            </a:r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1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Adanya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kegiatan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usaha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85737" indent="-285737">
              <a:buNone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	</a:t>
            </a:r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2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Adanya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orang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yang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bekerja</a:t>
            </a:r>
            <a:endParaRPr lang="en-US" sz="20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  <a:p>
            <a:pPr marL="285737" indent="-285737">
              <a:buNone/>
              <a:defRPr/>
            </a:pP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	</a:t>
            </a:r>
            <a:r>
              <a:rPr lang="en-US" sz="20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3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.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Terdapat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sumber</a:t>
            </a:r>
            <a:r>
              <a:rPr lang="en-US" sz="20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bahaya</a:t>
            </a:r>
            <a:r>
              <a:rPr lang="en-US" sz="2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		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8DD17C-66EF-472F-AF30-FDF6FBBB681C}" type="datetime1">
              <a:rPr lang="en-US"/>
              <a:pPr>
                <a:defRPr/>
              </a:pPr>
              <a:t>4/18/2018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517664" y="911562"/>
            <a:ext cx="8430444" cy="5680374"/>
            <a:chOff x="217453" y="794523"/>
            <a:chExt cx="9358378" cy="6286544"/>
          </a:xfrm>
        </p:grpSpPr>
        <p:grpSp>
          <p:nvGrpSpPr>
            <p:cNvPr id="12" name="Group 11"/>
            <p:cNvGrpSpPr/>
            <p:nvPr/>
          </p:nvGrpSpPr>
          <p:grpSpPr>
            <a:xfrm>
              <a:off x="217453" y="794523"/>
              <a:ext cx="9358378" cy="6286544"/>
              <a:chOff x="1289023" y="1508903"/>
              <a:chExt cx="7715304" cy="4643470"/>
            </a:xfrm>
          </p:grpSpPr>
          <p:sp>
            <p:nvSpPr>
              <p:cNvPr id="3" name="Folded Corner 2"/>
              <p:cNvSpPr/>
              <p:nvPr/>
            </p:nvSpPr>
            <p:spPr bwMode="auto">
              <a:xfrm>
                <a:off x="1289023" y="1723217"/>
                <a:ext cx="7715304" cy="4429156"/>
              </a:xfrm>
              <a:prstGeom prst="foldedCorne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824789" eaLnBrk="0" hangingPunct="0"/>
                <a:endParaRPr lang="id-ID" sz="2200" dirty="0" smtClean="0">
                  <a:latin typeface="Book Antiqua" pitchFamily="18" charset="0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360460" y="1508903"/>
                <a:ext cx="7466455" cy="3153129"/>
              </a:xfrm>
              <a:prstGeom prst="rect">
                <a:avLst/>
              </a:prstGeom>
            </p:spPr>
            <p:txBody>
              <a:bodyPr wrap="square" lIns="101370" tIns="50685" rIns="101370" bIns="50685">
                <a:spAutoFit/>
              </a:bodyPr>
              <a:lstStyle/>
              <a:p>
                <a:pPr>
                  <a:defRPr/>
                </a:pPr>
                <a:endParaRPr lang="en-US" sz="2400" dirty="0">
                  <a:latin typeface="Book Antiqua" pitchFamily="18" charset="0"/>
                </a:endParaRPr>
              </a:p>
              <a:p>
                <a:pPr>
                  <a:defRPr/>
                </a:pPr>
                <a:r>
                  <a:rPr lang="id-ID" sz="2400" dirty="0" smtClean="0">
                    <a:latin typeface="Book Antiqua" pitchFamily="18" charset="0"/>
                  </a:rPr>
                  <a:t>S</a:t>
                </a:r>
                <a:r>
                  <a:rPr lang="en-US" sz="2400" dirty="0" smtClean="0">
                    <a:latin typeface="Book Antiqua" pitchFamily="18" charset="0"/>
                  </a:rPr>
                  <a:t>umber bah</a:t>
                </a:r>
                <a:r>
                  <a:rPr lang="id-ID" sz="2400" dirty="0" smtClean="0">
                    <a:latin typeface="Book Antiqua" pitchFamily="18" charset="0"/>
                  </a:rPr>
                  <a:t>a</a:t>
                </a:r>
                <a:r>
                  <a:rPr lang="en-US" sz="2400" dirty="0" err="1" smtClean="0">
                    <a:latin typeface="Book Antiqua" pitchFamily="18" charset="0"/>
                  </a:rPr>
                  <a:t>ya</a:t>
                </a:r>
                <a:r>
                  <a:rPr lang="en-US" sz="2400" dirty="0" smtClean="0">
                    <a:latin typeface="Book Antiqua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Book Antiqua" pitchFamily="18" charset="0"/>
                  </a:rPr>
                  <a:t>(Hazards) </a:t>
                </a:r>
                <a:r>
                  <a:rPr lang="id-ID" sz="2400" dirty="0" smtClean="0">
                    <a:solidFill>
                      <a:srgbClr val="002060"/>
                    </a:solidFill>
                    <a:latin typeface="Book Antiqua" pitchFamily="18" charset="0"/>
                  </a:rPr>
                  <a:t>berasal dari</a:t>
                </a:r>
                <a:r>
                  <a:rPr lang="en-US" sz="2400" dirty="0" smtClean="0">
                    <a:latin typeface="Book Antiqua" pitchFamily="18" charset="0"/>
                  </a:rPr>
                  <a:t>:</a:t>
                </a:r>
                <a:endParaRPr lang="en-US" sz="2400" dirty="0">
                  <a:latin typeface="Book Antiqua" pitchFamily="18" charset="0"/>
                </a:endParaRPr>
              </a:p>
              <a:p>
                <a:pPr marL="914361" lvl="1" indent="-457181">
                  <a:defRPr/>
                </a:pPr>
                <a:r>
                  <a:rPr lang="fi-FI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1. 	Keadaan mesin-mesin, pesawat-pesawat, alat-alat kerja serta peralatan lainnya, </a:t>
                </a:r>
                <a:r>
                  <a:rPr lang="fi-FI" sz="2800" i="1" dirty="0" smtClean="0">
                    <a:solidFill>
                      <a:srgbClr val="C00000"/>
                    </a:solidFill>
                    <a:latin typeface="Book Antiqua" pitchFamily="18" charset="0"/>
                  </a:rPr>
                  <a:t>bahan</a:t>
                </a:r>
                <a:r>
                  <a:rPr lang="id-ID" sz="2800" i="1" dirty="0" smtClean="0">
                    <a:solidFill>
                      <a:srgbClr val="C00000"/>
                    </a:solidFill>
                    <a:latin typeface="Book Antiqua" pitchFamily="18" charset="0"/>
                  </a:rPr>
                  <a:t>-</a:t>
                </a:r>
                <a:r>
                  <a:rPr lang="fi-FI" sz="2800" i="1" dirty="0" smtClean="0">
                    <a:solidFill>
                      <a:srgbClr val="C00000"/>
                    </a:solidFill>
                    <a:latin typeface="Book Antiqua" pitchFamily="18" charset="0"/>
                  </a:rPr>
                  <a:t>bahan 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dan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 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sebagainya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.</a:t>
                </a:r>
              </a:p>
              <a:p>
                <a:pPr marL="914361" lvl="1" indent="-457181">
                  <a:defRPr/>
                </a:pP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2. 	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Lingkungan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;</a:t>
                </a:r>
              </a:p>
              <a:p>
                <a:pPr marL="914361" lvl="1" indent="-457181">
                  <a:defRPr/>
                </a:pP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3. 	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Sifat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 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pekerjaan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;</a:t>
                </a:r>
              </a:p>
              <a:p>
                <a:pPr marL="914361" lvl="1" indent="-457181">
                  <a:defRPr/>
                </a:pP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4. 	Cara 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kerja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;</a:t>
                </a:r>
              </a:p>
              <a:p>
                <a:pPr marL="914361" lvl="1" indent="-457181">
                  <a:defRPr/>
                </a:pP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5. 	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Proses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 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Book Antiqua" pitchFamily="18" charset="0"/>
                  </a:rPr>
                  <a:t>produksi</a:t>
                </a:r>
                <a:r>
                  <a:rPr lang="en-US" sz="2800" i="1" dirty="0">
                    <a:solidFill>
                      <a:srgbClr val="C00000"/>
                    </a:solidFill>
                    <a:latin typeface="Book Antiqua" pitchFamily="18" charset="0"/>
                  </a:rPr>
                  <a:t>.</a:t>
                </a:r>
              </a:p>
            </p:txBody>
          </p:sp>
        </p:grpSp>
        <p:grpSp>
          <p:nvGrpSpPr>
            <p:cNvPr id="13" name="Group 3"/>
            <p:cNvGrpSpPr/>
            <p:nvPr/>
          </p:nvGrpSpPr>
          <p:grpSpPr>
            <a:xfrm>
              <a:off x="4289419" y="2651911"/>
              <a:ext cx="4357718" cy="4357718"/>
              <a:chOff x="2958419" y="1229346"/>
              <a:chExt cx="4514836" cy="4909087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3395829" y="2120588"/>
                <a:ext cx="3358820" cy="3348665"/>
              </a:xfrm>
              <a:custGeom>
                <a:avLst/>
                <a:gdLst>
                  <a:gd name="connsiteX0" fmla="*/ 0 w 3024346"/>
                  <a:gd name="connsiteY0" fmla="*/ 1512173 h 3024346"/>
                  <a:gd name="connsiteX1" fmla="*/ 442907 w 3024346"/>
                  <a:gd name="connsiteY1" fmla="*/ 442905 h 3024346"/>
                  <a:gd name="connsiteX2" fmla="*/ 1512176 w 3024346"/>
                  <a:gd name="connsiteY2" fmla="*/ 1 h 3024346"/>
                  <a:gd name="connsiteX3" fmla="*/ 2581444 w 3024346"/>
                  <a:gd name="connsiteY3" fmla="*/ 442908 h 3024346"/>
                  <a:gd name="connsiteX4" fmla="*/ 3024348 w 3024346"/>
                  <a:gd name="connsiteY4" fmla="*/ 1512177 h 3024346"/>
                  <a:gd name="connsiteX5" fmla="*/ 2581442 w 3024346"/>
                  <a:gd name="connsiteY5" fmla="*/ 2581445 h 3024346"/>
                  <a:gd name="connsiteX6" fmla="*/ 1512174 w 3024346"/>
                  <a:gd name="connsiteY6" fmla="*/ 3024350 h 3024346"/>
                  <a:gd name="connsiteX7" fmla="*/ 442906 w 3024346"/>
                  <a:gd name="connsiteY7" fmla="*/ 2581444 h 3024346"/>
                  <a:gd name="connsiteX8" fmla="*/ 2 w 3024346"/>
                  <a:gd name="connsiteY8" fmla="*/ 1512175 h 3024346"/>
                  <a:gd name="connsiteX9" fmla="*/ 0 w 3024346"/>
                  <a:gd name="connsiteY9" fmla="*/ 1512173 h 3024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24346" h="3024346">
                    <a:moveTo>
                      <a:pt x="0" y="1512173"/>
                    </a:moveTo>
                    <a:cubicBezTo>
                      <a:pt x="0" y="1111120"/>
                      <a:pt x="159319" y="726493"/>
                      <a:pt x="442907" y="442905"/>
                    </a:cubicBezTo>
                    <a:cubicBezTo>
                      <a:pt x="726495" y="159318"/>
                      <a:pt x="1111122" y="1"/>
                      <a:pt x="1512176" y="1"/>
                    </a:cubicBezTo>
                    <a:cubicBezTo>
                      <a:pt x="1913229" y="1"/>
                      <a:pt x="2297856" y="159320"/>
                      <a:pt x="2581444" y="442908"/>
                    </a:cubicBezTo>
                    <a:cubicBezTo>
                      <a:pt x="2865031" y="726496"/>
                      <a:pt x="3024348" y="1111123"/>
                      <a:pt x="3024348" y="1512177"/>
                    </a:cubicBezTo>
                    <a:cubicBezTo>
                      <a:pt x="3024348" y="1913230"/>
                      <a:pt x="2865030" y="2297858"/>
                      <a:pt x="2581442" y="2581445"/>
                    </a:cubicBezTo>
                    <a:cubicBezTo>
                      <a:pt x="2297854" y="2865032"/>
                      <a:pt x="1913227" y="3024350"/>
                      <a:pt x="1512174" y="3024350"/>
                    </a:cubicBezTo>
                    <a:cubicBezTo>
                      <a:pt x="1111121" y="3024350"/>
                      <a:pt x="726493" y="2865032"/>
                      <a:pt x="442906" y="2581444"/>
                    </a:cubicBezTo>
                    <a:cubicBezTo>
                      <a:pt x="159319" y="2297856"/>
                      <a:pt x="1" y="1913229"/>
                      <a:pt x="2" y="1512175"/>
                    </a:cubicBezTo>
                    <a:lnTo>
                      <a:pt x="0" y="151217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lIns="524796" tIns="524795" rIns="524796" bIns="524795" spcCol="1408" anchor="ctr"/>
              <a:lstStyle/>
              <a:p>
                <a:pPr algn="ctr" defTabSz="1066754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400" dirty="0" err="1"/>
                  <a:t>Tenaga</a:t>
                </a:r>
                <a:r>
                  <a:rPr lang="en-US" sz="2400" dirty="0"/>
                  <a:t> </a:t>
                </a:r>
              </a:p>
              <a:p>
                <a:pPr algn="ctr" defTabSz="1066754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2400" dirty="0" err="1"/>
                  <a:t>Kerja</a:t>
                </a:r>
                <a:endParaRPr lang="en-US" sz="2400" dirty="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369712" y="1229346"/>
                <a:ext cx="1692249" cy="1659700"/>
              </a:xfrm>
              <a:custGeom>
                <a:avLst/>
                <a:gdLst>
                  <a:gd name="connsiteX0" fmla="*/ 0 w 1127124"/>
                  <a:gd name="connsiteY0" fmla="*/ 563562 h 1127124"/>
                  <a:gd name="connsiteX1" fmla="*/ 165064 w 1127124"/>
                  <a:gd name="connsiteY1" fmla="*/ 165064 h 1127124"/>
                  <a:gd name="connsiteX2" fmla="*/ 563563 w 1127124"/>
                  <a:gd name="connsiteY2" fmla="*/ 1 h 1127124"/>
                  <a:gd name="connsiteX3" fmla="*/ 962061 w 1127124"/>
                  <a:gd name="connsiteY3" fmla="*/ 165065 h 1127124"/>
                  <a:gd name="connsiteX4" fmla="*/ 1127124 w 1127124"/>
                  <a:gd name="connsiteY4" fmla="*/ 563564 h 1127124"/>
                  <a:gd name="connsiteX5" fmla="*/ 962060 w 1127124"/>
                  <a:gd name="connsiteY5" fmla="*/ 962063 h 1127124"/>
                  <a:gd name="connsiteX6" fmla="*/ 563561 w 1127124"/>
                  <a:gd name="connsiteY6" fmla="*/ 1127126 h 1127124"/>
                  <a:gd name="connsiteX7" fmla="*/ 165062 w 1127124"/>
                  <a:gd name="connsiteY7" fmla="*/ 962062 h 1127124"/>
                  <a:gd name="connsiteX8" fmla="*/ -1 w 1127124"/>
                  <a:gd name="connsiteY8" fmla="*/ 563563 h 1127124"/>
                  <a:gd name="connsiteX9" fmla="*/ 0 w 1127124"/>
                  <a:gd name="connsiteY9" fmla="*/ 563562 h 11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7124" h="1127124">
                    <a:moveTo>
                      <a:pt x="0" y="563562"/>
                    </a:moveTo>
                    <a:cubicBezTo>
                      <a:pt x="0" y="414096"/>
                      <a:pt x="59375" y="270752"/>
                      <a:pt x="165064" y="165064"/>
                    </a:cubicBezTo>
                    <a:cubicBezTo>
                      <a:pt x="270753" y="59376"/>
                      <a:pt x="414097" y="1"/>
                      <a:pt x="563563" y="1"/>
                    </a:cubicBezTo>
                    <a:cubicBezTo>
                      <a:pt x="713029" y="1"/>
                      <a:pt x="856373" y="59376"/>
                      <a:pt x="962061" y="165065"/>
                    </a:cubicBezTo>
                    <a:cubicBezTo>
                      <a:pt x="1067749" y="270754"/>
                      <a:pt x="1127124" y="414098"/>
                      <a:pt x="1127124" y="563564"/>
                    </a:cubicBezTo>
                    <a:cubicBezTo>
                      <a:pt x="1127124" y="713030"/>
                      <a:pt x="1067749" y="856374"/>
                      <a:pt x="962060" y="962063"/>
                    </a:cubicBezTo>
                    <a:cubicBezTo>
                      <a:pt x="856372" y="1067751"/>
                      <a:pt x="713027" y="1127126"/>
                      <a:pt x="563561" y="1127126"/>
                    </a:cubicBezTo>
                    <a:cubicBezTo>
                      <a:pt x="414095" y="1127126"/>
                      <a:pt x="270751" y="1067751"/>
                      <a:pt x="165062" y="962062"/>
                    </a:cubicBezTo>
                    <a:cubicBezTo>
                      <a:pt x="59374" y="856373"/>
                      <a:pt x="-1" y="713029"/>
                      <a:pt x="-1" y="563563"/>
                    </a:cubicBezTo>
                    <a:lnTo>
                      <a:pt x="0" y="56356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lIns="199885" tIns="199884" rIns="199885" bIns="199884" spcCol="1408" anchor="ctr"/>
              <a:lstStyle/>
              <a:p>
                <a:pPr algn="ctr" defTabSz="533377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Peralatan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5781006" y="2041692"/>
                <a:ext cx="1692249" cy="1659700"/>
              </a:xfrm>
              <a:custGeom>
                <a:avLst/>
                <a:gdLst>
                  <a:gd name="connsiteX0" fmla="*/ 0 w 1127124"/>
                  <a:gd name="connsiteY0" fmla="*/ 563562 h 1127124"/>
                  <a:gd name="connsiteX1" fmla="*/ 165064 w 1127124"/>
                  <a:gd name="connsiteY1" fmla="*/ 165064 h 1127124"/>
                  <a:gd name="connsiteX2" fmla="*/ 563563 w 1127124"/>
                  <a:gd name="connsiteY2" fmla="*/ 1 h 1127124"/>
                  <a:gd name="connsiteX3" fmla="*/ 962061 w 1127124"/>
                  <a:gd name="connsiteY3" fmla="*/ 165065 h 1127124"/>
                  <a:gd name="connsiteX4" fmla="*/ 1127124 w 1127124"/>
                  <a:gd name="connsiteY4" fmla="*/ 563564 h 1127124"/>
                  <a:gd name="connsiteX5" fmla="*/ 962060 w 1127124"/>
                  <a:gd name="connsiteY5" fmla="*/ 962063 h 1127124"/>
                  <a:gd name="connsiteX6" fmla="*/ 563561 w 1127124"/>
                  <a:gd name="connsiteY6" fmla="*/ 1127126 h 1127124"/>
                  <a:gd name="connsiteX7" fmla="*/ 165062 w 1127124"/>
                  <a:gd name="connsiteY7" fmla="*/ 962062 h 1127124"/>
                  <a:gd name="connsiteX8" fmla="*/ -1 w 1127124"/>
                  <a:gd name="connsiteY8" fmla="*/ 563563 h 1127124"/>
                  <a:gd name="connsiteX9" fmla="*/ 0 w 1127124"/>
                  <a:gd name="connsiteY9" fmla="*/ 563562 h 11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7124" h="1127124">
                    <a:moveTo>
                      <a:pt x="0" y="563562"/>
                    </a:moveTo>
                    <a:cubicBezTo>
                      <a:pt x="0" y="414096"/>
                      <a:pt x="59375" y="270752"/>
                      <a:pt x="165064" y="165064"/>
                    </a:cubicBezTo>
                    <a:cubicBezTo>
                      <a:pt x="270753" y="59376"/>
                      <a:pt x="414097" y="1"/>
                      <a:pt x="563563" y="1"/>
                    </a:cubicBezTo>
                    <a:cubicBezTo>
                      <a:pt x="713029" y="1"/>
                      <a:pt x="856373" y="59376"/>
                      <a:pt x="962061" y="165065"/>
                    </a:cubicBezTo>
                    <a:cubicBezTo>
                      <a:pt x="1067749" y="270754"/>
                      <a:pt x="1127124" y="414098"/>
                      <a:pt x="1127124" y="563564"/>
                    </a:cubicBezTo>
                    <a:cubicBezTo>
                      <a:pt x="1127124" y="713030"/>
                      <a:pt x="1067749" y="856374"/>
                      <a:pt x="962060" y="962063"/>
                    </a:cubicBezTo>
                    <a:cubicBezTo>
                      <a:pt x="856372" y="1067751"/>
                      <a:pt x="713027" y="1127126"/>
                      <a:pt x="563561" y="1127126"/>
                    </a:cubicBezTo>
                    <a:cubicBezTo>
                      <a:pt x="414095" y="1127126"/>
                      <a:pt x="270751" y="1067751"/>
                      <a:pt x="165062" y="962062"/>
                    </a:cubicBezTo>
                    <a:cubicBezTo>
                      <a:pt x="59374" y="856373"/>
                      <a:pt x="-1" y="713029"/>
                      <a:pt x="-1" y="563563"/>
                    </a:cubicBezTo>
                    <a:lnTo>
                      <a:pt x="0" y="56356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lIns="199885" tIns="199884" rIns="199885" bIns="199884" spcCol="1408" anchor="ctr"/>
              <a:lstStyle/>
              <a:p>
                <a:pPr algn="ctr" defTabSz="533377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Bahan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5781006" y="3666386"/>
                <a:ext cx="1692249" cy="1659700"/>
              </a:xfrm>
              <a:custGeom>
                <a:avLst/>
                <a:gdLst>
                  <a:gd name="connsiteX0" fmla="*/ 0 w 1127124"/>
                  <a:gd name="connsiteY0" fmla="*/ 563562 h 1127124"/>
                  <a:gd name="connsiteX1" fmla="*/ 165064 w 1127124"/>
                  <a:gd name="connsiteY1" fmla="*/ 165064 h 1127124"/>
                  <a:gd name="connsiteX2" fmla="*/ 563563 w 1127124"/>
                  <a:gd name="connsiteY2" fmla="*/ 1 h 1127124"/>
                  <a:gd name="connsiteX3" fmla="*/ 962061 w 1127124"/>
                  <a:gd name="connsiteY3" fmla="*/ 165065 h 1127124"/>
                  <a:gd name="connsiteX4" fmla="*/ 1127124 w 1127124"/>
                  <a:gd name="connsiteY4" fmla="*/ 563564 h 1127124"/>
                  <a:gd name="connsiteX5" fmla="*/ 962060 w 1127124"/>
                  <a:gd name="connsiteY5" fmla="*/ 962063 h 1127124"/>
                  <a:gd name="connsiteX6" fmla="*/ 563561 w 1127124"/>
                  <a:gd name="connsiteY6" fmla="*/ 1127126 h 1127124"/>
                  <a:gd name="connsiteX7" fmla="*/ 165062 w 1127124"/>
                  <a:gd name="connsiteY7" fmla="*/ 962062 h 1127124"/>
                  <a:gd name="connsiteX8" fmla="*/ -1 w 1127124"/>
                  <a:gd name="connsiteY8" fmla="*/ 563563 h 1127124"/>
                  <a:gd name="connsiteX9" fmla="*/ 0 w 1127124"/>
                  <a:gd name="connsiteY9" fmla="*/ 563562 h 11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7124" h="1127124">
                    <a:moveTo>
                      <a:pt x="0" y="563562"/>
                    </a:moveTo>
                    <a:cubicBezTo>
                      <a:pt x="0" y="414096"/>
                      <a:pt x="59375" y="270752"/>
                      <a:pt x="165064" y="165064"/>
                    </a:cubicBezTo>
                    <a:cubicBezTo>
                      <a:pt x="270753" y="59376"/>
                      <a:pt x="414097" y="1"/>
                      <a:pt x="563563" y="1"/>
                    </a:cubicBezTo>
                    <a:cubicBezTo>
                      <a:pt x="713029" y="1"/>
                      <a:pt x="856373" y="59376"/>
                      <a:pt x="962061" y="165065"/>
                    </a:cubicBezTo>
                    <a:cubicBezTo>
                      <a:pt x="1067749" y="270754"/>
                      <a:pt x="1127124" y="414098"/>
                      <a:pt x="1127124" y="563564"/>
                    </a:cubicBezTo>
                    <a:cubicBezTo>
                      <a:pt x="1127124" y="713030"/>
                      <a:pt x="1067749" y="856374"/>
                      <a:pt x="962060" y="962063"/>
                    </a:cubicBezTo>
                    <a:cubicBezTo>
                      <a:pt x="856372" y="1067751"/>
                      <a:pt x="713027" y="1127126"/>
                      <a:pt x="563561" y="1127126"/>
                    </a:cubicBezTo>
                    <a:cubicBezTo>
                      <a:pt x="414095" y="1127126"/>
                      <a:pt x="270751" y="1067751"/>
                      <a:pt x="165062" y="962062"/>
                    </a:cubicBezTo>
                    <a:cubicBezTo>
                      <a:pt x="59374" y="856373"/>
                      <a:pt x="-1" y="713029"/>
                      <a:pt x="-1" y="563563"/>
                    </a:cubicBezTo>
                    <a:lnTo>
                      <a:pt x="0" y="56356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lIns="199885" tIns="199884" rIns="199885" bIns="199884" spcCol="1408" anchor="ctr"/>
              <a:lstStyle/>
              <a:p>
                <a:pPr algn="ctr" defTabSz="533377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Lingkungan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4369712" y="4478733"/>
                <a:ext cx="1692249" cy="1659700"/>
              </a:xfrm>
              <a:custGeom>
                <a:avLst/>
                <a:gdLst>
                  <a:gd name="connsiteX0" fmla="*/ 0 w 1127124"/>
                  <a:gd name="connsiteY0" fmla="*/ 563562 h 1127124"/>
                  <a:gd name="connsiteX1" fmla="*/ 165064 w 1127124"/>
                  <a:gd name="connsiteY1" fmla="*/ 165064 h 1127124"/>
                  <a:gd name="connsiteX2" fmla="*/ 563563 w 1127124"/>
                  <a:gd name="connsiteY2" fmla="*/ 1 h 1127124"/>
                  <a:gd name="connsiteX3" fmla="*/ 962061 w 1127124"/>
                  <a:gd name="connsiteY3" fmla="*/ 165065 h 1127124"/>
                  <a:gd name="connsiteX4" fmla="*/ 1127124 w 1127124"/>
                  <a:gd name="connsiteY4" fmla="*/ 563564 h 1127124"/>
                  <a:gd name="connsiteX5" fmla="*/ 962060 w 1127124"/>
                  <a:gd name="connsiteY5" fmla="*/ 962063 h 1127124"/>
                  <a:gd name="connsiteX6" fmla="*/ 563561 w 1127124"/>
                  <a:gd name="connsiteY6" fmla="*/ 1127126 h 1127124"/>
                  <a:gd name="connsiteX7" fmla="*/ 165062 w 1127124"/>
                  <a:gd name="connsiteY7" fmla="*/ 962062 h 1127124"/>
                  <a:gd name="connsiteX8" fmla="*/ -1 w 1127124"/>
                  <a:gd name="connsiteY8" fmla="*/ 563563 h 1127124"/>
                  <a:gd name="connsiteX9" fmla="*/ 0 w 1127124"/>
                  <a:gd name="connsiteY9" fmla="*/ 563562 h 11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7124" h="1127124">
                    <a:moveTo>
                      <a:pt x="0" y="563562"/>
                    </a:moveTo>
                    <a:cubicBezTo>
                      <a:pt x="0" y="414096"/>
                      <a:pt x="59375" y="270752"/>
                      <a:pt x="165064" y="165064"/>
                    </a:cubicBezTo>
                    <a:cubicBezTo>
                      <a:pt x="270753" y="59376"/>
                      <a:pt x="414097" y="1"/>
                      <a:pt x="563563" y="1"/>
                    </a:cubicBezTo>
                    <a:cubicBezTo>
                      <a:pt x="713029" y="1"/>
                      <a:pt x="856373" y="59376"/>
                      <a:pt x="962061" y="165065"/>
                    </a:cubicBezTo>
                    <a:cubicBezTo>
                      <a:pt x="1067749" y="270754"/>
                      <a:pt x="1127124" y="414098"/>
                      <a:pt x="1127124" y="563564"/>
                    </a:cubicBezTo>
                    <a:cubicBezTo>
                      <a:pt x="1127124" y="713030"/>
                      <a:pt x="1067749" y="856374"/>
                      <a:pt x="962060" y="962063"/>
                    </a:cubicBezTo>
                    <a:cubicBezTo>
                      <a:pt x="856372" y="1067751"/>
                      <a:pt x="713027" y="1127126"/>
                      <a:pt x="563561" y="1127126"/>
                    </a:cubicBezTo>
                    <a:cubicBezTo>
                      <a:pt x="414095" y="1127126"/>
                      <a:pt x="270751" y="1067751"/>
                      <a:pt x="165062" y="962062"/>
                    </a:cubicBezTo>
                    <a:cubicBezTo>
                      <a:pt x="59374" y="856373"/>
                      <a:pt x="-1" y="713029"/>
                      <a:pt x="-1" y="563563"/>
                    </a:cubicBezTo>
                    <a:lnTo>
                      <a:pt x="0" y="56356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lIns="199885" tIns="199884" rIns="199885" bIns="199884" spcCol="1408" anchor="ctr"/>
              <a:lstStyle/>
              <a:p>
                <a:pPr algn="ctr" defTabSz="533377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Cara </a:t>
                </a:r>
                <a:r>
                  <a:rPr lang="en-US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Kerja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958419" y="3666386"/>
                <a:ext cx="1692249" cy="1659700"/>
              </a:xfrm>
              <a:custGeom>
                <a:avLst/>
                <a:gdLst>
                  <a:gd name="connsiteX0" fmla="*/ 0 w 1127124"/>
                  <a:gd name="connsiteY0" fmla="*/ 563562 h 1127124"/>
                  <a:gd name="connsiteX1" fmla="*/ 165064 w 1127124"/>
                  <a:gd name="connsiteY1" fmla="*/ 165064 h 1127124"/>
                  <a:gd name="connsiteX2" fmla="*/ 563563 w 1127124"/>
                  <a:gd name="connsiteY2" fmla="*/ 1 h 1127124"/>
                  <a:gd name="connsiteX3" fmla="*/ 962061 w 1127124"/>
                  <a:gd name="connsiteY3" fmla="*/ 165065 h 1127124"/>
                  <a:gd name="connsiteX4" fmla="*/ 1127124 w 1127124"/>
                  <a:gd name="connsiteY4" fmla="*/ 563564 h 1127124"/>
                  <a:gd name="connsiteX5" fmla="*/ 962060 w 1127124"/>
                  <a:gd name="connsiteY5" fmla="*/ 962063 h 1127124"/>
                  <a:gd name="connsiteX6" fmla="*/ 563561 w 1127124"/>
                  <a:gd name="connsiteY6" fmla="*/ 1127126 h 1127124"/>
                  <a:gd name="connsiteX7" fmla="*/ 165062 w 1127124"/>
                  <a:gd name="connsiteY7" fmla="*/ 962062 h 1127124"/>
                  <a:gd name="connsiteX8" fmla="*/ -1 w 1127124"/>
                  <a:gd name="connsiteY8" fmla="*/ 563563 h 1127124"/>
                  <a:gd name="connsiteX9" fmla="*/ 0 w 1127124"/>
                  <a:gd name="connsiteY9" fmla="*/ 563562 h 11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7124" h="1127124">
                    <a:moveTo>
                      <a:pt x="0" y="563562"/>
                    </a:moveTo>
                    <a:cubicBezTo>
                      <a:pt x="0" y="414096"/>
                      <a:pt x="59375" y="270752"/>
                      <a:pt x="165064" y="165064"/>
                    </a:cubicBezTo>
                    <a:cubicBezTo>
                      <a:pt x="270753" y="59376"/>
                      <a:pt x="414097" y="1"/>
                      <a:pt x="563563" y="1"/>
                    </a:cubicBezTo>
                    <a:cubicBezTo>
                      <a:pt x="713029" y="1"/>
                      <a:pt x="856373" y="59376"/>
                      <a:pt x="962061" y="165065"/>
                    </a:cubicBezTo>
                    <a:cubicBezTo>
                      <a:pt x="1067749" y="270754"/>
                      <a:pt x="1127124" y="414098"/>
                      <a:pt x="1127124" y="563564"/>
                    </a:cubicBezTo>
                    <a:cubicBezTo>
                      <a:pt x="1127124" y="713030"/>
                      <a:pt x="1067749" y="856374"/>
                      <a:pt x="962060" y="962063"/>
                    </a:cubicBezTo>
                    <a:cubicBezTo>
                      <a:pt x="856372" y="1067751"/>
                      <a:pt x="713027" y="1127126"/>
                      <a:pt x="563561" y="1127126"/>
                    </a:cubicBezTo>
                    <a:cubicBezTo>
                      <a:pt x="414095" y="1127126"/>
                      <a:pt x="270751" y="1067751"/>
                      <a:pt x="165062" y="962062"/>
                    </a:cubicBezTo>
                    <a:cubicBezTo>
                      <a:pt x="59374" y="856373"/>
                      <a:pt x="-1" y="713029"/>
                      <a:pt x="-1" y="563563"/>
                    </a:cubicBezTo>
                    <a:lnTo>
                      <a:pt x="0" y="56356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lIns="199885" tIns="199884" rIns="199885" bIns="199884" spcCol="1408" anchor="ctr"/>
              <a:lstStyle/>
              <a:p>
                <a:pPr algn="ctr" defTabSz="533377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Sifat</a:t>
                </a:r>
                <a:r>
                  <a:rPr lang="en-US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pekerjaan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958419" y="2041692"/>
                <a:ext cx="1692249" cy="1659700"/>
              </a:xfrm>
              <a:custGeom>
                <a:avLst/>
                <a:gdLst>
                  <a:gd name="connsiteX0" fmla="*/ 0 w 1127124"/>
                  <a:gd name="connsiteY0" fmla="*/ 563562 h 1127124"/>
                  <a:gd name="connsiteX1" fmla="*/ 165064 w 1127124"/>
                  <a:gd name="connsiteY1" fmla="*/ 165064 h 1127124"/>
                  <a:gd name="connsiteX2" fmla="*/ 563563 w 1127124"/>
                  <a:gd name="connsiteY2" fmla="*/ 1 h 1127124"/>
                  <a:gd name="connsiteX3" fmla="*/ 962061 w 1127124"/>
                  <a:gd name="connsiteY3" fmla="*/ 165065 h 1127124"/>
                  <a:gd name="connsiteX4" fmla="*/ 1127124 w 1127124"/>
                  <a:gd name="connsiteY4" fmla="*/ 563564 h 1127124"/>
                  <a:gd name="connsiteX5" fmla="*/ 962060 w 1127124"/>
                  <a:gd name="connsiteY5" fmla="*/ 962063 h 1127124"/>
                  <a:gd name="connsiteX6" fmla="*/ 563561 w 1127124"/>
                  <a:gd name="connsiteY6" fmla="*/ 1127126 h 1127124"/>
                  <a:gd name="connsiteX7" fmla="*/ 165062 w 1127124"/>
                  <a:gd name="connsiteY7" fmla="*/ 962062 h 1127124"/>
                  <a:gd name="connsiteX8" fmla="*/ -1 w 1127124"/>
                  <a:gd name="connsiteY8" fmla="*/ 563563 h 1127124"/>
                  <a:gd name="connsiteX9" fmla="*/ 0 w 1127124"/>
                  <a:gd name="connsiteY9" fmla="*/ 563562 h 11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27124" h="1127124">
                    <a:moveTo>
                      <a:pt x="0" y="563562"/>
                    </a:moveTo>
                    <a:cubicBezTo>
                      <a:pt x="0" y="414096"/>
                      <a:pt x="59375" y="270752"/>
                      <a:pt x="165064" y="165064"/>
                    </a:cubicBezTo>
                    <a:cubicBezTo>
                      <a:pt x="270753" y="59376"/>
                      <a:pt x="414097" y="1"/>
                      <a:pt x="563563" y="1"/>
                    </a:cubicBezTo>
                    <a:cubicBezTo>
                      <a:pt x="713029" y="1"/>
                      <a:pt x="856373" y="59376"/>
                      <a:pt x="962061" y="165065"/>
                    </a:cubicBezTo>
                    <a:cubicBezTo>
                      <a:pt x="1067749" y="270754"/>
                      <a:pt x="1127124" y="414098"/>
                      <a:pt x="1127124" y="563564"/>
                    </a:cubicBezTo>
                    <a:cubicBezTo>
                      <a:pt x="1127124" y="713030"/>
                      <a:pt x="1067749" y="856374"/>
                      <a:pt x="962060" y="962063"/>
                    </a:cubicBezTo>
                    <a:cubicBezTo>
                      <a:pt x="856372" y="1067751"/>
                      <a:pt x="713027" y="1127126"/>
                      <a:pt x="563561" y="1127126"/>
                    </a:cubicBezTo>
                    <a:cubicBezTo>
                      <a:pt x="414095" y="1127126"/>
                      <a:pt x="270751" y="1067751"/>
                      <a:pt x="165062" y="962062"/>
                    </a:cubicBezTo>
                    <a:cubicBezTo>
                      <a:pt x="59374" y="856373"/>
                      <a:pt x="-1" y="713029"/>
                      <a:pt x="-1" y="563563"/>
                    </a:cubicBezTo>
                    <a:lnTo>
                      <a:pt x="0" y="563562"/>
                    </a:ln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lIns="199885" tIns="199884" rIns="199885" bIns="199884" spcCol="1408" anchor="ctr"/>
              <a:lstStyle/>
              <a:p>
                <a:pPr algn="ctr" defTabSz="533377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Lingkungan</a:t>
                </a:r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9144000" cy="47244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800" b="1" dirty="0" err="1">
                <a:solidFill>
                  <a:schemeClr val="accent1"/>
                </a:solidFill>
                <a:latin typeface="Albertus Medium" pitchFamily="34" charset="0"/>
              </a:rPr>
              <a:t>Psl</a:t>
            </a:r>
            <a:r>
              <a:rPr lang="en-US" sz="2800" b="1" dirty="0">
                <a:solidFill>
                  <a:schemeClr val="accent1"/>
                </a:solidFill>
                <a:latin typeface="Albertus Medium" pitchFamily="34" charset="0"/>
              </a:rPr>
              <a:t>. 3</a:t>
            </a:r>
            <a:endParaRPr lang="en-US" sz="2400" b="1" dirty="0">
              <a:latin typeface="Albertus Medium" pitchFamily="34" charset="0"/>
            </a:endParaRPr>
          </a:p>
          <a:p>
            <a:pPr algn="ctr"/>
            <a:r>
              <a:rPr lang="en-US" sz="2800" b="1" dirty="0">
                <a:solidFill>
                  <a:schemeClr val="accent1"/>
                </a:solidFill>
                <a:latin typeface="Albertus Medium" pitchFamily="34" charset="0"/>
              </a:rPr>
              <a:t>SYARAT-SYARAT K3</a:t>
            </a:r>
          </a:p>
          <a:p>
            <a:pPr algn="ctr"/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Dengan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peraturan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perundangan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ditetapkan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syarat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syarat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keselamatan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kerja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800" b="1" dirty="0" err="1">
                <a:solidFill>
                  <a:srgbClr val="000099"/>
                </a:solidFill>
                <a:latin typeface="Albertus Medium" pitchFamily="34" charset="0"/>
              </a:rPr>
              <a:t>untuk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:</a:t>
            </a:r>
          </a:p>
          <a:p>
            <a:pPr algn="ctr"/>
            <a:r>
              <a:rPr lang="en-US" sz="1800" b="1" u="sng" dirty="0" err="1">
                <a:solidFill>
                  <a:srgbClr val="000099"/>
                </a:solidFill>
                <a:latin typeface="Albertus Medium" pitchFamily="34" charset="0"/>
              </a:rPr>
              <a:t>Arah</a:t>
            </a:r>
            <a:r>
              <a:rPr lang="en-US" sz="1800" b="1" u="sng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1800" b="1" u="sng" dirty="0" err="1">
                <a:solidFill>
                  <a:srgbClr val="000099"/>
                </a:solidFill>
                <a:latin typeface="Albertus Medium" pitchFamily="34" charset="0"/>
              </a:rPr>
              <a:t>dan</a:t>
            </a:r>
            <a:r>
              <a:rPr lang="en-US" sz="1800" b="1" u="sng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1800" b="1" u="sng" dirty="0" err="1">
                <a:solidFill>
                  <a:srgbClr val="000099"/>
                </a:solidFill>
                <a:latin typeface="Albertus Medium" pitchFamily="34" charset="0"/>
              </a:rPr>
              <a:t>sasaran</a:t>
            </a:r>
            <a:r>
              <a:rPr lang="en-US" sz="1800" b="1" u="sng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1800" b="1" u="sng" dirty="0" err="1">
                <a:solidFill>
                  <a:srgbClr val="000099"/>
                </a:solidFill>
                <a:latin typeface="Albertus Medium" pitchFamily="34" charset="0"/>
              </a:rPr>
              <a:t>Kongkrit</a:t>
            </a:r>
            <a:r>
              <a:rPr lang="en-US" sz="2800" b="1" dirty="0">
                <a:solidFill>
                  <a:srgbClr val="000099"/>
                </a:solidFill>
                <a:latin typeface="Albertus Medium" pitchFamily="34" charset="0"/>
              </a:rPr>
              <a:t> :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</a:p>
          <a:p>
            <a:pPr algn="ctr"/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-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Pencegahan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kecelakaan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(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kebakaran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,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peledakan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,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Pencemaran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)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dan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PAK</a:t>
            </a:r>
          </a:p>
          <a:p>
            <a:pPr algn="ctr"/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-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Penyediaan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sarana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pengendalian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sumber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bahaya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.  </a:t>
            </a:r>
          </a:p>
          <a:p>
            <a:pPr algn="ctr"/>
            <a:endParaRPr lang="en-US" sz="2000" i="1" dirty="0">
              <a:solidFill>
                <a:srgbClr val="000099"/>
              </a:solidFill>
              <a:latin typeface="Albertus Medium" pitchFamily="34" charset="0"/>
            </a:endParaRPr>
          </a:p>
          <a:p>
            <a:pPr algn="ctr"/>
            <a:endParaRPr lang="en-US" sz="2000" i="1" dirty="0">
              <a:solidFill>
                <a:srgbClr val="000099"/>
              </a:solidFill>
              <a:latin typeface="Albertus Medium" pitchFamily="34" charset="0"/>
            </a:endParaRPr>
          </a:p>
          <a:p>
            <a:pPr algn="ctr"/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(18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butir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bentuk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sumber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bahaya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yang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dirumuskan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harus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 </a:t>
            </a:r>
            <a:r>
              <a:rPr lang="en-US" sz="2000" i="1" dirty="0" err="1">
                <a:solidFill>
                  <a:srgbClr val="000099"/>
                </a:solidFill>
                <a:latin typeface="Albertus Medium" pitchFamily="34" charset="0"/>
              </a:rPr>
              <a:t>dikendalikan</a:t>
            </a:r>
            <a:r>
              <a:rPr lang="en-US" sz="2000" i="1" dirty="0">
                <a:solidFill>
                  <a:srgbClr val="000099"/>
                </a:solidFill>
                <a:latin typeface="Albertus Medium" pitchFamily="34" charset="0"/>
              </a:rPr>
              <a:t>)</a:t>
            </a:r>
            <a:endParaRPr lang="en-US" sz="2400" b="1" dirty="0">
              <a:solidFill>
                <a:srgbClr val="000099"/>
              </a:solidFill>
              <a:latin typeface="Albertus Medium" pitchFamily="34" charset="0"/>
            </a:endParaRPr>
          </a:p>
          <a:p>
            <a:pPr algn="ctr"/>
            <a:endParaRPr lang="en-US" sz="2800" b="1" dirty="0">
              <a:solidFill>
                <a:srgbClr val="000099"/>
              </a:solidFill>
              <a:latin typeface="Albertus Medium" pitchFamily="34" charset="0"/>
            </a:endParaRPr>
          </a:p>
        </p:txBody>
      </p:sp>
      <p:sp>
        <p:nvSpPr>
          <p:cNvPr id="4300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9144000" cy="685800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 anchor="ctr" anchorCtr="0"/>
          <a:lstStyle/>
          <a:p>
            <a:r>
              <a:rPr lang="en-US" sz="3200" b="1" dirty="0">
                <a:solidFill>
                  <a:schemeClr val="tx1"/>
                </a:solidFill>
                <a:latin typeface="Arial Narrow" pitchFamily="34" charset="0"/>
              </a:rPr>
              <a:t>UU No. 1 </a:t>
            </a:r>
            <a:r>
              <a:rPr lang="en-US" sz="3200" b="1" dirty="0" err="1">
                <a:solidFill>
                  <a:schemeClr val="tx1"/>
                </a:solidFill>
                <a:latin typeface="Arial Narrow" pitchFamily="34" charset="0"/>
              </a:rPr>
              <a:t>Tahun</a:t>
            </a:r>
            <a:r>
              <a:rPr lang="en-US" sz="3200" b="1" dirty="0">
                <a:solidFill>
                  <a:schemeClr val="tx1"/>
                </a:solidFill>
                <a:latin typeface="Arial Narrow" pitchFamily="34" charset="0"/>
              </a:rPr>
              <a:t> 1970  </a:t>
            </a:r>
            <a:r>
              <a:rPr lang="en-US" sz="3200" b="1" dirty="0" err="1">
                <a:solidFill>
                  <a:schemeClr val="tx1"/>
                </a:solidFill>
                <a:latin typeface="Arial Narrow" pitchFamily="34" charset="0"/>
              </a:rPr>
              <a:t>Keselamatan</a:t>
            </a:r>
            <a:r>
              <a:rPr lang="en-US" sz="32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 Narrow" pitchFamily="34" charset="0"/>
              </a:rPr>
              <a:t>Kerja</a:t>
            </a:r>
            <a:endParaRPr lang="en-US" sz="3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0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autoUpdateAnimBg="0"/>
      <p:bldP spid="43008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00034" y="1643050"/>
            <a:ext cx="8430444" cy="3743883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479" tIns="41239" rIns="82479" bIns="41239" numCol="1" rtlCol="0" anchor="t" anchorCtr="0" compatLnSpc="1">
            <a:prstTxWarp prst="textNoShape">
              <a:avLst/>
            </a:prstTxWarp>
          </a:bodyPr>
          <a:lstStyle/>
          <a:p>
            <a:pPr algn="ctr" defTabSz="824789" eaLnBrk="0" hangingPunct="0"/>
            <a:r>
              <a:rPr lang="id-ID" sz="2200" dirty="0" smtClean="0">
                <a:solidFill>
                  <a:srgbClr val="FFFF00"/>
                </a:solidFill>
                <a:latin typeface="Baskerville Old Face" pitchFamily="18" charset="0"/>
              </a:rPr>
              <a:t>Pasal 4.</a:t>
            </a:r>
          </a:p>
          <a:p>
            <a:pPr algn="ctr"/>
            <a:r>
              <a:rPr lang="id-ID" dirty="0" smtClean="0">
                <a:solidFill>
                  <a:srgbClr val="FFFF00"/>
                </a:solidFill>
                <a:latin typeface="Baskerville Old Face" pitchFamily="18" charset="0"/>
              </a:rPr>
              <a:t>Syarat-syarat K3 mulai dari perencanaan, pembuatan, pengangkutan, peredaran, perdagangan, pemasangan,</a:t>
            </a:r>
          </a:p>
          <a:p>
            <a:pPr algn="ctr"/>
            <a:r>
              <a:rPr lang="id-ID" dirty="0" smtClean="0">
                <a:solidFill>
                  <a:srgbClr val="FFFF00"/>
                </a:solidFill>
                <a:latin typeface="Baskerville Old Face" pitchFamily="18" charset="0"/>
              </a:rPr>
              <a:t>pemakaian, penggunaan, pemeliharaan dan penyimpanan bahan, barang, produk</a:t>
            </a:r>
          </a:p>
          <a:p>
            <a:pPr algn="ctr"/>
            <a:r>
              <a:rPr lang="id-ID" dirty="0" smtClean="0">
                <a:solidFill>
                  <a:srgbClr val="FFFF00"/>
                </a:solidFill>
                <a:latin typeface="Baskerville Old Face" pitchFamily="18" charset="0"/>
              </a:rPr>
              <a:t>teknis dan aparat produksi yang mengandung dan dapat menimbulkan bahaya</a:t>
            </a:r>
          </a:p>
          <a:p>
            <a:pPr algn="ctr"/>
            <a:r>
              <a:rPr lang="id-ID" dirty="0" smtClean="0">
                <a:solidFill>
                  <a:srgbClr val="FFFF00"/>
                </a:solidFill>
                <a:latin typeface="Baskerville Old Face" pitchFamily="18" charset="0"/>
              </a:rPr>
              <a:t>kecelakaan</a:t>
            </a:r>
            <a:endParaRPr lang="id-ID" sz="2200" dirty="0" smtClean="0">
              <a:solidFill>
                <a:srgbClr val="FFFF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6" name="Oval 1030"/>
          <p:cNvSpPr>
            <a:spLocks noChangeArrowheads="1"/>
          </p:cNvSpPr>
          <p:nvPr/>
        </p:nvSpPr>
        <p:spPr bwMode="auto">
          <a:xfrm>
            <a:off x="1600200" y="1595438"/>
            <a:ext cx="1758950" cy="1676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accent5">
                    <a:lumMod val="10000"/>
                  </a:schemeClr>
                </a:solidFill>
              </a:rPr>
              <a:t>Pemeriksaan/</a:t>
            </a:r>
          </a:p>
          <a:p>
            <a:pPr algn="ctr" eaLnBrk="0" hangingPunct="0"/>
            <a:r>
              <a:rPr lang="en-US" b="1">
                <a:solidFill>
                  <a:schemeClr val="accent5">
                    <a:lumMod val="10000"/>
                  </a:schemeClr>
                </a:solidFill>
              </a:rPr>
              <a:t>perhitungan </a:t>
            </a:r>
          </a:p>
          <a:p>
            <a:pPr algn="ctr" eaLnBrk="0" hangingPunct="0"/>
            <a:r>
              <a:rPr lang="en-US" b="1">
                <a:solidFill>
                  <a:schemeClr val="accent5">
                    <a:lumMod val="10000"/>
                  </a:schemeClr>
                </a:solidFill>
              </a:rPr>
              <a:t>teknis</a:t>
            </a:r>
          </a:p>
        </p:txBody>
      </p:sp>
      <p:sp>
        <p:nvSpPr>
          <p:cNvPr id="460807" name="AutoShape 1031"/>
          <p:cNvSpPr>
            <a:spLocks noChangeArrowheads="1"/>
          </p:cNvSpPr>
          <p:nvPr/>
        </p:nvSpPr>
        <p:spPr bwMode="auto">
          <a:xfrm>
            <a:off x="1492250" y="5176838"/>
            <a:ext cx="1970088" cy="914400"/>
          </a:xfrm>
          <a:prstGeom prst="flowChartDocumen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accent5">
                    <a:lumMod val="10000"/>
                  </a:schemeClr>
                </a:solidFill>
                <a:latin typeface="Comic Sans MS" pitchFamily="66" charset="0"/>
              </a:rPr>
              <a:t>Pengesahan</a:t>
            </a:r>
          </a:p>
          <a:p>
            <a:pPr algn="ctr" eaLnBrk="0" hangingPunct="0"/>
            <a:r>
              <a:rPr lang="en-US" sz="2000" b="1">
                <a:solidFill>
                  <a:schemeClr val="accent5">
                    <a:lumMod val="10000"/>
                  </a:schemeClr>
                </a:solidFill>
                <a:latin typeface="Comic Sans MS" pitchFamily="66" charset="0"/>
              </a:rPr>
              <a:t>gambar rencana</a:t>
            </a:r>
          </a:p>
        </p:txBody>
      </p:sp>
      <p:sp>
        <p:nvSpPr>
          <p:cNvPr id="460808" name="Oval 1032"/>
          <p:cNvSpPr>
            <a:spLocks noChangeArrowheads="1"/>
          </p:cNvSpPr>
          <p:nvPr/>
        </p:nvSpPr>
        <p:spPr bwMode="auto">
          <a:xfrm>
            <a:off x="4292600" y="1519238"/>
            <a:ext cx="1758950" cy="1752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accent5">
                    <a:lumMod val="10000"/>
                  </a:schemeClr>
                </a:solidFill>
              </a:rPr>
              <a:t>Pemeriksaan/</a:t>
            </a:r>
          </a:p>
          <a:p>
            <a:pPr algn="ctr" eaLnBrk="0" hangingPunct="0"/>
            <a:r>
              <a:rPr lang="en-US" b="1">
                <a:solidFill>
                  <a:schemeClr val="accent5">
                    <a:lumMod val="10000"/>
                  </a:schemeClr>
                </a:solidFill>
              </a:rPr>
              <a:t> pengujian</a:t>
            </a:r>
          </a:p>
        </p:txBody>
      </p:sp>
      <p:sp>
        <p:nvSpPr>
          <p:cNvPr id="460809" name="AutoShape 1033"/>
          <p:cNvSpPr>
            <a:spLocks noChangeArrowheads="1"/>
          </p:cNvSpPr>
          <p:nvPr/>
        </p:nvSpPr>
        <p:spPr bwMode="auto">
          <a:xfrm>
            <a:off x="4292600" y="5257800"/>
            <a:ext cx="1758950" cy="914400"/>
          </a:xfrm>
          <a:prstGeom prst="flowChartDocumen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 b="1">
                <a:solidFill>
                  <a:schemeClr val="accent5">
                    <a:lumMod val="10000"/>
                  </a:schemeClr>
                </a:solidFill>
                <a:latin typeface="Comic Sans MS" pitchFamily="66" charset="0"/>
              </a:rPr>
              <a:t>Pengesahan</a:t>
            </a:r>
          </a:p>
          <a:p>
            <a:pPr algn="ctr" eaLnBrk="0" hangingPunct="0"/>
            <a:r>
              <a:rPr lang="en-US" sz="2000" b="1">
                <a:solidFill>
                  <a:schemeClr val="accent5">
                    <a:lumMod val="10000"/>
                  </a:schemeClr>
                </a:solidFill>
                <a:latin typeface="Comic Sans MS" pitchFamily="66" charset="0"/>
              </a:rPr>
              <a:t>Pemakaian </a:t>
            </a:r>
          </a:p>
        </p:txBody>
      </p:sp>
      <p:cxnSp>
        <p:nvCxnSpPr>
          <p:cNvPr id="460810" name="AutoShape 1034"/>
          <p:cNvCxnSpPr>
            <a:cxnSpLocks noChangeShapeType="1"/>
            <a:stCxn id="460806" idx="4"/>
            <a:endCxn id="460807" idx="0"/>
          </p:cNvCxnSpPr>
          <p:nvPr/>
        </p:nvCxnSpPr>
        <p:spPr bwMode="auto">
          <a:xfrm flipH="1">
            <a:off x="2478088" y="3271838"/>
            <a:ext cx="1587" cy="1905000"/>
          </a:xfrm>
          <a:prstGeom prst="straightConnector1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11" name="AutoShape 1035"/>
          <p:cNvSpPr>
            <a:spLocks noChangeArrowheads="1"/>
          </p:cNvSpPr>
          <p:nvPr/>
        </p:nvSpPr>
        <p:spPr bwMode="auto">
          <a:xfrm>
            <a:off x="0" y="2967038"/>
            <a:ext cx="1970088" cy="2209800"/>
          </a:xfrm>
          <a:prstGeom prst="flowChartMultidocumen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800" b="1">
                <a:solidFill>
                  <a:schemeClr val="accent5">
                    <a:lumMod val="10000"/>
                  </a:schemeClr>
                </a:solidFill>
              </a:rPr>
              <a:t> </a:t>
            </a:r>
          </a:p>
          <a:p>
            <a:pPr algn="ctr" eaLnBrk="0" hangingPunct="0"/>
            <a:r>
              <a:rPr lang="en-US" sz="2000" b="1">
                <a:solidFill>
                  <a:schemeClr val="accent5">
                    <a:lumMod val="10000"/>
                  </a:schemeClr>
                </a:solidFill>
              </a:rPr>
              <a:t>Perencanaan</a:t>
            </a:r>
            <a:endParaRPr lang="en-US" sz="2000" b="1">
              <a:solidFill>
                <a:schemeClr val="accent5">
                  <a:lumMod val="1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60812" name="AutoShape 1036"/>
          <p:cNvSpPr>
            <a:spLocks noChangeArrowheads="1"/>
          </p:cNvSpPr>
          <p:nvPr/>
        </p:nvSpPr>
        <p:spPr bwMode="auto">
          <a:xfrm>
            <a:off x="2955925" y="3352800"/>
            <a:ext cx="2225675" cy="1443038"/>
          </a:xfrm>
          <a:prstGeom prst="flowChartInternalStorage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b="1">
                <a:solidFill>
                  <a:schemeClr val="accent5">
                    <a:lumMod val="10000"/>
                  </a:schemeClr>
                </a:solidFill>
              </a:rPr>
              <a:t>-</a:t>
            </a:r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Pemasangan</a:t>
            </a:r>
          </a:p>
          <a:p>
            <a:pPr eaLnBrk="0" hangingPunct="0"/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-Pembuatan</a:t>
            </a:r>
          </a:p>
          <a:p>
            <a:pPr eaLnBrk="0" hangingPunct="0"/>
            <a:r>
              <a:rPr lang="en-US" sz="1600" b="1">
                <a:solidFill>
                  <a:schemeClr val="accent5">
                    <a:lumMod val="10000"/>
                  </a:schemeClr>
                </a:solidFill>
              </a:rPr>
              <a:t>-dll</a:t>
            </a:r>
          </a:p>
          <a:p>
            <a:pPr eaLnBrk="0" hangingPunct="0"/>
            <a:endParaRPr lang="en-US" sz="1600" b="1">
              <a:solidFill>
                <a:schemeClr val="accent5">
                  <a:lumMod val="10000"/>
                </a:schemeClr>
              </a:solidFill>
            </a:endParaRPr>
          </a:p>
          <a:p>
            <a:pPr eaLnBrk="0" hangingPunct="0"/>
            <a:endParaRPr lang="en-US" sz="2000" b="1">
              <a:solidFill>
                <a:schemeClr val="accent5">
                  <a:lumMod val="1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460813" name="AutoShape 1037"/>
          <p:cNvSpPr>
            <a:spLocks noChangeArrowheads="1"/>
          </p:cNvSpPr>
          <p:nvPr/>
        </p:nvSpPr>
        <p:spPr bwMode="auto">
          <a:xfrm>
            <a:off x="5562600" y="3505200"/>
            <a:ext cx="2362200" cy="1371600"/>
          </a:xfrm>
          <a:prstGeom prst="flowChartPredefinedProcess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sz="2400">
                <a:solidFill>
                  <a:schemeClr val="accent5">
                    <a:lumMod val="10000"/>
                  </a:schemeClr>
                </a:solidFill>
              </a:rPr>
              <a:t>- </a:t>
            </a:r>
            <a:r>
              <a:rPr lang="en-US" sz="2000">
                <a:solidFill>
                  <a:schemeClr val="accent5">
                    <a:lumMod val="10000"/>
                  </a:schemeClr>
                </a:solidFill>
              </a:rPr>
              <a:t>Pemakaian</a:t>
            </a:r>
            <a:endParaRPr lang="en-US" sz="2400">
              <a:solidFill>
                <a:schemeClr val="accent5">
                  <a:lumMod val="10000"/>
                </a:schemeClr>
              </a:solidFill>
            </a:endParaRPr>
          </a:p>
          <a:p>
            <a:pPr eaLnBrk="0" hangingPunct="0"/>
            <a:r>
              <a:rPr lang="en-US" sz="2400">
                <a:solidFill>
                  <a:schemeClr val="accent5">
                    <a:lumMod val="10000"/>
                  </a:schemeClr>
                </a:solidFill>
              </a:rPr>
              <a:t>- </a:t>
            </a:r>
            <a:r>
              <a:rPr lang="en-US" sz="2000">
                <a:solidFill>
                  <a:schemeClr val="accent5">
                    <a:lumMod val="10000"/>
                  </a:schemeClr>
                </a:solidFill>
              </a:rPr>
              <a:t>Peredaran</a:t>
            </a:r>
          </a:p>
          <a:p>
            <a:pPr eaLnBrk="0" hangingPunct="0"/>
            <a:r>
              <a:rPr lang="en-US" sz="2000">
                <a:solidFill>
                  <a:schemeClr val="accent5">
                    <a:lumMod val="10000"/>
                  </a:schemeClr>
                </a:solidFill>
              </a:rPr>
              <a:t>- Pengangkutan</a:t>
            </a:r>
            <a:endParaRPr lang="en-US" sz="2000" b="1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60814" name="Line 1038"/>
          <p:cNvSpPr>
            <a:spLocks noChangeShapeType="1"/>
          </p:cNvSpPr>
          <p:nvPr/>
        </p:nvSpPr>
        <p:spPr bwMode="auto">
          <a:xfrm>
            <a:off x="1905000" y="4110038"/>
            <a:ext cx="1401763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460815" name="Line 1039"/>
          <p:cNvSpPr>
            <a:spLocks noChangeShapeType="1"/>
          </p:cNvSpPr>
          <p:nvPr/>
        </p:nvSpPr>
        <p:spPr bwMode="auto">
          <a:xfrm>
            <a:off x="4714875" y="4110038"/>
            <a:ext cx="98425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>
              <a:solidFill>
                <a:schemeClr val="accent5">
                  <a:lumMod val="10000"/>
                </a:schemeClr>
              </a:solidFill>
            </a:endParaRPr>
          </a:p>
        </p:txBody>
      </p:sp>
      <p:cxnSp>
        <p:nvCxnSpPr>
          <p:cNvPr id="460816" name="AutoShape 1040"/>
          <p:cNvCxnSpPr>
            <a:cxnSpLocks noChangeShapeType="1"/>
            <a:stCxn id="460808" idx="4"/>
            <a:endCxn id="460809" idx="0"/>
          </p:cNvCxnSpPr>
          <p:nvPr/>
        </p:nvCxnSpPr>
        <p:spPr bwMode="auto">
          <a:xfrm>
            <a:off x="5172075" y="3271838"/>
            <a:ext cx="0" cy="1985962"/>
          </a:xfrm>
          <a:prstGeom prst="straightConnector1">
            <a:avLst/>
          </a:prstGeom>
          <a:noFill/>
          <a:ln w="38100">
            <a:solidFill>
              <a:srgbClr val="006600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7" name="AutoShape 1041"/>
          <p:cNvCxnSpPr>
            <a:cxnSpLocks noChangeShapeType="1"/>
            <a:stCxn id="460811" idx="0"/>
            <a:endCxn id="460806" idx="2"/>
          </p:cNvCxnSpPr>
          <p:nvPr/>
        </p:nvCxnSpPr>
        <p:spPr bwMode="auto">
          <a:xfrm rot="16200000">
            <a:off x="1026319" y="2393157"/>
            <a:ext cx="533400" cy="614362"/>
          </a:xfrm>
          <a:prstGeom prst="bentConnector2">
            <a:avLst/>
          </a:prstGeom>
          <a:noFill/>
          <a:ln w="38100">
            <a:solidFill>
              <a:srgbClr val="006600"/>
            </a:solidFill>
            <a:miter lim="800000"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8" name="AutoShape 1042"/>
          <p:cNvCxnSpPr>
            <a:cxnSpLocks noChangeShapeType="1"/>
            <a:stCxn id="460812" idx="0"/>
            <a:endCxn id="460808" idx="2"/>
          </p:cNvCxnSpPr>
          <p:nvPr/>
        </p:nvCxnSpPr>
        <p:spPr bwMode="auto">
          <a:xfrm rot="16200000">
            <a:off x="3702051" y="2762250"/>
            <a:ext cx="957262" cy="223837"/>
          </a:xfrm>
          <a:prstGeom prst="bentConnector2">
            <a:avLst/>
          </a:prstGeom>
          <a:noFill/>
          <a:ln w="38100">
            <a:solidFill>
              <a:srgbClr val="006600"/>
            </a:solidFill>
            <a:miter lim="800000"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19" name="AutoShape 1043"/>
          <p:cNvCxnSpPr>
            <a:cxnSpLocks noChangeShapeType="1"/>
            <a:stCxn id="460807" idx="3"/>
            <a:endCxn id="460812" idx="2"/>
          </p:cNvCxnSpPr>
          <p:nvPr/>
        </p:nvCxnSpPr>
        <p:spPr bwMode="auto">
          <a:xfrm flipV="1">
            <a:off x="3462338" y="4795838"/>
            <a:ext cx="606425" cy="838200"/>
          </a:xfrm>
          <a:prstGeom prst="bentConnector2">
            <a:avLst/>
          </a:prstGeom>
          <a:noFill/>
          <a:ln w="38100">
            <a:solidFill>
              <a:srgbClr val="006600"/>
            </a:solidFill>
            <a:miter lim="800000"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20" name="AutoShape 1044"/>
          <p:cNvCxnSpPr>
            <a:cxnSpLocks noChangeShapeType="1"/>
            <a:stCxn id="460809" idx="3"/>
            <a:endCxn id="460813" idx="2"/>
          </p:cNvCxnSpPr>
          <p:nvPr/>
        </p:nvCxnSpPr>
        <p:spPr bwMode="auto">
          <a:xfrm flipV="1">
            <a:off x="6051550" y="4876800"/>
            <a:ext cx="692150" cy="838200"/>
          </a:xfrm>
          <a:prstGeom prst="bentConnector2">
            <a:avLst/>
          </a:prstGeom>
          <a:noFill/>
          <a:ln w="38100">
            <a:solidFill>
              <a:srgbClr val="006600"/>
            </a:solidFill>
            <a:miter lim="800000"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21" name="Oval 1045"/>
          <p:cNvSpPr>
            <a:spLocks noChangeArrowheads="1"/>
          </p:cNvSpPr>
          <p:nvPr/>
        </p:nvSpPr>
        <p:spPr bwMode="auto">
          <a:xfrm>
            <a:off x="7599363" y="1671638"/>
            <a:ext cx="1406525" cy="1447800"/>
          </a:xfrm>
          <a:prstGeom prst="ellipse">
            <a:avLst/>
          </a:prstGeom>
          <a:solidFill>
            <a:srgbClr val="66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400" b="1">
                <a:solidFill>
                  <a:schemeClr val="accent5">
                    <a:lumMod val="10000"/>
                  </a:schemeClr>
                </a:solidFill>
              </a:rPr>
              <a:t>Test  </a:t>
            </a:r>
          </a:p>
          <a:p>
            <a:pPr algn="ctr" eaLnBrk="0" hangingPunct="0"/>
            <a:r>
              <a:rPr lang="en-US" sz="2400" b="1">
                <a:solidFill>
                  <a:schemeClr val="accent5">
                    <a:lumMod val="10000"/>
                  </a:schemeClr>
                </a:solidFill>
              </a:rPr>
              <a:t>Berkala</a:t>
            </a:r>
          </a:p>
        </p:txBody>
      </p:sp>
      <p:cxnSp>
        <p:nvCxnSpPr>
          <p:cNvPr id="460822" name="AutoShape 1046"/>
          <p:cNvCxnSpPr>
            <a:cxnSpLocks noChangeShapeType="1"/>
            <a:stCxn id="460821" idx="4"/>
            <a:endCxn id="460813" idx="3"/>
          </p:cNvCxnSpPr>
          <p:nvPr/>
        </p:nvCxnSpPr>
        <p:spPr bwMode="auto">
          <a:xfrm rot="5400000">
            <a:off x="7577932" y="3466306"/>
            <a:ext cx="1071562" cy="377825"/>
          </a:xfrm>
          <a:prstGeom prst="bentConnector2">
            <a:avLst/>
          </a:prstGeom>
          <a:noFill/>
          <a:ln w="38100">
            <a:solidFill>
              <a:srgbClr val="006600"/>
            </a:solidFill>
            <a:prstDash val="dash"/>
            <a:miter lim="800000"/>
            <a:headEnd type="none" w="sm" len="sm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23" name="Text Box 1047"/>
          <p:cNvSpPr txBox="1">
            <a:spLocks noChangeArrowheads="1"/>
          </p:cNvSpPr>
          <p:nvPr/>
        </p:nvSpPr>
        <p:spPr bwMode="auto">
          <a:xfrm>
            <a:off x="398463" y="1127125"/>
            <a:ext cx="24209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000" b="1">
                <a:latin typeface="Comic Sans MS" pitchFamily="66" charset="0"/>
              </a:rPr>
              <a:t>Pola penerapan K3</a:t>
            </a:r>
          </a:p>
          <a:p>
            <a:pPr eaLnBrk="0" hangingPunct="0"/>
            <a:r>
              <a:rPr lang="en-US" sz="2000" b="1">
                <a:latin typeface="Comic Sans MS" pitchFamily="66" charset="0"/>
              </a:rPr>
              <a:t>Psl 4</a:t>
            </a:r>
          </a:p>
        </p:txBody>
      </p:sp>
      <p:sp>
        <p:nvSpPr>
          <p:cNvPr id="460825" name="Rectangle 1049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9144000" cy="762000"/>
          </a:xfr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 anchor="ctr" anchorCtr="0"/>
          <a:lstStyle/>
          <a:p>
            <a:r>
              <a:rPr lang="en-US" sz="3200" b="1">
                <a:solidFill>
                  <a:schemeClr val="tx1"/>
                </a:solidFill>
                <a:latin typeface="Arial Narrow" pitchFamily="34" charset="0"/>
              </a:rPr>
              <a:t>UU No. 1 Tahun 1970  Keselamatan Kerja</a:t>
            </a:r>
          </a:p>
        </p:txBody>
      </p:sp>
      <p:sp>
        <p:nvSpPr>
          <p:cNvPr id="460827" name="Text Box 1051"/>
          <p:cNvSpPr txBox="1">
            <a:spLocks noChangeArrowheads="1"/>
          </p:cNvSpPr>
          <p:nvPr/>
        </p:nvSpPr>
        <p:spPr bwMode="auto">
          <a:xfrm>
            <a:off x="7467600" y="5181600"/>
            <a:ext cx="1463675" cy="1311275"/>
          </a:xfrm>
          <a:prstGeom prst="rect">
            <a:avLst/>
          </a:prstGeom>
          <a:solidFill>
            <a:srgbClr val="CC00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solidFill>
                  <a:schemeClr val="accent5">
                    <a:lumMod val="10000"/>
                  </a:schemeClr>
                </a:solidFill>
                <a:latin typeface="Comic Sans MS" pitchFamily="66" charset="0"/>
              </a:rPr>
              <a:t>Termasuk produk dari Luar Negeri</a:t>
            </a:r>
          </a:p>
        </p:txBody>
      </p:sp>
    </p:spTree>
    <p:extLst>
      <p:ext uri="{BB962C8B-B14F-4D97-AF65-F5344CB8AC3E}">
        <p14:creationId xmlns:p14="http://schemas.microsoft.com/office/powerpoint/2010/main" val="16100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4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46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4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4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6" grpId="0" animBg="1" autoUpdateAnimBg="0"/>
      <p:bldP spid="460807" grpId="0" animBg="1" autoUpdateAnimBg="0"/>
      <p:bldP spid="460808" grpId="0" animBg="1" autoUpdateAnimBg="0"/>
      <p:bldP spid="460809" grpId="0" animBg="1" autoUpdateAnimBg="0"/>
      <p:bldP spid="460811" grpId="0" animBg="1" autoUpdateAnimBg="0"/>
      <p:bldP spid="460812" grpId="0" animBg="1" autoUpdateAnimBg="0"/>
      <p:bldP spid="460813" grpId="0" animBg="1" autoUpdateAnimBg="0"/>
      <p:bldP spid="460814" grpId="0" animBg="1"/>
      <p:bldP spid="460815" grpId="0" animBg="1"/>
      <p:bldP spid="46082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214283" y="1371600"/>
            <a:ext cx="8572560" cy="495300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endParaRPr lang="id-ID" dirty="0">
              <a:solidFill>
                <a:srgbClr val="00B050"/>
              </a:solidFill>
            </a:endParaRPr>
          </a:p>
        </p:txBody>
      </p:sp>
      <p:sp>
        <p:nvSpPr>
          <p:cNvPr id="171010" name="Rectangle 2"/>
          <p:cNvSpPr>
            <a:spLocks noGrp="1"/>
          </p:cNvSpPr>
          <p:nvPr>
            <p:ph type="title"/>
          </p:nvPr>
        </p:nvSpPr>
        <p:spPr>
          <a:xfrm>
            <a:off x="0" y="346059"/>
            <a:ext cx="9144000" cy="868363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Baskerville Old Face" pitchFamily="18" charset="0"/>
              </a:rPr>
              <a:t>Kewajiban</a:t>
            </a:r>
            <a:r>
              <a:rPr lang="en-US" sz="2800" dirty="0">
                <a:solidFill>
                  <a:srgbClr val="FFFF0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Baskerville Old Face" pitchFamily="18" charset="0"/>
              </a:rPr>
              <a:t>Pengurus</a:t>
            </a:r>
            <a:r>
              <a:rPr lang="en-US" sz="2800" dirty="0">
                <a:solidFill>
                  <a:srgbClr val="FFFF00"/>
                </a:solidFill>
                <a:latin typeface="Baskerville Old Face" pitchFamily="18" charset="0"/>
              </a:rPr>
              <a:t> / </a:t>
            </a:r>
            <a:r>
              <a:rPr lang="en-US" sz="2800" dirty="0" err="1">
                <a:solidFill>
                  <a:srgbClr val="FFFF00"/>
                </a:solidFill>
                <a:latin typeface="Baskerville Old Face" pitchFamily="18" charset="0"/>
              </a:rPr>
              <a:t>Pimpinan</a:t>
            </a:r>
            <a:r>
              <a:rPr lang="en-US" sz="2800" dirty="0">
                <a:solidFill>
                  <a:srgbClr val="FFFF00"/>
                </a:solidFill>
                <a:latin typeface="Baskerville Old Face" pitchFamily="18" charset="0"/>
              </a:rPr>
              <a:t> Perusahaan </a:t>
            </a:r>
            <a:br>
              <a:rPr lang="en-US" sz="2800" dirty="0">
                <a:solidFill>
                  <a:srgbClr val="FFFF00"/>
                </a:solidFill>
                <a:latin typeface="Baskerville Old Face" pitchFamily="18" charset="0"/>
              </a:rPr>
            </a:br>
            <a:endParaRPr lang="en-US" sz="18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>
          <a:xfrm>
            <a:off x="762001" y="1752600"/>
            <a:ext cx="78486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Mencegah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terjadinya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kecelakaan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diakibatkan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oleh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pekerjaan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Mencegah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timbulnya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penyakit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akibat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Melakukan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pemeriksaan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kesehatan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awal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berkala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khusus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)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Melakukan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pembinaan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K3 (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sosialiasi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pelatihan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K3)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otensi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bahaya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rumah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sakit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Penggunaan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pelindungan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pengaman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Pencegahan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kecelakaan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penyakit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akibat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Penanganan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pengendalian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kondisi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keadaan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darurat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357158" y="1071546"/>
            <a:ext cx="8382000" cy="495300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6" tIns="45718" rIns="91436" bIns="45718" rtlCol="0" anchor="ctr"/>
          <a:lstStyle/>
          <a:p>
            <a:pPr algn="ctr"/>
            <a:endParaRPr lang="id-ID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1011" name="Rectangle 3"/>
          <p:cNvSpPr>
            <a:spLocks noGrp="1"/>
          </p:cNvSpPr>
          <p:nvPr>
            <p:ph type="body" idx="1"/>
          </p:nvPr>
        </p:nvSpPr>
        <p:spPr>
          <a:xfrm>
            <a:off x="500034" y="1298860"/>
            <a:ext cx="8153400" cy="5410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Melaporkan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setiap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kejadian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kecelakaan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penyakit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akibat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dinas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ketenagakerjaan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setempat</a:t>
            </a:r>
            <a:r>
              <a:rPr lang="id-ID" sz="24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4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  <a:sym typeface="Wingdings" pitchFamily="2" charset="2"/>
              </a:rPr>
              <a:t> Per. 03/98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Membentuk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unit K3 / P2K3 (</a:t>
            </a:r>
            <a:r>
              <a:rPr lang="id-ID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anitia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Pembina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Keselamatan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Kesehatan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Kerja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)</a:t>
            </a:r>
            <a:r>
              <a:rPr lang="id-ID" sz="24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  <a:sym typeface="Wingdings" pitchFamily="2" charset="2"/>
              </a:rPr>
              <a:t> Ps. 10, wadah kerjasama antara pengusaha dan tenaga kerja dalam penerapan K3. Tugas memberikan saran baik diminta maupun tidak kpd pengurus perusahaan mengenai masalah K3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Berkoordinasi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dengan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id-ID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inas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Ketenagakerjaan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setempat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peningkatan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pelaksanaan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K3.</a:t>
            </a:r>
            <a:endParaRPr lang="id-ID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Melaksanakan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semua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kewajiban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diatur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peraturan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pelaksanaan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bidang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  <a:ea typeface="Tahoma" pitchFamily="34" charset="0"/>
                <a:cs typeface="Tahoma" pitchFamily="34" charset="0"/>
              </a:rPr>
              <a:t>K3</a:t>
            </a:r>
            <a:endParaRPr lang="id-ID" sz="2400" dirty="0" smtClean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id-ID" sz="2400" dirty="0" smtClean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id-ID" sz="2400" dirty="0" smtClean="0">
              <a:solidFill>
                <a:schemeClr val="accent1">
                  <a:lumMod val="50000"/>
                </a:schemeClr>
              </a:solidFill>
              <a:latin typeface="Baskerville Old Face" pitchFamily="18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260246" y="274621"/>
            <a:ext cx="7772400" cy="868363"/>
          </a:xfrm>
        </p:spPr>
        <p:txBody>
          <a:bodyPr/>
          <a:lstStyle/>
          <a:p>
            <a:pPr algn="r"/>
            <a:r>
              <a:rPr lang="en-US" sz="2400" dirty="0" err="1">
                <a:solidFill>
                  <a:srgbClr val="FFFF00"/>
                </a:solidFill>
                <a:latin typeface="Baskerville Old Face" pitchFamily="18" charset="0"/>
              </a:rPr>
              <a:t>Lanjutan</a:t>
            </a:r>
            <a:r>
              <a:rPr lang="en-US" sz="2400" dirty="0">
                <a:solidFill>
                  <a:srgbClr val="FFFF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Baskerville Old Face" pitchFamily="18" charset="0"/>
              </a:rPr>
              <a:t>Kewajiban</a:t>
            </a:r>
            <a:r>
              <a:rPr lang="en-US" sz="2400" dirty="0">
                <a:solidFill>
                  <a:srgbClr val="FFFF0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Baskerville Old Face" pitchFamily="18" charset="0"/>
              </a:rPr>
              <a:t>Pengurus</a:t>
            </a:r>
            <a:r>
              <a:rPr lang="en-US" sz="2400" dirty="0">
                <a:solidFill>
                  <a:srgbClr val="FFFF00"/>
                </a:solidFill>
                <a:latin typeface="Baskerville Old Face" pitchFamily="18" charset="0"/>
              </a:rPr>
              <a:t> / </a:t>
            </a:r>
            <a:r>
              <a:rPr lang="id-ID" sz="2400" dirty="0">
                <a:solidFill>
                  <a:srgbClr val="FFFF00"/>
                </a:solidFill>
                <a:latin typeface="Baskerville Old Face" pitchFamily="18" charset="0"/>
              </a:rPr>
              <a:t>P</a:t>
            </a:r>
            <a:r>
              <a:rPr lang="en-US" sz="2400" dirty="0" err="1">
                <a:solidFill>
                  <a:srgbClr val="FFFF00"/>
                </a:solidFill>
                <a:latin typeface="Baskerville Old Face" pitchFamily="18" charset="0"/>
              </a:rPr>
              <a:t>impinan</a:t>
            </a:r>
            <a:r>
              <a:rPr lang="en-US" sz="2400" dirty="0">
                <a:solidFill>
                  <a:srgbClr val="FFFF00"/>
                </a:solidFill>
                <a:latin typeface="Baskerville Old Face" pitchFamily="18" charset="0"/>
              </a:rPr>
              <a:t> Perusahaan </a:t>
            </a:r>
            <a:br>
              <a:rPr lang="en-US" sz="2400" dirty="0">
                <a:solidFill>
                  <a:srgbClr val="FFFF00"/>
                </a:solidFill>
                <a:latin typeface="Baskerville Old Face" pitchFamily="18" charset="0"/>
              </a:rPr>
            </a:br>
            <a:endParaRPr lang="en-US" sz="1600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itle 1"/>
          <p:cNvSpPr>
            <a:spLocks noGrp="1"/>
          </p:cNvSpPr>
          <p:nvPr>
            <p:ph type="title" idx="4294967295"/>
          </p:nvPr>
        </p:nvSpPr>
        <p:spPr>
          <a:xfrm>
            <a:off x="324600" y="161909"/>
            <a:ext cx="8183562" cy="1052513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nl-NL" sz="2000" dirty="0" smtClean="0">
                <a:solidFill>
                  <a:srgbClr val="FFFF00"/>
                </a:solidFill>
                <a:latin typeface="Baskerville Old Face" pitchFamily="18" charset="0"/>
              </a:rPr>
              <a:t>Kewajiban </a:t>
            </a:r>
            <a:r>
              <a:rPr lang="id-ID" sz="2000" dirty="0" smtClean="0">
                <a:solidFill>
                  <a:srgbClr val="FFFF00"/>
                </a:solidFill>
                <a:latin typeface="Baskerville Old Face" pitchFamily="18" charset="0"/>
              </a:rPr>
              <a:t>d</a:t>
            </a:r>
            <a:r>
              <a:rPr lang="nl-NL" sz="2000" dirty="0" smtClean="0">
                <a:solidFill>
                  <a:srgbClr val="FFFF00"/>
                </a:solidFill>
                <a:latin typeface="Baskerville Old Face" pitchFamily="18" charset="0"/>
              </a:rPr>
              <a:t>an Hak Tenaga Kerja</a:t>
            </a:r>
            <a:br>
              <a:rPr lang="nl-NL" sz="2000" dirty="0" smtClean="0">
                <a:solidFill>
                  <a:srgbClr val="FFFF00"/>
                </a:solidFill>
                <a:latin typeface="Baskerville Old Face" pitchFamily="18" charset="0"/>
              </a:rPr>
            </a:br>
            <a:r>
              <a:rPr lang="en-US" sz="2000" dirty="0" err="1" smtClean="0">
                <a:solidFill>
                  <a:srgbClr val="FFFF00"/>
                </a:solidFill>
                <a:latin typeface="Baskerville Old Face" pitchFamily="18" charset="0"/>
              </a:rPr>
              <a:t>Pasal</a:t>
            </a:r>
            <a:r>
              <a:rPr lang="en-US" sz="2000" dirty="0" smtClean="0">
                <a:solidFill>
                  <a:srgbClr val="FFFF00"/>
                </a:solidFill>
                <a:latin typeface="Baskerville Old Face" pitchFamily="18" charset="0"/>
              </a:rPr>
              <a:t> 12</a:t>
            </a:r>
          </a:p>
        </p:txBody>
      </p:sp>
      <p:sp>
        <p:nvSpPr>
          <p:cNvPr id="92163" name="Text Placeholder 4"/>
          <p:cNvSpPr>
            <a:spLocks noGrp="1"/>
          </p:cNvSpPr>
          <p:nvPr>
            <p:ph type="body" idx="4294967295"/>
          </p:nvPr>
        </p:nvSpPr>
        <p:spPr>
          <a:xfrm>
            <a:off x="387351" y="1535114"/>
            <a:ext cx="4040188" cy="639762"/>
          </a:xfrm>
          <a:solidFill>
            <a:schemeClr val="accent2"/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 eaLnBrk="1" hangingPunct="1">
              <a:buNone/>
            </a:pPr>
            <a:r>
              <a:rPr lang="en-US" sz="2400" dirty="0" err="1">
                <a:solidFill>
                  <a:schemeClr val="bg1"/>
                </a:solidFill>
              </a:rPr>
              <a:t>Kewajiban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pekerja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164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7351" y="2362200"/>
            <a:ext cx="4040188" cy="3941763"/>
          </a:xfrm>
          <a:ln>
            <a:solidFill>
              <a:schemeClr val="tx1"/>
            </a:solidFill>
          </a:ln>
        </p:spPr>
        <p:txBody>
          <a:bodyPr/>
          <a:lstStyle/>
          <a:p>
            <a:pPr marL="393683" indent="-393683">
              <a:buNone/>
            </a:pPr>
            <a:r>
              <a:rPr lang="en-US" sz="2000" dirty="0">
                <a:latin typeface="Arial" charset="0"/>
                <a:cs typeface="Arial" charset="0"/>
              </a:rPr>
              <a:t>a. 	</a:t>
            </a:r>
            <a:r>
              <a:rPr lang="en-US" sz="2000" dirty="0" err="1">
                <a:latin typeface="Arial" charset="0"/>
                <a:cs typeface="Arial" charset="0"/>
              </a:rPr>
              <a:t>Memberikan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keterangan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benar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bila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diminta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oleh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pegawai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pengawas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atau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ahli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keselamatan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kerja</a:t>
            </a:r>
            <a:r>
              <a:rPr lang="en-US" sz="2000" dirty="0">
                <a:latin typeface="Arial" charset="0"/>
                <a:cs typeface="Arial" charset="0"/>
              </a:rPr>
              <a:t>;</a:t>
            </a:r>
          </a:p>
          <a:p>
            <a:pPr marL="393683" indent="-393683">
              <a:buNone/>
            </a:pPr>
            <a:r>
              <a:rPr lang="en-US" sz="2000" dirty="0">
                <a:latin typeface="Arial" charset="0"/>
                <a:cs typeface="Arial" charset="0"/>
              </a:rPr>
              <a:t>b. 	</a:t>
            </a:r>
            <a:r>
              <a:rPr lang="en-US" sz="2000" dirty="0" err="1">
                <a:latin typeface="Arial" charset="0"/>
                <a:cs typeface="Arial" charset="0"/>
              </a:rPr>
              <a:t>Memakai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alat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perlindungan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diri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diwajibkan</a:t>
            </a:r>
            <a:r>
              <a:rPr lang="en-US" sz="2000" dirty="0">
                <a:latin typeface="Arial" charset="0"/>
                <a:cs typeface="Arial" charset="0"/>
              </a:rPr>
              <a:t>;</a:t>
            </a:r>
          </a:p>
          <a:p>
            <a:pPr marL="393683" indent="-393683">
              <a:buNone/>
            </a:pPr>
            <a:r>
              <a:rPr lang="en-US" sz="2000" dirty="0">
                <a:latin typeface="Arial" charset="0"/>
                <a:cs typeface="Arial" charset="0"/>
              </a:rPr>
              <a:t>c. 	</a:t>
            </a:r>
            <a:r>
              <a:rPr lang="en-US" sz="2000" dirty="0" err="1">
                <a:latin typeface="Arial" charset="0"/>
                <a:cs typeface="Arial" charset="0"/>
              </a:rPr>
              <a:t>Memenuhi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mentaati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semua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syarat-syarat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keselamatan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dan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kesehatan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kerja</a:t>
            </a:r>
            <a:r>
              <a:rPr lang="en-US" sz="2000" dirty="0">
                <a:latin typeface="Arial" charset="0"/>
                <a:cs typeface="Arial" charset="0"/>
              </a:rPr>
              <a:t> yang </a:t>
            </a:r>
            <a:r>
              <a:rPr lang="en-US" sz="2000" dirty="0" err="1">
                <a:latin typeface="Arial" charset="0"/>
                <a:cs typeface="Arial" charset="0"/>
              </a:rPr>
              <a:t>diwajibkan</a:t>
            </a:r>
            <a:r>
              <a:rPr lang="en-US" sz="2000" dirty="0">
                <a:latin typeface="Arial" charset="0"/>
                <a:cs typeface="Arial" charset="0"/>
              </a:rPr>
              <a:t>;</a:t>
            </a:r>
          </a:p>
        </p:txBody>
      </p:sp>
      <p:sp>
        <p:nvSpPr>
          <p:cNvPr id="92165" name="Text Placeholder 5"/>
          <p:cNvSpPr>
            <a:spLocks noGrp="1"/>
          </p:cNvSpPr>
          <p:nvPr>
            <p:ph type="body" sz="half" idx="4294967295"/>
          </p:nvPr>
        </p:nvSpPr>
        <p:spPr>
          <a:xfrm>
            <a:off x="4557713" y="1535114"/>
            <a:ext cx="4191000" cy="639762"/>
          </a:xfrm>
          <a:solidFill>
            <a:srgbClr val="339933"/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algn="ctr" eaLnBrk="1" hangingPunct="1">
              <a:buNone/>
            </a:pPr>
            <a:r>
              <a:rPr lang="en-US" sz="2900" dirty="0" err="1" smtClean="0">
                <a:solidFill>
                  <a:schemeClr val="bg1"/>
                </a:solidFill>
                <a:latin typeface="Baskerville Old Face" pitchFamily="18" charset="0"/>
              </a:rPr>
              <a:t>Hak</a:t>
            </a:r>
            <a:r>
              <a:rPr lang="en-US" sz="2900" dirty="0" smtClean="0">
                <a:solidFill>
                  <a:schemeClr val="bg1"/>
                </a:solidFill>
                <a:latin typeface="Baskerville Old Face" pitchFamily="18" charset="0"/>
              </a:rPr>
              <a:t> </a:t>
            </a:r>
            <a:r>
              <a:rPr lang="en-US" sz="2900" dirty="0" err="1" smtClean="0">
                <a:solidFill>
                  <a:schemeClr val="bg1"/>
                </a:solidFill>
                <a:latin typeface="Baskerville Old Face" pitchFamily="18" charset="0"/>
              </a:rPr>
              <a:t>pekerja</a:t>
            </a:r>
            <a:endParaRPr lang="en-US" sz="2900" dirty="0" smtClean="0">
              <a:solidFill>
                <a:schemeClr val="bg1"/>
              </a:solidFill>
              <a:latin typeface="Baskerville Old Face" pitchFamily="18" charset="0"/>
            </a:endParaRPr>
          </a:p>
        </p:txBody>
      </p:sp>
      <p:sp>
        <p:nvSpPr>
          <p:cNvPr id="164870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557713" y="2362200"/>
            <a:ext cx="4191000" cy="3941763"/>
          </a:xfrm>
          <a:ln>
            <a:solidFill>
              <a:schemeClr val="tx1"/>
            </a:solidFill>
          </a:ln>
        </p:spPr>
        <p:txBody>
          <a:bodyPr rtlCol="0">
            <a:normAutofit lnSpcReduction="10000"/>
          </a:bodyPr>
          <a:lstStyle/>
          <a:p>
            <a:pPr marL="338124" indent="-338124" fontAlgn="auto">
              <a:spcAft>
                <a:spcPts val="0"/>
              </a:spcAft>
              <a:buNone/>
              <a:tabLst>
                <a:tab pos="338124" algn="l"/>
              </a:tabLst>
              <a:defRPr/>
            </a:pP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d.	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Meminta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agar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semua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syarat-syarat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K3yang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diwajibkan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marL="338124" indent="-338124" fontAlgn="auto">
              <a:spcAft>
                <a:spcPts val="0"/>
              </a:spcAft>
              <a:buNone/>
              <a:tabLst>
                <a:tab pos="338124" algn="l"/>
              </a:tabLst>
              <a:defRPr/>
            </a:pPr>
            <a:r>
              <a:rPr lang="fi-FI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e. 	Menyatakan keberatan kerja pada pekerjaan dimana syarat 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K3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serta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alat-alat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perlindungan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diri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diwajibkan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diragukan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olehnya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kecuali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hal-hal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khusus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ditentukan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lain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pegawai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pengawas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batas-batas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masih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dipertanggung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jawabkan</a:t>
            </a:r>
            <a:r>
              <a:rPr lang="en-US" sz="20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65165" indent="-265165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/>
          <p:nvPr/>
        </p:nvGrpSpPr>
        <p:grpSpPr>
          <a:xfrm>
            <a:off x="990602" y="2563034"/>
            <a:ext cx="2286000" cy="3518357"/>
            <a:chOff x="838200" y="2819400"/>
            <a:chExt cx="2286000" cy="3518358"/>
          </a:xfrm>
        </p:grpSpPr>
        <p:sp>
          <p:nvSpPr>
            <p:cNvPr id="67589" name="AutoShape 5"/>
            <p:cNvSpPr>
              <a:spLocks noChangeArrowheads="1"/>
            </p:cNvSpPr>
            <p:nvPr/>
          </p:nvSpPr>
          <p:spPr bwMode="auto">
            <a:xfrm>
              <a:off x="838200" y="2819400"/>
              <a:ext cx="2286000" cy="2667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67590" name="Text Box 6"/>
            <p:cNvSpPr txBox="1">
              <a:spLocks noChangeArrowheads="1"/>
            </p:cNvSpPr>
            <p:nvPr/>
          </p:nvSpPr>
          <p:spPr bwMode="auto">
            <a:xfrm>
              <a:off x="1009650" y="2921437"/>
              <a:ext cx="2038350" cy="341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id-ID" b="1" dirty="0" smtClean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endParaRPr lang="id-ID" b="1" dirty="0" smtClean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r>
                <a:rPr lang="en-US" b="1" dirty="0" err="1" smtClean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Pengendalian</a:t>
              </a:r>
              <a:r>
                <a:rPr lang="en-US" b="1" dirty="0" smtClean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r>
                <a:rPr lang="en-US" b="1" dirty="0" err="1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Prilaku</a:t>
              </a:r>
              <a:r>
                <a:rPr lang="en-US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 yang </a:t>
              </a:r>
              <a:r>
                <a:rPr lang="en-US" b="1" dirty="0" err="1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tidak</a:t>
              </a:r>
              <a:r>
                <a:rPr lang="en-US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  </a:t>
              </a:r>
              <a:r>
                <a:rPr lang="en-US" b="1" dirty="0" err="1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aman</a:t>
              </a:r>
              <a:r>
                <a:rPr lang="en-US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 (unsafe act</a:t>
              </a:r>
              <a:r>
                <a:rPr lang="en-US" b="1" dirty="0" smtClean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)</a:t>
              </a:r>
              <a:endParaRPr lang="id-ID" b="1" dirty="0" smtClean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endParaRPr lang="id-ID" b="1" dirty="0" smtClean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r>
                <a:rPr lang="id-ID" b="1" dirty="0" smtClean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  <a:hlinkClick r:id="rId2" action="ppaction://hlinkfile"/>
                </a:rPr>
                <a:t>Video 1</a:t>
              </a:r>
              <a:endParaRPr lang="id-ID" b="1" dirty="0" smtClean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eaLnBrk="0" hangingPunct="0"/>
              <a:r>
                <a:rPr lang="en-US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endParaRPr lang="en-US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</p:txBody>
        </p:sp>
      </p:grpSp>
      <p:sp>
        <p:nvSpPr>
          <p:cNvPr id="67591" name="AutoShape 7"/>
          <p:cNvSpPr>
            <a:spLocks noChangeAspect="1" noChangeArrowheads="1" noTextEdit="1"/>
          </p:cNvSpPr>
          <p:nvPr/>
        </p:nvSpPr>
        <p:spPr bwMode="gray">
          <a:xfrm>
            <a:off x="3375025" y="2920223"/>
            <a:ext cx="909638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7592" name="Freeform 8"/>
          <p:cNvSpPr>
            <a:spLocks/>
          </p:cNvSpPr>
          <p:nvPr/>
        </p:nvSpPr>
        <p:spPr bwMode="gray">
          <a:xfrm>
            <a:off x="3429000" y="2182035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7593" name="AutoShape 9"/>
          <p:cNvSpPr>
            <a:spLocks noChangeAspect="1" noChangeArrowheads="1" noTextEdit="1"/>
          </p:cNvSpPr>
          <p:nvPr/>
        </p:nvSpPr>
        <p:spPr bwMode="gray">
          <a:xfrm flipH="1">
            <a:off x="5021263" y="2920223"/>
            <a:ext cx="909637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67594" name="Freeform 10"/>
          <p:cNvSpPr>
            <a:spLocks/>
          </p:cNvSpPr>
          <p:nvPr/>
        </p:nvSpPr>
        <p:spPr bwMode="gray">
          <a:xfrm flipH="1">
            <a:off x="4800602" y="2258235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3200400" y="732645"/>
            <a:ext cx="2998788" cy="1601788"/>
            <a:chOff x="3048000" y="989012"/>
            <a:chExt cx="2998788" cy="1601788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048000" y="989012"/>
              <a:ext cx="2998788" cy="1601788"/>
              <a:chOff x="1997" y="1314"/>
              <a:chExt cx="1889" cy="1009"/>
            </a:xfrm>
          </p:grpSpPr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67597" name="Oval 13"/>
                <p:cNvSpPr>
                  <a:spLocks noChangeArrowheads="1"/>
                </p:cNvSpPr>
                <p:nvPr/>
              </p:nvSpPr>
              <p:spPr bwMode="gray">
                <a:xfrm>
                  <a:off x="1994" y="105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98" name="Oval 14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7599" name="Oval 15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7600" name="Oval 16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0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7601" name="Oval 17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0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67602" name="Oval 18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67603" name="Text Box 19"/>
            <p:cNvSpPr txBox="1">
              <a:spLocks noChangeArrowheads="1"/>
            </p:cNvSpPr>
            <p:nvPr/>
          </p:nvSpPr>
          <p:spPr bwMode="auto">
            <a:xfrm>
              <a:off x="3428999" y="1143000"/>
              <a:ext cx="2308644" cy="70788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 err="1">
                  <a:solidFill>
                    <a:srgbClr val="000000"/>
                  </a:solidFill>
                </a:rPr>
                <a:t>Pencegahan</a:t>
              </a:r>
              <a:r>
                <a:rPr lang="en-US" sz="2000" b="1" dirty="0">
                  <a:solidFill>
                    <a:srgbClr val="000000"/>
                  </a:solidFill>
                </a:rPr>
                <a:t> </a:t>
              </a:r>
            </a:p>
            <a:p>
              <a:pPr algn="ctr" eaLnBrk="0" hangingPunct="0"/>
              <a:r>
                <a:rPr lang="en-US" sz="2000" b="1" dirty="0" err="1">
                  <a:solidFill>
                    <a:srgbClr val="000000"/>
                  </a:solidFill>
                </a:rPr>
                <a:t>Kecelakaan</a:t>
              </a:r>
              <a:r>
                <a:rPr lang="en-US" sz="2000" b="1" dirty="0">
                  <a:solidFill>
                    <a:srgbClr val="000000"/>
                  </a:solidFill>
                </a:rPr>
                <a:t> </a:t>
              </a:r>
              <a:r>
                <a:rPr lang="en-US" sz="2000" b="1" dirty="0" err="1">
                  <a:solidFill>
                    <a:srgbClr val="000000"/>
                  </a:solidFill>
                </a:rPr>
                <a:t>Kerja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5943602" y="2563034"/>
            <a:ext cx="2286000" cy="2682977"/>
            <a:chOff x="5791200" y="2819400"/>
            <a:chExt cx="2286000" cy="2682976"/>
          </a:xfrm>
        </p:grpSpPr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>
              <a:off x="5791200" y="2819400"/>
              <a:ext cx="2286000" cy="2667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27451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21" name="Text Box 6"/>
            <p:cNvSpPr txBox="1">
              <a:spLocks noChangeArrowheads="1"/>
            </p:cNvSpPr>
            <p:nvPr/>
          </p:nvSpPr>
          <p:spPr bwMode="auto">
            <a:xfrm>
              <a:off x="5943600" y="3471052"/>
              <a:ext cx="2038350" cy="203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P</a:t>
              </a:r>
              <a:r>
                <a:rPr lang="id-ID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erbaikan kondisi yang tidak aman</a:t>
              </a:r>
            </a:p>
            <a:p>
              <a:pPr algn="ctr" eaLnBrk="0" hangingPunct="0"/>
              <a:r>
                <a:rPr lang="id-ID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(unsafe condition)</a:t>
              </a:r>
            </a:p>
            <a:p>
              <a:pPr algn="ctr" eaLnBrk="0" hangingPunct="0"/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algn="ctr" eaLnBrk="0" hangingPunct="0"/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algn="ctr" eaLnBrk="0" hangingPunct="0"/>
              <a:endParaRPr lang="en-US" b="1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  <a:p>
              <a:pPr algn="ctr" eaLnBrk="0" hangingPunct="0"/>
              <a:r>
                <a:rPr lang="en-US" b="1" dirty="0">
                  <a:solidFill>
                    <a:srgbClr val="000000"/>
                  </a:solidFill>
                  <a:latin typeface="Baskerville Old Face" pitchFamily="18" charset="0"/>
                  <a:ea typeface="Tahoma" pitchFamily="34" charset="0"/>
                  <a:cs typeface="Times New Roman" pitchFamily="18" charset="0"/>
                </a:rPr>
                <a:t> </a:t>
              </a:r>
              <a:endParaRPr lang="en-US" dirty="0">
                <a:solidFill>
                  <a:srgbClr val="000000"/>
                </a:solidFill>
                <a:latin typeface="Baskerville Old Face" pitchFamily="18" charset="0"/>
                <a:ea typeface="Tahoma" pitchFamily="34" charset="0"/>
                <a:cs typeface="Times New Roman" pitchFamily="18" charset="0"/>
              </a:endParaRPr>
            </a:p>
          </p:txBody>
        </p:sp>
      </p:grpSp>
      <p:grpSp>
        <p:nvGrpSpPr>
          <p:cNvPr id="7" name="Group 87"/>
          <p:cNvGrpSpPr/>
          <p:nvPr/>
        </p:nvGrpSpPr>
        <p:grpSpPr>
          <a:xfrm>
            <a:off x="3581400" y="5534833"/>
            <a:ext cx="1905000" cy="685800"/>
            <a:chOff x="3429000" y="5791200"/>
            <a:chExt cx="1905000" cy="685800"/>
          </a:xfrm>
        </p:grpSpPr>
        <p:sp>
          <p:nvSpPr>
            <p:cNvPr id="26" name="Rectangle 25"/>
            <p:cNvSpPr/>
            <p:nvPr/>
          </p:nvSpPr>
          <p:spPr>
            <a:xfrm>
              <a:off x="3429000" y="5791200"/>
              <a:ext cx="19050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81400" y="58674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/>
                <a:t>Investigasi</a:t>
              </a:r>
              <a:endParaRPr lang="en-US" b="1" dirty="0"/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3505200" y="3325033"/>
            <a:ext cx="1981200" cy="1371600"/>
            <a:chOff x="3352800" y="3581400"/>
            <a:chExt cx="1981200" cy="1371600"/>
          </a:xfrm>
        </p:grpSpPr>
        <p:sp>
          <p:nvSpPr>
            <p:cNvPr id="29" name="Oval 28"/>
            <p:cNvSpPr/>
            <p:nvPr/>
          </p:nvSpPr>
          <p:spPr>
            <a:xfrm>
              <a:off x="3352800" y="3581400"/>
              <a:ext cx="1981200" cy="13716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3962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>
                  <a:solidFill>
                    <a:srgbClr val="FF0000"/>
                  </a:solidFill>
                </a:rPr>
                <a:t>Kecelakaan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248400" y="5763434"/>
            <a:ext cx="1752600" cy="369324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endParaRPr lang="en-US" dirty="0"/>
          </a:p>
        </p:txBody>
      </p:sp>
      <p:sp>
        <p:nvSpPr>
          <p:cNvPr id="77" name="Freeform 10"/>
          <p:cNvSpPr>
            <a:spLocks/>
          </p:cNvSpPr>
          <p:nvPr/>
        </p:nvSpPr>
        <p:spPr bwMode="gray">
          <a:xfrm rot="19310821" flipH="1">
            <a:off x="5776876" y="5282018"/>
            <a:ext cx="1524001" cy="1066801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78" name="Notched Right Arrow 77"/>
          <p:cNvSpPr/>
          <p:nvPr/>
        </p:nvSpPr>
        <p:spPr>
          <a:xfrm rot="5400000">
            <a:off x="4076702" y="4887133"/>
            <a:ext cx="838200" cy="457200"/>
          </a:xfrm>
          <a:prstGeom prst="notched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en-US"/>
          </a:p>
        </p:txBody>
      </p:sp>
      <p:sp>
        <p:nvSpPr>
          <p:cNvPr id="84" name="Freeform 8"/>
          <p:cNvSpPr>
            <a:spLocks/>
          </p:cNvSpPr>
          <p:nvPr/>
        </p:nvSpPr>
        <p:spPr bwMode="gray">
          <a:xfrm rot="4893240">
            <a:off x="2093364" y="4928921"/>
            <a:ext cx="933800" cy="1648454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85" name="Freeform 10"/>
          <p:cNvSpPr>
            <a:spLocks/>
          </p:cNvSpPr>
          <p:nvPr/>
        </p:nvSpPr>
        <p:spPr bwMode="gray">
          <a:xfrm rot="11737085" flipH="1">
            <a:off x="6211472" y="1376890"/>
            <a:ext cx="1524001" cy="1066801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86" name="Freeform 8"/>
          <p:cNvSpPr>
            <a:spLocks/>
          </p:cNvSpPr>
          <p:nvPr/>
        </p:nvSpPr>
        <p:spPr bwMode="gray">
          <a:xfrm rot="10317355">
            <a:off x="1836158" y="1206039"/>
            <a:ext cx="1388672" cy="1291888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lIns="91432" tIns="45716" rIns="91432" bIns="45716"/>
          <a:lstStyle/>
          <a:p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08"/>
            <a:ext cx="9144000" cy="914400"/>
          </a:xfrm>
        </p:spPr>
        <p:txBody>
          <a:bodyPr/>
          <a:lstStyle/>
          <a:p>
            <a:pPr algn="ctr"/>
            <a:r>
              <a:rPr lang="en-US" sz="2900" dirty="0" smtClean="0">
                <a:solidFill>
                  <a:srgbClr val="002060"/>
                </a:solidFill>
                <a:latin typeface="Baskerville Old Face" pitchFamily="18" charset="0"/>
              </a:rPr>
              <a:t>Program K3 </a:t>
            </a:r>
            <a:r>
              <a:rPr lang="en-US" sz="2900" dirty="0" err="1" smtClean="0">
                <a:solidFill>
                  <a:srgbClr val="002060"/>
                </a:solidFill>
                <a:latin typeface="Baskerville Old Face" pitchFamily="18" charset="0"/>
              </a:rPr>
              <a:t>di</a:t>
            </a:r>
            <a:r>
              <a:rPr lang="en-US" sz="2900" dirty="0" smtClean="0">
                <a:solidFill>
                  <a:srgbClr val="002060"/>
                </a:solidFill>
                <a:latin typeface="Baskerville Old Face" pitchFamily="18" charset="0"/>
              </a:rPr>
              <a:t> Perusahaan</a:t>
            </a:r>
            <a:endParaRPr lang="en-US" sz="29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nimBg="1"/>
      <p:bldP spid="67594" grpId="0" animBg="1"/>
      <p:bldP spid="77" grpId="0" animBg="1"/>
      <p:bldP spid="78" grpId="0" animBg="1"/>
      <p:bldP spid="84" grpId="0" animBg="1"/>
      <p:bldP spid="85" grpId="0" animBg="1"/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357956" y="1500174"/>
            <a:ext cx="8318500" cy="4524315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marL="457200" indent="-457200" algn="l" eaLnBrk="0" hangingPunct="0">
              <a:defRPr/>
            </a:pPr>
            <a:r>
              <a:rPr lang="en-US" sz="2400" b="1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a. Job Safety Analysis (JSA)</a:t>
            </a:r>
          </a:p>
          <a:p>
            <a:pPr marL="457200" indent="-457200" algn="l" eaLnBrk="0" hangingPunct="0">
              <a:defRPr/>
            </a:pPr>
            <a:endParaRPr lang="en-US" sz="240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457200" indent="-457200" algn="l" eaLnBrk="0" hangingPunct="0">
              <a:defRPr/>
            </a:pP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	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bertujuan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mencari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/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menemukan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adanya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sumber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bahaya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usaha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menghilangkannya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dari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suatu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rangkaian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proses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pekerjaan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.</a:t>
            </a:r>
          </a:p>
          <a:p>
            <a:pPr marL="457200" indent="-457200" algn="l" eaLnBrk="0" hangingPunct="0">
              <a:defRPr/>
            </a:pPr>
            <a:endParaRPr lang="en-US" sz="240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457200" indent="-457200" algn="l" eaLnBrk="0" hangingPunct="0">
              <a:defRPr/>
            </a:pPr>
            <a:endParaRPr lang="en-US" sz="240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457200" indent="-457200" algn="l" eaLnBrk="0" hangingPunct="0">
              <a:defRPr/>
            </a:pPr>
            <a:r>
              <a:rPr lang="en-US" sz="2400" b="1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b. </a:t>
            </a:r>
            <a:r>
              <a:rPr lang="en-US" sz="2400" b="1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J</a:t>
            </a:r>
            <a:r>
              <a:rPr lang="id-ID" sz="2400" b="1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ob</a:t>
            </a:r>
            <a:r>
              <a:rPr lang="en-US" sz="2400" b="1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b="1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Safety Observation (JSO)</a:t>
            </a:r>
          </a:p>
          <a:p>
            <a:pPr marL="457200" indent="-457200" algn="l" eaLnBrk="0" hangingPunct="0">
              <a:defRPr/>
            </a:pP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   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bertujuan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memperba</a:t>
            </a:r>
            <a:r>
              <a:rPr lang="id-ID" sz="240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i</a:t>
            </a:r>
            <a:r>
              <a:rPr lang="en-US" sz="2400" dirty="0" err="1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ki</a:t>
            </a:r>
            <a:r>
              <a:rPr lang="en-US" sz="240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atau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meningkatkan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mutu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K3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melalui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pengamatan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sikap</a:t>
            </a:r>
            <a:r>
              <a:rPr lang="en-US" sz="240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cara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ses</a:t>
            </a:r>
            <a:r>
              <a:rPr lang="id-ID" sz="240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e</a:t>
            </a:r>
            <a:r>
              <a:rPr lang="en-US" sz="2400" dirty="0" err="1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orang</a:t>
            </a:r>
            <a:r>
              <a:rPr lang="en-US" sz="2400" dirty="0" smtClean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dalam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melakukan</a:t>
            </a:r>
            <a:r>
              <a:rPr lang="en-US" sz="2400" dirty="0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n w="11430"/>
                <a:solidFill>
                  <a:schemeClr val="accent4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pekerjaan</a:t>
            </a:r>
            <a:endParaRPr lang="en-US" sz="240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  <a:p>
            <a:pPr marL="457200" indent="-457200" algn="l" eaLnBrk="0" hangingPunct="0">
              <a:defRPr/>
            </a:pPr>
            <a:endParaRPr lang="en-US" sz="2400" dirty="0">
              <a:ln w="11430"/>
              <a:solidFill>
                <a:schemeClr val="accent4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115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357166"/>
            <a:ext cx="8429652" cy="70326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accent1">
                    <a:tint val="88000"/>
                    <a:satMod val="150000"/>
                  </a:schemeClr>
                </a:solidFill>
                <a:latin typeface="Baskerville Old Face" pitchFamily="18" charset="0"/>
              </a:rPr>
              <a:t>MANFAAT PENERAPAN </a:t>
            </a:r>
            <a:r>
              <a:rPr lang="en-US" sz="360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Baskerville Old Face" pitchFamily="18" charset="0"/>
              </a:rPr>
              <a:t>JSA</a:t>
            </a:r>
            <a:endParaRPr lang="en-US" sz="3600" dirty="0">
              <a:solidFill>
                <a:schemeClr val="accent1">
                  <a:tint val="88000"/>
                  <a:satMod val="15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71472" y="1563703"/>
            <a:ext cx="8358187" cy="4151313"/>
          </a:xfrm>
        </p:spPr>
        <p:txBody>
          <a:bodyPr>
            <a:noAutofit/>
          </a:bodyPr>
          <a:lstStyle/>
          <a:p>
            <a:pPr marL="265176" indent="-265176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Manfaat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JSA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bagi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setiap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pekerja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: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Menjalankan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komitmen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perusahaan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di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bidang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K3.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Memastikan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prosedur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kerja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dilakukan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adalah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prosedur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kerja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aman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.      </a:t>
            </a:r>
          </a:p>
          <a:p>
            <a:pPr marL="265176" indent="-265176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Prosedur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kerja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dilakukannya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merupakan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prosedur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kerja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konsisten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Jika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seseorang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pekerja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dipindahkan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ke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bagian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lain/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keluar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dari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tempat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Baskerville Old Face" pitchFamily="18" charset="0"/>
              </a:rPr>
              <a:t>kerja</a:t>
            </a:r>
            <a:r>
              <a:rPr lang="en-US" sz="2800" dirty="0" smtClean="0">
                <a:solidFill>
                  <a:srgbClr val="002060"/>
                </a:solidFill>
                <a:latin typeface="Baskerville Old Face" pitchFamily="18" charset="0"/>
              </a:rPr>
              <a:t>,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maka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pekerjaan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dilakukan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tetap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berjalan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Baskerville Old Face" pitchFamily="18" charset="0"/>
              </a:rPr>
              <a:t>konsisten</a:t>
            </a:r>
            <a:r>
              <a:rPr lang="en-US" sz="2800" dirty="0">
                <a:solidFill>
                  <a:srgbClr val="002060"/>
                </a:solidFill>
                <a:latin typeface="Baskerville Old Face" pitchFamily="18" charset="0"/>
              </a:rPr>
              <a:t>.    	</a:t>
            </a:r>
          </a:p>
        </p:txBody>
      </p:sp>
    </p:spTree>
    <p:extLst>
      <p:ext uri="{BB962C8B-B14F-4D97-AF65-F5344CB8AC3E}">
        <p14:creationId xmlns:p14="http://schemas.microsoft.com/office/powerpoint/2010/main" val="3256570288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1000164" y="357166"/>
            <a:ext cx="91440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63972" dir="14049741" sx="125000" sy="125000" algn="tl" rotWithShape="0">
              <a:srgbClr val="C7DFD3"/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800" dirty="0" err="1">
                <a:solidFill>
                  <a:srgbClr val="FFFF00"/>
                </a:solidFill>
                <a:latin typeface="Bookman Old Style" pitchFamily="18" charset="0"/>
              </a:rPr>
              <a:t>Aspek</a:t>
            </a:r>
            <a:r>
              <a:rPr lang="en-US" sz="2800" dirty="0">
                <a:solidFill>
                  <a:srgbClr val="FFFF00"/>
                </a:solidFill>
                <a:latin typeface="Bookman Old Style" pitchFamily="18" charset="0"/>
              </a:rPr>
              <a:t> yang </a:t>
            </a:r>
            <a:r>
              <a:rPr lang="en-US" sz="2800" dirty="0" err="1">
                <a:solidFill>
                  <a:srgbClr val="FFFF00"/>
                </a:solidFill>
                <a:latin typeface="Bookman Old Style" pitchFamily="18" charset="0"/>
              </a:rPr>
              <a:t>terkait</a:t>
            </a:r>
            <a:r>
              <a:rPr lang="en-US" sz="2800" dirty="0">
                <a:solidFill>
                  <a:srgbClr val="FFFF00"/>
                </a:solidFill>
                <a:latin typeface="Bookman Old Style" pitchFamily="18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Bookman Old Style" pitchFamily="18" charset="0"/>
              </a:rPr>
              <a:t>dengan</a:t>
            </a:r>
            <a:r>
              <a:rPr lang="en-US" sz="2800" dirty="0">
                <a:solidFill>
                  <a:srgbClr val="FFFF00"/>
                </a:solidFill>
                <a:latin typeface="Bookman Old Style" pitchFamily="18" charset="0"/>
              </a:rPr>
              <a:t> JSA</a:t>
            </a:r>
          </a:p>
        </p:txBody>
      </p:sp>
      <p:sp>
        <p:nvSpPr>
          <p:cNvPr id="392196" name="Text Box 4"/>
          <p:cNvSpPr txBox="1">
            <a:spLocks noChangeArrowheads="1"/>
          </p:cNvSpPr>
          <p:nvPr/>
        </p:nvSpPr>
        <p:spPr bwMode="auto">
          <a:xfrm>
            <a:off x="285720" y="1417156"/>
            <a:ext cx="8429684" cy="41549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63972" dir="14049741" sx="125000" sy="125000" algn="tl" rotWithShape="0">
              <a:srgbClr val="C7DFD3"/>
            </a:outerShdw>
          </a:effectLst>
        </p:spPr>
        <p:txBody>
          <a:bodyPr wrap="square">
            <a:spAutoFit/>
          </a:bodyPr>
          <a:lstStyle/>
          <a:p>
            <a:pPr marL="457200" indent="-457200" algn="l" eaLnBrk="0" hangingPunct="0">
              <a:spcBef>
                <a:spcPct val="50000"/>
              </a:spcBef>
              <a:defRPr/>
            </a:pP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Ada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4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aspek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disoroti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dalam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JSA :</a:t>
            </a:r>
          </a:p>
          <a:p>
            <a:pPr marL="457200" indent="-457200" algn="l" eaLnBrk="0" hangingPunct="0">
              <a:spcBef>
                <a:spcPct val="50000"/>
              </a:spcBef>
              <a:buFontTx/>
              <a:buAutoNum type="arabicPeriod"/>
              <a:defRPr/>
            </a:pP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Manusia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/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orang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terkait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dengan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jenis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pekerjaan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yg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dianalisis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: operator, supervisor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dll</a:t>
            </a:r>
            <a:endParaRPr lang="en-US" sz="2400" b="1" dirty="0">
              <a:solidFill>
                <a:srgbClr val="002060"/>
              </a:solidFill>
              <a:latin typeface="Baskerville Old Face" pitchFamily="18" charset="0"/>
            </a:endParaRPr>
          </a:p>
          <a:p>
            <a:pPr marL="457200" indent="-457200" algn="l" eaLnBrk="0" hangingPunct="0">
              <a:spcBef>
                <a:spcPct val="50000"/>
              </a:spcBef>
              <a:buFontTx/>
              <a:buAutoNum type="arabicPeriod" startAt="3"/>
              <a:defRPr/>
            </a:pP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Peralatan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dan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mesin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digunakan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Proses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)</a:t>
            </a:r>
          </a:p>
          <a:p>
            <a:pPr marL="457200" indent="-457200" algn="l" eaLnBrk="0" hangingPunct="0">
              <a:spcBef>
                <a:spcPct val="50000"/>
              </a:spcBef>
              <a:buFontTx/>
              <a:buAutoNum type="arabicPeriod" startAt="3"/>
              <a:defRPr/>
            </a:pP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Material (</a:t>
            </a: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Bahan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)</a:t>
            </a:r>
          </a:p>
          <a:p>
            <a:pPr marL="457200" indent="-457200" algn="l" eaLnBrk="0" hangingPunct="0">
              <a:spcBef>
                <a:spcPct val="50000"/>
              </a:spcBef>
              <a:buFontTx/>
              <a:buAutoNum type="arabicPeriod" startAt="3"/>
              <a:defRPr/>
            </a:pPr>
            <a:r>
              <a:rPr lang="en-US" sz="2400" b="1" dirty="0" err="1">
                <a:solidFill>
                  <a:srgbClr val="002060"/>
                </a:solidFill>
                <a:latin typeface="Baskerville Old Face" pitchFamily="18" charset="0"/>
              </a:rPr>
              <a:t>Lingkungan</a:t>
            </a:r>
            <a:r>
              <a:rPr lang="en-US" sz="2400" b="1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  <a:latin typeface="Baskerville Old Face" pitchFamily="18" charset="0"/>
              </a:rPr>
              <a:t>kerja</a:t>
            </a:r>
            <a:endParaRPr lang="id-ID" sz="2400" b="1" dirty="0" smtClean="0">
              <a:solidFill>
                <a:srgbClr val="002060"/>
              </a:solidFill>
              <a:latin typeface="Baskerville Old Face" pitchFamily="18" charset="0"/>
            </a:endParaRPr>
          </a:p>
          <a:p>
            <a:pPr marL="457200" indent="-457200" algn="l" eaLnBrk="0" hangingPunct="0">
              <a:spcBef>
                <a:spcPct val="50000"/>
              </a:spcBef>
              <a:defRPr/>
            </a:pPr>
            <a:r>
              <a:rPr lang="id-ID" sz="2400" b="1" i="1" dirty="0" smtClean="0">
                <a:solidFill>
                  <a:srgbClr val="002060"/>
                </a:solidFill>
                <a:latin typeface="Baskerville Old Face" pitchFamily="18" charset="0"/>
              </a:rPr>
              <a:t>	</a:t>
            </a:r>
            <a:r>
              <a:rPr lang="en-US" sz="2400" b="1" i="1" dirty="0" err="1" smtClean="0">
                <a:solidFill>
                  <a:srgbClr val="7030A0"/>
                </a:solidFill>
                <a:latin typeface="Baskerville Old Face" pitchFamily="18" charset="0"/>
              </a:rPr>
              <a:t>Metode</a:t>
            </a:r>
            <a:endParaRPr lang="id-ID" sz="2400" b="1" i="1" dirty="0" smtClean="0">
              <a:solidFill>
                <a:srgbClr val="7030A0"/>
              </a:solidFill>
              <a:latin typeface="Baskerville Old Face" pitchFamily="18" charset="0"/>
            </a:endParaRPr>
          </a:p>
          <a:p>
            <a:pPr marL="457200" indent="-457200" algn="l" eaLnBrk="0" hangingPunct="0">
              <a:spcBef>
                <a:spcPct val="50000"/>
              </a:spcBef>
              <a:defRPr/>
            </a:pPr>
            <a:r>
              <a:rPr lang="en-US" sz="2400" b="1" i="1" dirty="0" smtClean="0">
                <a:solidFill>
                  <a:srgbClr val="7030A0"/>
                </a:solidFill>
                <a:latin typeface="Baskerville Old Face" pitchFamily="18" charset="0"/>
              </a:rPr>
              <a:t>    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	</a:t>
            </a:r>
            <a:r>
              <a:rPr lang="en-US" sz="2400" b="1" i="1" dirty="0" err="1">
                <a:solidFill>
                  <a:srgbClr val="7030A0"/>
                </a:solidFill>
                <a:latin typeface="Baskerville Old Face" pitchFamily="18" charset="0"/>
              </a:rPr>
              <a:t>Praktek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Baskerville Old Face" pitchFamily="18" charset="0"/>
              </a:rPr>
              <a:t>kerja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Baskerville Old Face" pitchFamily="18" charset="0"/>
              </a:rPr>
              <a:t>dan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Baskerville Old Face" pitchFamily="18" charset="0"/>
              </a:rPr>
              <a:t>prosedur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Baskerville Old Face" pitchFamily="18" charset="0"/>
              </a:rPr>
              <a:t>kerja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2400" b="1" i="1" dirty="0" err="1">
                <a:solidFill>
                  <a:srgbClr val="7030A0"/>
                </a:solidFill>
                <a:latin typeface="Baskerville Old Face" pitchFamily="18" charset="0"/>
              </a:rPr>
              <a:t>dari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2400" b="1" i="1" dirty="0" err="1" smtClean="0">
                <a:solidFill>
                  <a:srgbClr val="7030A0"/>
                </a:solidFill>
                <a:latin typeface="Baskerville Old Face" pitchFamily="18" charset="0"/>
              </a:rPr>
              <a:t>pekerjaan</a:t>
            </a:r>
            <a:r>
              <a:rPr lang="en-US" sz="2400" b="1" i="1" dirty="0" smtClean="0">
                <a:solidFill>
                  <a:srgbClr val="7030A0"/>
                </a:solidFill>
                <a:latin typeface="Baskerville Old Face" pitchFamily="18" charset="0"/>
              </a:rPr>
              <a:t> 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yang </a:t>
            </a:r>
            <a:r>
              <a:rPr lang="en-US" sz="2400" b="1" i="1" dirty="0" err="1">
                <a:solidFill>
                  <a:srgbClr val="7030A0"/>
                </a:solidFill>
                <a:latin typeface="Baskerville Old Face" pitchFamily="18" charset="0"/>
              </a:rPr>
              <a:t>dianalisis</a:t>
            </a:r>
            <a:r>
              <a:rPr lang="en-US" sz="2400" b="1" i="1" dirty="0">
                <a:solidFill>
                  <a:srgbClr val="7030A0"/>
                </a:solidFill>
                <a:latin typeface="Baskerville Old Face" pitchFamily="18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65091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3657600" y="1552575"/>
            <a:ext cx="5105400" cy="378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628650" lvl="1" indent="-514350" algn="l" eaLnBrk="0" hangingPunct="0">
              <a:lnSpc>
                <a:spcPct val="120000"/>
              </a:lnSpc>
              <a:buFontTx/>
              <a:buChar char="•"/>
            </a:pP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Tentukan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jenis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pekerjaan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</a:p>
          <a:p>
            <a:pPr marL="628650" lvl="1" indent="-514350" algn="l" eaLnBrk="0" hangingPunct="0">
              <a:lnSpc>
                <a:spcPct val="120000"/>
              </a:lnSpc>
              <a:buFontTx/>
              <a:buChar char="•"/>
            </a:pPr>
            <a:r>
              <a:rPr lang="id-ID" sz="2400" dirty="0" smtClean="0">
                <a:solidFill>
                  <a:srgbClr val="002060"/>
                </a:solidFill>
                <a:latin typeface="Baskerville Old Face" pitchFamily="18" charset="0"/>
              </a:rPr>
              <a:t>U</a:t>
            </a:r>
            <a:r>
              <a:rPr lang="en-US" sz="2400" dirty="0" err="1" smtClean="0">
                <a:solidFill>
                  <a:srgbClr val="002060"/>
                </a:solidFill>
                <a:latin typeface="Baskerville Old Face" pitchFamily="18" charset="0"/>
              </a:rPr>
              <a:t>raikan</a:t>
            </a:r>
            <a:r>
              <a:rPr lang="en-US" sz="2400" dirty="0" smtClean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tahapan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pekerjaan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,</a:t>
            </a:r>
          </a:p>
          <a:p>
            <a:pPr marL="628650" lvl="1" indent="-514350" algn="l" eaLnBrk="0" hangingPunct="0">
              <a:lnSpc>
                <a:spcPct val="120000"/>
              </a:lnSpc>
              <a:buFontTx/>
              <a:buChar char="•"/>
            </a:pPr>
            <a:r>
              <a:rPr lang="id-ID" sz="2400" dirty="0" smtClean="0">
                <a:solidFill>
                  <a:srgbClr val="002060"/>
                </a:solidFill>
                <a:latin typeface="Baskerville Old Face" pitchFamily="18" charset="0"/>
              </a:rPr>
              <a:t>I</a:t>
            </a:r>
            <a:r>
              <a:rPr lang="en-US" sz="2400" dirty="0" err="1" smtClean="0">
                <a:solidFill>
                  <a:srgbClr val="002060"/>
                </a:solidFill>
                <a:latin typeface="Baskerville Old Face" pitchFamily="18" charset="0"/>
              </a:rPr>
              <a:t>dentifikasi</a:t>
            </a:r>
            <a:r>
              <a:rPr lang="en-US" sz="2400" dirty="0" smtClean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potensi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bahaya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yang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mungkin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ada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,</a:t>
            </a:r>
          </a:p>
          <a:p>
            <a:pPr marL="628650" lvl="1" indent="-514350" algn="l" eaLnBrk="0" hangingPunct="0">
              <a:lnSpc>
                <a:spcPct val="120000"/>
              </a:lnSpc>
              <a:buFontTx/>
              <a:buChar char="•"/>
            </a:pPr>
            <a:r>
              <a:rPr lang="id-ID" sz="2400" dirty="0" err="1" smtClean="0">
                <a:solidFill>
                  <a:srgbClr val="002060"/>
                </a:solidFill>
                <a:latin typeface="Baskerville Old Face" pitchFamily="18" charset="0"/>
              </a:rPr>
              <a:t>T</a:t>
            </a:r>
            <a:r>
              <a:rPr lang="en-US" sz="2400" dirty="0" err="1" smtClean="0">
                <a:solidFill>
                  <a:srgbClr val="002060"/>
                </a:solidFill>
                <a:latin typeface="Baskerville Old Face" pitchFamily="18" charset="0"/>
              </a:rPr>
              <a:t>etapkan</a:t>
            </a:r>
            <a:r>
              <a:rPr lang="en-US" sz="2400" dirty="0" smtClean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tindakan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untuk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mengendalikan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bahaya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atau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menghilangkannya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sama</a:t>
            </a:r>
            <a:r>
              <a:rPr lang="en-US" sz="2400" dirty="0">
                <a:solidFill>
                  <a:srgbClr val="002060"/>
                </a:solidFill>
                <a:latin typeface="Baskerville Old Face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Baskerville Old Face" pitchFamily="18" charset="0"/>
              </a:rPr>
              <a:t>sekali</a:t>
            </a:r>
            <a:endParaRPr lang="en-US" sz="2400" dirty="0">
              <a:solidFill>
                <a:srgbClr val="002060"/>
              </a:solidFill>
              <a:latin typeface="Baskerville Old Face" pitchFamily="18" charset="0"/>
            </a:endParaRPr>
          </a:p>
          <a:p>
            <a:pPr marL="628650" lvl="1" indent="-514350" algn="l" eaLnBrk="0" hangingPunct="0">
              <a:lnSpc>
                <a:spcPct val="120000"/>
              </a:lnSpc>
              <a:buFontTx/>
              <a:buChar char="•"/>
            </a:pPr>
            <a:endParaRPr lang="en-US" sz="32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7200" y="2286000"/>
          <a:ext cx="3324225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44" name="Clip" r:id="rId3" imgW="944280" imgH="1180440" progId="">
                  <p:embed/>
                </p:oleObj>
              </mc:Choice>
              <mc:Fallback>
                <p:oleObj name="Clip" r:id="rId3" imgW="944280" imgH="1180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324225" cy="415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1142976" y="357166"/>
            <a:ext cx="4028348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 dirty="0" err="1" smtClean="0">
                <a:solidFill>
                  <a:srgbClr val="FFFF00"/>
                </a:solidFill>
                <a:latin typeface="Baskerville Old Face" pitchFamily="18" charset="0"/>
                <a:cs typeface="Times New Roman" pitchFamily="18" charset="0"/>
              </a:rPr>
              <a:t>Langkah</a:t>
            </a:r>
            <a:r>
              <a:rPr lang="en-US" sz="3200" dirty="0" smtClean="0">
                <a:solidFill>
                  <a:srgbClr val="FFFF00"/>
                </a:solidFill>
                <a:latin typeface="Baskerville Old Face" pitchFamily="18" charset="0"/>
                <a:cs typeface="Times New Roman" pitchFamily="18" charset="0"/>
              </a:rPr>
              <a:t>-</a:t>
            </a:r>
            <a:r>
              <a:rPr lang="id-ID" sz="3200" dirty="0" smtClean="0">
                <a:solidFill>
                  <a:srgbClr val="FFFF00"/>
                </a:solidFill>
                <a:latin typeface="Baskerville Old Face" pitchFamily="18" charset="0"/>
                <a:cs typeface="Times New Roman" pitchFamily="18" charset="0"/>
              </a:rPr>
              <a:t>L</a:t>
            </a:r>
            <a:r>
              <a:rPr lang="en-US" sz="3200" dirty="0" err="1" smtClean="0">
                <a:solidFill>
                  <a:srgbClr val="FFFF00"/>
                </a:solidFill>
                <a:latin typeface="Baskerville Old Face" pitchFamily="18" charset="0"/>
                <a:cs typeface="Times New Roman" pitchFamily="18" charset="0"/>
              </a:rPr>
              <a:t>angkah</a:t>
            </a:r>
            <a:r>
              <a:rPr lang="en-US" sz="3200" dirty="0" smtClean="0">
                <a:solidFill>
                  <a:srgbClr val="FFFF00"/>
                </a:solidFill>
                <a:latin typeface="Baskerville Old Face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FFFF00"/>
                </a:solidFill>
                <a:latin typeface="Baskerville Old Face" pitchFamily="18" charset="0"/>
                <a:cs typeface="Times New Roman" pitchFamily="18" charset="0"/>
              </a:rPr>
              <a:t>JSA :</a:t>
            </a:r>
          </a:p>
        </p:txBody>
      </p:sp>
    </p:spTree>
    <p:extLst>
      <p:ext uri="{BB962C8B-B14F-4D97-AF65-F5344CB8AC3E}">
        <p14:creationId xmlns:p14="http://schemas.microsoft.com/office/powerpoint/2010/main" val="3154587370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596" y="1571612"/>
            <a:ext cx="8229600" cy="3505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5400" dirty="0" smtClean="0">
                <a:latin typeface="Baskerville Old Face" pitchFamily="18" charset="0"/>
              </a:rPr>
              <a:t>DISKUSI KELOMPOK I</a:t>
            </a:r>
            <a:endParaRPr lang="id-ID" sz="5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381000" y="1143000"/>
            <a:ext cx="8458200" cy="54102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077200" cy="5105400"/>
          </a:xfrm>
        </p:spPr>
        <p:txBody>
          <a:bodyPr/>
          <a:lstStyle/>
          <a:p>
            <a:pPr>
              <a:buNone/>
            </a:pPr>
            <a:r>
              <a:rPr lang="id-ID" sz="2800" dirty="0" smtClean="0">
                <a:solidFill>
                  <a:srgbClr val="002060"/>
                </a:solidFill>
                <a:latin typeface="Baskerville Old Face" pitchFamily="18" charset="0"/>
              </a:rPr>
              <a:t>	Seluruh peserta dibagi menjadi 3 kelompok</a:t>
            </a:r>
          </a:p>
          <a:p>
            <a:pPr>
              <a:buNone/>
            </a:pPr>
            <a:r>
              <a:rPr lang="id-ID" sz="2800" dirty="0" smtClean="0">
                <a:solidFill>
                  <a:srgbClr val="002060"/>
                </a:solidFill>
                <a:latin typeface="Baskerville Old Face" pitchFamily="18" charset="0"/>
              </a:rPr>
              <a:t>Tugas :</a:t>
            </a:r>
          </a:p>
          <a:p>
            <a:r>
              <a:rPr lang="id-ID" sz="2800" dirty="0" smtClean="0">
                <a:solidFill>
                  <a:srgbClr val="002060"/>
                </a:solidFill>
                <a:latin typeface="Baskerville Old Face" pitchFamily="18" charset="0"/>
              </a:rPr>
              <a:t>Setiap kelompok menjadi tim dalam suatu  perusahaan</a:t>
            </a:r>
          </a:p>
          <a:p>
            <a:r>
              <a:rPr lang="id-ID" sz="2800" dirty="0" smtClean="0">
                <a:solidFill>
                  <a:srgbClr val="002060"/>
                </a:solidFill>
                <a:latin typeface="Baskerville Old Face" pitchFamily="18" charset="0"/>
              </a:rPr>
              <a:t>Pilihlah satu jenis pekerjaan dan uraikan tahapan pekerjaannya</a:t>
            </a:r>
          </a:p>
          <a:p>
            <a:r>
              <a:rPr lang="id-ID" sz="2800" dirty="0" smtClean="0">
                <a:solidFill>
                  <a:srgbClr val="002060"/>
                </a:solidFill>
                <a:latin typeface="Baskerville Old Face" pitchFamily="18" charset="0"/>
              </a:rPr>
              <a:t>Lakukan Identifikasi Potensi Bahaya pada pekerjaan tersebut sesuai tabel </a:t>
            </a:r>
          </a:p>
          <a:p>
            <a:r>
              <a:rPr lang="id-ID" sz="2800" dirty="0" smtClean="0">
                <a:solidFill>
                  <a:srgbClr val="002060"/>
                </a:solidFill>
                <a:latin typeface="Baskerville Old Face" pitchFamily="18" charset="0"/>
              </a:rPr>
              <a:t>Buatlah rencana kerja untuk mengendalikan potensi bahaya tersebut sesuai tabel 2</a:t>
            </a:r>
          </a:p>
        </p:txBody>
      </p:sp>
    </p:spTree>
    <p:extLst>
      <p:ext uri="{BB962C8B-B14F-4D97-AF65-F5344CB8AC3E}">
        <p14:creationId xmlns:p14="http://schemas.microsoft.com/office/powerpoint/2010/main" val="849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1084</TotalTime>
  <Words>865</Words>
  <Application>Microsoft Office PowerPoint</Application>
  <PresentationFormat>On-screen Show (4:3)</PresentationFormat>
  <Paragraphs>253</Paragraphs>
  <Slides>27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cdb2004146l</vt:lpstr>
      <vt:lpstr>Clip</vt:lpstr>
      <vt:lpstr>Dasar K3, Peraturan Perundangan &amp; JSA/JSO </vt:lpstr>
      <vt:lpstr>PowerPoint Presentation</vt:lpstr>
      <vt:lpstr>Program K3 di Perusahaan</vt:lpstr>
      <vt:lpstr>PowerPoint Presentation</vt:lpstr>
      <vt:lpstr>MANFAAT PENERAPAN JSA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SAFETY OBSERVATION</vt:lpstr>
      <vt:lpstr>PowerPoint Presentation</vt:lpstr>
      <vt:lpstr>UU No. 1 Tahun 1970  Keselamatan Kerja</vt:lpstr>
      <vt:lpstr>RUANG LINGKUP Pasal 2</vt:lpstr>
      <vt:lpstr>PowerPoint Presentation</vt:lpstr>
      <vt:lpstr>UU No. 1 Tahun 1970  Keselamatan Kerja</vt:lpstr>
      <vt:lpstr>PowerPoint Presentation</vt:lpstr>
      <vt:lpstr>UU No. 1 Tahun 1970  Keselamatan Kerja</vt:lpstr>
      <vt:lpstr>Kewajiban Pengurus / Pimpinan Perusahaan  </vt:lpstr>
      <vt:lpstr>Lanjutan Kewajiban Pengurus / Pimpinan Perusahaan  </vt:lpstr>
      <vt:lpstr>Kewajiban dan Hak Tenaga Kerja Pasal 12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Sosialisasi K3</dc:title>
  <dc:creator>Sekar</dc:creator>
  <cp:lastModifiedBy>ASEP CABUL</cp:lastModifiedBy>
  <cp:revision>79</cp:revision>
  <dcterms:created xsi:type="dcterms:W3CDTF">2012-08-08T13:33:20Z</dcterms:created>
  <dcterms:modified xsi:type="dcterms:W3CDTF">2018-04-18T08:05:45Z</dcterms:modified>
</cp:coreProperties>
</file>