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2"/>
  </p:notesMasterIdLst>
  <p:sldIdLst>
    <p:sldId id="356" r:id="rId2"/>
    <p:sldId id="256" r:id="rId3"/>
    <p:sldId id="305" r:id="rId4"/>
    <p:sldId id="306" r:id="rId5"/>
    <p:sldId id="307" r:id="rId6"/>
    <p:sldId id="308" r:id="rId7"/>
    <p:sldId id="309" r:id="rId8"/>
    <p:sldId id="310" r:id="rId9"/>
    <p:sldId id="318" r:id="rId10"/>
    <p:sldId id="319" r:id="rId11"/>
    <p:sldId id="320" r:id="rId12"/>
    <p:sldId id="321" r:id="rId13"/>
    <p:sldId id="323" r:id="rId14"/>
    <p:sldId id="324" r:id="rId15"/>
    <p:sldId id="326" r:id="rId16"/>
    <p:sldId id="325" r:id="rId17"/>
    <p:sldId id="332" r:id="rId18"/>
    <p:sldId id="333" r:id="rId19"/>
    <p:sldId id="334" r:id="rId20"/>
    <p:sldId id="335" r:id="rId21"/>
    <p:sldId id="336" r:id="rId22"/>
    <p:sldId id="337" r:id="rId23"/>
    <p:sldId id="338" r:id="rId24"/>
    <p:sldId id="355" r:id="rId25"/>
    <p:sldId id="327" r:id="rId26"/>
    <p:sldId id="328" r:id="rId27"/>
    <p:sldId id="329" r:id="rId28"/>
    <p:sldId id="330" r:id="rId29"/>
    <p:sldId id="339" r:id="rId30"/>
    <p:sldId id="340" r:id="rId31"/>
    <p:sldId id="331" r:id="rId32"/>
    <p:sldId id="352" r:id="rId33"/>
    <p:sldId id="343" r:id="rId34"/>
    <p:sldId id="344" r:id="rId35"/>
    <p:sldId id="342" r:id="rId36"/>
    <p:sldId id="345" r:id="rId37"/>
    <p:sldId id="346" r:id="rId38"/>
    <p:sldId id="347" r:id="rId39"/>
    <p:sldId id="353" r:id="rId40"/>
    <p:sldId id="354"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00"/>
    <a:srgbClr val="0066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1765" autoAdjust="0"/>
    <p:restoredTop sz="96625" autoAdjust="0"/>
  </p:normalViewPr>
  <p:slideViewPr>
    <p:cSldViewPr>
      <p:cViewPr>
        <p:scale>
          <a:sx n="90" d="100"/>
          <a:sy n="90" d="100"/>
        </p:scale>
        <p:origin x="-660" y="696"/>
      </p:cViewPr>
      <p:guideLst>
        <p:guide orient="horz" pos="2160"/>
        <p:guide pos="2880"/>
      </p:guideLst>
    </p:cSldViewPr>
  </p:slideViewPr>
  <p:notesTextViewPr>
    <p:cViewPr>
      <p:scale>
        <a:sx n="66" d="100"/>
        <a:sy n="66" d="100"/>
      </p:scale>
      <p:origin x="0" y="0"/>
    </p:cViewPr>
  </p:notesTextViewPr>
  <p:sorterViewPr>
    <p:cViewPr>
      <p:scale>
        <a:sx n="100" d="100"/>
        <a:sy n="100" d="100"/>
      </p:scale>
      <p:origin x="0" y="4746"/>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BE8454D-C88E-4AE6-B14E-0A89017ABF91}" type="datetimeFigureOut">
              <a:rPr lang="en-SG" smtClean="0"/>
              <a:pPr/>
              <a:t>25/9/2016</a:t>
            </a:fld>
            <a:endParaRPr lang="en-SG"/>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4A1CB9A-DFF1-433A-8584-9F8642C57CFD}" type="slidenum">
              <a:rPr lang="en-SG" smtClean="0"/>
              <a:pPr/>
              <a:t>‹#›</a:t>
            </a:fld>
            <a:endParaRPr lang="en-SG"/>
          </a:p>
        </p:txBody>
      </p:sp>
    </p:spTree>
    <p:extLst>
      <p:ext uri="{BB962C8B-B14F-4D97-AF65-F5344CB8AC3E}">
        <p14:creationId xmlns:p14="http://schemas.microsoft.com/office/powerpoint/2010/main" xmlns="" val="34085086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smtClean="0"/>
              <a:t>Referensi</a:t>
            </a:r>
            <a:r>
              <a:rPr lang="id-ID" baseline="0" dirty="0" smtClean="0"/>
              <a:t> Konsideran UU no. 1 tahun 1970 </a:t>
            </a:r>
          </a:p>
          <a:p>
            <a:endParaRPr lang="id-ID" baseline="0" dirty="0" smtClean="0"/>
          </a:p>
          <a:p>
            <a:pPr marL="228600" indent="-228600">
              <a:buFont typeface="+mj-lt"/>
              <a:buAutoNum type="alphaLcPeriod"/>
            </a:pPr>
            <a:r>
              <a:rPr lang="id-ID" sz="1200" b="0" i="0" u="none" strike="noStrike" kern="1200" baseline="0" dirty="0" smtClean="0">
                <a:solidFill>
                  <a:schemeClr val="tx1"/>
                </a:solidFill>
                <a:latin typeface="+mn-lt"/>
                <a:ea typeface="+mn-ea"/>
                <a:cs typeface="+mn-cs"/>
              </a:rPr>
              <a:t>Bahwa setiap tenaga kerja berhak mendapat perlindungan atas keselamatan dalam melakukan pekerjaan untuk kesejahteraan dan meningkatkan produksi serta produktivitas Nasional;</a:t>
            </a:r>
          </a:p>
          <a:p>
            <a:pPr marL="228600" indent="-228600">
              <a:buFont typeface="+mj-lt"/>
              <a:buAutoNum type="alphaLcPeriod"/>
            </a:pPr>
            <a:r>
              <a:rPr lang="sv-SE" sz="1200" b="0" i="0" u="none" strike="noStrike" kern="1200" baseline="0" dirty="0" smtClean="0">
                <a:solidFill>
                  <a:schemeClr val="tx1"/>
                </a:solidFill>
                <a:latin typeface="+mn-lt"/>
                <a:ea typeface="+mn-ea"/>
                <a:cs typeface="+mn-cs"/>
              </a:rPr>
              <a:t>bahwa setiap orang lainnya yang berada di tempat kerja perlu</a:t>
            </a:r>
            <a:r>
              <a:rPr lang="id-ID" sz="1200" b="0" i="0" u="none" strike="noStrike" kern="1200" baseline="0" dirty="0" smtClean="0">
                <a:solidFill>
                  <a:schemeClr val="tx1"/>
                </a:solidFill>
                <a:latin typeface="+mn-lt"/>
                <a:ea typeface="+mn-ea"/>
                <a:cs typeface="+mn-cs"/>
              </a:rPr>
              <a:t> terjamin pula keselamatannya;</a:t>
            </a:r>
          </a:p>
          <a:p>
            <a:pPr marL="228600" indent="-228600">
              <a:buFont typeface="+mj-lt"/>
              <a:buAutoNum type="alphaLcPeriod"/>
            </a:pPr>
            <a:r>
              <a:rPr lang="id-ID" sz="1200" b="0" i="0" u="none" strike="noStrike" kern="1200" baseline="0" dirty="0" smtClean="0">
                <a:solidFill>
                  <a:schemeClr val="tx1"/>
                </a:solidFill>
                <a:latin typeface="+mn-lt"/>
                <a:ea typeface="+mn-ea"/>
                <a:cs typeface="+mn-cs"/>
              </a:rPr>
              <a:t>bahwa setiap sumber produksi perlu dipakai dan dipergunakan secara aman dan effisien;</a:t>
            </a:r>
          </a:p>
          <a:p>
            <a:pPr marL="228600" indent="-228600">
              <a:buFont typeface="+mj-lt"/>
              <a:buAutoNum type="alphaLcPeriod"/>
            </a:pPr>
            <a:r>
              <a:rPr lang="id-ID" sz="1200" b="0" i="0" u="none" strike="noStrike" kern="1200" baseline="0" dirty="0" smtClean="0">
                <a:solidFill>
                  <a:schemeClr val="tx1"/>
                </a:solidFill>
                <a:latin typeface="+mn-lt"/>
                <a:ea typeface="+mn-ea"/>
                <a:cs typeface="+mn-cs"/>
              </a:rPr>
              <a:t>bahwa berhubung dengan itu perlu diadakan segala daya upaya untuk membina norma-norma perlindungan kerja;</a:t>
            </a:r>
            <a:endParaRPr lang="id-ID" dirty="0"/>
          </a:p>
        </p:txBody>
      </p:sp>
      <p:sp>
        <p:nvSpPr>
          <p:cNvPr id="4" name="Slide Number Placeholder 3"/>
          <p:cNvSpPr>
            <a:spLocks noGrp="1"/>
          </p:cNvSpPr>
          <p:nvPr>
            <p:ph type="sldNum" sz="quarter" idx="10"/>
          </p:nvPr>
        </p:nvSpPr>
        <p:spPr/>
        <p:txBody>
          <a:bodyPr/>
          <a:lstStyle/>
          <a:p>
            <a:fld id="{D4A1CB9A-DFF1-433A-8584-9F8642C57CFD}" type="slidenum">
              <a:rPr lang="en-SG" smtClean="0"/>
              <a:pPr/>
              <a:t>5</a:t>
            </a:fld>
            <a:endParaRPr lang="en-SG"/>
          </a:p>
        </p:txBody>
      </p:sp>
    </p:spTree>
    <p:extLst>
      <p:ext uri="{BB962C8B-B14F-4D97-AF65-F5344CB8AC3E}">
        <p14:creationId xmlns:p14="http://schemas.microsoft.com/office/powerpoint/2010/main" xmlns="" val="38727590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smtClean="0"/>
              <a:t>UU</a:t>
            </a:r>
            <a:r>
              <a:rPr lang="id-ID" baseline="0" dirty="0" smtClean="0"/>
              <a:t> no 1 tahun 1970</a:t>
            </a:r>
            <a:endParaRPr lang="id-ID" dirty="0" smtClean="0"/>
          </a:p>
          <a:p>
            <a:r>
              <a:rPr lang="id-ID" dirty="0" smtClean="0"/>
              <a:t>Pasal 15</a:t>
            </a:r>
          </a:p>
          <a:p>
            <a:r>
              <a:rPr lang="id-ID" dirty="0" smtClean="0"/>
              <a:t>(1) Pelaksanaan ketentuan tersebut pada pasal-pasal di atas diatur lebih lanjut dengan</a:t>
            </a:r>
          </a:p>
          <a:p>
            <a:r>
              <a:rPr lang="id-ID" dirty="0" smtClean="0"/>
              <a:t>peraturan perundangan.</a:t>
            </a:r>
          </a:p>
          <a:p>
            <a:r>
              <a:rPr lang="id-ID" dirty="0" smtClean="0"/>
              <a:t>(2) Peraturan perundangan tersebut pada ayat (1) dapat memberikan ancaman pidana atas</a:t>
            </a:r>
          </a:p>
          <a:p>
            <a:r>
              <a:rPr lang="id-ID" dirty="0" smtClean="0"/>
              <a:t>pelanggaran peraturannya dengan hukuman kurungan selama-lamanya 3 (tiga) bulan</a:t>
            </a:r>
          </a:p>
          <a:p>
            <a:r>
              <a:rPr lang="id-ID" dirty="0" smtClean="0"/>
              <a:t>atau denda setinggi-tingginya Rp. 100.000,- (seratus ribu rupiah).</a:t>
            </a:r>
          </a:p>
          <a:p>
            <a:r>
              <a:rPr lang="id-ID" dirty="0" smtClean="0"/>
              <a:t>(3) Tindak pidana tersebut adalah pelanggaran.</a:t>
            </a:r>
          </a:p>
          <a:p>
            <a:endParaRPr lang="id-ID" dirty="0" smtClean="0"/>
          </a:p>
          <a:p>
            <a:pPr algn="l"/>
            <a:r>
              <a:rPr lang="id-ID" sz="1200" b="1" i="0" u="none" strike="noStrike" baseline="0" dirty="0" smtClean="0">
                <a:latin typeface="TimesNewRoman,Bold"/>
              </a:rPr>
              <a:t>Pasal 186</a:t>
            </a:r>
          </a:p>
          <a:p>
            <a:pPr algn="l"/>
            <a:r>
              <a:rPr lang="id-ID" sz="1200" b="0" i="0" u="none" strike="noStrike" baseline="0" dirty="0" smtClean="0">
                <a:latin typeface="TimesNewRoman"/>
              </a:rPr>
              <a:t>(1) Barang siapa melanggar ketentuan sebagaimana dimaksud dalam Pasal 35 ayat (2) dan ayat (3), Pasal 93 ayat (2), Pasal 137, dan Pasal 138 ayat (1), dikenakan sanksi </a:t>
            </a:r>
            <a:r>
              <a:rPr lang="sv-SE" sz="1200" b="0" i="0" u="none" strike="noStrike" baseline="0" dirty="0" smtClean="0">
                <a:latin typeface="TimesNewRoman"/>
              </a:rPr>
              <a:t>pidana penjara paling singkat 1 (satu) bulan dan paling lama 4 (empat) tahun dan/atau</a:t>
            </a:r>
            <a:r>
              <a:rPr lang="id-ID" sz="1200" b="0" i="0" u="none" strike="noStrike" baseline="0" dirty="0" smtClean="0">
                <a:latin typeface="TimesNewRoman"/>
              </a:rPr>
              <a:t> denda paling sedikit Rp 10.000.000,00 (sepuluh juta rupiah) dan paling banyak Rp </a:t>
            </a:r>
            <a:r>
              <a:rPr lang="fi-FI" sz="1200" b="0" i="0" u="none" strike="noStrike" baseline="0" dirty="0" smtClean="0">
                <a:latin typeface="TimesNewRoman"/>
              </a:rPr>
              <a:t>400.000.000,00 (empat ratus juta rupiah).</a:t>
            </a:r>
          </a:p>
          <a:p>
            <a:pPr algn="l"/>
            <a:r>
              <a:rPr lang="id-ID" sz="1200" b="0" i="0" u="none" strike="noStrike" baseline="0" dirty="0" smtClean="0">
                <a:latin typeface="TimesNewRoman"/>
              </a:rPr>
              <a:t>(2) Tindak pidana sebagaimana dimaksud dalam ayat (1) merupakan tindak pidana pelanggaran.</a:t>
            </a:r>
            <a:endParaRPr lang="id-ID" dirty="0"/>
          </a:p>
        </p:txBody>
      </p:sp>
      <p:sp>
        <p:nvSpPr>
          <p:cNvPr id="4" name="Slide Number Placeholder 3"/>
          <p:cNvSpPr>
            <a:spLocks noGrp="1"/>
          </p:cNvSpPr>
          <p:nvPr>
            <p:ph type="sldNum" sz="quarter" idx="10"/>
          </p:nvPr>
        </p:nvSpPr>
        <p:spPr/>
        <p:txBody>
          <a:bodyPr/>
          <a:lstStyle/>
          <a:p>
            <a:fld id="{D4A1CB9A-DFF1-433A-8584-9F8642C57CFD}" type="slidenum">
              <a:rPr lang="en-SG" smtClean="0"/>
              <a:pPr/>
              <a:t>22</a:t>
            </a:fld>
            <a:endParaRPr lang="en-SG"/>
          </a:p>
        </p:txBody>
      </p:sp>
    </p:spTree>
    <p:extLst>
      <p:ext uri="{BB962C8B-B14F-4D97-AF65-F5344CB8AC3E}">
        <p14:creationId xmlns:p14="http://schemas.microsoft.com/office/powerpoint/2010/main" xmlns="" val="36677600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smtClean="0"/>
              <a:t>UU</a:t>
            </a:r>
            <a:r>
              <a:rPr lang="id-ID" baseline="0" dirty="0" smtClean="0"/>
              <a:t> no 1 tahun 1970</a:t>
            </a:r>
          </a:p>
          <a:p>
            <a:r>
              <a:rPr lang="id-ID" sz="1200" b="1" i="0" u="none" strike="noStrike" kern="1200" baseline="0" dirty="0" smtClean="0">
                <a:solidFill>
                  <a:schemeClr val="tx1"/>
                </a:solidFill>
                <a:latin typeface="+mn-lt"/>
                <a:ea typeface="+mn-ea"/>
                <a:cs typeface="+mn-cs"/>
              </a:rPr>
              <a:t>PENGAWASAN</a:t>
            </a:r>
          </a:p>
          <a:p>
            <a:r>
              <a:rPr lang="id-ID" sz="1200" b="1" i="0" u="none" strike="noStrike" kern="1200" baseline="0" dirty="0" smtClean="0">
                <a:solidFill>
                  <a:schemeClr val="tx1"/>
                </a:solidFill>
                <a:latin typeface="+mn-lt"/>
                <a:ea typeface="+mn-ea"/>
                <a:cs typeface="+mn-cs"/>
              </a:rPr>
              <a:t>Pasal 5</a:t>
            </a:r>
          </a:p>
          <a:p>
            <a:r>
              <a:rPr lang="id-ID" sz="1200" b="0" i="0" u="none" strike="noStrike" kern="1200" baseline="0" dirty="0" smtClean="0">
                <a:solidFill>
                  <a:schemeClr val="tx1"/>
                </a:solidFill>
                <a:latin typeface="+mn-lt"/>
                <a:ea typeface="+mn-ea"/>
                <a:cs typeface="+mn-cs"/>
              </a:rPr>
              <a:t>(1) Direktur melakukan pelaksanaan umum terhadap Undang-undang ini, sedangkan para pegawai pengawas dan ahli keselamatan kerja ditugaskan menjalankan pengawasan langsung terhadap ditaatinya Undang-undang ini dan membantu pelaksanaannya.</a:t>
            </a:r>
          </a:p>
          <a:p>
            <a:r>
              <a:rPr lang="id-ID" sz="1200" b="0" i="0" u="none" strike="noStrike" kern="1200" baseline="0" dirty="0" smtClean="0">
                <a:solidFill>
                  <a:schemeClr val="tx1"/>
                </a:solidFill>
                <a:latin typeface="+mn-lt"/>
                <a:ea typeface="+mn-ea"/>
                <a:cs typeface="+mn-cs"/>
              </a:rPr>
              <a:t>(2) Wewenang dan kewajiban direktur, pegawai pengawas dan ahli keselamatan kerja </a:t>
            </a:r>
            <a:r>
              <a:rPr lang="sv-SE" sz="1200" b="0" i="0" u="none" strike="noStrike" kern="1200" baseline="0" dirty="0" smtClean="0">
                <a:solidFill>
                  <a:schemeClr val="tx1"/>
                </a:solidFill>
                <a:latin typeface="+mn-lt"/>
                <a:ea typeface="+mn-ea"/>
                <a:cs typeface="+mn-cs"/>
              </a:rPr>
              <a:t>dalam melaksanakan Undang-undang ini diatur dengan peraturan perundangan.</a:t>
            </a:r>
            <a:endParaRPr lang="id-ID" sz="1200" b="0" i="0" u="none" strike="noStrike" kern="1200" baseline="0" dirty="0" smtClean="0">
              <a:solidFill>
                <a:schemeClr val="tx1"/>
              </a:solidFill>
              <a:latin typeface="+mn-lt"/>
              <a:ea typeface="+mn-ea"/>
              <a:cs typeface="+mn-cs"/>
            </a:endParaRPr>
          </a:p>
          <a:p>
            <a:endParaRPr lang="id-ID" sz="1200" b="0" i="0" u="none" strike="noStrike" kern="1200" baseline="0" dirty="0" smtClean="0">
              <a:solidFill>
                <a:schemeClr val="tx1"/>
              </a:solidFill>
              <a:latin typeface="+mn-lt"/>
              <a:ea typeface="+mn-ea"/>
              <a:cs typeface="+mn-cs"/>
            </a:endParaRPr>
          </a:p>
          <a:p>
            <a:r>
              <a:rPr lang="id-ID" sz="1200" b="0" i="0" u="none" strike="noStrike" kern="1200" baseline="0" dirty="0" smtClean="0">
                <a:solidFill>
                  <a:schemeClr val="tx1"/>
                </a:solidFill>
                <a:latin typeface="+mn-lt"/>
                <a:ea typeface="+mn-ea"/>
                <a:cs typeface="+mn-cs"/>
              </a:rPr>
              <a:t>UU no 13 tahun 2003</a:t>
            </a:r>
          </a:p>
          <a:p>
            <a:pPr algn="l"/>
            <a:r>
              <a:rPr lang="id-ID" sz="1200" b="1" i="0" u="none" strike="noStrike" baseline="0" dirty="0" smtClean="0">
                <a:latin typeface="TimesNewRoman,Bold"/>
              </a:rPr>
              <a:t>PENGAWASAN</a:t>
            </a:r>
          </a:p>
          <a:p>
            <a:pPr algn="l"/>
            <a:r>
              <a:rPr lang="id-ID" sz="1200" b="1" i="0" u="none" strike="noStrike" baseline="0" dirty="0" smtClean="0">
                <a:latin typeface="TimesNewRoman,Bold"/>
              </a:rPr>
              <a:t>Pasal 176</a:t>
            </a:r>
          </a:p>
          <a:p>
            <a:pPr algn="l"/>
            <a:r>
              <a:rPr lang="id-ID" sz="1200" b="0" i="0" u="none" strike="noStrike" baseline="0" dirty="0" smtClean="0">
                <a:latin typeface="TimesNewRoman"/>
              </a:rPr>
              <a:t>Pengawasan ketenagakerjaan dilakukan oleh pegawai pengawas ketenaga-kerjaan yang mempunyai kompetensi dan independen guna menjamin pelaksanaan peraturan perundang-undangan ketenagakerjaan.</a:t>
            </a:r>
            <a:endParaRPr lang="id-ID" sz="1200" b="0" i="0" u="none" strike="noStrike" kern="1200" baseline="0" dirty="0" smtClean="0">
              <a:solidFill>
                <a:schemeClr val="tx1"/>
              </a:solidFill>
              <a:latin typeface="+mn-lt"/>
              <a:ea typeface="+mn-ea"/>
              <a:cs typeface="+mn-cs"/>
            </a:endParaRPr>
          </a:p>
          <a:p>
            <a:endParaRPr lang="id-ID" sz="1200" b="0" i="0" u="none" strike="noStrike" kern="1200" baseline="0" dirty="0" smtClean="0">
              <a:solidFill>
                <a:schemeClr val="tx1"/>
              </a:solidFill>
              <a:latin typeface="+mn-lt"/>
              <a:ea typeface="+mn-ea"/>
              <a:cs typeface="+mn-cs"/>
            </a:endParaRPr>
          </a:p>
          <a:p>
            <a:r>
              <a:rPr lang="id-ID" sz="1200" b="0" i="0" u="none" strike="noStrike" kern="1200" baseline="0" dirty="0" smtClean="0">
                <a:solidFill>
                  <a:schemeClr val="tx1"/>
                </a:solidFill>
                <a:latin typeface="+mn-lt"/>
                <a:ea typeface="+mn-ea"/>
                <a:cs typeface="+mn-cs"/>
              </a:rPr>
              <a:t>Permenaker No 2 tahun 1992</a:t>
            </a:r>
          </a:p>
          <a:p>
            <a:r>
              <a:rPr lang="id-ID" sz="1200" b="1" i="0" u="none" strike="noStrike" kern="1200" baseline="0" dirty="0" smtClean="0">
                <a:solidFill>
                  <a:schemeClr val="tx1"/>
                </a:solidFill>
                <a:latin typeface="+mn-lt"/>
                <a:ea typeface="+mn-ea"/>
                <a:cs typeface="+mn-cs"/>
              </a:rPr>
              <a:t>Pasal 9</a:t>
            </a:r>
          </a:p>
          <a:p>
            <a:r>
              <a:rPr lang="fi-FI" sz="1200" b="0" i="0" u="none" strike="noStrike" kern="1200" baseline="0" dirty="0" smtClean="0">
                <a:solidFill>
                  <a:schemeClr val="tx1"/>
                </a:solidFill>
                <a:latin typeface="+mn-lt"/>
                <a:ea typeface="+mn-ea"/>
                <a:cs typeface="+mn-cs"/>
              </a:rPr>
              <a:t>(1) Ahli keselamatan dan kesehatan kerja berkewajiban:</a:t>
            </a:r>
          </a:p>
          <a:p>
            <a:r>
              <a:rPr lang="fi-FI" sz="1200" b="0" i="0" u="none" strike="noStrike" kern="1200" baseline="0" dirty="0" smtClean="0">
                <a:solidFill>
                  <a:schemeClr val="tx1"/>
                </a:solidFill>
                <a:latin typeface="+mn-lt"/>
                <a:ea typeface="+mn-ea"/>
                <a:cs typeface="+mn-cs"/>
              </a:rPr>
              <a:t>a. Membantu mengawasi pelaksanaan peraturan perundangan keselamatan dan</a:t>
            </a:r>
            <a:r>
              <a:rPr lang="id-ID" sz="1200" b="0" i="0" u="none" strike="noStrike" kern="1200" baseline="0" dirty="0" smtClean="0">
                <a:solidFill>
                  <a:schemeClr val="tx1"/>
                </a:solidFill>
                <a:latin typeface="+mn-lt"/>
                <a:ea typeface="+mn-ea"/>
                <a:cs typeface="+mn-cs"/>
              </a:rPr>
              <a:t> kesehatan kerja sesuai dengan bidang yang ditentukan dalam keputusan</a:t>
            </a:r>
          </a:p>
          <a:p>
            <a:r>
              <a:rPr lang="id-ID" sz="1200" b="0" i="0" u="none" strike="noStrike" kern="1200" baseline="0" dirty="0" smtClean="0">
                <a:solidFill>
                  <a:schemeClr val="tx1"/>
                </a:solidFill>
                <a:latin typeface="+mn-lt"/>
                <a:ea typeface="+mn-ea"/>
                <a:cs typeface="+mn-cs"/>
              </a:rPr>
              <a:t>penunjukannya; </a:t>
            </a:r>
          </a:p>
          <a:p>
            <a:endParaRPr lang="id-ID" dirty="0"/>
          </a:p>
        </p:txBody>
      </p:sp>
      <p:sp>
        <p:nvSpPr>
          <p:cNvPr id="4" name="Slide Number Placeholder 3"/>
          <p:cNvSpPr>
            <a:spLocks noGrp="1"/>
          </p:cNvSpPr>
          <p:nvPr>
            <p:ph type="sldNum" sz="quarter" idx="10"/>
          </p:nvPr>
        </p:nvSpPr>
        <p:spPr/>
        <p:txBody>
          <a:bodyPr/>
          <a:lstStyle/>
          <a:p>
            <a:fld id="{D4A1CB9A-DFF1-433A-8584-9F8642C57CFD}" type="slidenum">
              <a:rPr lang="en-SG" smtClean="0"/>
              <a:pPr/>
              <a:t>25</a:t>
            </a:fld>
            <a:endParaRPr lang="en-SG"/>
          </a:p>
        </p:txBody>
      </p:sp>
    </p:spTree>
    <p:extLst>
      <p:ext uri="{BB962C8B-B14F-4D97-AF65-F5344CB8AC3E}">
        <p14:creationId xmlns:p14="http://schemas.microsoft.com/office/powerpoint/2010/main" xmlns="" val="36019850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smtClean="0"/>
              <a:t>Penjelasan tertuang dalam NSPK yang sedang disusun</a:t>
            </a:r>
            <a:endParaRPr lang="id-ID" dirty="0"/>
          </a:p>
        </p:txBody>
      </p:sp>
      <p:sp>
        <p:nvSpPr>
          <p:cNvPr id="4" name="Slide Number Placeholder 3"/>
          <p:cNvSpPr>
            <a:spLocks noGrp="1"/>
          </p:cNvSpPr>
          <p:nvPr>
            <p:ph type="sldNum" sz="quarter" idx="10"/>
          </p:nvPr>
        </p:nvSpPr>
        <p:spPr/>
        <p:txBody>
          <a:bodyPr/>
          <a:lstStyle/>
          <a:p>
            <a:fld id="{D4A1CB9A-DFF1-433A-8584-9F8642C57CFD}" type="slidenum">
              <a:rPr lang="en-SG" smtClean="0"/>
              <a:pPr/>
              <a:t>26</a:t>
            </a:fld>
            <a:endParaRPr lang="en-SG"/>
          </a:p>
        </p:txBody>
      </p:sp>
    </p:spTree>
    <p:extLst>
      <p:ext uri="{BB962C8B-B14F-4D97-AF65-F5344CB8AC3E}">
        <p14:creationId xmlns:p14="http://schemas.microsoft.com/office/powerpoint/2010/main" xmlns="" val="21419457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D4A1CB9A-DFF1-433A-8584-9F8642C57CFD}" type="slidenum">
              <a:rPr lang="en-SG" smtClean="0"/>
              <a:pPr/>
              <a:t>27</a:t>
            </a:fld>
            <a:endParaRPr lang="en-SG"/>
          </a:p>
        </p:txBody>
      </p:sp>
    </p:spTree>
    <p:extLst>
      <p:ext uri="{BB962C8B-B14F-4D97-AF65-F5344CB8AC3E}">
        <p14:creationId xmlns:p14="http://schemas.microsoft.com/office/powerpoint/2010/main" xmlns="" val="35204904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smtClean="0"/>
              <a:t>Copi SK 47  yang final......</a:t>
            </a:r>
            <a:endParaRPr lang="id-ID" dirty="0"/>
          </a:p>
        </p:txBody>
      </p:sp>
      <p:sp>
        <p:nvSpPr>
          <p:cNvPr id="4" name="Slide Number Placeholder 3"/>
          <p:cNvSpPr>
            <a:spLocks noGrp="1"/>
          </p:cNvSpPr>
          <p:nvPr>
            <p:ph type="sldNum" sz="quarter" idx="10"/>
          </p:nvPr>
        </p:nvSpPr>
        <p:spPr/>
        <p:txBody>
          <a:bodyPr/>
          <a:lstStyle/>
          <a:p>
            <a:fld id="{D4A1CB9A-DFF1-433A-8584-9F8642C57CFD}" type="slidenum">
              <a:rPr lang="en-SG" smtClean="0"/>
              <a:pPr/>
              <a:t>33</a:t>
            </a:fld>
            <a:endParaRPr lang="en-SG"/>
          </a:p>
        </p:txBody>
      </p:sp>
    </p:spTree>
    <p:extLst>
      <p:ext uri="{BB962C8B-B14F-4D97-AF65-F5344CB8AC3E}">
        <p14:creationId xmlns:p14="http://schemas.microsoft.com/office/powerpoint/2010/main" xmlns="" val="36718945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smtClean="0"/>
              <a:t>Permen no 12 tahun 2015</a:t>
            </a:r>
          </a:p>
          <a:p>
            <a:endParaRPr lang="id-ID" sz="1200" dirty="0" smtClean="0">
              <a:effectLst/>
              <a:latin typeface="Bookman Old Style"/>
              <a:ea typeface="Times New Roman"/>
              <a:cs typeface="Arial"/>
            </a:endParaRPr>
          </a:p>
          <a:p>
            <a:r>
              <a:rPr lang="id-ID" sz="1200" dirty="0" smtClean="0">
                <a:effectLst/>
                <a:latin typeface="Bookman Old Style"/>
                <a:ea typeface="Times New Roman"/>
                <a:cs typeface="Arial"/>
              </a:rPr>
              <a:t>Pasal </a:t>
            </a:r>
            <a:r>
              <a:rPr lang="en-US" sz="1200" dirty="0" smtClean="0">
                <a:effectLst/>
                <a:latin typeface="Bookman Old Style"/>
                <a:ea typeface="Times New Roman"/>
                <a:cs typeface="Arial"/>
              </a:rPr>
              <a:t>6</a:t>
            </a:r>
            <a:endParaRPr lang="id-ID" sz="1100" dirty="0" smtClean="0">
              <a:effectLst/>
              <a:latin typeface="+mn-lt"/>
              <a:ea typeface="Times New Roman"/>
              <a:cs typeface="Times New Roman"/>
            </a:endParaRPr>
          </a:p>
          <a:p>
            <a:pPr algn="ctr">
              <a:lnSpc>
                <a:spcPct val="115000"/>
              </a:lnSpc>
              <a:spcAft>
                <a:spcPts val="0"/>
              </a:spcAft>
              <a:tabLst>
                <a:tab pos="5083810" algn="l"/>
              </a:tabLst>
            </a:pPr>
            <a:r>
              <a:rPr lang="en-US" sz="1200" dirty="0" smtClean="0">
                <a:effectLst/>
                <a:latin typeface="Bookman Old Style"/>
                <a:ea typeface="Times New Roman"/>
                <a:cs typeface="Arial"/>
              </a:rPr>
              <a:t> </a:t>
            </a:r>
            <a:endParaRPr lang="id-ID" sz="1100" dirty="0" smtClean="0">
              <a:effectLst/>
              <a:latin typeface="+mn-lt"/>
              <a:ea typeface="Times New Roman"/>
              <a:cs typeface="Times New Roman"/>
            </a:endParaRPr>
          </a:p>
          <a:p>
            <a:pPr marL="342900" lvl="0" indent="-342900" algn="just">
              <a:lnSpc>
                <a:spcPct val="115000"/>
              </a:lnSpc>
              <a:spcAft>
                <a:spcPts val="0"/>
              </a:spcAft>
              <a:buFont typeface="+mj-lt"/>
              <a:buAutoNum type="arabicParenBoth"/>
            </a:pPr>
            <a:r>
              <a:rPr lang="en-US" sz="1200" u="none" strike="noStrike" dirty="0" err="1" smtClean="0">
                <a:effectLst/>
                <a:latin typeface="Bookman Old Style"/>
                <a:ea typeface="Times New Roman"/>
                <a:cs typeface="Arial"/>
              </a:rPr>
              <a:t>Perencanaan</a:t>
            </a:r>
            <a:r>
              <a:rPr lang="en-US" sz="1200" u="none" strike="noStrike" dirty="0" smtClean="0">
                <a:effectLst/>
                <a:latin typeface="Bookman Old Style"/>
                <a:ea typeface="Times New Roman"/>
                <a:cs typeface="Arial"/>
              </a:rPr>
              <a:t> </a:t>
            </a:r>
            <a:r>
              <a:rPr lang="en-US" sz="1200" u="none" strike="noStrike" dirty="0" err="1" smtClean="0">
                <a:effectLst/>
                <a:latin typeface="Bookman Old Style"/>
                <a:ea typeface="Times New Roman"/>
                <a:cs typeface="Arial"/>
              </a:rPr>
              <a:t>sebagaimana</a:t>
            </a:r>
            <a:r>
              <a:rPr lang="en-US" sz="1200" u="none" strike="noStrike" dirty="0" smtClean="0">
                <a:effectLst/>
                <a:latin typeface="Bookman Old Style"/>
                <a:ea typeface="Times New Roman"/>
                <a:cs typeface="Arial"/>
              </a:rPr>
              <a:t> </a:t>
            </a:r>
            <a:r>
              <a:rPr lang="en-US" sz="1200" u="none" strike="noStrike" dirty="0" err="1" smtClean="0">
                <a:effectLst/>
                <a:latin typeface="Bookman Old Style"/>
                <a:ea typeface="Times New Roman"/>
                <a:cs typeface="Arial"/>
              </a:rPr>
              <a:t>dimaksud</a:t>
            </a:r>
            <a:r>
              <a:rPr lang="en-US" sz="1200" u="none" strike="noStrike" dirty="0" smtClean="0">
                <a:effectLst/>
                <a:latin typeface="Bookman Old Style"/>
                <a:ea typeface="Times New Roman"/>
                <a:cs typeface="Arial"/>
              </a:rPr>
              <a:t> </a:t>
            </a:r>
            <a:r>
              <a:rPr lang="en-US" sz="1200" u="none" strike="noStrike" dirty="0" err="1" smtClean="0">
                <a:effectLst/>
                <a:latin typeface="Bookman Old Style"/>
                <a:ea typeface="Times New Roman"/>
                <a:cs typeface="Arial"/>
              </a:rPr>
              <a:t>dalam</a:t>
            </a:r>
            <a:r>
              <a:rPr lang="en-US" sz="1200" u="none" strike="noStrike" dirty="0" smtClean="0">
                <a:effectLst/>
                <a:latin typeface="Bookman Old Style"/>
                <a:ea typeface="Times New Roman"/>
                <a:cs typeface="Arial"/>
              </a:rPr>
              <a:t> </a:t>
            </a:r>
            <a:r>
              <a:rPr lang="en-US" sz="1200" u="none" strike="noStrike" dirty="0" err="1" smtClean="0">
                <a:effectLst/>
                <a:latin typeface="Bookman Old Style"/>
                <a:ea typeface="Times New Roman"/>
                <a:cs typeface="Arial"/>
              </a:rPr>
              <a:t>Pasal</a:t>
            </a:r>
            <a:r>
              <a:rPr lang="en-US" sz="1200" u="none" strike="noStrike" dirty="0" smtClean="0">
                <a:effectLst/>
                <a:latin typeface="Bookman Old Style"/>
                <a:ea typeface="Times New Roman"/>
                <a:cs typeface="Arial"/>
              </a:rPr>
              <a:t> 5 </a:t>
            </a:r>
            <a:r>
              <a:rPr lang="en-US" sz="1200" u="none" strike="noStrike" dirty="0" err="1" smtClean="0">
                <a:effectLst/>
                <a:latin typeface="Bookman Old Style"/>
                <a:ea typeface="Times New Roman"/>
                <a:cs typeface="Arial"/>
              </a:rPr>
              <a:t>ayat</a:t>
            </a:r>
            <a:r>
              <a:rPr lang="en-US" sz="1200" u="none" strike="noStrike" dirty="0" smtClean="0">
                <a:effectLst/>
                <a:latin typeface="Bookman Old Style"/>
                <a:ea typeface="Times New Roman"/>
                <a:cs typeface="Arial"/>
              </a:rPr>
              <a:t> (1) </a:t>
            </a:r>
            <a:r>
              <a:rPr lang="en-US" sz="1200" u="none" strike="noStrike" dirty="0" err="1" smtClean="0">
                <a:effectLst/>
                <a:latin typeface="Bookman Old Style"/>
                <a:ea typeface="Times New Roman"/>
                <a:cs typeface="Arial"/>
              </a:rPr>
              <a:t>wajib</a:t>
            </a:r>
            <a:r>
              <a:rPr lang="en-US" sz="1200" u="none" strike="noStrike" dirty="0" smtClean="0">
                <a:effectLst/>
                <a:latin typeface="Bookman Old Style"/>
                <a:ea typeface="Times New Roman"/>
                <a:cs typeface="Arial"/>
              </a:rPr>
              <a:t> </a:t>
            </a:r>
            <a:r>
              <a:rPr lang="en-US" sz="1200" u="none" strike="noStrike" dirty="0" err="1" smtClean="0">
                <a:effectLst/>
                <a:latin typeface="Bookman Old Style"/>
                <a:ea typeface="Times New Roman"/>
                <a:cs typeface="Arial"/>
              </a:rPr>
              <a:t>dilakukan</a:t>
            </a:r>
            <a:r>
              <a:rPr lang="en-US" sz="1200" u="none" strike="noStrike" dirty="0" smtClean="0">
                <a:effectLst/>
                <a:latin typeface="Bookman Old Style"/>
                <a:ea typeface="Times New Roman"/>
                <a:cs typeface="Arial"/>
              </a:rPr>
              <a:t> </a:t>
            </a:r>
            <a:r>
              <a:rPr lang="en-US" sz="1200" u="none" strike="noStrike" dirty="0" err="1" smtClean="0">
                <a:effectLst/>
                <a:latin typeface="Bookman Old Style"/>
                <a:ea typeface="Times New Roman"/>
                <a:cs typeface="Arial"/>
              </a:rPr>
              <a:t>pada</a:t>
            </a:r>
            <a:r>
              <a:rPr lang="en-US" sz="1200" u="none" strike="noStrike" dirty="0" smtClean="0">
                <a:effectLst/>
                <a:latin typeface="Bookman Old Style"/>
                <a:ea typeface="Times New Roman"/>
                <a:cs typeface="Arial"/>
              </a:rPr>
              <a:t> </a:t>
            </a:r>
            <a:r>
              <a:rPr lang="en-US" sz="1200" u="none" strike="noStrike" dirty="0" err="1" smtClean="0">
                <a:effectLst/>
                <a:latin typeface="Bookman Old Style"/>
                <a:ea typeface="Times New Roman"/>
                <a:cs typeface="Arial"/>
              </a:rPr>
              <a:t>pemasangan</a:t>
            </a:r>
            <a:r>
              <a:rPr lang="en-US" sz="1200" u="none" strike="noStrike" dirty="0" smtClean="0">
                <a:effectLst/>
                <a:latin typeface="Bookman Old Style"/>
                <a:ea typeface="Times New Roman"/>
                <a:cs typeface="Arial"/>
              </a:rPr>
              <a:t> </a:t>
            </a:r>
            <a:r>
              <a:rPr lang="en-US" sz="1200" u="none" strike="noStrike" dirty="0" err="1" smtClean="0">
                <a:effectLst/>
                <a:latin typeface="Bookman Old Style"/>
                <a:ea typeface="Times New Roman"/>
                <a:cs typeface="Arial"/>
              </a:rPr>
              <a:t>dan</a:t>
            </a:r>
            <a:r>
              <a:rPr lang="en-US" sz="1200" u="none" strike="noStrike" dirty="0" smtClean="0">
                <a:effectLst/>
                <a:latin typeface="Bookman Old Style"/>
                <a:ea typeface="Times New Roman"/>
                <a:cs typeface="Arial"/>
              </a:rPr>
              <a:t> </a:t>
            </a:r>
            <a:r>
              <a:rPr lang="en-US" sz="1200" u="none" strike="noStrike" dirty="0" err="1" smtClean="0">
                <a:effectLst/>
                <a:latin typeface="Bookman Old Style"/>
                <a:ea typeface="Times New Roman"/>
                <a:cs typeface="Arial"/>
              </a:rPr>
              <a:t>perubahan</a:t>
            </a:r>
            <a:r>
              <a:rPr lang="en-US" sz="1200" u="none" strike="noStrike" dirty="0" smtClean="0">
                <a:effectLst/>
                <a:latin typeface="Bookman Old Style"/>
                <a:ea typeface="Times New Roman"/>
                <a:cs typeface="Arial"/>
              </a:rPr>
              <a:t> </a:t>
            </a:r>
            <a:r>
              <a:rPr lang="en-US" sz="1200" u="none" strike="noStrike" dirty="0" err="1" smtClean="0">
                <a:effectLst/>
                <a:latin typeface="Bookman Old Style"/>
                <a:ea typeface="Times New Roman"/>
                <a:cs typeface="Arial"/>
              </a:rPr>
              <a:t>untuk</a:t>
            </a:r>
            <a:r>
              <a:rPr lang="en-US" sz="1200" u="none" strike="noStrike" dirty="0" smtClean="0">
                <a:effectLst/>
                <a:latin typeface="Bookman Old Style"/>
                <a:ea typeface="Times New Roman"/>
                <a:cs typeface="Arial"/>
              </a:rPr>
              <a:t> </a:t>
            </a:r>
            <a:r>
              <a:rPr lang="en-US" sz="1200" u="none" strike="noStrike" dirty="0" err="1" smtClean="0">
                <a:effectLst/>
                <a:latin typeface="Bookman Old Style"/>
                <a:ea typeface="Times New Roman"/>
                <a:cs typeface="Arial"/>
              </a:rPr>
              <a:t>kegiatan</a:t>
            </a:r>
            <a:r>
              <a:rPr lang="en-US" sz="1200" u="none" strike="noStrike" dirty="0" smtClean="0">
                <a:effectLst/>
                <a:latin typeface="Bookman Old Style"/>
                <a:ea typeface="Times New Roman"/>
                <a:cs typeface="Arial"/>
              </a:rPr>
              <a:t> </a:t>
            </a:r>
            <a:r>
              <a:rPr lang="en-US" sz="1200" u="none" strike="noStrike" dirty="0" err="1" smtClean="0">
                <a:effectLst/>
                <a:latin typeface="Bookman Old Style"/>
                <a:ea typeface="Times New Roman"/>
                <a:cs typeface="Arial"/>
              </a:rPr>
              <a:t>pembangkitan</a:t>
            </a:r>
            <a:r>
              <a:rPr lang="en-US" sz="1200" u="none" strike="noStrike" dirty="0" smtClean="0">
                <a:effectLst/>
                <a:latin typeface="Bookman Old Style"/>
                <a:ea typeface="Times New Roman"/>
                <a:cs typeface="Arial"/>
              </a:rPr>
              <a:t>, </a:t>
            </a:r>
            <a:r>
              <a:rPr lang="en-US" sz="1200" u="none" strike="noStrike" dirty="0" err="1" smtClean="0">
                <a:effectLst/>
                <a:latin typeface="Bookman Old Style"/>
                <a:ea typeface="Times New Roman"/>
                <a:cs typeface="Arial"/>
              </a:rPr>
              <a:t>transmisi</a:t>
            </a:r>
            <a:r>
              <a:rPr lang="en-US" sz="1200" u="none" strike="noStrike" dirty="0" smtClean="0">
                <a:effectLst/>
                <a:latin typeface="Bookman Old Style"/>
                <a:ea typeface="Times New Roman"/>
                <a:cs typeface="Arial"/>
              </a:rPr>
              <a:t>, </a:t>
            </a:r>
            <a:r>
              <a:rPr lang="en-US" sz="1200" u="none" strike="noStrike" dirty="0" err="1" smtClean="0">
                <a:effectLst/>
                <a:latin typeface="Bookman Old Style"/>
                <a:ea typeface="Times New Roman"/>
                <a:cs typeface="Arial"/>
              </a:rPr>
              <a:t>distribusi</a:t>
            </a:r>
            <a:r>
              <a:rPr lang="en-US" sz="1200" u="none" strike="noStrike" dirty="0" smtClean="0">
                <a:effectLst/>
                <a:latin typeface="Bookman Old Style"/>
                <a:ea typeface="Times New Roman"/>
                <a:cs typeface="Arial"/>
              </a:rPr>
              <a:t> </a:t>
            </a:r>
            <a:r>
              <a:rPr lang="en-US" sz="1200" u="none" strike="noStrike" dirty="0" err="1" smtClean="0">
                <a:effectLst/>
                <a:latin typeface="Bookman Old Style"/>
                <a:ea typeface="Times New Roman"/>
                <a:cs typeface="Arial"/>
              </a:rPr>
              <a:t>dan</a:t>
            </a:r>
            <a:r>
              <a:rPr lang="en-US" sz="1200" u="none" strike="noStrike" dirty="0" smtClean="0">
                <a:effectLst/>
                <a:latin typeface="Bookman Old Style"/>
                <a:ea typeface="Times New Roman"/>
                <a:cs typeface="Arial"/>
              </a:rPr>
              <a:t> </a:t>
            </a:r>
            <a:r>
              <a:rPr lang="en-US" sz="1200" u="none" strike="noStrike" dirty="0" err="1" smtClean="0">
                <a:effectLst/>
                <a:latin typeface="Bookman Old Style"/>
                <a:ea typeface="Times New Roman"/>
                <a:cs typeface="Arial"/>
              </a:rPr>
              <a:t>pemanfaatan</a:t>
            </a:r>
            <a:r>
              <a:rPr lang="en-US" sz="1200" u="none" strike="noStrike" dirty="0" smtClean="0">
                <a:effectLst/>
                <a:latin typeface="Bookman Old Style"/>
                <a:ea typeface="Times New Roman"/>
                <a:cs typeface="Arial"/>
              </a:rPr>
              <a:t> </a:t>
            </a:r>
            <a:r>
              <a:rPr lang="en-US" sz="1200" u="none" strike="noStrike" dirty="0" err="1" smtClean="0">
                <a:effectLst/>
                <a:latin typeface="Bookman Old Style"/>
                <a:ea typeface="Times New Roman"/>
                <a:cs typeface="Arial"/>
              </a:rPr>
              <a:t>listrik</a:t>
            </a:r>
            <a:r>
              <a:rPr lang="en-US" sz="1200" u="none" strike="noStrike" dirty="0" smtClean="0">
                <a:effectLst/>
                <a:latin typeface="Bookman Old Style"/>
                <a:ea typeface="Times New Roman"/>
                <a:cs typeface="Arial"/>
              </a:rPr>
              <a:t>.</a:t>
            </a:r>
            <a:endParaRPr lang="id-ID" sz="1100" u="none" strike="noStrike" dirty="0" smtClean="0">
              <a:effectLst/>
              <a:latin typeface="+mn-lt"/>
              <a:ea typeface="Times New Roman"/>
              <a:cs typeface="Times New Roman"/>
            </a:endParaRPr>
          </a:p>
          <a:p>
            <a:pPr marL="228600" algn="just">
              <a:lnSpc>
                <a:spcPct val="115000"/>
              </a:lnSpc>
              <a:spcAft>
                <a:spcPts val="0"/>
              </a:spcAft>
            </a:pPr>
            <a:r>
              <a:rPr lang="en-US" sz="1200" dirty="0" smtClean="0">
                <a:effectLst/>
                <a:latin typeface="Bookman Old Style"/>
                <a:ea typeface="Times New Roman"/>
                <a:cs typeface="Arial"/>
              </a:rPr>
              <a:t> </a:t>
            </a:r>
            <a:endParaRPr lang="id-ID" sz="1100" dirty="0" smtClean="0">
              <a:effectLst/>
              <a:latin typeface="+mn-lt"/>
              <a:ea typeface="Times New Roman"/>
              <a:cs typeface="Times New Roman"/>
            </a:endParaRPr>
          </a:p>
          <a:p>
            <a:pPr marL="342900" lvl="0" indent="-342900" algn="just">
              <a:lnSpc>
                <a:spcPct val="115000"/>
              </a:lnSpc>
              <a:spcAft>
                <a:spcPts val="0"/>
              </a:spcAft>
              <a:buFont typeface="+mj-lt"/>
              <a:buAutoNum type="arabicParenBoth"/>
            </a:pPr>
            <a:r>
              <a:rPr lang="en-US" sz="1200" u="none" strike="noStrike" dirty="0" err="1" smtClean="0">
                <a:effectLst/>
                <a:latin typeface="Bookman Old Style"/>
                <a:ea typeface="Times New Roman"/>
                <a:cs typeface="Arial"/>
              </a:rPr>
              <a:t>Pemeliharaan</a:t>
            </a:r>
            <a:r>
              <a:rPr lang="en-US" sz="1200" u="none" strike="noStrike" dirty="0" smtClean="0">
                <a:effectLst/>
                <a:latin typeface="Bookman Old Style"/>
                <a:ea typeface="Times New Roman"/>
                <a:cs typeface="Arial"/>
              </a:rPr>
              <a:t> </a:t>
            </a:r>
            <a:r>
              <a:rPr lang="en-US" sz="1200" u="none" strike="noStrike" dirty="0" err="1" smtClean="0">
                <a:effectLst/>
                <a:latin typeface="Bookman Old Style"/>
                <a:ea typeface="Times New Roman"/>
                <a:cs typeface="Arial"/>
              </a:rPr>
              <a:t>sebagaimana</a:t>
            </a:r>
            <a:r>
              <a:rPr lang="en-US" sz="1200" u="none" strike="noStrike" dirty="0" smtClean="0">
                <a:effectLst/>
                <a:latin typeface="Bookman Old Style"/>
                <a:ea typeface="Times New Roman"/>
                <a:cs typeface="Arial"/>
              </a:rPr>
              <a:t> </a:t>
            </a:r>
            <a:r>
              <a:rPr lang="en-US" sz="1200" u="none" strike="noStrike" dirty="0" err="1" smtClean="0">
                <a:effectLst/>
                <a:latin typeface="Bookman Old Style"/>
                <a:ea typeface="Times New Roman"/>
                <a:cs typeface="Arial"/>
              </a:rPr>
              <a:t>dimaksud</a:t>
            </a:r>
            <a:r>
              <a:rPr lang="en-US" sz="1200" u="none" strike="noStrike" dirty="0" smtClean="0">
                <a:effectLst/>
                <a:latin typeface="Bookman Old Style"/>
                <a:ea typeface="Times New Roman"/>
                <a:cs typeface="Arial"/>
              </a:rPr>
              <a:t> </a:t>
            </a:r>
            <a:r>
              <a:rPr lang="en-US" sz="1200" u="none" strike="noStrike" dirty="0" err="1" smtClean="0">
                <a:effectLst/>
                <a:latin typeface="Bookman Old Style"/>
                <a:ea typeface="Times New Roman"/>
                <a:cs typeface="Arial"/>
              </a:rPr>
              <a:t>dalam</a:t>
            </a:r>
            <a:r>
              <a:rPr lang="en-US" sz="1200" u="none" strike="noStrike" dirty="0" smtClean="0">
                <a:effectLst/>
                <a:latin typeface="Bookman Old Style"/>
                <a:ea typeface="Times New Roman"/>
                <a:cs typeface="Arial"/>
              </a:rPr>
              <a:t> </a:t>
            </a:r>
            <a:r>
              <a:rPr lang="en-US" sz="1200" u="none" strike="noStrike" dirty="0" err="1" smtClean="0">
                <a:effectLst/>
                <a:latin typeface="Bookman Old Style"/>
                <a:ea typeface="Times New Roman"/>
                <a:cs typeface="Arial"/>
              </a:rPr>
              <a:t>Pasal</a:t>
            </a:r>
            <a:r>
              <a:rPr lang="en-US" sz="1200" u="none" strike="noStrike" dirty="0" smtClean="0">
                <a:effectLst/>
                <a:latin typeface="Bookman Old Style"/>
                <a:ea typeface="Times New Roman"/>
                <a:cs typeface="Arial"/>
              </a:rPr>
              <a:t> 5 </a:t>
            </a:r>
            <a:r>
              <a:rPr lang="en-US" sz="1200" u="none" strike="noStrike" dirty="0" err="1" smtClean="0">
                <a:effectLst/>
                <a:latin typeface="Bookman Old Style"/>
                <a:ea typeface="Times New Roman"/>
                <a:cs typeface="Arial"/>
              </a:rPr>
              <a:t>ayat</a:t>
            </a:r>
            <a:r>
              <a:rPr lang="en-US" sz="1200" u="none" strike="noStrike" dirty="0" smtClean="0">
                <a:effectLst/>
                <a:latin typeface="Bookman Old Style"/>
                <a:ea typeface="Times New Roman"/>
                <a:cs typeface="Arial"/>
              </a:rPr>
              <a:t> (1) </a:t>
            </a:r>
            <a:r>
              <a:rPr lang="en-US" sz="1200" u="none" strike="noStrike" dirty="0" err="1" smtClean="0">
                <a:effectLst/>
                <a:latin typeface="Bookman Old Style"/>
                <a:ea typeface="Times New Roman"/>
                <a:cs typeface="Arial"/>
              </a:rPr>
              <a:t>wajib</a:t>
            </a:r>
            <a:r>
              <a:rPr lang="en-US" sz="1200" u="none" strike="noStrike" dirty="0" smtClean="0">
                <a:effectLst/>
                <a:latin typeface="Bookman Old Style"/>
                <a:ea typeface="Times New Roman"/>
                <a:cs typeface="Arial"/>
              </a:rPr>
              <a:t> </a:t>
            </a:r>
            <a:r>
              <a:rPr lang="en-US" sz="1200" u="none" strike="noStrike" dirty="0" err="1" smtClean="0">
                <a:effectLst/>
                <a:latin typeface="Bookman Old Style"/>
                <a:ea typeface="Times New Roman"/>
                <a:cs typeface="Arial"/>
              </a:rPr>
              <a:t>dilakukan</a:t>
            </a:r>
            <a:r>
              <a:rPr lang="en-US" sz="1200" u="none" strike="noStrike" dirty="0" smtClean="0">
                <a:effectLst/>
                <a:latin typeface="Bookman Old Style"/>
                <a:ea typeface="Times New Roman"/>
                <a:cs typeface="Arial"/>
              </a:rPr>
              <a:t> </a:t>
            </a:r>
            <a:r>
              <a:rPr lang="en-US" sz="1200" u="none" strike="noStrike" dirty="0" err="1" smtClean="0">
                <a:effectLst/>
                <a:latin typeface="Bookman Old Style"/>
                <a:ea typeface="Times New Roman"/>
                <a:cs typeface="Arial"/>
              </a:rPr>
              <a:t>pada</a:t>
            </a:r>
            <a:r>
              <a:rPr lang="en-US" sz="1200" u="none" strike="noStrike" dirty="0" smtClean="0">
                <a:effectLst/>
                <a:latin typeface="Bookman Old Style"/>
                <a:ea typeface="Times New Roman"/>
                <a:cs typeface="Arial"/>
              </a:rPr>
              <a:t> </a:t>
            </a:r>
            <a:r>
              <a:rPr lang="en-US" sz="1200" u="none" strike="noStrike" dirty="0" err="1" smtClean="0">
                <a:effectLst/>
                <a:latin typeface="Bookman Old Style"/>
                <a:ea typeface="Times New Roman"/>
                <a:cs typeface="Arial"/>
              </a:rPr>
              <a:t>penggunaan</a:t>
            </a:r>
            <a:r>
              <a:rPr lang="en-US" sz="1200" u="none" strike="noStrike" dirty="0" smtClean="0">
                <a:effectLst/>
                <a:latin typeface="Bookman Old Style"/>
                <a:ea typeface="Times New Roman"/>
                <a:cs typeface="Arial"/>
              </a:rPr>
              <a:t> </a:t>
            </a:r>
            <a:r>
              <a:rPr lang="en-US" sz="1200" u="none" strike="noStrike" dirty="0" err="1" smtClean="0">
                <a:effectLst/>
                <a:latin typeface="Bookman Old Style"/>
                <a:ea typeface="Times New Roman"/>
                <a:cs typeface="Arial"/>
              </a:rPr>
              <a:t>untuk</a:t>
            </a:r>
            <a:r>
              <a:rPr lang="en-US" sz="1200" u="none" strike="noStrike" dirty="0" smtClean="0">
                <a:effectLst/>
                <a:latin typeface="Bookman Old Style"/>
                <a:ea typeface="Times New Roman"/>
                <a:cs typeface="Arial"/>
              </a:rPr>
              <a:t> </a:t>
            </a:r>
            <a:r>
              <a:rPr lang="en-US" sz="1200" u="none" strike="noStrike" dirty="0" err="1" smtClean="0">
                <a:effectLst/>
                <a:latin typeface="Bookman Old Style"/>
                <a:ea typeface="Times New Roman"/>
                <a:cs typeface="Arial"/>
              </a:rPr>
              <a:t>kegiatan</a:t>
            </a:r>
            <a:r>
              <a:rPr lang="en-US" sz="1200" u="none" strike="noStrike" dirty="0" smtClean="0">
                <a:effectLst/>
                <a:latin typeface="Bookman Old Style"/>
                <a:ea typeface="Times New Roman"/>
                <a:cs typeface="Arial"/>
              </a:rPr>
              <a:t> </a:t>
            </a:r>
            <a:r>
              <a:rPr lang="en-US" sz="1200" u="none" strike="noStrike" dirty="0" err="1" smtClean="0">
                <a:effectLst/>
                <a:latin typeface="Bookman Old Style"/>
                <a:ea typeface="Times New Roman"/>
                <a:cs typeface="Arial"/>
              </a:rPr>
              <a:t>pembangkitan</a:t>
            </a:r>
            <a:r>
              <a:rPr lang="en-US" sz="1200" u="none" strike="noStrike" dirty="0" smtClean="0">
                <a:effectLst/>
                <a:latin typeface="Bookman Old Style"/>
                <a:ea typeface="Times New Roman"/>
                <a:cs typeface="Arial"/>
              </a:rPr>
              <a:t>, </a:t>
            </a:r>
            <a:r>
              <a:rPr lang="en-US" sz="1200" u="none" strike="noStrike" dirty="0" err="1" smtClean="0">
                <a:effectLst/>
                <a:latin typeface="Bookman Old Style"/>
                <a:ea typeface="Times New Roman"/>
                <a:cs typeface="Arial"/>
              </a:rPr>
              <a:t>transmisi</a:t>
            </a:r>
            <a:r>
              <a:rPr lang="en-US" sz="1200" u="none" strike="noStrike" dirty="0" smtClean="0">
                <a:effectLst/>
                <a:latin typeface="Bookman Old Style"/>
                <a:ea typeface="Times New Roman"/>
                <a:cs typeface="Arial"/>
              </a:rPr>
              <a:t>, </a:t>
            </a:r>
            <a:r>
              <a:rPr lang="en-US" sz="1200" u="none" strike="noStrike" dirty="0" err="1" smtClean="0">
                <a:effectLst/>
                <a:latin typeface="Bookman Old Style"/>
                <a:ea typeface="Times New Roman"/>
                <a:cs typeface="Arial"/>
              </a:rPr>
              <a:t>distribusi</a:t>
            </a:r>
            <a:r>
              <a:rPr lang="en-US" sz="1200" u="none" strike="noStrike" dirty="0" smtClean="0">
                <a:effectLst/>
                <a:latin typeface="Bookman Old Style"/>
                <a:ea typeface="Times New Roman"/>
                <a:cs typeface="Arial"/>
              </a:rPr>
              <a:t> </a:t>
            </a:r>
            <a:r>
              <a:rPr lang="en-US" sz="1200" u="none" strike="noStrike" dirty="0" err="1" smtClean="0">
                <a:effectLst/>
                <a:latin typeface="Bookman Old Style"/>
                <a:ea typeface="Times New Roman"/>
                <a:cs typeface="Arial"/>
              </a:rPr>
              <a:t>dan</a:t>
            </a:r>
            <a:r>
              <a:rPr lang="en-US" sz="1200" u="none" strike="noStrike" dirty="0" smtClean="0">
                <a:effectLst/>
                <a:latin typeface="Bookman Old Style"/>
                <a:ea typeface="Times New Roman"/>
                <a:cs typeface="Arial"/>
              </a:rPr>
              <a:t> </a:t>
            </a:r>
            <a:r>
              <a:rPr lang="en-US" sz="1200" u="none" strike="noStrike" dirty="0" err="1" smtClean="0">
                <a:effectLst/>
                <a:latin typeface="Bookman Old Style"/>
                <a:ea typeface="Times New Roman"/>
                <a:cs typeface="Arial"/>
              </a:rPr>
              <a:t>pemanfaatan</a:t>
            </a:r>
            <a:r>
              <a:rPr lang="en-US" sz="1200" u="none" strike="noStrike" dirty="0" smtClean="0">
                <a:effectLst/>
                <a:latin typeface="Bookman Old Style"/>
                <a:ea typeface="Times New Roman"/>
                <a:cs typeface="Arial"/>
              </a:rPr>
              <a:t> </a:t>
            </a:r>
            <a:r>
              <a:rPr lang="en-US" sz="1200" u="none" strike="noStrike" dirty="0" err="1" smtClean="0">
                <a:effectLst/>
                <a:latin typeface="Bookman Old Style"/>
                <a:ea typeface="Times New Roman"/>
                <a:cs typeface="Arial"/>
              </a:rPr>
              <a:t>listrik</a:t>
            </a:r>
            <a:r>
              <a:rPr lang="en-US" sz="1200" u="none" strike="noStrike" dirty="0" smtClean="0">
                <a:effectLst/>
                <a:latin typeface="Bookman Old Style"/>
                <a:ea typeface="Times New Roman"/>
                <a:cs typeface="Arial"/>
              </a:rPr>
              <a:t>.</a:t>
            </a:r>
            <a:endParaRPr lang="id-ID" sz="1100" u="none" strike="noStrike" dirty="0" smtClean="0">
              <a:effectLst/>
              <a:latin typeface="+mn-lt"/>
              <a:ea typeface="Times New Roman"/>
              <a:cs typeface="Times New Roman"/>
            </a:endParaRPr>
          </a:p>
          <a:p>
            <a:pPr marL="228600" algn="just">
              <a:lnSpc>
                <a:spcPct val="115000"/>
              </a:lnSpc>
              <a:spcAft>
                <a:spcPts val="0"/>
              </a:spcAft>
            </a:pPr>
            <a:r>
              <a:rPr lang="en-US" sz="1200" dirty="0" smtClean="0">
                <a:effectLst/>
                <a:latin typeface="Bookman Old Style"/>
                <a:ea typeface="Times New Roman"/>
                <a:cs typeface="Arial"/>
              </a:rPr>
              <a:t> </a:t>
            </a:r>
            <a:endParaRPr lang="id-ID" sz="1100" dirty="0" smtClean="0">
              <a:effectLst/>
              <a:latin typeface="+mn-lt"/>
              <a:ea typeface="Times New Roman"/>
              <a:cs typeface="Times New Roman"/>
            </a:endParaRPr>
          </a:p>
          <a:p>
            <a:pPr marL="342900" lvl="0" indent="-342900" algn="just">
              <a:lnSpc>
                <a:spcPct val="115000"/>
              </a:lnSpc>
              <a:spcAft>
                <a:spcPts val="0"/>
              </a:spcAft>
              <a:buFont typeface="+mj-lt"/>
              <a:buAutoNum type="arabicParenBoth"/>
            </a:pPr>
            <a:r>
              <a:rPr lang="en-US" sz="1200" u="none" strike="noStrike" dirty="0" err="1" smtClean="0">
                <a:effectLst/>
                <a:latin typeface="Bookman Old Style"/>
                <a:ea typeface="Times New Roman"/>
                <a:cs typeface="Arial"/>
              </a:rPr>
              <a:t>Perencanaan</a:t>
            </a:r>
            <a:r>
              <a:rPr lang="en-US" sz="1200" u="none" strike="noStrike" dirty="0" smtClean="0">
                <a:effectLst/>
                <a:latin typeface="Bookman Old Style"/>
                <a:ea typeface="Times New Roman"/>
                <a:cs typeface="Arial"/>
              </a:rPr>
              <a:t>, </a:t>
            </a:r>
            <a:r>
              <a:rPr lang="en-US" sz="1200" u="none" strike="noStrike" dirty="0" err="1" smtClean="0">
                <a:effectLst/>
                <a:latin typeface="Bookman Old Style"/>
                <a:ea typeface="Times New Roman"/>
                <a:cs typeface="Arial"/>
              </a:rPr>
              <a:t>pemasangan</a:t>
            </a:r>
            <a:r>
              <a:rPr lang="en-US" sz="1200" u="none" strike="noStrike" dirty="0" smtClean="0">
                <a:effectLst/>
                <a:latin typeface="Bookman Old Style"/>
                <a:ea typeface="Times New Roman"/>
                <a:cs typeface="Arial"/>
              </a:rPr>
              <a:t>, </a:t>
            </a:r>
            <a:r>
              <a:rPr lang="en-US" sz="1200" u="none" strike="noStrike" dirty="0" err="1" smtClean="0">
                <a:effectLst/>
                <a:latin typeface="Bookman Old Style"/>
                <a:ea typeface="Times New Roman"/>
                <a:cs typeface="Arial"/>
              </a:rPr>
              <a:t>perubahan</a:t>
            </a:r>
            <a:r>
              <a:rPr lang="en-US" sz="1200" u="none" strike="noStrike" dirty="0" smtClean="0">
                <a:effectLst/>
                <a:latin typeface="Bookman Old Style"/>
                <a:ea typeface="Times New Roman"/>
                <a:cs typeface="Arial"/>
              </a:rPr>
              <a:t>, </a:t>
            </a:r>
            <a:r>
              <a:rPr lang="en-US" sz="1200" u="none" strike="noStrike" dirty="0" err="1" smtClean="0">
                <a:effectLst/>
                <a:latin typeface="Bookman Old Style"/>
                <a:ea typeface="Times New Roman"/>
                <a:cs typeface="Arial"/>
              </a:rPr>
              <a:t>dan</a:t>
            </a:r>
            <a:r>
              <a:rPr lang="en-US" sz="1200" u="none" strike="noStrike" dirty="0" smtClean="0">
                <a:effectLst/>
                <a:latin typeface="Bookman Old Style"/>
                <a:ea typeface="Times New Roman"/>
                <a:cs typeface="Arial"/>
              </a:rPr>
              <a:t> </a:t>
            </a:r>
            <a:r>
              <a:rPr lang="en-US" sz="1200" u="none" strike="noStrike" dirty="0" err="1" smtClean="0">
                <a:effectLst/>
                <a:latin typeface="Bookman Old Style"/>
                <a:ea typeface="Times New Roman"/>
                <a:cs typeface="Arial"/>
              </a:rPr>
              <a:t>pemeliharaan</a:t>
            </a:r>
            <a:r>
              <a:rPr lang="en-US" sz="1200" u="none" strike="noStrike" dirty="0" smtClean="0">
                <a:effectLst/>
                <a:latin typeface="Bookman Old Style"/>
                <a:ea typeface="Times New Roman"/>
                <a:cs typeface="Arial"/>
              </a:rPr>
              <a:t> </a:t>
            </a:r>
            <a:r>
              <a:rPr lang="en-US" sz="1200" u="none" strike="noStrike" dirty="0" err="1" smtClean="0">
                <a:effectLst/>
                <a:latin typeface="Bookman Old Style"/>
                <a:ea typeface="Times New Roman"/>
                <a:cs typeface="Arial"/>
              </a:rPr>
              <a:t>sebagaimana</a:t>
            </a:r>
            <a:r>
              <a:rPr lang="en-US" sz="1200" u="none" strike="noStrike" dirty="0" smtClean="0">
                <a:effectLst/>
                <a:latin typeface="Bookman Old Style"/>
                <a:ea typeface="Times New Roman"/>
                <a:cs typeface="Arial"/>
              </a:rPr>
              <a:t> </a:t>
            </a:r>
            <a:r>
              <a:rPr lang="en-US" sz="1200" u="none" strike="noStrike" dirty="0" err="1" smtClean="0">
                <a:effectLst/>
                <a:latin typeface="Bookman Old Style"/>
                <a:ea typeface="Times New Roman"/>
                <a:cs typeface="Arial"/>
              </a:rPr>
              <a:t>dimaksud</a:t>
            </a:r>
            <a:r>
              <a:rPr lang="en-US" sz="1200" u="none" strike="noStrike" dirty="0" smtClean="0">
                <a:effectLst/>
                <a:latin typeface="Bookman Old Style"/>
                <a:ea typeface="Times New Roman"/>
                <a:cs typeface="Arial"/>
              </a:rPr>
              <a:t> </a:t>
            </a:r>
            <a:r>
              <a:rPr lang="en-US" sz="1200" u="none" strike="noStrike" dirty="0" err="1" smtClean="0">
                <a:effectLst/>
                <a:latin typeface="Bookman Old Style"/>
                <a:ea typeface="Times New Roman"/>
                <a:cs typeface="Arial"/>
              </a:rPr>
              <a:t>dalam</a:t>
            </a:r>
            <a:r>
              <a:rPr lang="en-US" sz="1200" u="none" strike="noStrike" dirty="0" smtClean="0">
                <a:effectLst/>
                <a:latin typeface="Bookman Old Style"/>
                <a:ea typeface="Times New Roman"/>
                <a:cs typeface="Arial"/>
              </a:rPr>
              <a:t> </a:t>
            </a:r>
            <a:r>
              <a:rPr lang="en-US" sz="1200" u="none" strike="noStrike" dirty="0" err="1" smtClean="0">
                <a:effectLst/>
                <a:latin typeface="Bookman Old Style"/>
                <a:ea typeface="Times New Roman"/>
                <a:cs typeface="Arial"/>
              </a:rPr>
              <a:t>Pasal</a:t>
            </a:r>
            <a:r>
              <a:rPr lang="en-US" sz="1200" u="none" strike="noStrike" dirty="0" smtClean="0">
                <a:effectLst/>
                <a:latin typeface="Bookman Old Style"/>
                <a:ea typeface="Times New Roman"/>
                <a:cs typeface="Arial"/>
              </a:rPr>
              <a:t> 5 </a:t>
            </a:r>
            <a:r>
              <a:rPr lang="en-US" sz="1200" u="none" strike="noStrike" dirty="0" err="1" smtClean="0">
                <a:effectLst/>
                <a:latin typeface="Bookman Old Style"/>
                <a:ea typeface="Times New Roman"/>
                <a:cs typeface="Arial"/>
              </a:rPr>
              <a:t>ayat</a:t>
            </a:r>
            <a:r>
              <a:rPr lang="en-US" sz="1200" u="none" strike="noStrike" dirty="0" smtClean="0">
                <a:effectLst/>
                <a:latin typeface="Bookman Old Style"/>
                <a:ea typeface="Times New Roman"/>
                <a:cs typeface="Arial"/>
              </a:rPr>
              <a:t> (1) </a:t>
            </a:r>
            <a:r>
              <a:rPr lang="en-US" sz="1200" u="none" strike="noStrike" dirty="0" err="1" smtClean="0">
                <a:effectLst/>
                <a:latin typeface="Bookman Old Style"/>
                <a:ea typeface="Times New Roman"/>
                <a:cs typeface="Arial"/>
              </a:rPr>
              <a:t>dilakukan</a:t>
            </a:r>
            <a:r>
              <a:rPr lang="en-US" sz="1200" u="none" strike="noStrike" dirty="0" smtClean="0">
                <a:effectLst/>
                <a:latin typeface="Bookman Old Style"/>
                <a:ea typeface="Times New Roman"/>
                <a:cs typeface="Arial"/>
              </a:rPr>
              <a:t> </a:t>
            </a:r>
            <a:r>
              <a:rPr lang="en-US" sz="1200" u="none" strike="noStrike" dirty="0" err="1" smtClean="0">
                <a:effectLst/>
                <a:latin typeface="Bookman Old Style"/>
                <a:ea typeface="Times New Roman"/>
                <a:cs typeface="Arial"/>
              </a:rPr>
              <a:t>oleh</a:t>
            </a:r>
            <a:r>
              <a:rPr lang="en-US" sz="1200" u="none" strike="noStrike" dirty="0" smtClean="0">
                <a:effectLst/>
                <a:latin typeface="Bookman Old Style"/>
                <a:ea typeface="Times New Roman"/>
                <a:cs typeface="Arial"/>
              </a:rPr>
              <a:t>:</a:t>
            </a:r>
            <a:endParaRPr lang="id-ID" sz="1100" u="none" strike="noStrike" dirty="0" smtClean="0">
              <a:effectLst/>
              <a:latin typeface="+mn-lt"/>
              <a:ea typeface="Times New Roman"/>
              <a:cs typeface="Times New Roman"/>
            </a:endParaRPr>
          </a:p>
          <a:p>
            <a:pPr marL="342900" lvl="0" indent="-342900" algn="just">
              <a:lnSpc>
                <a:spcPct val="115000"/>
              </a:lnSpc>
              <a:spcAft>
                <a:spcPts val="0"/>
              </a:spcAft>
              <a:buFont typeface="+mj-lt"/>
              <a:buAutoNum type="alphaLcPeriod"/>
            </a:pPr>
            <a:r>
              <a:rPr lang="id-ID" sz="1200" u="none" strike="noStrike" dirty="0" smtClean="0">
                <a:effectLst/>
                <a:latin typeface="Bookman Old Style"/>
                <a:ea typeface="Times New Roman"/>
                <a:cs typeface="Arial"/>
              </a:rPr>
              <a:t>Ahli </a:t>
            </a:r>
            <a:r>
              <a:rPr lang="en-US" sz="1200" u="none" strike="noStrike" dirty="0" smtClean="0">
                <a:effectLst/>
                <a:latin typeface="Bookman Old Style"/>
                <a:ea typeface="Times New Roman"/>
                <a:cs typeface="Arial"/>
              </a:rPr>
              <a:t>K</a:t>
            </a:r>
            <a:r>
              <a:rPr lang="id-ID" sz="1200" u="none" strike="noStrike" dirty="0" smtClean="0">
                <a:effectLst/>
                <a:latin typeface="Bookman Old Style"/>
                <a:ea typeface="Times New Roman"/>
                <a:cs typeface="Arial"/>
              </a:rPr>
              <a:t>3 bidang Listrik pada Perusahaan</a:t>
            </a:r>
            <a:r>
              <a:rPr lang="en-US" sz="1200" u="none" strike="noStrike" dirty="0" smtClean="0">
                <a:effectLst/>
                <a:latin typeface="Bookman Old Style"/>
                <a:ea typeface="Times New Roman"/>
                <a:cs typeface="Arial"/>
              </a:rPr>
              <a:t>;</a:t>
            </a:r>
            <a:r>
              <a:rPr lang="id-ID" sz="1200" u="none" strike="noStrike" dirty="0" smtClean="0">
                <a:effectLst/>
                <a:latin typeface="Bookman Old Style"/>
                <a:ea typeface="Times New Roman"/>
                <a:cs typeface="Arial"/>
              </a:rPr>
              <a:t> atau </a:t>
            </a:r>
            <a:endParaRPr lang="id-ID" sz="1100" u="none" strike="noStrike" dirty="0" smtClean="0">
              <a:effectLst/>
              <a:latin typeface="+mn-lt"/>
              <a:ea typeface="Times New Roman"/>
              <a:cs typeface="Times New Roman"/>
            </a:endParaRPr>
          </a:p>
          <a:p>
            <a:pPr marL="342900" lvl="0" indent="-342900" algn="just">
              <a:lnSpc>
                <a:spcPct val="115000"/>
              </a:lnSpc>
              <a:spcAft>
                <a:spcPts val="0"/>
              </a:spcAft>
              <a:buFont typeface="+mj-lt"/>
              <a:buAutoNum type="alphaLcPeriod"/>
            </a:pPr>
            <a:r>
              <a:rPr lang="id-ID" sz="1200" u="none" strike="noStrike" dirty="0" smtClean="0">
                <a:effectLst/>
                <a:latin typeface="Bookman Old Style"/>
                <a:ea typeface="Times New Roman"/>
                <a:cs typeface="Arial"/>
              </a:rPr>
              <a:t>Ahli </a:t>
            </a:r>
            <a:r>
              <a:rPr lang="en-US" sz="1200" u="none" strike="noStrike" dirty="0" smtClean="0">
                <a:effectLst/>
                <a:latin typeface="Bookman Old Style"/>
                <a:ea typeface="Times New Roman"/>
                <a:cs typeface="Arial"/>
              </a:rPr>
              <a:t>K</a:t>
            </a:r>
            <a:r>
              <a:rPr lang="id-ID" sz="1200" u="none" strike="noStrike" dirty="0" smtClean="0">
                <a:effectLst/>
                <a:latin typeface="Bookman Old Style"/>
                <a:ea typeface="Times New Roman"/>
                <a:cs typeface="Arial"/>
              </a:rPr>
              <a:t>3 bidang Listrik pada </a:t>
            </a:r>
            <a:r>
              <a:rPr lang="en-US" sz="1200" u="none" strike="noStrike" dirty="0" smtClean="0">
                <a:effectLst/>
                <a:latin typeface="Bookman Old Style"/>
                <a:ea typeface="Times New Roman"/>
                <a:cs typeface="Arial"/>
              </a:rPr>
              <a:t>PJK3</a:t>
            </a:r>
            <a:r>
              <a:rPr lang="id-ID" sz="1200" u="none" strike="noStrike" dirty="0" smtClean="0">
                <a:effectLst/>
                <a:latin typeface="Bookman Old Style"/>
                <a:ea typeface="Times New Roman"/>
                <a:cs typeface="Arial"/>
              </a:rPr>
              <a:t>. </a:t>
            </a:r>
            <a:endParaRPr lang="id-ID" sz="1100" u="none" strike="noStrike" dirty="0" smtClean="0">
              <a:effectLst/>
              <a:latin typeface="+mn-lt"/>
              <a:ea typeface="Times New Roman"/>
              <a:cs typeface="Times New Roman"/>
            </a:endParaRPr>
          </a:p>
          <a:p>
            <a:pPr marL="228600" algn="just">
              <a:lnSpc>
                <a:spcPct val="115000"/>
              </a:lnSpc>
              <a:spcAft>
                <a:spcPts val="0"/>
              </a:spcAft>
            </a:pPr>
            <a:r>
              <a:rPr lang="en-US" sz="1200" dirty="0" smtClean="0">
                <a:effectLst/>
                <a:latin typeface="Bookman Old Style"/>
                <a:ea typeface="Times New Roman"/>
                <a:cs typeface="Arial"/>
              </a:rPr>
              <a:t> </a:t>
            </a:r>
            <a:endParaRPr lang="id-ID" sz="1100" dirty="0" smtClean="0">
              <a:effectLst/>
              <a:latin typeface="+mn-lt"/>
              <a:ea typeface="Times New Roman"/>
              <a:cs typeface="Times New Roman"/>
            </a:endParaRPr>
          </a:p>
          <a:p>
            <a:pPr marL="342900" lvl="0" indent="-342900" algn="just">
              <a:lnSpc>
                <a:spcPct val="115000"/>
              </a:lnSpc>
              <a:spcAft>
                <a:spcPts val="0"/>
              </a:spcAft>
              <a:buFont typeface="+mj-lt"/>
              <a:buAutoNum type="arabicParenBoth"/>
            </a:pPr>
            <a:r>
              <a:rPr lang="en-US" sz="1200" u="none" strike="noStrike" dirty="0" err="1" smtClean="0">
                <a:effectLst/>
                <a:latin typeface="Bookman Old Style"/>
                <a:ea typeface="Times New Roman"/>
                <a:cs typeface="Arial"/>
              </a:rPr>
              <a:t>Dalam</a:t>
            </a:r>
            <a:r>
              <a:rPr lang="en-US" sz="1200" u="none" strike="noStrike" dirty="0" smtClean="0">
                <a:effectLst/>
                <a:latin typeface="Bookman Old Style"/>
                <a:ea typeface="Times New Roman"/>
                <a:cs typeface="Arial"/>
              </a:rPr>
              <a:t> </a:t>
            </a:r>
            <a:r>
              <a:rPr lang="en-US" sz="1200" u="none" strike="noStrike" dirty="0" err="1" smtClean="0">
                <a:effectLst/>
                <a:latin typeface="Bookman Old Style"/>
                <a:ea typeface="Times New Roman"/>
                <a:cs typeface="Arial"/>
              </a:rPr>
              <a:t>hal</a:t>
            </a:r>
            <a:r>
              <a:rPr lang="en-US" sz="1200" u="none" strike="noStrike" dirty="0" smtClean="0">
                <a:effectLst/>
                <a:latin typeface="Bookman Old Style"/>
                <a:ea typeface="Times New Roman"/>
                <a:cs typeface="Arial"/>
              </a:rPr>
              <a:t> </a:t>
            </a:r>
            <a:r>
              <a:rPr lang="en-US" sz="1200" u="none" strike="noStrike" dirty="0" err="1" smtClean="0">
                <a:effectLst/>
                <a:latin typeface="Bookman Old Style"/>
                <a:ea typeface="Times New Roman"/>
                <a:cs typeface="Arial"/>
              </a:rPr>
              <a:t>kegiatan</a:t>
            </a:r>
            <a:r>
              <a:rPr lang="en-US" sz="1200" u="none" strike="noStrike" dirty="0" smtClean="0">
                <a:effectLst/>
                <a:latin typeface="Bookman Old Style"/>
                <a:ea typeface="Times New Roman"/>
                <a:cs typeface="Arial"/>
              </a:rPr>
              <a:t> yang </a:t>
            </a:r>
            <a:r>
              <a:rPr lang="en-US" sz="1200" u="none" strike="noStrike" dirty="0" err="1" smtClean="0">
                <a:effectLst/>
                <a:latin typeface="Bookman Old Style"/>
                <a:ea typeface="Times New Roman"/>
                <a:cs typeface="Arial"/>
              </a:rPr>
              <a:t>dilaksanakan</a:t>
            </a:r>
            <a:r>
              <a:rPr lang="en-US" sz="1200" u="none" strike="noStrike" dirty="0" smtClean="0">
                <a:effectLst/>
                <a:latin typeface="Bookman Old Style"/>
                <a:ea typeface="Times New Roman"/>
                <a:cs typeface="Arial"/>
              </a:rPr>
              <a:t> </a:t>
            </a:r>
            <a:r>
              <a:rPr lang="en-US" sz="1200" u="none" strike="noStrike" dirty="0" err="1" smtClean="0">
                <a:effectLst/>
                <a:latin typeface="Bookman Old Style"/>
                <a:ea typeface="Times New Roman"/>
                <a:cs typeface="Arial"/>
              </a:rPr>
              <a:t>berupa</a:t>
            </a:r>
            <a:r>
              <a:rPr lang="en-US" sz="1200" u="none" strike="noStrike" dirty="0" smtClean="0">
                <a:effectLst/>
                <a:latin typeface="Bookman Old Style"/>
                <a:ea typeface="Times New Roman"/>
                <a:cs typeface="Arial"/>
              </a:rPr>
              <a:t> p</a:t>
            </a:r>
            <a:r>
              <a:rPr lang="id-ID" sz="1200" u="none" strike="noStrike" dirty="0" smtClean="0">
                <a:effectLst/>
                <a:latin typeface="Bookman Old Style"/>
                <a:ea typeface="Times New Roman"/>
                <a:cs typeface="Arial"/>
              </a:rPr>
              <a:t>e</a:t>
            </a:r>
            <a:r>
              <a:rPr lang="en-US" sz="1200" u="none" strike="noStrike" dirty="0" err="1" smtClean="0">
                <a:effectLst/>
                <a:latin typeface="Bookman Old Style"/>
                <a:ea typeface="Times New Roman"/>
                <a:cs typeface="Arial"/>
              </a:rPr>
              <a:t>masangan</a:t>
            </a:r>
            <a:r>
              <a:rPr lang="en-US" sz="1200" u="none" strike="noStrike" dirty="0" smtClean="0">
                <a:effectLst/>
                <a:latin typeface="Bookman Old Style"/>
                <a:ea typeface="Times New Roman"/>
                <a:cs typeface="Arial"/>
              </a:rPr>
              <a:t> </a:t>
            </a:r>
            <a:r>
              <a:rPr lang="en-US" sz="1200" u="none" strike="noStrike" dirty="0" err="1" smtClean="0">
                <a:effectLst/>
                <a:latin typeface="Bookman Old Style"/>
                <a:ea typeface="Times New Roman"/>
                <a:cs typeface="Arial"/>
              </a:rPr>
              <a:t>dan</a:t>
            </a:r>
            <a:r>
              <a:rPr lang="en-US" sz="1200" u="none" strike="noStrike" dirty="0" smtClean="0">
                <a:effectLst/>
                <a:latin typeface="Bookman Old Style"/>
                <a:ea typeface="Times New Roman"/>
                <a:cs typeface="Arial"/>
              </a:rPr>
              <a:t> </a:t>
            </a:r>
            <a:r>
              <a:rPr lang="en-US" sz="1200" u="none" strike="noStrike" dirty="0" err="1" smtClean="0">
                <a:effectLst/>
                <a:latin typeface="Bookman Old Style"/>
                <a:ea typeface="Times New Roman"/>
                <a:cs typeface="Arial"/>
              </a:rPr>
              <a:t>pemeliharaan</a:t>
            </a:r>
            <a:r>
              <a:rPr lang="en-US" sz="1200" u="none" strike="noStrike" dirty="0" smtClean="0">
                <a:effectLst/>
                <a:latin typeface="Bookman Old Style"/>
                <a:ea typeface="Times New Roman"/>
                <a:cs typeface="Arial"/>
              </a:rPr>
              <a:t> </a:t>
            </a:r>
            <a:r>
              <a:rPr lang="id-ID" sz="1200" u="none" strike="noStrike" dirty="0" smtClean="0">
                <a:effectLst/>
                <a:latin typeface="Bookman Old Style"/>
                <a:ea typeface="Times New Roman"/>
                <a:cs typeface="Arial"/>
              </a:rPr>
              <a:t>pada pembangkitan, transmisi, distribusi dan pemanfaatan listrik</a:t>
            </a:r>
            <a:r>
              <a:rPr lang="en-US" sz="1200" u="none" strike="noStrike" dirty="0" smtClean="0">
                <a:effectLst/>
                <a:latin typeface="Bookman Old Style"/>
                <a:ea typeface="Times New Roman"/>
                <a:cs typeface="Arial"/>
              </a:rPr>
              <a:t>, </a:t>
            </a:r>
            <a:r>
              <a:rPr lang="en-US" sz="1200" u="none" strike="noStrike" dirty="0" err="1" smtClean="0">
                <a:effectLst/>
                <a:latin typeface="Bookman Old Style"/>
                <a:ea typeface="Times New Roman"/>
                <a:cs typeface="Arial"/>
              </a:rPr>
              <a:t>dapat</a:t>
            </a:r>
            <a:r>
              <a:rPr lang="en-US" sz="1200" u="none" strike="noStrike" dirty="0" smtClean="0">
                <a:effectLst/>
                <a:latin typeface="Bookman Old Style"/>
                <a:ea typeface="Times New Roman"/>
                <a:cs typeface="Arial"/>
              </a:rPr>
              <a:t> </a:t>
            </a:r>
            <a:r>
              <a:rPr lang="id-ID" sz="1200" u="none" strike="noStrike" dirty="0" smtClean="0">
                <a:effectLst/>
                <a:latin typeface="Bookman Old Style"/>
                <a:ea typeface="Times New Roman"/>
                <a:cs typeface="Arial"/>
              </a:rPr>
              <a:t>dilakukan oleh</a:t>
            </a:r>
            <a:r>
              <a:rPr lang="en-US" sz="1200" u="none" strike="noStrike" dirty="0" smtClean="0">
                <a:effectLst/>
                <a:latin typeface="Bookman Old Style"/>
                <a:ea typeface="Times New Roman"/>
                <a:cs typeface="Arial"/>
              </a:rPr>
              <a:t>:</a:t>
            </a:r>
            <a:endParaRPr lang="id-ID" sz="1100" u="none" strike="noStrike" dirty="0" smtClean="0">
              <a:effectLst/>
              <a:latin typeface="+mn-lt"/>
              <a:ea typeface="Times New Roman"/>
              <a:cs typeface="Times New Roman"/>
            </a:endParaRPr>
          </a:p>
          <a:p>
            <a:pPr marL="342900" lvl="0" indent="-342900" algn="just">
              <a:lnSpc>
                <a:spcPct val="115000"/>
              </a:lnSpc>
              <a:spcAft>
                <a:spcPts val="0"/>
              </a:spcAft>
              <a:buFont typeface="+mj-lt"/>
              <a:buAutoNum type="alphaLcPeriod"/>
            </a:pPr>
            <a:r>
              <a:rPr lang="id-ID" sz="1200" u="none" strike="noStrike" dirty="0" smtClean="0">
                <a:effectLst/>
                <a:latin typeface="Bookman Old Style"/>
                <a:ea typeface="Times New Roman"/>
                <a:cs typeface="Arial"/>
              </a:rPr>
              <a:t>Teknisi K3 Listrik pada </a:t>
            </a:r>
            <a:r>
              <a:rPr lang="en-US" sz="1200" u="none" strike="noStrike" dirty="0" smtClean="0">
                <a:effectLst/>
                <a:latin typeface="Bookman Old Style"/>
                <a:ea typeface="Times New Roman"/>
                <a:cs typeface="Arial"/>
              </a:rPr>
              <a:t>p</a:t>
            </a:r>
            <a:r>
              <a:rPr lang="id-ID" sz="1200" u="none" strike="noStrike" dirty="0" smtClean="0">
                <a:effectLst/>
                <a:latin typeface="Bookman Old Style"/>
                <a:ea typeface="Times New Roman"/>
                <a:cs typeface="Arial"/>
              </a:rPr>
              <a:t>erusahaan</a:t>
            </a:r>
            <a:r>
              <a:rPr lang="en-US" sz="1200" u="none" strike="noStrike" dirty="0" smtClean="0">
                <a:effectLst/>
                <a:latin typeface="Bookman Old Style"/>
                <a:ea typeface="Times New Roman"/>
                <a:cs typeface="Arial"/>
              </a:rPr>
              <a:t>;</a:t>
            </a:r>
            <a:r>
              <a:rPr lang="id-ID" sz="1200" u="none" strike="noStrike" dirty="0" smtClean="0">
                <a:effectLst/>
                <a:latin typeface="Bookman Old Style"/>
                <a:ea typeface="Times New Roman"/>
                <a:cs typeface="Arial"/>
              </a:rPr>
              <a:t> atau </a:t>
            </a:r>
            <a:endParaRPr lang="id-ID" sz="1100" u="none" strike="noStrike" dirty="0" smtClean="0">
              <a:effectLst/>
              <a:latin typeface="+mn-lt"/>
              <a:ea typeface="Times New Roman"/>
              <a:cs typeface="Times New Roman"/>
            </a:endParaRPr>
          </a:p>
          <a:p>
            <a:pPr marL="342900" lvl="0" indent="-342900" algn="just">
              <a:lnSpc>
                <a:spcPct val="115000"/>
              </a:lnSpc>
              <a:spcAft>
                <a:spcPts val="0"/>
              </a:spcAft>
              <a:buFont typeface="+mj-lt"/>
              <a:buAutoNum type="alphaLcPeriod"/>
            </a:pPr>
            <a:r>
              <a:rPr lang="id-ID" sz="1200" u="none" strike="noStrike" dirty="0" smtClean="0">
                <a:effectLst/>
                <a:latin typeface="Bookman Old Style"/>
                <a:ea typeface="Times New Roman"/>
                <a:cs typeface="Arial"/>
              </a:rPr>
              <a:t>Teknisi K3 Listrik pada </a:t>
            </a:r>
            <a:r>
              <a:rPr lang="en-US" sz="1200" u="none" strike="noStrike" dirty="0" smtClean="0">
                <a:effectLst/>
                <a:latin typeface="Bookman Old Style"/>
                <a:ea typeface="Times New Roman"/>
                <a:cs typeface="Arial"/>
              </a:rPr>
              <a:t>PJK3</a:t>
            </a:r>
            <a:r>
              <a:rPr lang="id-ID" sz="1200" u="none" strike="noStrike" dirty="0" smtClean="0">
                <a:effectLst/>
                <a:latin typeface="Bookman Old Style"/>
                <a:ea typeface="Times New Roman"/>
                <a:cs typeface="Arial"/>
              </a:rPr>
              <a:t>. </a:t>
            </a:r>
            <a:endParaRPr lang="id-ID" sz="1100" u="none" strike="noStrike" dirty="0" smtClean="0">
              <a:effectLst/>
              <a:latin typeface="+mn-lt"/>
              <a:ea typeface="Times New Roman"/>
              <a:cs typeface="Times New Roman"/>
            </a:endParaRPr>
          </a:p>
          <a:p>
            <a:endParaRPr lang="id-ID" dirty="0"/>
          </a:p>
        </p:txBody>
      </p:sp>
      <p:sp>
        <p:nvSpPr>
          <p:cNvPr id="4" name="Slide Number Placeholder 3"/>
          <p:cNvSpPr>
            <a:spLocks noGrp="1"/>
          </p:cNvSpPr>
          <p:nvPr>
            <p:ph type="sldNum" sz="quarter" idx="10"/>
          </p:nvPr>
        </p:nvSpPr>
        <p:spPr/>
        <p:txBody>
          <a:bodyPr/>
          <a:lstStyle/>
          <a:p>
            <a:fld id="{D4A1CB9A-DFF1-433A-8584-9F8642C57CFD}" type="slidenum">
              <a:rPr lang="en-SG" smtClean="0"/>
              <a:pPr/>
              <a:t>36</a:t>
            </a:fld>
            <a:endParaRPr lang="en-SG"/>
          </a:p>
        </p:txBody>
      </p:sp>
    </p:spTree>
    <p:extLst>
      <p:ext uri="{BB962C8B-B14F-4D97-AF65-F5344CB8AC3E}">
        <p14:creationId xmlns:p14="http://schemas.microsoft.com/office/powerpoint/2010/main" xmlns="" val="39241343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smtClean="0"/>
              <a:t>Permen</a:t>
            </a:r>
            <a:r>
              <a:rPr lang="id-ID" baseline="0" dirty="0" smtClean="0"/>
              <a:t> no 2 tahun 1992</a:t>
            </a:r>
          </a:p>
          <a:p>
            <a:pPr algn="l"/>
            <a:r>
              <a:rPr lang="id-ID" sz="1200" b="1" i="0" u="none" strike="noStrike" baseline="0" dirty="0" smtClean="0">
                <a:latin typeface="TimesNewRoman,Bold"/>
              </a:rPr>
              <a:t>KEWAJIBAN DAN WEWENANG</a:t>
            </a:r>
          </a:p>
          <a:p>
            <a:pPr algn="l"/>
            <a:r>
              <a:rPr lang="id-ID" sz="1200" b="1" i="0" u="none" strike="noStrike" baseline="0" dirty="0" smtClean="0">
                <a:latin typeface="TimesNewRoman,Bold"/>
              </a:rPr>
              <a:t>AHLI KESELAMATAN DAN KESEHATAN KERJA</a:t>
            </a:r>
          </a:p>
          <a:p>
            <a:pPr algn="l"/>
            <a:r>
              <a:rPr lang="id-ID" sz="1200" b="1" i="0" u="none" strike="noStrike" baseline="0" dirty="0" smtClean="0">
                <a:latin typeface="TimesNewRoman,Bold"/>
              </a:rPr>
              <a:t>Pasal 9</a:t>
            </a:r>
          </a:p>
          <a:p>
            <a:pPr algn="l"/>
            <a:r>
              <a:rPr lang="fi-FI" sz="1200" b="0" i="0" u="none" strike="noStrike" baseline="0" dirty="0" smtClean="0">
                <a:latin typeface="TimesNewRoman"/>
              </a:rPr>
              <a:t>(1) Ahli keselamatan dan kesehatan kerja berkewajiban:</a:t>
            </a:r>
          </a:p>
          <a:p>
            <a:pPr algn="l"/>
            <a:r>
              <a:rPr lang="fi-FI" sz="1200" b="0" i="0" u="none" strike="noStrike" baseline="0" dirty="0" smtClean="0">
                <a:latin typeface="TimesNewRoman"/>
              </a:rPr>
              <a:t>a. Membantu mengawasi pelaksanaan peraturan perundangan keselamatan dan</a:t>
            </a:r>
            <a:r>
              <a:rPr lang="id-ID" sz="1200" b="0" i="0" u="none" strike="noStrike" baseline="0" dirty="0" smtClean="0">
                <a:latin typeface="TimesNewRoman"/>
              </a:rPr>
              <a:t> kesehatan kerja sesuai dengan bidang yang ditentukan dalam keputusan</a:t>
            </a:r>
          </a:p>
          <a:p>
            <a:pPr algn="l"/>
            <a:r>
              <a:rPr lang="id-ID" sz="1200" b="0" i="0" u="none" strike="noStrike" baseline="0" dirty="0" smtClean="0">
                <a:latin typeface="TimesNewRoman"/>
              </a:rPr>
              <a:t>penunjukannya;</a:t>
            </a:r>
          </a:p>
          <a:p>
            <a:pPr algn="l"/>
            <a:r>
              <a:rPr lang="id-ID" sz="1200" b="0" i="0" u="none" strike="noStrike" baseline="0" dirty="0" smtClean="0">
                <a:latin typeface="TimesNewRoman"/>
              </a:rPr>
              <a:t>b. Memberikan laporan kepada Menteri Tenaga Kerja atau Pejabat yang ditunjuk mengenai hasil pelaksanaan tugas dengan ketentuan sebagai berikut:</a:t>
            </a:r>
          </a:p>
          <a:p>
            <a:pPr lvl="1" algn="l"/>
            <a:r>
              <a:rPr lang="fi-FI" sz="1200" b="0" i="0" u="none" strike="noStrike" baseline="0" dirty="0" smtClean="0">
                <a:latin typeface="TimesNewRoman"/>
              </a:rPr>
              <a:t>1. Untuk ahli keselamatan dan kesehatan kerja di tempat kerja satu kali dalam 3</a:t>
            </a:r>
            <a:r>
              <a:rPr lang="id-ID" sz="1200" b="0" i="0" u="none" strike="noStrike" baseline="0" dirty="0" smtClean="0">
                <a:latin typeface="TimesNewRoman"/>
              </a:rPr>
              <a:t> (tiga) bulan, kecuali ditentukan lain;</a:t>
            </a:r>
          </a:p>
          <a:p>
            <a:pPr lvl="1" algn="l"/>
            <a:r>
              <a:rPr lang="fi-FI" sz="1200" b="0" i="0" u="none" strike="noStrike" baseline="0" dirty="0" smtClean="0">
                <a:latin typeface="TimesNewRoman"/>
              </a:rPr>
              <a:t>2. Untuk ahli keselamatan dan kesehatan kerja di perusahaan yang memberikan</a:t>
            </a:r>
            <a:r>
              <a:rPr lang="id-ID" sz="1200" b="0" i="0" u="none" strike="noStrike" baseline="0" dirty="0" smtClean="0">
                <a:latin typeface="TimesNewRoman"/>
              </a:rPr>
              <a:t> jasa dibidang keselamatan dan kesehatan kerja setiap saat setelah selesai</a:t>
            </a:r>
          </a:p>
          <a:p>
            <a:pPr lvl="1" algn="l"/>
            <a:r>
              <a:rPr lang="id-ID" sz="1200" b="0" i="0" u="none" strike="noStrike" baseline="0" dirty="0" smtClean="0">
                <a:latin typeface="TimesNewRoman"/>
              </a:rPr>
              <a:t>melakukan kegiatannya;</a:t>
            </a:r>
          </a:p>
          <a:p>
            <a:pPr algn="l"/>
            <a:r>
              <a:rPr lang="fi-FI" sz="1200" b="0" i="0" u="none" strike="noStrike" baseline="0" dirty="0" smtClean="0">
                <a:latin typeface="TimesNewRoman"/>
              </a:rPr>
              <a:t>c. Merahasiakan segala keterangan tentang rahasia perusahaan/instansi yang didapat</a:t>
            </a:r>
            <a:r>
              <a:rPr lang="id-ID" sz="1200" b="0" i="0" u="none" strike="noStrike" baseline="0" dirty="0" smtClean="0">
                <a:latin typeface="TimesNewRoman"/>
              </a:rPr>
              <a:t> berhubungan dengan jabatannya.</a:t>
            </a:r>
            <a:endParaRPr lang="id-ID" dirty="0"/>
          </a:p>
        </p:txBody>
      </p:sp>
      <p:sp>
        <p:nvSpPr>
          <p:cNvPr id="4" name="Slide Number Placeholder 3"/>
          <p:cNvSpPr>
            <a:spLocks noGrp="1"/>
          </p:cNvSpPr>
          <p:nvPr>
            <p:ph type="sldNum" sz="quarter" idx="10"/>
          </p:nvPr>
        </p:nvSpPr>
        <p:spPr/>
        <p:txBody>
          <a:bodyPr/>
          <a:lstStyle/>
          <a:p>
            <a:fld id="{D4A1CB9A-DFF1-433A-8584-9F8642C57CFD}" type="slidenum">
              <a:rPr lang="en-SG" smtClean="0"/>
              <a:pPr/>
              <a:t>37</a:t>
            </a:fld>
            <a:endParaRPr lang="en-SG"/>
          </a:p>
        </p:txBody>
      </p:sp>
    </p:spTree>
    <p:extLst>
      <p:ext uri="{BB962C8B-B14F-4D97-AF65-F5344CB8AC3E}">
        <p14:creationId xmlns:p14="http://schemas.microsoft.com/office/powerpoint/2010/main" xmlns="" val="16464462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D4A1CB9A-DFF1-433A-8584-9F8642C57CFD}" type="slidenum">
              <a:rPr lang="en-SG" smtClean="0"/>
              <a:pPr/>
              <a:t>38</a:t>
            </a:fld>
            <a:endParaRPr lang="en-SG"/>
          </a:p>
        </p:txBody>
      </p:sp>
    </p:spTree>
    <p:extLst>
      <p:ext uri="{BB962C8B-B14F-4D97-AF65-F5344CB8AC3E}">
        <p14:creationId xmlns:p14="http://schemas.microsoft.com/office/powerpoint/2010/main" xmlns="" val="29958103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smtClean="0"/>
              <a:t>Referensi Konsideran</a:t>
            </a:r>
            <a:r>
              <a:rPr lang="id-ID" baseline="0" dirty="0" smtClean="0"/>
              <a:t> UU no 13 tahun 2003 : </a:t>
            </a:r>
          </a:p>
          <a:p>
            <a:pPr marL="228600" indent="-228600" algn="l">
              <a:buFont typeface="+mj-lt"/>
              <a:buAutoNum type="alphaLcPeriod"/>
            </a:pPr>
            <a:r>
              <a:rPr lang="id-ID" sz="1200" b="0" i="0" u="none" strike="noStrike" baseline="0" dirty="0" smtClean="0">
                <a:latin typeface="TimesNewRoman"/>
              </a:rPr>
              <a:t>bahwa pembangunan nasional dilaksanakan dalam rangka pembangunan manusia Indonesia seutuhnya dan pembangunan masyarakat Indonesia seluruhnya untuk mewujudkan masyarakat yang sejahtera, adil, makmur, yang merata, baik materiil maupun spiritual berdasarkan Pancasila dan Undang Undang Dasar Negara Republik Indonesia Tahun 1945;</a:t>
            </a:r>
          </a:p>
          <a:p>
            <a:pPr marL="228600" indent="-228600" algn="l">
              <a:buFont typeface="+mj-lt"/>
              <a:buAutoNum type="alphaLcPeriod"/>
            </a:pPr>
            <a:r>
              <a:rPr lang="id-ID" sz="1200" b="0" i="0" u="none" strike="noStrike" baseline="0" dirty="0" smtClean="0">
                <a:latin typeface="TimesNewRoman"/>
              </a:rPr>
              <a:t>bahwa dalam pelaksanaan pembangunan nasional, tenaga kerja mempunyai peranan dan kedudukan yang sangat penting sebagai pelaku dan tujuan pembangunan;</a:t>
            </a:r>
          </a:p>
          <a:p>
            <a:pPr marL="228600" indent="-228600" algn="l">
              <a:buFont typeface="+mj-lt"/>
              <a:buAutoNum type="alphaLcPeriod"/>
            </a:pPr>
            <a:r>
              <a:rPr lang="id-ID" sz="1200" b="0" i="0" u="none" strike="noStrike" baseline="0" dirty="0" smtClean="0">
                <a:latin typeface="TimesNewRoman"/>
              </a:rPr>
              <a:t>bahwa sesuai dengan peranan dan kedudukan tenaga kerja, diperlukan pembangunan ketenagakerjaan untuk meningkatkan kualitas tenaga kerja dan peransertanya dalam pembangunan serta peningkatan perlindungan tenaga kerja dan keluarganya sesuai dengan harkat dan martabat kemanusiaan;</a:t>
            </a:r>
          </a:p>
          <a:p>
            <a:pPr marL="228600" indent="-228600" algn="l">
              <a:buFont typeface="+mj-lt"/>
              <a:buAutoNum type="alphaLcPeriod"/>
            </a:pPr>
            <a:r>
              <a:rPr lang="sv-SE" sz="1200" b="0" i="0" u="none" strike="noStrike" baseline="0" dirty="0" smtClean="0">
                <a:latin typeface="TimesNewRoman"/>
              </a:rPr>
              <a:t>bahwa perlindungan terhadap tenaga kerja dimaksudkan untuk</a:t>
            </a:r>
            <a:r>
              <a:rPr lang="id-ID" sz="1200" b="0" i="0" u="none" strike="noStrike" baseline="0" dirty="0" smtClean="0">
                <a:latin typeface="TimesNewRoman"/>
              </a:rPr>
              <a:t> menjamin hak hak dasar pekerja/buruh dan menjamin kesamaan kesempatan serta perlakuan tanpa diskriminasi atas dasar apapun untuk  mewujudkan kesejahteraan pekerja/buruh dan keluarganya dengan </a:t>
            </a:r>
            <a:r>
              <a:rPr lang="fi-FI" sz="1200" b="0" i="0" u="none" strike="noStrike" baseline="0" dirty="0" smtClean="0">
                <a:latin typeface="TimesNewRoman"/>
              </a:rPr>
              <a:t>tetap memperhatikan perkembangan kemajuan dunia usaha;</a:t>
            </a:r>
            <a:endParaRPr lang="id-ID" dirty="0"/>
          </a:p>
        </p:txBody>
      </p:sp>
      <p:sp>
        <p:nvSpPr>
          <p:cNvPr id="4" name="Slide Number Placeholder 3"/>
          <p:cNvSpPr>
            <a:spLocks noGrp="1"/>
          </p:cNvSpPr>
          <p:nvPr>
            <p:ph type="sldNum" sz="quarter" idx="10"/>
          </p:nvPr>
        </p:nvSpPr>
        <p:spPr/>
        <p:txBody>
          <a:bodyPr/>
          <a:lstStyle/>
          <a:p>
            <a:fld id="{D4A1CB9A-DFF1-433A-8584-9F8642C57CFD}" type="slidenum">
              <a:rPr lang="en-SG" smtClean="0"/>
              <a:pPr/>
              <a:t>6</a:t>
            </a:fld>
            <a:endParaRPr lang="en-SG"/>
          </a:p>
        </p:txBody>
      </p:sp>
    </p:spTree>
    <p:extLst>
      <p:ext uri="{BB962C8B-B14F-4D97-AF65-F5344CB8AC3E}">
        <p14:creationId xmlns:p14="http://schemas.microsoft.com/office/powerpoint/2010/main" xmlns="" val="24103280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smtClean="0"/>
              <a:t>Pendekatan Hukum :</a:t>
            </a:r>
          </a:p>
          <a:p>
            <a:endParaRPr lang="id-ID" dirty="0" smtClean="0"/>
          </a:p>
          <a:p>
            <a:r>
              <a:rPr lang="id-ID" dirty="0" smtClean="0"/>
              <a:t>UU no 1 Tahun 1970 : </a:t>
            </a:r>
          </a:p>
          <a:p>
            <a:r>
              <a:rPr lang="id-ID" dirty="0" smtClean="0"/>
              <a:t>Pasal 16</a:t>
            </a:r>
          </a:p>
          <a:p>
            <a:r>
              <a:rPr lang="id-ID" dirty="0" smtClean="0"/>
              <a:t>Pengusaha yang mempergunakan tempat-tempat kerja yang sudah ada pada waktu Undang-undang ini mulai berlaku wajib mengusahakan didalam satu tahun sesudah Undang-undang ini mulai berlaku, untuk memenuhi ketentuan-ketentuan menurut atau berdasarkan Undang-undang ini.</a:t>
            </a:r>
          </a:p>
          <a:p>
            <a:r>
              <a:rPr lang="id-ID" dirty="0" smtClean="0"/>
              <a:t>pada</a:t>
            </a:r>
            <a:r>
              <a:rPr lang="id-ID" baseline="0" dirty="0" smtClean="0"/>
              <a:t> pasal ini memberikan perintah untuk melaksanakan K3 berdasarkan UU no 1 tahun 1970 sejak saat sesuai bunyi pasal sampai saat ini.</a:t>
            </a:r>
            <a:endParaRPr lang="id-ID" dirty="0" smtClean="0"/>
          </a:p>
          <a:p>
            <a:endParaRPr lang="id-ID" dirty="0" smtClean="0"/>
          </a:p>
          <a:p>
            <a:r>
              <a:rPr lang="id-ID" dirty="0" smtClean="0"/>
              <a:t>UU</a:t>
            </a:r>
            <a:r>
              <a:rPr lang="id-ID" baseline="0" dirty="0" smtClean="0"/>
              <a:t> No 13 Tahun 2003</a:t>
            </a:r>
          </a:p>
          <a:p>
            <a:r>
              <a:rPr lang="id-ID" dirty="0" smtClean="0"/>
              <a:t>Pasal 86</a:t>
            </a:r>
          </a:p>
          <a:p>
            <a:r>
              <a:rPr lang="id-ID" dirty="0" smtClean="0"/>
              <a:t>(1) Setiap pekerja/buruh mempunyai hak untuk memperoleh perlindungan atas :</a:t>
            </a:r>
          </a:p>
          <a:p>
            <a:pPr lvl="1"/>
            <a:r>
              <a:rPr lang="id-ID" dirty="0" smtClean="0"/>
              <a:t>a. keselamatan dan kesehatan kerja;</a:t>
            </a:r>
          </a:p>
          <a:p>
            <a:pPr lvl="1"/>
            <a:r>
              <a:rPr lang="id-ID" dirty="0" smtClean="0"/>
              <a:t>b. moral dan kesusilaan; dan</a:t>
            </a:r>
          </a:p>
          <a:p>
            <a:pPr lvl="1"/>
            <a:r>
              <a:rPr lang="id-ID" dirty="0" smtClean="0"/>
              <a:t>c. perlakuan yang sesuai dengan harkat dan martabat manusia serta nilai-nilai</a:t>
            </a:r>
          </a:p>
          <a:p>
            <a:pPr lvl="1"/>
            <a:r>
              <a:rPr lang="id-ID" dirty="0" smtClean="0"/>
              <a:t>agama.</a:t>
            </a:r>
          </a:p>
          <a:p>
            <a:r>
              <a:rPr lang="id-ID" dirty="0" smtClean="0"/>
              <a:t>(2) Untuk melindungi keselamatan pekerja/buruh guna mewujudkan produktivitas kerja yang optimal diselenggarakan upaya keselamatan dan kesehatan </a:t>
            </a:r>
            <a:r>
              <a:rPr lang="id-ID" baseline="0" dirty="0" smtClean="0"/>
              <a:t>   </a:t>
            </a:r>
            <a:r>
              <a:rPr lang="id-ID" dirty="0" smtClean="0"/>
              <a:t>kerja.</a:t>
            </a:r>
          </a:p>
          <a:p>
            <a:r>
              <a:rPr lang="id-ID" dirty="0" smtClean="0"/>
              <a:t>(3) Perlindungan sebagaimana dimaksud dalam ayat (1) dan ayat (2) dilaksanakan sesuai dengan peraturan perundang- undangan yang berlaku.</a:t>
            </a:r>
          </a:p>
          <a:p>
            <a:endParaRPr lang="id-ID" dirty="0" smtClean="0"/>
          </a:p>
          <a:p>
            <a:r>
              <a:rPr lang="id-ID" dirty="0" smtClean="0"/>
              <a:t>Pasal 87</a:t>
            </a:r>
          </a:p>
          <a:p>
            <a:r>
              <a:rPr lang="id-ID" dirty="0" smtClean="0"/>
              <a:t>(1) Setiap perusahaan wajib menerapkan sistem manajemen keselamatan dan kesehatan kerja yang terintegrasi dengan sistem manajemen perusahaan.</a:t>
            </a:r>
          </a:p>
          <a:p>
            <a:r>
              <a:rPr lang="id-ID" dirty="0" smtClean="0"/>
              <a:t>(2) Ketentuan mengenai penerapan sistem manajemen keselamatan dan kesehatan kerja sebagaimana dimaksud dalam ayat (1) diatur dengan Peraturan Pemerintah.</a:t>
            </a:r>
          </a:p>
          <a:p>
            <a:endParaRPr lang="id-ID" dirty="0" smtClean="0"/>
          </a:p>
          <a:p>
            <a:r>
              <a:rPr lang="id-ID" dirty="0" smtClean="0"/>
              <a:t>Pasal 86 dan Pasal 87, secara</a:t>
            </a:r>
            <a:r>
              <a:rPr lang="id-ID" baseline="0" dirty="0" smtClean="0"/>
              <a:t> tegas memerintahkan pelaksanaan K3.</a:t>
            </a:r>
          </a:p>
          <a:p>
            <a:endParaRPr lang="id-ID" baseline="0" dirty="0" smtClean="0"/>
          </a:p>
          <a:p>
            <a:r>
              <a:rPr lang="id-ID" baseline="0" dirty="0" smtClean="0"/>
              <a:t>Pendekatan Ekonomi </a:t>
            </a:r>
          </a:p>
          <a:p>
            <a:pPr marL="171450" indent="-171450">
              <a:buFontTx/>
              <a:buChar char="-"/>
            </a:pPr>
            <a:r>
              <a:rPr lang="id-ID" baseline="0" dirty="0" smtClean="0"/>
              <a:t>penjelasan kerugian secara materi akibat kecelakaan kerja, peserta dapat smemberikan informasi berdasarkan pengalamannya</a:t>
            </a:r>
          </a:p>
          <a:p>
            <a:pPr marL="171450" indent="-171450">
              <a:buFontTx/>
              <a:buChar char="-"/>
            </a:pPr>
            <a:r>
              <a:rPr lang="id-ID" dirty="0" smtClean="0"/>
              <a:t>upaya</a:t>
            </a:r>
            <a:r>
              <a:rPr lang="id-ID" baseline="0" dirty="0" smtClean="0"/>
              <a:t> K3 dapat menciptakan prosedur kerja yang aman dan efektif, serta mewujudkan pekerja yang lebih sehat, sehingga dapat mencapai produktifitas yang lebih tinggi </a:t>
            </a:r>
          </a:p>
          <a:p>
            <a:pPr marL="0" indent="0">
              <a:buFontTx/>
              <a:buNone/>
            </a:pPr>
            <a:endParaRPr lang="id-ID" baseline="0" dirty="0" smtClean="0"/>
          </a:p>
          <a:p>
            <a:pPr marL="0" indent="0">
              <a:buFontTx/>
              <a:buNone/>
            </a:pPr>
            <a:r>
              <a:rPr lang="id-ID" baseline="0" dirty="0" smtClean="0"/>
              <a:t>Pendekatan Kemanusian</a:t>
            </a:r>
          </a:p>
          <a:p>
            <a:pPr marL="171450" indent="-171450">
              <a:buFontTx/>
              <a:buChar char="-"/>
            </a:pPr>
            <a:r>
              <a:rPr lang="id-ID" baseline="0" dirty="0" smtClean="0"/>
              <a:t>kerugian dari kecelakaan dapat mengakibatkan cidera bahkan kehilangan nyawa.</a:t>
            </a:r>
          </a:p>
          <a:p>
            <a:pPr marL="171450" indent="-171450">
              <a:buFontTx/>
              <a:buChar char="-"/>
            </a:pPr>
            <a:r>
              <a:rPr lang="id-ID" baseline="0" dirty="0" smtClean="0"/>
              <a:t>dengan upaya K3, pekerja dapat bekerja dengan selamat dan masyarakat seabgai pengguna barang dan jasa juga terlindungi</a:t>
            </a:r>
          </a:p>
          <a:p>
            <a:pPr marL="171450" indent="-171450">
              <a:buFontTx/>
              <a:buChar char="-"/>
            </a:pPr>
            <a:r>
              <a:rPr lang="id-ID" baseline="0" dirty="0" smtClean="0"/>
              <a:t>berdasarkan deklarasi PPB tahun 1948 artikel 25 ;</a:t>
            </a:r>
          </a:p>
          <a:p>
            <a:pPr marL="0" indent="0">
              <a:buFontTx/>
              <a:buNone/>
            </a:pPr>
            <a:r>
              <a:rPr lang="en-US" baseline="0" dirty="0" smtClean="0"/>
              <a:t>Article 25 </a:t>
            </a:r>
            <a:endParaRPr lang="id-ID" baseline="0" dirty="0" smtClean="0"/>
          </a:p>
          <a:p>
            <a:pPr marL="0" indent="0">
              <a:buFontTx/>
              <a:buNone/>
            </a:pPr>
            <a:r>
              <a:rPr lang="en-US" baseline="0" dirty="0" smtClean="0"/>
              <a:t>1. Everyone has the right to a standard of living adequate for the health and well-being of himself and of his family, including food, clothing, housing and medical care</a:t>
            </a:r>
            <a:r>
              <a:rPr lang="id-ID" baseline="0" dirty="0" smtClean="0"/>
              <a:t> </a:t>
            </a:r>
            <a:r>
              <a:rPr lang="en-US" baseline="0" dirty="0" smtClean="0"/>
              <a:t>and necessary social services, and the right to security in the event of unemployment,</a:t>
            </a:r>
            <a:r>
              <a:rPr lang="id-ID" baseline="0" dirty="0" smtClean="0"/>
              <a:t> </a:t>
            </a:r>
            <a:r>
              <a:rPr lang="en-US" baseline="0" dirty="0" smtClean="0"/>
              <a:t>sickness, disability, widowhood, old age or other lack of livelihood in circumstances</a:t>
            </a:r>
            <a:r>
              <a:rPr lang="id-ID" baseline="0" dirty="0" smtClean="0"/>
              <a:t> </a:t>
            </a:r>
            <a:r>
              <a:rPr lang="en-US" baseline="0" dirty="0" smtClean="0"/>
              <a:t>beyond his control.</a:t>
            </a:r>
            <a:endParaRPr lang="id-ID" baseline="0" dirty="0" smtClean="0"/>
          </a:p>
          <a:p>
            <a:pPr marL="0" indent="0">
              <a:buFontTx/>
              <a:buNone/>
            </a:pPr>
            <a:endParaRPr lang="id-ID" dirty="0"/>
          </a:p>
        </p:txBody>
      </p:sp>
      <p:sp>
        <p:nvSpPr>
          <p:cNvPr id="4" name="Slide Number Placeholder 3"/>
          <p:cNvSpPr>
            <a:spLocks noGrp="1"/>
          </p:cNvSpPr>
          <p:nvPr>
            <p:ph type="sldNum" sz="quarter" idx="10"/>
          </p:nvPr>
        </p:nvSpPr>
        <p:spPr/>
        <p:txBody>
          <a:bodyPr/>
          <a:lstStyle/>
          <a:p>
            <a:fld id="{D4A1CB9A-DFF1-433A-8584-9F8642C57CFD}" type="slidenum">
              <a:rPr lang="en-SG" smtClean="0"/>
              <a:pPr/>
              <a:t>7</a:t>
            </a:fld>
            <a:endParaRPr lang="en-SG"/>
          </a:p>
        </p:txBody>
      </p:sp>
    </p:spTree>
    <p:extLst>
      <p:ext uri="{BB962C8B-B14F-4D97-AF65-F5344CB8AC3E}">
        <p14:creationId xmlns:p14="http://schemas.microsoft.com/office/powerpoint/2010/main" xmlns="" val="7482369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smtClean="0"/>
              <a:t>Referensi </a:t>
            </a:r>
          </a:p>
          <a:p>
            <a:r>
              <a:rPr lang="id-ID" dirty="0" smtClean="0"/>
              <a:t>a. Tempat kerja</a:t>
            </a:r>
          </a:p>
          <a:p>
            <a:r>
              <a:rPr lang="id-ID" dirty="0" smtClean="0"/>
              <a:t>UU No 1 tahun 1970 pasal 1 </a:t>
            </a:r>
          </a:p>
          <a:p>
            <a:r>
              <a:rPr lang="id-ID" dirty="0" smtClean="0"/>
              <a:t>"Tempat Kerja" ialah tiap ruangan atau lapangan, tertutup atau terbuka, bergerak atau tetap, dimana tenaga kerja bekerja, atau sering dimasuki kerja untuk keperluan suatu usaha dan dimana terdapat sumber atau sumber-sumber bahaya sebagaimana diperinci dalam pasal 2; Termasuk Tempat kerja ialah semua ruangan, lapangan, halaman dan sekelilingnya yang merupakan bagian-bagian atau yang berhubungan dengan tempat kerja tersebut;</a:t>
            </a:r>
          </a:p>
          <a:p>
            <a:endParaRPr lang="id-ID" dirty="0" smtClean="0"/>
          </a:p>
          <a:p>
            <a:r>
              <a:rPr lang="id-ID" dirty="0" smtClean="0"/>
              <a:t>Ayat (1).</a:t>
            </a:r>
          </a:p>
          <a:p>
            <a:r>
              <a:rPr lang="id-ID" dirty="0" smtClean="0"/>
              <a:t>Dengan perumusan ini ruang lingkup bagi berlakunya Undang-undang ini jelas ditentukan</a:t>
            </a:r>
          </a:p>
          <a:p>
            <a:r>
              <a:rPr lang="id-ID" dirty="0" smtClean="0"/>
              <a:t>oleh tiga unsure:</a:t>
            </a:r>
          </a:p>
          <a:p>
            <a:r>
              <a:rPr lang="id-ID" dirty="0" smtClean="0"/>
              <a:t>1. tempat dimana dilakukan pekerjaan bagi sesuatu usaha.</a:t>
            </a:r>
          </a:p>
          <a:p>
            <a:r>
              <a:rPr lang="id-ID" dirty="0" smtClean="0"/>
              <a:t>2. adanya tenaga kerja yang bekerja disana</a:t>
            </a:r>
          </a:p>
          <a:p>
            <a:r>
              <a:rPr lang="id-ID" dirty="0" smtClean="0"/>
              <a:t>3. adanya bahaya kerja di tempat itu.</a:t>
            </a:r>
          </a:p>
          <a:p>
            <a:r>
              <a:rPr lang="id-ID" dirty="0" smtClean="0"/>
              <a:t>Tidak selalu tenaga kerja harus sehari-hari bekerja dalan suatu tempat kerja. Sering pula mereka untuk waktu-waktu tertentu harus memasuki ruangan, ruangan untuk mengontrol, menyetel, menjalankan instansi-instansi, setelah mana mereka keluar dan bekerja selanjutnya dilain tempat. Instalasi-instalasi itu dapat merupakan sumber-sumber bahaya dengan demikian haruslah memenuhi syarat-syarat keselamatan kerja yang berlaku baginya, agar setiap orang termasuk tenaga kerja yang memasukinya dan atau untuk mengerjakan sesuatu disana, walaupun untuk jangka waktu pendek, terjamin keselamatannya.</a:t>
            </a:r>
          </a:p>
          <a:p>
            <a:r>
              <a:rPr lang="id-ID" dirty="0" smtClean="0"/>
              <a:t>Instalasi-instalasi demikian itu misalnya rumah-rumah traansformator, instalasi pompa air yang setelah dihidupkan, berjalan otomatis, ruangan-ruangan instalasi radio, listrik tegangan tinggi dan sebagainya. Sumber bahaya adakalanya mempunyai daerah pengaruh yang meluas. Dengan ketentuan dalam ayat ini praktis daerah pengaruh ini tercakup dan dapatlah diambil tindakan-tindakan penyelamatan yang diperlukan. Hal ini sekaligus menjamin kepentingan mum. Misalnya suatu pabrik dimana diolah bahan-bahan kimia yang berbahaya dan dipakai serta dibuang banyak air yang mengandung zat-zat yang berbahaya. Bila air buangan demikian itu dialirkan atau dibuang begitu saja ke dalam sungai maka air sungai itu menjadi berbahaya, akan dapat  enmgganggu kesehatan manusia, ternak, ikan dan pertumbuhan tanam-tanaman. Karena itu untuk air buangan itu harus diadakan penampungannya tersendiri atau dikerjakan pengolahan terdahulu, dimana zat-zat kimia di dalamnya dihilangkan atau dinetralisir, sehingga airnya itu tidak berbahaya lagi dan dapat di alirkan ke dalam sungai. Dalam pelaksanaan Undang-undang ini dipakai pengertian tentang tenaga kerja sebagaimana dimuat dalam Undang-undang tentang ketentuan-ketentuan Pokok Mengenai tenaga Kerja, maka dipandang tidak perlu lagi dimuat definisi itu dalam Undang-undang ini.</a:t>
            </a:r>
          </a:p>
          <a:p>
            <a:r>
              <a:rPr lang="id-ID" dirty="0" smtClean="0"/>
              <a:t>Usaha-usaha yang dimaksud dalam Undang-undang ini tidak harus selalu empunyai motif ekonomi atau motif keuntungan, tapi dapat merupakan usaha-usaha social seperti perbengkelan di sekolah-sekolah teknik, usaha rekreasi dan dirumah-rumah sakit, dimana dipergunakan instalasi-instalasi listrik dan atau mekanik yang berbahaya.</a:t>
            </a:r>
          </a:p>
          <a:p>
            <a:endParaRPr lang="id-ID" dirty="0"/>
          </a:p>
        </p:txBody>
      </p:sp>
      <p:sp>
        <p:nvSpPr>
          <p:cNvPr id="4" name="Slide Number Placeholder 3"/>
          <p:cNvSpPr>
            <a:spLocks noGrp="1"/>
          </p:cNvSpPr>
          <p:nvPr>
            <p:ph type="sldNum" sz="quarter" idx="10"/>
          </p:nvPr>
        </p:nvSpPr>
        <p:spPr/>
        <p:txBody>
          <a:bodyPr/>
          <a:lstStyle/>
          <a:p>
            <a:fld id="{D4A1CB9A-DFF1-433A-8584-9F8642C57CFD}" type="slidenum">
              <a:rPr lang="en-SG" smtClean="0"/>
              <a:pPr/>
              <a:t>15</a:t>
            </a:fld>
            <a:endParaRPr lang="en-SG"/>
          </a:p>
        </p:txBody>
      </p:sp>
    </p:spTree>
    <p:extLst>
      <p:ext uri="{BB962C8B-B14F-4D97-AF65-F5344CB8AC3E}">
        <p14:creationId xmlns:p14="http://schemas.microsoft.com/office/powerpoint/2010/main" xmlns="" val="3488469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id-ID" dirty="0" smtClean="0"/>
          </a:p>
          <a:p>
            <a:pPr marL="0" indent="0">
              <a:buNone/>
            </a:pPr>
            <a:r>
              <a:rPr lang="id-ID" dirty="0" smtClean="0"/>
              <a:t>b. Wilayah hukum Republik</a:t>
            </a:r>
            <a:r>
              <a:rPr lang="id-ID" baseline="0" dirty="0" smtClean="0"/>
              <a:t> Indonesia</a:t>
            </a:r>
          </a:p>
          <a:p>
            <a:pPr marL="0" indent="0">
              <a:buNone/>
            </a:pPr>
            <a:r>
              <a:rPr lang="id-ID" dirty="0" smtClean="0"/>
              <a:t>segala tempat kerja, baik di darat, di dalam tanah, di permukaan air, di dalam air maupun di udara,yang berada di dalam wilayah kekuasaan hukum Republik Indonesia (tempat</a:t>
            </a:r>
            <a:r>
              <a:rPr lang="id-ID" baseline="0" dirty="0" smtClean="0"/>
              <a:t> yang diberlakukannya hukum indonesia)</a:t>
            </a:r>
          </a:p>
          <a:p>
            <a:pPr marL="0" indent="0">
              <a:buNone/>
            </a:pPr>
            <a:endParaRPr lang="id-ID" baseline="0" dirty="0" smtClean="0"/>
          </a:p>
          <a:p>
            <a:pPr marL="0" indent="0">
              <a:buNone/>
            </a:pPr>
            <a:r>
              <a:rPr lang="id-ID" baseline="0" dirty="0" smtClean="0"/>
              <a:t>c. Tempat kerja yang mempunyai sumber bahaya</a:t>
            </a:r>
          </a:p>
          <a:p>
            <a:pPr marL="0" indent="0">
              <a:buNone/>
            </a:pPr>
            <a:r>
              <a:rPr lang="id-ID" baseline="0" dirty="0" smtClean="0"/>
              <a:t>sumber bahaya terkait :</a:t>
            </a:r>
          </a:p>
          <a:p>
            <a:pPr marL="0" indent="0">
              <a:buNone/>
            </a:pPr>
            <a:r>
              <a:rPr lang="id-ID" baseline="0" dirty="0" smtClean="0"/>
              <a:t>1. Keadaan mesin-mesin, pesawat-pesawat, alat-alat kerja serta peralatan lainnya, bahanbahan</a:t>
            </a:r>
          </a:p>
          <a:p>
            <a:pPr marL="0" indent="0">
              <a:buNone/>
            </a:pPr>
            <a:r>
              <a:rPr lang="id-ID" baseline="0" dirty="0" smtClean="0"/>
              <a:t>dan sebagainya.</a:t>
            </a:r>
          </a:p>
          <a:p>
            <a:pPr marL="0" indent="0">
              <a:buNone/>
            </a:pPr>
            <a:r>
              <a:rPr lang="id-ID" baseline="0" dirty="0" smtClean="0"/>
              <a:t>2. Lingkungan;</a:t>
            </a:r>
          </a:p>
          <a:p>
            <a:pPr marL="0" indent="0">
              <a:buNone/>
            </a:pPr>
            <a:r>
              <a:rPr lang="id-ID" baseline="0" dirty="0" smtClean="0"/>
              <a:t>3. Sifat pekerjaan;</a:t>
            </a:r>
          </a:p>
          <a:p>
            <a:pPr marL="0" indent="0">
              <a:buNone/>
            </a:pPr>
            <a:r>
              <a:rPr lang="id-ID" baseline="0" dirty="0" smtClean="0"/>
              <a:t>4. Cara kerja;</a:t>
            </a:r>
          </a:p>
          <a:p>
            <a:pPr marL="0" indent="0">
              <a:buNone/>
            </a:pPr>
            <a:r>
              <a:rPr lang="id-ID" baseline="0" dirty="0" smtClean="0"/>
              <a:t>5. Proses produksi.</a:t>
            </a:r>
          </a:p>
        </p:txBody>
      </p:sp>
      <p:sp>
        <p:nvSpPr>
          <p:cNvPr id="4" name="Slide Number Placeholder 3"/>
          <p:cNvSpPr>
            <a:spLocks noGrp="1"/>
          </p:cNvSpPr>
          <p:nvPr>
            <p:ph type="sldNum" sz="quarter" idx="10"/>
          </p:nvPr>
        </p:nvSpPr>
        <p:spPr/>
        <p:txBody>
          <a:bodyPr/>
          <a:lstStyle/>
          <a:p>
            <a:fld id="{D4A1CB9A-DFF1-433A-8584-9F8642C57CFD}" type="slidenum">
              <a:rPr lang="en-SG" smtClean="0"/>
              <a:pPr/>
              <a:t>16</a:t>
            </a:fld>
            <a:endParaRPr lang="en-SG"/>
          </a:p>
        </p:txBody>
      </p:sp>
    </p:spTree>
    <p:extLst>
      <p:ext uri="{BB962C8B-B14F-4D97-AF65-F5344CB8AC3E}">
        <p14:creationId xmlns:p14="http://schemas.microsoft.com/office/powerpoint/2010/main" xmlns="" val="20212218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smtClean="0"/>
              <a:t>UU no 1 tahun 1970</a:t>
            </a:r>
          </a:p>
          <a:p>
            <a:r>
              <a:rPr lang="id-ID" dirty="0" smtClean="0"/>
              <a:t>SYARAT-SYARAT KESELAMATAN KERJA</a:t>
            </a:r>
          </a:p>
          <a:p>
            <a:r>
              <a:rPr lang="id-ID" dirty="0" smtClean="0"/>
              <a:t>Pasal 3</a:t>
            </a:r>
          </a:p>
          <a:p>
            <a:r>
              <a:rPr lang="id-ID" dirty="0" smtClean="0"/>
              <a:t>(1) Dengan peraturan perundangan ditetapkan syarat-syarat keselamatan kerja untuk :</a:t>
            </a:r>
          </a:p>
          <a:p>
            <a:pPr marL="228600" indent="-228600">
              <a:buFont typeface="+mj-lt"/>
              <a:buAutoNum type="alphaLcPeriod"/>
            </a:pPr>
            <a:r>
              <a:rPr lang="id-ID" dirty="0" smtClean="0"/>
              <a:t>mencegah dan mengurangi kecelakaan;</a:t>
            </a:r>
          </a:p>
          <a:p>
            <a:pPr marL="228600" indent="-228600">
              <a:buFont typeface="+mj-lt"/>
              <a:buAutoNum type="alphaLcPeriod"/>
            </a:pPr>
            <a:r>
              <a:rPr lang="id-ID" dirty="0" smtClean="0"/>
              <a:t>mencegah, mengurangi dan memadamkan kebakaran;</a:t>
            </a:r>
          </a:p>
          <a:p>
            <a:pPr marL="228600" indent="-228600">
              <a:buFont typeface="+mj-lt"/>
              <a:buAutoNum type="alphaLcPeriod"/>
            </a:pPr>
            <a:r>
              <a:rPr lang="id-ID" dirty="0" smtClean="0"/>
              <a:t>mencegah dan mengurangi bahaya peledakan;</a:t>
            </a:r>
          </a:p>
          <a:p>
            <a:pPr marL="228600" indent="-228600">
              <a:buFont typeface="+mj-lt"/>
              <a:buAutoNum type="alphaLcPeriod"/>
            </a:pPr>
            <a:r>
              <a:rPr lang="id-ID" dirty="0" smtClean="0"/>
              <a:t>memberi kesempatan atau jalan menyelamatkan diri pada waktu kebakaran atau kejadian-kejadian lain yang berbahaya;</a:t>
            </a:r>
          </a:p>
          <a:p>
            <a:pPr marL="228600" indent="-228600">
              <a:buFont typeface="+mj-lt"/>
              <a:buAutoNum type="alphaLcPeriod"/>
            </a:pPr>
            <a:r>
              <a:rPr lang="id-ID" dirty="0" smtClean="0"/>
              <a:t>memberi pertolongan pada kecelakaan;</a:t>
            </a:r>
          </a:p>
          <a:p>
            <a:pPr marL="228600" indent="-228600">
              <a:buFont typeface="+mj-lt"/>
              <a:buAutoNum type="alphaLcPeriod"/>
            </a:pPr>
            <a:r>
              <a:rPr lang="id-ID" dirty="0" smtClean="0"/>
              <a:t>memberi alat-alat perlindungan diri pada para pekerja;</a:t>
            </a:r>
          </a:p>
          <a:p>
            <a:pPr marL="228600" indent="-228600">
              <a:buFont typeface="+mj-lt"/>
              <a:buAutoNum type="alphaLcPeriod"/>
            </a:pPr>
            <a:r>
              <a:rPr lang="id-ID" dirty="0" smtClean="0"/>
              <a:t>mencegah dan mengendalikan timbul atau menyebar luasnya suhu, kelembaban, debu, kotoran, asap, uap, gas, hembusan angin, cuaca, sinar radiasi, suara dan getaran;</a:t>
            </a:r>
          </a:p>
          <a:p>
            <a:pPr marL="228600" indent="-228600">
              <a:buFont typeface="+mj-lt"/>
              <a:buAutoNum type="alphaLcPeriod"/>
            </a:pPr>
            <a:r>
              <a:rPr lang="id-ID" dirty="0" smtClean="0"/>
              <a:t>mencegah dan mengendalikan timbulnya penyakit akibat kerja baik fisik maupun psikis, peracunan, infeksi dan penularan.</a:t>
            </a:r>
          </a:p>
          <a:p>
            <a:pPr marL="285750" indent="-285750">
              <a:buFont typeface="+mj-lt"/>
              <a:buAutoNum type="alphaLcPeriod"/>
            </a:pPr>
            <a:r>
              <a:rPr lang="id-ID" dirty="0" smtClean="0"/>
              <a:t>memperoleh penerangan yang cukup dan sesuai;</a:t>
            </a:r>
          </a:p>
          <a:p>
            <a:pPr marL="285750" indent="-285750">
              <a:buFont typeface="+mj-lt"/>
              <a:buAutoNum type="alphaLcPeriod"/>
            </a:pPr>
            <a:r>
              <a:rPr lang="id-ID" dirty="0" smtClean="0"/>
              <a:t>menyelenggarakan suhu dan lembab udara yang baik;</a:t>
            </a:r>
          </a:p>
          <a:p>
            <a:pPr marL="285750" indent="-285750">
              <a:buFont typeface="+mj-lt"/>
              <a:buAutoNum type="alphaLcPeriod"/>
            </a:pPr>
            <a:r>
              <a:rPr lang="id-ID" dirty="0" smtClean="0"/>
              <a:t>menyelenggarakan penyegaran udara yang cukup;</a:t>
            </a:r>
          </a:p>
          <a:p>
            <a:pPr marL="285750" indent="-285750">
              <a:buFont typeface="+mj-lt"/>
              <a:buAutoNum type="alphaLcPeriod"/>
            </a:pPr>
            <a:r>
              <a:rPr lang="id-ID" dirty="0" smtClean="0"/>
              <a:t>memelihara kebersihan, kesehatan dan ketertiban;</a:t>
            </a:r>
          </a:p>
          <a:p>
            <a:pPr marL="285750" indent="-285750">
              <a:buFont typeface="+mj-lt"/>
              <a:buAutoNum type="alphaLcPeriod"/>
            </a:pPr>
            <a:r>
              <a:rPr lang="id-ID" dirty="0" smtClean="0"/>
              <a:t>memperoleh keserasian antara tenaga kerja, alat kerja, lingkungan, cara dan proses</a:t>
            </a:r>
            <a:r>
              <a:rPr lang="id-ID" baseline="0" dirty="0" smtClean="0"/>
              <a:t> </a:t>
            </a:r>
            <a:r>
              <a:rPr lang="id-ID" dirty="0" smtClean="0"/>
              <a:t>kerjanya;</a:t>
            </a:r>
          </a:p>
          <a:p>
            <a:pPr marL="285750" indent="-285750">
              <a:buFont typeface="+mj-lt"/>
              <a:buAutoNum type="alphaLcPeriod"/>
            </a:pPr>
            <a:r>
              <a:rPr lang="id-ID" dirty="0" smtClean="0"/>
              <a:t>mengamankan dan memperlancar pengangkutan orang, binatang, tanaman atau</a:t>
            </a:r>
            <a:r>
              <a:rPr lang="id-ID" baseline="0" dirty="0" smtClean="0"/>
              <a:t> </a:t>
            </a:r>
            <a:r>
              <a:rPr lang="id-ID" dirty="0" smtClean="0"/>
              <a:t>barang;</a:t>
            </a:r>
          </a:p>
          <a:p>
            <a:pPr marL="285750" indent="-285750">
              <a:buFont typeface="+mj-lt"/>
              <a:buAutoNum type="alphaLcPeriod"/>
            </a:pPr>
            <a:r>
              <a:rPr lang="id-ID" dirty="0" smtClean="0"/>
              <a:t>mengamankan dan memelihara segala jenis bangunan;</a:t>
            </a:r>
          </a:p>
          <a:p>
            <a:pPr marL="285750" indent="-285750">
              <a:buFont typeface="+mj-lt"/>
              <a:buAutoNum type="alphaLcPeriod"/>
            </a:pPr>
            <a:r>
              <a:rPr lang="id-ID" dirty="0" smtClean="0"/>
              <a:t>mengamankan dan memperlancar pekerjaan bongkar muat, perlakuan dan</a:t>
            </a:r>
            <a:r>
              <a:rPr lang="id-ID" baseline="0" dirty="0" smtClean="0"/>
              <a:t> </a:t>
            </a:r>
            <a:r>
              <a:rPr lang="id-ID" dirty="0" smtClean="0"/>
              <a:t>penyimpanan barang;</a:t>
            </a:r>
          </a:p>
          <a:p>
            <a:pPr marL="285750" indent="-285750">
              <a:buFont typeface="+mj-lt"/>
              <a:buAutoNum type="alphaLcPeriod"/>
            </a:pPr>
            <a:r>
              <a:rPr lang="id-ID" dirty="0" smtClean="0"/>
              <a:t>mencegah terkena aliran listrik yang berbahaya;</a:t>
            </a:r>
          </a:p>
          <a:p>
            <a:pPr marL="285750" indent="-285750">
              <a:buFont typeface="+mj-lt"/>
              <a:buAutoNum type="alphaLcPeriod"/>
            </a:pPr>
            <a:r>
              <a:rPr lang="id-ID" dirty="0" smtClean="0"/>
              <a:t>menyesuaikan dan menyempurnakan pengamanan pada pekerjaan yang bahaya</a:t>
            </a:r>
            <a:r>
              <a:rPr lang="id-ID" baseline="0" dirty="0" smtClean="0"/>
              <a:t> </a:t>
            </a:r>
            <a:r>
              <a:rPr lang="id-ID" dirty="0" smtClean="0"/>
              <a:t>kecelakaannya menjadi bertambah tinggi.</a:t>
            </a:r>
            <a:endParaRPr lang="id-ID" dirty="0"/>
          </a:p>
        </p:txBody>
      </p:sp>
      <p:sp>
        <p:nvSpPr>
          <p:cNvPr id="4" name="Slide Number Placeholder 3"/>
          <p:cNvSpPr>
            <a:spLocks noGrp="1"/>
          </p:cNvSpPr>
          <p:nvPr>
            <p:ph type="sldNum" sz="quarter" idx="10"/>
          </p:nvPr>
        </p:nvSpPr>
        <p:spPr/>
        <p:txBody>
          <a:bodyPr/>
          <a:lstStyle/>
          <a:p>
            <a:fld id="{D4A1CB9A-DFF1-433A-8584-9F8642C57CFD}" type="slidenum">
              <a:rPr lang="en-SG" smtClean="0"/>
              <a:pPr/>
              <a:t>17</a:t>
            </a:fld>
            <a:endParaRPr lang="en-SG"/>
          </a:p>
        </p:txBody>
      </p:sp>
    </p:spTree>
    <p:extLst>
      <p:ext uri="{BB962C8B-B14F-4D97-AF65-F5344CB8AC3E}">
        <p14:creationId xmlns:p14="http://schemas.microsoft.com/office/powerpoint/2010/main" xmlns="" val="5602691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smtClean="0"/>
              <a:t>UU no 1 tahun 1970</a:t>
            </a:r>
          </a:p>
          <a:p>
            <a:r>
              <a:rPr lang="id-ID" dirty="0" smtClean="0"/>
              <a:t>Pasal 4</a:t>
            </a:r>
          </a:p>
          <a:p>
            <a:r>
              <a:rPr lang="id-ID" dirty="0" smtClean="0"/>
              <a:t>(1) Dengan peraturan perundangan ditetapkan syarat-syarat keselamatan kerja dalam perencanaan, pembuatan, pengangkutan, peredaran, perdagangan, pemasangan, pemakaian, penggunaan, pemeliharaan dan penyimpanan bahan, barang, produk teknis dan aparat produksi yang mengandung dan dapat menimbulkan bahaya kecelakaan.</a:t>
            </a:r>
          </a:p>
          <a:p>
            <a:r>
              <a:rPr lang="id-ID" dirty="0" smtClean="0"/>
              <a:t>(2) Syarat-syarat tersebut memuat prinsip-prinsip teknis ilmiah menjadi suatu kumpulan ketentuan yang disusun secara teratur, jelas dan praktis yang mencakup bidang konstruksi, bahan, pengolahan dan pembuatan, perlengkapan alat-alat perlindungan, pengujian dan pengesahan, pengepakan atau pembungkusan, pemberian tanda-tanda pengenal atas bahan, barang, produk teknis dan aparat produk guna menjamin keselamatan barang-barang itu sendiri, keselamatan tenaga kerja yang melakukannya dan keselamatan umum.</a:t>
            </a:r>
          </a:p>
          <a:p>
            <a:r>
              <a:rPr lang="id-ID" dirty="0" smtClean="0"/>
              <a:t>(3) Dengan peraturan perundangan dapat dirubah perincian seperti tersebut dalam ayat (1) dan (2); dengan peraturan perundangan ditetapkan siapa yang berkewajiban memenuhi dan mentaati syarat-syarat keselamatan tersebut.</a:t>
            </a:r>
          </a:p>
          <a:p>
            <a:endParaRPr lang="id-ID" dirty="0"/>
          </a:p>
        </p:txBody>
      </p:sp>
      <p:sp>
        <p:nvSpPr>
          <p:cNvPr id="4" name="Slide Number Placeholder 3"/>
          <p:cNvSpPr>
            <a:spLocks noGrp="1"/>
          </p:cNvSpPr>
          <p:nvPr>
            <p:ph type="sldNum" sz="quarter" idx="10"/>
          </p:nvPr>
        </p:nvSpPr>
        <p:spPr/>
        <p:txBody>
          <a:bodyPr/>
          <a:lstStyle/>
          <a:p>
            <a:fld id="{D4A1CB9A-DFF1-433A-8584-9F8642C57CFD}" type="slidenum">
              <a:rPr lang="en-SG" smtClean="0"/>
              <a:pPr/>
              <a:t>18</a:t>
            </a:fld>
            <a:endParaRPr lang="en-SG"/>
          </a:p>
        </p:txBody>
      </p:sp>
    </p:spTree>
    <p:extLst>
      <p:ext uri="{BB962C8B-B14F-4D97-AF65-F5344CB8AC3E}">
        <p14:creationId xmlns:p14="http://schemas.microsoft.com/office/powerpoint/2010/main" xmlns="" val="34705201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smtClean="0"/>
              <a:t>"Pegawai Pengawas" ialah pegawai teknis berkeahlian khusus dari Departemen</a:t>
            </a:r>
          </a:p>
          <a:p>
            <a:r>
              <a:rPr lang="id-ID" dirty="0" smtClean="0"/>
              <a:t>Tenaga Kerja yang ditunjuk oleh Menteri Tenaga Kerja.</a:t>
            </a:r>
          </a:p>
          <a:p>
            <a:r>
              <a:rPr lang="id-ID" dirty="0" smtClean="0"/>
              <a:t>(6) "Ahli Keselamatan Kerja" ialah tenaga teknis berkeahlian khusus dari Luar</a:t>
            </a:r>
          </a:p>
          <a:p>
            <a:r>
              <a:rPr lang="id-ID" dirty="0" smtClean="0"/>
              <a:t>Departemen Tenaga Kerja yang ditunjuk oleh Menteri Tenaga Kerja untuk</a:t>
            </a:r>
          </a:p>
          <a:p>
            <a:r>
              <a:rPr lang="id-ID" dirty="0" smtClean="0"/>
              <a:t>mengawasi ditaatinya Undang-undang ini. ...</a:t>
            </a:r>
            <a:endParaRPr lang="id-ID" dirty="0"/>
          </a:p>
        </p:txBody>
      </p:sp>
      <p:sp>
        <p:nvSpPr>
          <p:cNvPr id="4" name="Slide Number Placeholder 3"/>
          <p:cNvSpPr>
            <a:spLocks noGrp="1"/>
          </p:cNvSpPr>
          <p:nvPr>
            <p:ph type="sldNum" sz="quarter" idx="10"/>
          </p:nvPr>
        </p:nvSpPr>
        <p:spPr/>
        <p:txBody>
          <a:bodyPr/>
          <a:lstStyle/>
          <a:p>
            <a:fld id="{D4A1CB9A-DFF1-433A-8584-9F8642C57CFD}" type="slidenum">
              <a:rPr lang="en-SG" smtClean="0"/>
              <a:pPr/>
              <a:t>19</a:t>
            </a:fld>
            <a:endParaRPr lang="en-SG"/>
          </a:p>
        </p:txBody>
      </p:sp>
    </p:spTree>
    <p:extLst>
      <p:ext uri="{BB962C8B-B14F-4D97-AF65-F5344CB8AC3E}">
        <p14:creationId xmlns:p14="http://schemas.microsoft.com/office/powerpoint/2010/main" xmlns="" val="8127297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smtClean="0"/>
              <a:t>UU no 1 tahun 1970</a:t>
            </a:r>
          </a:p>
          <a:p>
            <a:r>
              <a:rPr lang="id-ID" dirty="0" smtClean="0"/>
              <a:t>Pasal 8</a:t>
            </a:r>
          </a:p>
          <a:p>
            <a:r>
              <a:rPr lang="id-ID" dirty="0" smtClean="0"/>
              <a:t>(1) Pengurus diwajibkan memeriksakan kesehatan badan, kondisi mental dan kemampuan</a:t>
            </a:r>
          </a:p>
          <a:p>
            <a:r>
              <a:rPr lang="id-ID" dirty="0" smtClean="0"/>
              <a:t>fisik dari tenaga kerja yang akan diterimanya maupun akan dipindahkan sesuai</a:t>
            </a:r>
          </a:p>
          <a:p>
            <a:r>
              <a:rPr lang="id-ID" dirty="0" smtClean="0"/>
              <a:t>dengan sifat-sifat pekerjaan yang diberikan padanya.</a:t>
            </a:r>
          </a:p>
          <a:p>
            <a:r>
              <a:rPr lang="id-ID" dirty="0" smtClean="0"/>
              <a:t>(2) Pengurus diwajibkan memeriksa semua tenaga kerja yang berada dibawah pimpinannya, secara berkala pada Dokter yang ditunjuk oleh Pengusaha dan</a:t>
            </a:r>
          </a:p>
          <a:p>
            <a:r>
              <a:rPr lang="id-ID" dirty="0" smtClean="0"/>
              <a:t>dibenarkan oleh Direktur.</a:t>
            </a:r>
          </a:p>
          <a:p>
            <a:r>
              <a:rPr lang="id-ID" dirty="0" smtClean="0"/>
              <a:t>(3) Norma-norma mengenai pengujian kesehatan ditetapkan dengan peraturan perundangan.</a:t>
            </a:r>
          </a:p>
          <a:p>
            <a:endParaRPr lang="id-ID" dirty="0" smtClean="0"/>
          </a:p>
          <a:p>
            <a:r>
              <a:rPr lang="id-ID" dirty="0" smtClean="0"/>
              <a:t>Pasal 9</a:t>
            </a:r>
          </a:p>
          <a:p>
            <a:r>
              <a:rPr lang="id-ID" dirty="0" smtClean="0"/>
              <a:t>(1) Pengurus diwajibkan menunjukkan dan menjelaskan pada tiap tenaga kerja baru</a:t>
            </a:r>
          </a:p>
          <a:p>
            <a:r>
              <a:rPr lang="id-ID" dirty="0" smtClean="0"/>
              <a:t>tentang:</a:t>
            </a:r>
          </a:p>
          <a:p>
            <a:r>
              <a:rPr lang="id-ID" dirty="0" smtClean="0"/>
              <a:t>a. Kondisi-kondisi dan bahaya-bahaya serta yang dapat timbul dalam tempat kerja;</a:t>
            </a:r>
          </a:p>
          <a:p>
            <a:r>
              <a:rPr lang="id-ID" dirty="0" smtClean="0"/>
              <a:t>b. Semua pengamanan dan alat-alat perlindungan yang diharuskan dalam tempat</a:t>
            </a:r>
          </a:p>
          <a:p>
            <a:r>
              <a:rPr lang="id-ID" dirty="0" smtClean="0"/>
              <a:t>kerja;</a:t>
            </a:r>
          </a:p>
          <a:p>
            <a:r>
              <a:rPr lang="id-ID" dirty="0" smtClean="0"/>
              <a:t>c. Alat-alat perlindungan diri bagi tenaga kerja yang bersangkutan;</a:t>
            </a:r>
          </a:p>
          <a:p>
            <a:r>
              <a:rPr lang="id-ID" dirty="0" smtClean="0"/>
              <a:t>d. Cara-cara dan sikap yang aman dalam melaksanakan pekerjaannya.</a:t>
            </a:r>
          </a:p>
          <a:p>
            <a:r>
              <a:rPr lang="id-ID" dirty="0" smtClean="0"/>
              <a:t>(2) Pengurus hanya dapat memperkerjakan tenaga kerja yang bersangkutan setelah ia yakin bahwa tenaga kerja tersebut telah memahami syarat-syarat tersebut di atas.</a:t>
            </a:r>
          </a:p>
          <a:p>
            <a:r>
              <a:rPr lang="id-ID" dirty="0" smtClean="0"/>
              <a:t>(3) Pengurus diwajibkan menyelenggarakan pembinaan bagi semua tenaga kerja yang berada dibawah pimpinannya, dalam pencegahan kecelakaan dan pemberantasan kebakaran serta peningkatan keselamatan dan kesehatan kerja, pula dalam pemberian pertolongan pertama pada kecelakaan.</a:t>
            </a:r>
          </a:p>
          <a:p>
            <a:r>
              <a:rPr lang="id-ID" dirty="0" smtClean="0"/>
              <a:t>(4) Pengurus diwajibkan memenuhi dan mentaati semua syarat-syarat dan ketentuan-ketentuanyang berlaku bagi usaha dan tempat kerja yang dijalankan.</a:t>
            </a:r>
          </a:p>
          <a:p>
            <a:endParaRPr lang="id-ID" dirty="0" smtClean="0"/>
          </a:p>
          <a:p>
            <a:r>
              <a:rPr lang="id-ID" dirty="0" smtClean="0"/>
              <a:t>Pasal 10</a:t>
            </a:r>
          </a:p>
          <a:p>
            <a:r>
              <a:rPr lang="id-ID" dirty="0" smtClean="0"/>
              <a:t>(1) Menteri Tenaga Kerja berwenang membertuk Panitia Pembina Keselamatan dan Kesehatan Kerja guna memperkembangkan kerja sama, saling pengertian dan</a:t>
            </a:r>
          </a:p>
          <a:p>
            <a:r>
              <a:rPr lang="id-ID" dirty="0" smtClean="0"/>
              <a:t>partisipasi efektif dari pengusaha atau pengurus dan tenaga kerja dalam tempat-tempat kerja untuk melaksanakan tugas dan kewajiban bersama dibidang keselamatan dan kesehatan kerja, dalam rangka melancarkan usaha berproduksi.</a:t>
            </a:r>
          </a:p>
          <a:p>
            <a:r>
              <a:rPr lang="id-ID" dirty="0" smtClean="0"/>
              <a:t>(2) Susunan Panitia Pembina Keselamatan dan Kesehatan Kerja, tugas dan lain-lainnya ditetapkan oleh Menteri Tenaga Kerja.</a:t>
            </a:r>
          </a:p>
          <a:p>
            <a:endParaRPr lang="id-ID" dirty="0" smtClean="0"/>
          </a:p>
          <a:p>
            <a:pPr algn="l"/>
            <a:r>
              <a:rPr lang="id-ID" sz="1200" b="1" i="0" u="none" strike="noStrike" baseline="0" dirty="0" smtClean="0">
                <a:latin typeface="TimesNewRoman,Bold"/>
              </a:rPr>
              <a:t>Pasal 11</a:t>
            </a:r>
          </a:p>
          <a:p>
            <a:pPr algn="l"/>
            <a:r>
              <a:rPr lang="sv-SE" sz="1200" b="0" i="0" u="none" strike="noStrike" baseline="0" dirty="0" smtClean="0">
                <a:latin typeface="TimesNewRoman"/>
              </a:rPr>
              <a:t>(1) Pengurus diwajibkan melaporkan tiap kecelakaan yang terjadi dalam tempat kerja</a:t>
            </a:r>
            <a:r>
              <a:rPr lang="id-ID" sz="1200" b="0" i="0" u="none" strike="noStrike" baseline="0" dirty="0" smtClean="0">
                <a:latin typeface="TimesNewRoman"/>
              </a:rPr>
              <a:t> yang dipimpinnya, pada pejabat yang ditunjuk oleh Menteri Tenaga Kerja.</a:t>
            </a:r>
          </a:p>
          <a:p>
            <a:pPr algn="l"/>
            <a:r>
              <a:rPr lang="id-ID" sz="1200" b="0" i="0" u="none" strike="noStrike" baseline="0" dirty="0" smtClean="0">
                <a:latin typeface="TimesNewRoman"/>
              </a:rPr>
              <a:t>(2) Tata cara pelaporan dan pemeriksaan kecelakaan oleh pegawai termaksud dalam ayat </a:t>
            </a:r>
            <a:r>
              <a:rPr lang="sv-SE" sz="1200" b="0" i="0" u="none" strike="noStrike" baseline="0" dirty="0" smtClean="0">
                <a:latin typeface="TimesNewRoman"/>
              </a:rPr>
              <a:t>(1) diatur dengan peraturan perundangan.</a:t>
            </a:r>
            <a:endParaRPr lang="id-ID" sz="1200" b="0" i="0" u="none" strike="noStrike" baseline="0" dirty="0" smtClean="0">
              <a:latin typeface="TimesNewRoman"/>
            </a:endParaRPr>
          </a:p>
          <a:p>
            <a:pPr algn="l"/>
            <a:endParaRPr lang="id-ID" sz="1200" b="0" i="0" u="none" strike="noStrike" baseline="0" dirty="0" smtClean="0">
              <a:latin typeface="TimesNewRoman"/>
            </a:endParaRPr>
          </a:p>
          <a:p>
            <a:pPr algn="l"/>
            <a:r>
              <a:rPr lang="id-ID" dirty="0" smtClean="0"/>
              <a:t>Pasal 13</a:t>
            </a:r>
          </a:p>
          <a:p>
            <a:pPr algn="l"/>
            <a:r>
              <a:rPr lang="id-ID" dirty="0" smtClean="0"/>
              <a:t>Barang siapa akan memasuki sesuatu tempat kerja, diwajibkan mentaati semua petunjuk keselamatan kerja dan memakai alat-alat perlindungan diri yang diwajibkan.</a:t>
            </a:r>
          </a:p>
          <a:p>
            <a:pPr algn="l"/>
            <a:endParaRPr lang="id-ID" dirty="0" smtClean="0"/>
          </a:p>
          <a:p>
            <a:pPr algn="l"/>
            <a:r>
              <a:rPr lang="id-ID" dirty="0" smtClean="0"/>
              <a:t>Pasal 14</a:t>
            </a:r>
          </a:p>
          <a:p>
            <a:pPr algn="l"/>
            <a:r>
              <a:rPr lang="id-ID" dirty="0" smtClean="0"/>
              <a:t>Pengurus diwajibkan:</a:t>
            </a:r>
          </a:p>
          <a:p>
            <a:pPr algn="l"/>
            <a:r>
              <a:rPr lang="id-ID" dirty="0" smtClean="0"/>
              <a:t>a. secara tertulis menempatkan dalam tempat kerja yang dipimpinnya, semua syarat keselamatan kerja yang diwajibkan, sehelai Undang-undang ini dan semua peraturan pelaksanaannya yang berlaku bagi tempat kerja yang bersangkutan, pada tempat-tempat yang mudah dilihat dan terbaca dan menurut petunjuk pegawai pengawas atau ahli keselamatan kerja;</a:t>
            </a:r>
          </a:p>
          <a:p>
            <a:pPr algn="l"/>
            <a:r>
              <a:rPr lang="id-ID" dirty="0" smtClean="0"/>
              <a:t>b. Memasang dalam tempat kerja yang dipimpinnya, semua gambar keselamatan kerja yang diwajibkan dan semua bahan pembinaan lainnya, pada tempat-tempat yang mudah dilihat dan terbaca menurut petunjuk pegawai pengawas atau ahli keselamatan kerja.</a:t>
            </a:r>
          </a:p>
          <a:p>
            <a:pPr algn="l"/>
            <a:r>
              <a:rPr lang="id-ID" dirty="0" smtClean="0"/>
              <a:t>c. Menyediakan secara cuma-cuma, semua alat perlindungan diri yang diwajibkan padatenaga kerja yang berada dibawah pimpinannya dan menyediakan bagi setiap orang lain yang memasuki tempat kerja tersebut, disertai dengan petunjuk-petunjuk yang diperlukan menurut petunjuk pegawai pengawas atau ahli-ahli keselamatan kerja.</a:t>
            </a:r>
            <a:endParaRPr lang="id-ID" dirty="0"/>
          </a:p>
        </p:txBody>
      </p:sp>
      <p:sp>
        <p:nvSpPr>
          <p:cNvPr id="4" name="Slide Number Placeholder 3"/>
          <p:cNvSpPr>
            <a:spLocks noGrp="1"/>
          </p:cNvSpPr>
          <p:nvPr>
            <p:ph type="sldNum" sz="quarter" idx="10"/>
          </p:nvPr>
        </p:nvSpPr>
        <p:spPr/>
        <p:txBody>
          <a:bodyPr/>
          <a:lstStyle/>
          <a:p>
            <a:fld id="{D4A1CB9A-DFF1-433A-8584-9F8642C57CFD}" type="slidenum">
              <a:rPr lang="en-SG" smtClean="0"/>
              <a:pPr/>
              <a:t>20</a:t>
            </a:fld>
            <a:endParaRPr lang="en-SG"/>
          </a:p>
        </p:txBody>
      </p:sp>
    </p:spTree>
    <p:extLst>
      <p:ext uri="{BB962C8B-B14F-4D97-AF65-F5344CB8AC3E}">
        <p14:creationId xmlns:p14="http://schemas.microsoft.com/office/powerpoint/2010/main" xmlns="" val="22240036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S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SG"/>
          </a:p>
        </p:txBody>
      </p:sp>
      <p:sp>
        <p:nvSpPr>
          <p:cNvPr id="4" name="Date Placeholder 3"/>
          <p:cNvSpPr>
            <a:spLocks noGrp="1"/>
          </p:cNvSpPr>
          <p:nvPr>
            <p:ph type="dt" sz="half" idx="10"/>
          </p:nvPr>
        </p:nvSpPr>
        <p:spPr/>
        <p:txBody>
          <a:bodyPr/>
          <a:lstStyle/>
          <a:p>
            <a:pPr eaLnBrk="1" latinLnBrk="0" hangingPunct="1"/>
            <a:fld id="{9FF8229F-0472-4340-AC4A-180F8F265B0A}" type="datetime1">
              <a:rPr lang="en-US" smtClean="0"/>
              <a:t>9/25/2016</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a:t>‹#›</a:t>
            </a:fld>
            <a:endParaRPr kumimoji="0" lang="en-US"/>
          </a:p>
        </p:txBody>
      </p:sp>
    </p:spTree>
    <p:extLst>
      <p:ext uri="{BB962C8B-B14F-4D97-AF65-F5344CB8AC3E}">
        <p14:creationId xmlns:p14="http://schemas.microsoft.com/office/powerpoint/2010/main" xmlns="" val="3698247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pPr eaLnBrk="1" latinLnBrk="0" hangingPunct="1"/>
            <a:fld id="{A4AA701C-64BE-438D-A134-98E347311EEB}" type="datetime1">
              <a:rPr lang="en-US" smtClean="0"/>
              <a:t>9/25/2016</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a:t>‹#›</a:t>
            </a:fld>
            <a:endParaRPr kumimoji="0" lang="en-US"/>
          </a:p>
        </p:txBody>
      </p:sp>
    </p:spTree>
    <p:extLst>
      <p:ext uri="{BB962C8B-B14F-4D97-AF65-F5344CB8AC3E}">
        <p14:creationId xmlns:p14="http://schemas.microsoft.com/office/powerpoint/2010/main" xmlns="" val="564818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S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pPr eaLnBrk="1" latinLnBrk="0" hangingPunct="1"/>
            <a:fld id="{9042A51C-FDAD-4C45-B336-C3FD37786663}" type="datetime1">
              <a:rPr lang="en-US" smtClean="0"/>
              <a:t>9/25/2016</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a:t>‹#›</a:t>
            </a:fld>
            <a:endParaRPr kumimoji="0" lang="en-US"/>
          </a:p>
        </p:txBody>
      </p:sp>
    </p:spTree>
    <p:extLst>
      <p:ext uri="{BB962C8B-B14F-4D97-AF65-F5344CB8AC3E}">
        <p14:creationId xmlns:p14="http://schemas.microsoft.com/office/powerpoint/2010/main" xmlns="" val="2018526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pPr eaLnBrk="1" latinLnBrk="0" hangingPunct="1"/>
            <a:fld id="{AA64B5C6-CD75-4354-B089-D06BE541807A}" type="datetime1">
              <a:rPr lang="en-US" smtClean="0"/>
              <a:t>9/25/2016</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a:t>‹#›</a:t>
            </a:fld>
            <a:endParaRPr kumimoji="0" lang="en-US"/>
          </a:p>
        </p:txBody>
      </p:sp>
    </p:spTree>
    <p:extLst>
      <p:ext uri="{BB962C8B-B14F-4D97-AF65-F5344CB8AC3E}">
        <p14:creationId xmlns:p14="http://schemas.microsoft.com/office/powerpoint/2010/main" xmlns="" val="4050858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S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eaLnBrk="1" latinLnBrk="0" hangingPunct="1"/>
            <a:fld id="{FCEC3751-CD31-4796-8751-CCB1CE0C87D9}" type="datetime1">
              <a:rPr lang="en-US" smtClean="0"/>
              <a:t>9/25/2016</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a:t>‹#›</a:t>
            </a:fld>
            <a:endParaRPr kumimoji="0" lang="en-US"/>
          </a:p>
        </p:txBody>
      </p:sp>
    </p:spTree>
    <p:extLst>
      <p:ext uri="{BB962C8B-B14F-4D97-AF65-F5344CB8AC3E}">
        <p14:creationId xmlns:p14="http://schemas.microsoft.com/office/powerpoint/2010/main" xmlns="" val="3800577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Date Placeholder 4"/>
          <p:cNvSpPr>
            <a:spLocks noGrp="1"/>
          </p:cNvSpPr>
          <p:nvPr>
            <p:ph type="dt" sz="half" idx="10"/>
          </p:nvPr>
        </p:nvSpPr>
        <p:spPr/>
        <p:txBody>
          <a:bodyPr/>
          <a:lstStyle/>
          <a:p>
            <a:pPr eaLnBrk="1" latinLnBrk="0" hangingPunct="1"/>
            <a:fld id="{EB7703DD-C3D2-4431-B55E-3297976CB2AE}" type="datetime1">
              <a:rPr lang="en-US" smtClean="0"/>
              <a:t>9/25/2016</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9E29E33-B620-47F9-BB04-8846C2A5AFCC}" type="slidenum">
              <a:rPr kumimoji="0" lang="en-US" smtClean="0"/>
              <a:pPr/>
              <a:t>‹#›</a:t>
            </a:fld>
            <a:endParaRPr kumimoji="0" lang="en-US"/>
          </a:p>
        </p:txBody>
      </p:sp>
    </p:spTree>
    <p:extLst>
      <p:ext uri="{BB962C8B-B14F-4D97-AF65-F5344CB8AC3E}">
        <p14:creationId xmlns:p14="http://schemas.microsoft.com/office/powerpoint/2010/main" xmlns="" val="644549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S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7" name="Date Placeholder 6"/>
          <p:cNvSpPr>
            <a:spLocks noGrp="1"/>
          </p:cNvSpPr>
          <p:nvPr>
            <p:ph type="dt" sz="half" idx="10"/>
          </p:nvPr>
        </p:nvSpPr>
        <p:spPr/>
        <p:txBody>
          <a:bodyPr/>
          <a:lstStyle/>
          <a:p>
            <a:pPr eaLnBrk="1" latinLnBrk="0" hangingPunct="1"/>
            <a:fld id="{2B49D801-ACF8-4E1E-9413-9ABF7C34F437}" type="datetime1">
              <a:rPr lang="en-US" smtClean="0"/>
              <a:t>9/25/2016</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69E29E33-B620-47F9-BB04-8846C2A5AFCC}" type="slidenum">
              <a:rPr kumimoji="0" lang="en-US" smtClean="0"/>
              <a:pPr/>
              <a:t>‹#›</a:t>
            </a:fld>
            <a:endParaRPr kumimoji="0" lang="en-US"/>
          </a:p>
        </p:txBody>
      </p:sp>
    </p:spTree>
    <p:extLst>
      <p:ext uri="{BB962C8B-B14F-4D97-AF65-F5344CB8AC3E}">
        <p14:creationId xmlns:p14="http://schemas.microsoft.com/office/powerpoint/2010/main" xmlns="" val="3004541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Date Placeholder 2"/>
          <p:cNvSpPr>
            <a:spLocks noGrp="1"/>
          </p:cNvSpPr>
          <p:nvPr>
            <p:ph type="dt" sz="half" idx="10"/>
          </p:nvPr>
        </p:nvSpPr>
        <p:spPr/>
        <p:txBody>
          <a:bodyPr/>
          <a:lstStyle/>
          <a:p>
            <a:pPr eaLnBrk="1" latinLnBrk="0" hangingPunct="1"/>
            <a:fld id="{D13E371D-4BD1-4262-A988-7FCA3909F1B3}" type="datetime1">
              <a:rPr lang="en-US" smtClean="0"/>
              <a:t>9/25/2016</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69E29E33-B620-47F9-BB04-8846C2A5AFCC}" type="slidenum">
              <a:rPr kumimoji="0" lang="en-US" smtClean="0"/>
              <a:pPr/>
              <a:t>‹#›</a:t>
            </a:fld>
            <a:endParaRPr kumimoji="0" lang="en-US"/>
          </a:p>
        </p:txBody>
      </p:sp>
    </p:spTree>
    <p:extLst>
      <p:ext uri="{BB962C8B-B14F-4D97-AF65-F5344CB8AC3E}">
        <p14:creationId xmlns:p14="http://schemas.microsoft.com/office/powerpoint/2010/main" xmlns="" val="2603698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18E462AD-8DDB-4905-907D-716878C29BB1}" type="datetime1">
              <a:rPr lang="en-US" smtClean="0"/>
              <a:t>9/25/2016</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69E29E33-B620-47F9-BB04-8846C2A5AFCC}" type="slidenum">
              <a:rPr kumimoji="0" lang="en-US" smtClean="0"/>
              <a:pPr/>
              <a:t>‹#›</a:t>
            </a:fld>
            <a:endParaRPr kumimoji="0" lang="en-US"/>
          </a:p>
        </p:txBody>
      </p:sp>
    </p:spTree>
    <p:extLst>
      <p:ext uri="{BB962C8B-B14F-4D97-AF65-F5344CB8AC3E}">
        <p14:creationId xmlns:p14="http://schemas.microsoft.com/office/powerpoint/2010/main" xmlns="" val="3194907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S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eaLnBrk="1" latinLnBrk="0" hangingPunct="1"/>
            <a:fld id="{1879480E-89FA-41FD-B9DA-0D0FB4E82D38}" type="datetime1">
              <a:rPr lang="en-US" smtClean="0"/>
              <a:t>9/25/2016</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9E29E33-B620-47F9-BB04-8846C2A5AFCC}" type="slidenum">
              <a:rPr kumimoji="0" lang="en-US" smtClean="0"/>
              <a:pPr/>
              <a:t>‹#›</a:t>
            </a:fld>
            <a:endParaRPr kumimoji="0" lang="en-US"/>
          </a:p>
        </p:txBody>
      </p:sp>
    </p:spTree>
    <p:extLst>
      <p:ext uri="{BB962C8B-B14F-4D97-AF65-F5344CB8AC3E}">
        <p14:creationId xmlns:p14="http://schemas.microsoft.com/office/powerpoint/2010/main" xmlns="" val="2763358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S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eaLnBrk="1" latinLnBrk="0" hangingPunct="1"/>
            <a:fld id="{F45007CE-5019-49BE-91BD-7D8E43C42CBC}" type="datetime1">
              <a:rPr lang="en-US" smtClean="0"/>
              <a:t>9/25/2016</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9E29E33-B620-47F9-BB04-8846C2A5AFCC}" type="slidenum">
              <a:rPr kumimoji="0" lang="en-US" smtClean="0"/>
              <a:pPr/>
              <a:t>‹#›</a:t>
            </a:fld>
            <a:endParaRPr kumimoji="0" lang="en-US"/>
          </a:p>
        </p:txBody>
      </p:sp>
    </p:spTree>
    <p:extLst>
      <p:ext uri="{BB962C8B-B14F-4D97-AF65-F5344CB8AC3E}">
        <p14:creationId xmlns:p14="http://schemas.microsoft.com/office/powerpoint/2010/main" xmlns="" val="445161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SG"/>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eaLnBrk="1" latinLnBrk="0" hangingPunct="1"/>
            <a:fld id="{0FE747B9-4511-428F-B6C8-1810F157FF57}" type="datetime1">
              <a:rPr lang="en-US" smtClean="0"/>
              <a:t>9/25/2016</a:t>
            </a:fld>
            <a:endParaRPr lang="en-US">
              <a:solidFill>
                <a:schemeClr val="tx1">
                  <a:shade val="50000"/>
                </a:scheme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0" lang="en-US">
              <a:solidFill>
                <a:schemeClr val="tx1">
                  <a:shade val="50000"/>
                </a:scheme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E29E33-B620-47F9-BB04-8846C2A5AFCC}" type="slidenum">
              <a:rPr kumimoji="0" lang="en-US" smtClean="0"/>
              <a:pPr/>
              <a:t>‹#›</a:t>
            </a:fld>
            <a:endParaRPr kumimoji="0" lang="en-US" dirty="0">
              <a:solidFill>
                <a:schemeClr val="tx1">
                  <a:shade val="50000"/>
                </a:schemeClr>
              </a:solidFill>
            </a:endParaRPr>
          </a:p>
        </p:txBody>
      </p:sp>
    </p:spTree>
    <p:extLst>
      <p:ext uri="{BB962C8B-B14F-4D97-AF65-F5344CB8AC3E}">
        <p14:creationId xmlns:p14="http://schemas.microsoft.com/office/powerpoint/2010/main" xmlns="" val="344696037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40017" y="3377044"/>
            <a:ext cx="6518131" cy="2123658"/>
          </a:xfrm>
          <a:prstGeom prst="rect">
            <a:avLst/>
          </a:prstGeom>
        </p:spPr>
        <p:txBody>
          <a:bodyPr wrap="none">
            <a:spAutoFit/>
          </a:bodyPr>
          <a:lstStyle/>
          <a:p>
            <a:pPr marL="228600" indent="-228600" algn="ctr"/>
            <a:r>
              <a:rPr lang="id-ID" sz="4400" b="1" dirty="0" smtClean="0">
                <a:latin typeface="Tahoma" pitchFamily="34" charset="0"/>
                <a:ea typeface="Tahoma" pitchFamily="34" charset="0"/>
                <a:cs typeface="Tahoma" pitchFamily="34" charset="0"/>
              </a:rPr>
              <a:t>I</a:t>
            </a:r>
            <a:r>
              <a:rPr lang="en-US" sz="4400" b="1" dirty="0" smtClean="0">
                <a:latin typeface="Tahoma" pitchFamily="34" charset="0"/>
                <a:ea typeface="Tahoma" pitchFamily="34" charset="0"/>
                <a:cs typeface="Tahoma" pitchFamily="34" charset="0"/>
              </a:rPr>
              <a:t>.</a:t>
            </a:r>
            <a:r>
              <a:rPr lang="id-ID" sz="4400" b="1" dirty="0" smtClean="0">
                <a:latin typeface="Tahoma" pitchFamily="34" charset="0"/>
                <a:ea typeface="Tahoma" pitchFamily="34" charset="0"/>
                <a:cs typeface="Tahoma" pitchFamily="34" charset="0"/>
              </a:rPr>
              <a:t>1.</a:t>
            </a:r>
            <a:r>
              <a:rPr lang="en-US" sz="4400" b="1" dirty="0" smtClean="0">
                <a:latin typeface="Tahoma" pitchFamily="34" charset="0"/>
                <a:ea typeface="Tahoma" pitchFamily="34" charset="0"/>
                <a:cs typeface="Tahoma" pitchFamily="34" charset="0"/>
              </a:rPr>
              <a:t> </a:t>
            </a:r>
            <a:endParaRPr lang="id-ID" sz="4400" b="1" dirty="0" smtClean="0">
              <a:latin typeface="Tahoma" pitchFamily="34" charset="0"/>
              <a:ea typeface="Tahoma" pitchFamily="34" charset="0"/>
              <a:cs typeface="Tahoma" pitchFamily="34" charset="0"/>
            </a:endParaRPr>
          </a:p>
          <a:p>
            <a:pPr marL="228600" indent="-228600" algn="ctr"/>
            <a:r>
              <a:rPr lang="id-ID" sz="4400" b="1" dirty="0" smtClean="0">
                <a:latin typeface="Tahoma" pitchFamily="34" charset="0"/>
                <a:ea typeface="Tahoma" pitchFamily="34" charset="0"/>
                <a:cs typeface="Tahoma" pitchFamily="34" charset="0"/>
              </a:rPr>
              <a:t>Kebijakan Pembinaan </a:t>
            </a:r>
          </a:p>
          <a:p>
            <a:pPr marL="228600" indent="-228600" algn="ctr"/>
            <a:r>
              <a:rPr lang="id-ID" sz="4400" b="1" dirty="0" smtClean="0">
                <a:latin typeface="Tahoma" pitchFamily="34" charset="0"/>
                <a:ea typeface="Tahoma" pitchFamily="34" charset="0"/>
                <a:cs typeface="Tahoma" pitchFamily="34" charset="0"/>
              </a:rPr>
              <a:t>dan Pengawasan K3</a:t>
            </a:r>
            <a:endParaRPr lang="id-ID" sz="4400" b="1" dirty="0">
              <a:latin typeface="Tahoma" pitchFamily="34" charset="0"/>
              <a:ea typeface="Tahoma" pitchFamily="34" charset="0"/>
              <a:cs typeface="Tahoma" pitchFamily="34" charset="0"/>
            </a:endParaRPr>
          </a:p>
        </p:txBody>
      </p:sp>
      <p:sp>
        <p:nvSpPr>
          <p:cNvPr id="3" name="Rectangle 4"/>
          <p:cNvSpPr>
            <a:spLocks noChangeArrowheads="1"/>
          </p:cNvSpPr>
          <p:nvPr/>
        </p:nvSpPr>
        <p:spPr bwMode="auto">
          <a:xfrm>
            <a:off x="571472" y="593715"/>
            <a:ext cx="8001056" cy="2585323"/>
          </a:xfrm>
          <a:prstGeom prst="rect">
            <a:avLst/>
          </a:prstGeom>
          <a:noFill/>
          <a:ln w="9525">
            <a:noFill/>
            <a:miter lim="800000"/>
            <a:headEnd/>
            <a:tailEnd/>
          </a:ln>
        </p:spPr>
        <p:txBody>
          <a:bodyPr wrap="square">
            <a:spAutoFit/>
          </a:bodyPr>
          <a:lstStyle/>
          <a:p>
            <a:pPr algn="ctr"/>
            <a:r>
              <a:rPr lang="id-ID" b="1" dirty="0">
                <a:latin typeface="Tahoma" pitchFamily="34" charset="0"/>
                <a:ea typeface="Tahoma" pitchFamily="34" charset="0"/>
                <a:cs typeface="Tahoma" pitchFamily="34" charset="0"/>
              </a:rPr>
              <a:t>Materi berikut ini dibuat oleh </a:t>
            </a:r>
            <a:r>
              <a:rPr lang="en-US" b="1" dirty="0">
                <a:latin typeface="Tahoma" pitchFamily="34" charset="0"/>
                <a:ea typeface="Tahoma" pitchFamily="34" charset="0"/>
                <a:cs typeface="Tahoma" pitchFamily="34" charset="0"/>
              </a:rPr>
              <a:t>D</a:t>
            </a:r>
            <a:r>
              <a:rPr lang="id-ID" b="1" dirty="0">
                <a:latin typeface="Tahoma" pitchFamily="34" charset="0"/>
                <a:ea typeface="Tahoma" pitchFamily="34" charset="0"/>
                <a:cs typeface="Tahoma" pitchFamily="34" charset="0"/>
              </a:rPr>
              <a:t>irektorat Jendral Pembinaan Pengawasan Ketenagakerjaan dan K3-Kementerian Ketenagakerjaan Republik Indonesia, ALPK3 (Asosiasi Lembaga Pelatihan K3), PJK3 (Perusahaan Jasa K3),dan para Instruktur K3 Listrik pada Temu Teknis tanggal 4-7 Agustus 2015 di Yogyakarta, dan Temu Teknis tanggal 18-21 Agustus 2015 di Bandung</a:t>
            </a:r>
          </a:p>
          <a:p>
            <a:pPr algn="ctr"/>
            <a:endParaRPr lang="id-ID" b="1" dirty="0">
              <a:latin typeface="Tahoma" pitchFamily="34" charset="0"/>
              <a:ea typeface="Tahoma" pitchFamily="34" charset="0"/>
              <a:cs typeface="Tahoma" pitchFamily="34" charset="0"/>
            </a:endParaRPr>
          </a:p>
          <a:p>
            <a:pPr algn="ctr"/>
            <a:endParaRPr lang="id-ID" b="1" dirty="0">
              <a:latin typeface="Tahoma" pitchFamily="34" charset="0"/>
              <a:ea typeface="Tahoma" pitchFamily="34" charset="0"/>
              <a:cs typeface="Tahoma" pitchFamily="34" charset="0"/>
            </a:endParaRPr>
          </a:p>
          <a:p>
            <a:pPr algn="ctr"/>
            <a:r>
              <a:rPr lang="id-ID" b="1" dirty="0">
                <a:latin typeface="Tahoma" pitchFamily="34" charset="0"/>
                <a:ea typeface="Tahoma" pitchFamily="34" charset="0"/>
                <a:cs typeface="Tahoma" pitchFamily="34" charset="0"/>
              </a:rPr>
              <a:t>I. KELOMPOK DASAR :</a:t>
            </a:r>
            <a:endParaRPr lang="en-US" dirty="0">
              <a:latin typeface="Tahoma" pitchFamily="34" charset="0"/>
              <a:ea typeface="Tahoma" pitchFamily="34" charset="0"/>
              <a:cs typeface="Tahoma" pitchFamily="34" charset="0"/>
            </a:endParaRPr>
          </a:p>
        </p:txBody>
      </p:sp>
      <p:sp>
        <p:nvSpPr>
          <p:cNvPr id="5" name="Slide Number Placeholder 4"/>
          <p:cNvSpPr>
            <a:spLocks noGrp="1"/>
          </p:cNvSpPr>
          <p:nvPr>
            <p:ph type="sldNum" sz="quarter" idx="12"/>
          </p:nvPr>
        </p:nvSpPr>
        <p:spPr/>
        <p:txBody>
          <a:bodyPr/>
          <a:lstStyle/>
          <a:p>
            <a:fld id="{69E29E33-B620-47F9-BB04-8846C2A5AFCC}" type="slidenum">
              <a:rPr kumimoji="0" lang="en-US" smtClean="0"/>
              <a:pPr/>
              <a:t>1</a:t>
            </a:fld>
            <a:endParaRPr kumimoji="0"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712788" lvl="1" indent="-255588">
              <a:spcBef>
                <a:spcPts val="0"/>
              </a:spcBef>
              <a:buFontTx/>
              <a:buChar char="•"/>
            </a:pPr>
            <a:r>
              <a:rPr lang="en-US" altLang="id-ID" sz="1800" dirty="0" err="1">
                <a:solidFill>
                  <a:prstClr val="black"/>
                </a:solidFill>
                <a:latin typeface="Tahoma" pitchFamily="34" charset="0"/>
              </a:rPr>
              <a:t>Industrienbaan</a:t>
            </a:r>
            <a:r>
              <a:rPr lang="en-US" altLang="id-ID" sz="1800" dirty="0">
                <a:solidFill>
                  <a:prstClr val="black"/>
                </a:solidFill>
                <a:latin typeface="Tahoma" pitchFamily="34" charset="0"/>
              </a:rPr>
              <a:t> </a:t>
            </a:r>
            <a:r>
              <a:rPr lang="en-US" altLang="id-ID" sz="1800" dirty="0" err="1">
                <a:solidFill>
                  <a:prstClr val="black"/>
                </a:solidFill>
                <a:latin typeface="Tahoma" pitchFamily="34" charset="0"/>
              </a:rPr>
              <a:t>Ordonantie</a:t>
            </a:r>
            <a:r>
              <a:rPr lang="en-US" altLang="id-ID" sz="1800" dirty="0">
                <a:solidFill>
                  <a:prstClr val="black"/>
                </a:solidFill>
                <a:latin typeface="Tahoma" pitchFamily="34" charset="0"/>
              </a:rPr>
              <a:t> </a:t>
            </a:r>
            <a:r>
              <a:rPr lang="en-US" altLang="id-ID" sz="1800" dirty="0" err="1">
                <a:solidFill>
                  <a:prstClr val="black"/>
                </a:solidFill>
                <a:latin typeface="Tahoma" pitchFamily="34" charset="0"/>
              </a:rPr>
              <a:t>dan</a:t>
            </a:r>
            <a:r>
              <a:rPr lang="en-US" altLang="id-ID" sz="1800" dirty="0">
                <a:solidFill>
                  <a:prstClr val="black"/>
                </a:solidFill>
                <a:latin typeface="Tahoma" pitchFamily="34" charset="0"/>
              </a:rPr>
              <a:t> </a:t>
            </a:r>
            <a:r>
              <a:rPr lang="en-US" altLang="id-ID" sz="1800" dirty="0" err="1">
                <a:solidFill>
                  <a:prstClr val="black"/>
                </a:solidFill>
                <a:latin typeface="Tahoma" pitchFamily="34" charset="0"/>
              </a:rPr>
              <a:t>Industriebaan</a:t>
            </a:r>
            <a:r>
              <a:rPr lang="en-US" altLang="id-ID" sz="1800" dirty="0">
                <a:solidFill>
                  <a:prstClr val="black"/>
                </a:solidFill>
                <a:latin typeface="Tahoma" pitchFamily="34" charset="0"/>
              </a:rPr>
              <a:t> </a:t>
            </a:r>
            <a:r>
              <a:rPr lang="en-US" altLang="id-ID" sz="1800" dirty="0" err="1">
                <a:solidFill>
                  <a:prstClr val="black"/>
                </a:solidFill>
                <a:latin typeface="Tahoma" pitchFamily="34" charset="0"/>
              </a:rPr>
              <a:t>Verordening</a:t>
            </a:r>
            <a:r>
              <a:rPr lang="en-US" altLang="id-ID" sz="1800" dirty="0">
                <a:solidFill>
                  <a:prstClr val="black"/>
                </a:solidFill>
                <a:latin typeface="Tahoma" pitchFamily="34" charset="0"/>
              </a:rPr>
              <a:t> </a:t>
            </a:r>
            <a:r>
              <a:rPr lang="en-US" altLang="id-ID" sz="1800" dirty="0" err="1">
                <a:solidFill>
                  <a:prstClr val="black"/>
                </a:solidFill>
                <a:latin typeface="Tahoma" pitchFamily="34" charset="0"/>
              </a:rPr>
              <a:t>Stbl</a:t>
            </a:r>
            <a:r>
              <a:rPr lang="en-US" altLang="id-ID" sz="1800" dirty="0">
                <a:solidFill>
                  <a:prstClr val="black"/>
                </a:solidFill>
                <a:latin typeface="Tahoma" pitchFamily="34" charset="0"/>
              </a:rPr>
              <a:t>. No. 595 </a:t>
            </a:r>
            <a:r>
              <a:rPr lang="en-US" altLang="id-ID" sz="1800" dirty="0" err="1">
                <a:solidFill>
                  <a:prstClr val="black"/>
                </a:solidFill>
                <a:latin typeface="Tahoma" pitchFamily="34" charset="0"/>
              </a:rPr>
              <a:t>dan</a:t>
            </a:r>
            <a:r>
              <a:rPr lang="en-US" altLang="id-ID" sz="1800" dirty="0">
                <a:solidFill>
                  <a:prstClr val="black"/>
                </a:solidFill>
                <a:latin typeface="Tahoma" pitchFamily="34" charset="0"/>
              </a:rPr>
              <a:t> No. 29 </a:t>
            </a:r>
            <a:r>
              <a:rPr lang="en-US" altLang="id-ID" sz="1800" dirty="0" err="1">
                <a:solidFill>
                  <a:prstClr val="black"/>
                </a:solidFill>
                <a:latin typeface="Tahoma" pitchFamily="34" charset="0"/>
              </a:rPr>
              <a:t>Tahun</a:t>
            </a:r>
            <a:r>
              <a:rPr lang="en-US" altLang="id-ID" sz="1800" dirty="0">
                <a:solidFill>
                  <a:prstClr val="black"/>
                </a:solidFill>
                <a:latin typeface="Tahoma" pitchFamily="34" charset="0"/>
              </a:rPr>
              <a:t> 1938 </a:t>
            </a:r>
            <a:r>
              <a:rPr lang="en-US" altLang="id-ID" sz="1800" dirty="0" err="1">
                <a:solidFill>
                  <a:prstClr val="black"/>
                </a:solidFill>
                <a:latin typeface="Tahoma" pitchFamily="34" charset="0"/>
              </a:rPr>
              <a:t>dan</a:t>
            </a:r>
            <a:r>
              <a:rPr lang="en-US" altLang="id-ID" sz="1800" dirty="0">
                <a:solidFill>
                  <a:prstClr val="black"/>
                </a:solidFill>
                <a:latin typeface="Tahoma" pitchFamily="34" charset="0"/>
              </a:rPr>
              <a:t> </a:t>
            </a:r>
            <a:r>
              <a:rPr lang="en-US" altLang="id-ID" sz="1800" dirty="0" err="1">
                <a:solidFill>
                  <a:prstClr val="black"/>
                </a:solidFill>
                <a:latin typeface="Tahoma" pitchFamily="34" charset="0"/>
              </a:rPr>
              <a:t>tahun</a:t>
            </a:r>
            <a:r>
              <a:rPr lang="en-US" altLang="id-ID" sz="1800" dirty="0">
                <a:solidFill>
                  <a:prstClr val="black"/>
                </a:solidFill>
                <a:latin typeface="Tahoma" pitchFamily="34" charset="0"/>
              </a:rPr>
              <a:t> 1939 </a:t>
            </a:r>
            <a:r>
              <a:rPr lang="en-US" altLang="id-ID" sz="1800" dirty="0" err="1">
                <a:solidFill>
                  <a:prstClr val="black"/>
                </a:solidFill>
                <a:latin typeface="Tahoma" pitchFamily="34" charset="0"/>
              </a:rPr>
              <a:t>tentang</a:t>
            </a:r>
            <a:r>
              <a:rPr lang="en-US" altLang="id-ID" sz="1800" dirty="0">
                <a:solidFill>
                  <a:prstClr val="black"/>
                </a:solidFill>
                <a:latin typeface="Tahoma" pitchFamily="34" charset="0"/>
              </a:rPr>
              <a:t> </a:t>
            </a:r>
            <a:r>
              <a:rPr lang="en-US" altLang="id-ID" sz="1800" dirty="0" err="1">
                <a:solidFill>
                  <a:prstClr val="black"/>
                </a:solidFill>
                <a:latin typeface="Tahoma" pitchFamily="34" charset="0"/>
              </a:rPr>
              <a:t>pengawasan</a:t>
            </a:r>
            <a:r>
              <a:rPr lang="en-US" altLang="id-ID" sz="1800" dirty="0">
                <a:solidFill>
                  <a:prstClr val="black"/>
                </a:solidFill>
                <a:latin typeface="Tahoma" pitchFamily="34" charset="0"/>
              </a:rPr>
              <a:t> </a:t>
            </a:r>
            <a:r>
              <a:rPr lang="en-US" altLang="id-ID" sz="1800" dirty="0" err="1">
                <a:solidFill>
                  <a:prstClr val="black"/>
                </a:solidFill>
                <a:latin typeface="Tahoma" pitchFamily="34" charset="0"/>
              </a:rPr>
              <a:t>terhadap</a:t>
            </a:r>
            <a:r>
              <a:rPr lang="en-US" altLang="id-ID" sz="1800" dirty="0">
                <a:solidFill>
                  <a:prstClr val="black"/>
                </a:solidFill>
                <a:latin typeface="Tahoma" pitchFamily="34" charset="0"/>
              </a:rPr>
              <a:t> </a:t>
            </a:r>
            <a:r>
              <a:rPr lang="en-US" altLang="id-ID" sz="1800" dirty="0" err="1">
                <a:solidFill>
                  <a:prstClr val="black"/>
                </a:solidFill>
                <a:latin typeface="Tahoma" pitchFamily="34" charset="0"/>
              </a:rPr>
              <a:t>jalan</a:t>
            </a:r>
            <a:r>
              <a:rPr lang="en-US" altLang="id-ID" sz="1800" dirty="0">
                <a:solidFill>
                  <a:prstClr val="black"/>
                </a:solidFill>
                <a:latin typeface="Tahoma" pitchFamily="34" charset="0"/>
              </a:rPr>
              <a:t> </a:t>
            </a:r>
            <a:r>
              <a:rPr lang="en-US" altLang="id-ID" sz="1800" dirty="0" err="1">
                <a:solidFill>
                  <a:prstClr val="black"/>
                </a:solidFill>
                <a:latin typeface="Tahoma" pitchFamily="34" charset="0"/>
              </a:rPr>
              <a:t>kereta</a:t>
            </a:r>
            <a:r>
              <a:rPr lang="en-US" altLang="id-ID" sz="1800" dirty="0">
                <a:solidFill>
                  <a:prstClr val="black"/>
                </a:solidFill>
                <a:latin typeface="Tahoma" pitchFamily="34" charset="0"/>
              </a:rPr>
              <a:t> </a:t>
            </a:r>
            <a:r>
              <a:rPr lang="en-US" altLang="id-ID" sz="1800" dirty="0" err="1">
                <a:solidFill>
                  <a:prstClr val="black"/>
                </a:solidFill>
                <a:latin typeface="Tahoma" pitchFamily="34" charset="0"/>
              </a:rPr>
              <a:t>api</a:t>
            </a:r>
            <a:r>
              <a:rPr lang="en-US" altLang="id-ID" sz="1800" dirty="0">
                <a:solidFill>
                  <a:prstClr val="black"/>
                </a:solidFill>
                <a:latin typeface="Tahoma" pitchFamily="34" charset="0"/>
              </a:rPr>
              <a:t>, </a:t>
            </a:r>
            <a:r>
              <a:rPr lang="en-US" altLang="id-ID" sz="1800" dirty="0" err="1">
                <a:solidFill>
                  <a:prstClr val="black"/>
                </a:solidFill>
                <a:latin typeface="Tahoma" pitchFamily="34" charset="0"/>
              </a:rPr>
              <a:t>loko</a:t>
            </a:r>
            <a:r>
              <a:rPr lang="en-US" altLang="id-ID" sz="1800" dirty="0">
                <a:solidFill>
                  <a:prstClr val="black"/>
                </a:solidFill>
                <a:latin typeface="Tahoma" pitchFamily="34" charset="0"/>
              </a:rPr>
              <a:t> </a:t>
            </a:r>
            <a:r>
              <a:rPr lang="en-US" altLang="id-ID" sz="1800" dirty="0" err="1">
                <a:solidFill>
                  <a:prstClr val="black"/>
                </a:solidFill>
                <a:latin typeface="Tahoma" pitchFamily="34" charset="0"/>
              </a:rPr>
              <a:t>dan</a:t>
            </a:r>
            <a:r>
              <a:rPr lang="en-US" altLang="id-ID" sz="1800" dirty="0">
                <a:solidFill>
                  <a:prstClr val="black"/>
                </a:solidFill>
                <a:latin typeface="Tahoma" pitchFamily="34" charset="0"/>
              </a:rPr>
              <a:t> </a:t>
            </a:r>
            <a:r>
              <a:rPr lang="en-US" altLang="id-ID" sz="1800" dirty="0" err="1">
                <a:solidFill>
                  <a:prstClr val="black"/>
                </a:solidFill>
                <a:latin typeface="Tahoma" pitchFamily="34" charset="0"/>
              </a:rPr>
              <a:t>gerbongnya</a:t>
            </a:r>
            <a:r>
              <a:rPr lang="en-US" altLang="id-ID" sz="1800" dirty="0">
                <a:solidFill>
                  <a:prstClr val="black"/>
                </a:solidFill>
                <a:latin typeface="Tahoma" pitchFamily="34" charset="0"/>
              </a:rPr>
              <a:t> yang </a:t>
            </a:r>
            <a:r>
              <a:rPr lang="en-US" altLang="id-ID" sz="1800" dirty="0" err="1">
                <a:solidFill>
                  <a:prstClr val="black"/>
                </a:solidFill>
                <a:latin typeface="Tahoma" pitchFamily="34" charset="0"/>
              </a:rPr>
              <a:t>diginakan</a:t>
            </a:r>
            <a:r>
              <a:rPr lang="en-US" altLang="id-ID" sz="1800" dirty="0">
                <a:solidFill>
                  <a:prstClr val="black"/>
                </a:solidFill>
                <a:latin typeface="Tahoma" pitchFamily="34" charset="0"/>
              </a:rPr>
              <a:t> </a:t>
            </a:r>
            <a:r>
              <a:rPr lang="en-US" altLang="id-ID" sz="1800" dirty="0" err="1">
                <a:solidFill>
                  <a:prstClr val="black"/>
                </a:solidFill>
                <a:latin typeface="Tahoma" pitchFamily="34" charset="0"/>
              </a:rPr>
              <a:t>sebagai</a:t>
            </a:r>
            <a:r>
              <a:rPr lang="en-US" altLang="id-ID" sz="1800" dirty="0">
                <a:solidFill>
                  <a:prstClr val="black"/>
                </a:solidFill>
                <a:latin typeface="Tahoma" pitchFamily="34" charset="0"/>
              </a:rPr>
              <a:t> </a:t>
            </a:r>
            <a:r>
              <a:rPr lang="en-US" altLang="id-ID" sz="1800" dirty="0" err="1">
                <a:solidFill>
                  <a:prstClr val="black"/>
                </a:solidFill>
                <a:latin typeface="Tahoma" pitchFamily="34" charset="0"/>
              </a:rPr>
              <a:t>alat</a:t>
            </a:r>
            <a:r>
              <a:rPr lang="en-US" altLang="id-ID" sz="1800" dirty="0">
                <a:solidFill>
                  <a:prstClr val="black"/>
                </a:solidFill>
                <a:latin typeface="Tahoma" pitchFamily="34" charset="0"/>
              </a:rPr>
              <a:t> </a:t>
            </a:r>
            <a:r>
              <a:rPr lang="en-US" altLang="id-ID" sz="1800" dirty="0" err="1">
                <a:solidFill>
                  <a:prstClr val="black"/>
                </a:solidFill>
                <a:latin typeface="Tahoma" pitchFamily="34" charset="0"/>
              </a:rPr>
              <a:t>angkut</a:t>
            </a:r>
            <a:r>
              <a:rPr lang="en-US" altLang="id-ID" sz="1800" dirty="0">
                <a:solidFill>
                  <a:prstClr val="black"/>
                </a:solidFill>
                <a:latin typeface="Tahoma" pitchFamily="34" charset="0"/>
              </a:rPr>
              <a:t> </a:t>
            </a:r>
            <a:r>
              <a:rPr lang="en-US" altLang="id-ID" sz="1800" dirty="0" err="1">
                <a:solidFill>
                  <a:prstClr val="black"/>
                </a:solidFill>
                <a:latin typeface="Tahoma" pitchFamily="34" charset="0"/>
              </a:rPr>
              <a:t>selain</a:t>
            </a:r>
            <a:r>
              <a:rPr lang="en-US" altLang="id-ID" sz="1800" dirty="0">
                <a:solidFill>
                  <a:prstClr val="black"/>
                </a:solidFill>
                <a:latin typeface="Tahoma" pitchFamily="34" charset="0"/>
              </a:rPr>
              <a:t> PJKA. </a:t>
            </a:r>
          </a:p>
          <a:p>
            <a:pPr marL="712788" lvl="1" indent="-255588">
              <a:spcBef>
                <a:spcPts val="0"/>
              </a:spcBef>
              <a:buFontTx/>
              <a:buChar char="•"/>
            </a:pPr>
            <a:endParaRPr lang="en-US" altLang="id-ID" sz="1800" dirty="0">
              <a:solidFill>
                <a:prstClr val="black"/>
              </a:solidFill>
              <a:latin typeface="Tahoma" pitchFamily="34" charset="0"/>
            </a:endParaRPr>
          </a:p>
          <a:p>
            <a:pPr marL="712788" lvl="1" indent="-255588">
              <a:spcBef>
                <a:spcPts val="0"/>
              </a:spcBef>
              <a:buFontTx/>
              <a:buChar char="•"/>
            </a:pPr>
            <a:r>
              <a:rPr lang="en-US" altLang="id-ID" sz="1800" dirty="0" err="1">
                <a:solidFill>
                  <a:prstClr val="black"/>
                </a:solidFill>
                <a:latin typeface="Tahoma" pitchFamily="34" charset="0"/>
              </a:rPr>
              <a:t>Retribusi</a:t>
            </a:r>
            <a:r>
              <a:rPr lang="en-US" altLang="id-ID" sz="1800" dirty="0">
                <a:solidFill>
                  <a:prstClr val="black"/>
                </a:solidFill>
                <a:latin typeface="Tahoma" pitchFamily="34" charset="0"/>
              </a:rPr>
              <a:t> </a:t>
            </a:r>
            <a:r>
              <a:rPr lang="en-US" altLang="id-ID" sz="1800" dirty="0" err="1">
                <a:solidFill>
                  <a:prstClr val="black"/>
                </a:solidFill>
                <a:latin typeface="Tahoma" pitchFamily="34" charset="0"/>
              </a:rPr>
              <a:t>Ordonantie</a:t>
            </a:r>
            <a:r>
              <a:rPr lang="en-US" altLang="id-ID" sz="1800" dirty="0">
                <a:solidFill>
                  <a:prstClr val="black"/>
                </a:solidFill>
                <a:latin typeface="Tahoma" pitchFamily="34" charset="0"/>
              </a:rPr>
              <a:t> </a:t>
            </a:r>
            <a:r>
              <a:rPr lang="en-US" altLang="id-ID" sz="1800" dirty="0" err="1">
                <a:solidFill>
                  <a:prstClr val="black"/>
                </a:solidFill>
                <a:latin typeface="Tahoma" pitchFamily="34" charset="0"/>
              </a:rPr>
              <a:t>Stbl</a:t>
            </a:r>
            <a:r>
              <a:rPr lang="en-US" altLang="id-ID" sz="1800" dirty="0">
                <a:solidFill>
                  <a:prstClr val="black"/>
                </a:solidFill>
                <a:latin typeface="Tahoma" pitchFamily="34" charset="0"/>
              </a:rPr>
              <a:t> No. 424 </a:t>
            </a:r>
            <a:r>
              <a:rPr lang="en-US" altLang="id-ID" sz="1800" dirty="0" err="1">
                <a:solidFill>
                  <a:prstClr val="black"/>
                </a:solidFill>
                <a:latin typeface="Tahoma" pitchFamily="34" charset="0"/>
              </a:rPr>
              <a:t>tahun</a:t>
            </a:r>
            <a:r>
              <a:rPr lang="en-US" altLang="id-ID" sz="1800" dirty="0">
                <a:solidFill>
                  <a:prstClr val="black"/>
                </a:solidFill>
                <a:latin typeface="Tahoma" pitchFamily="34" charset="0"/>
              </a:rPr>
              <a:t> 1940 </a:t>
            </a:r>
            <a:r>
              <a:rPr lang="en-US" altLang="id-ID" sz="1800" dirty="0" err="1">
                <a:solidFill>
                  <a:prstClr val="black"/>
                </a:solidFill>
                <a:latin typeface="Tahoma" pitchFamily="34" charset="0"/>
              </a:rPr>
              <a:t>dan</a:t>
            </a:r>
            <a:r>
              <a:rPr lang="en-US" altLang="id-ID" sz="1800" dirty="0">
                <a:solidFill>
                  <a:prstClr val="black"/>
                </a:solidFill>
                <a:latin typeface="Tahoma" pitchFamily="34" charset="0"/>
              </a:rPr>
              <a:t> </a:t>
            </a:r>
            <a:r>
              <a:rPr lang="en-US" altLang="id-ID" sz="1800" dirty="0" err="1">
                <a:solidFill>
                  <a:prstClr val="black"/>
                </a:solidFill>
                <a:latin typeface="Tahoma" pitchFamily="34" charset="0"/>
              </a:rPr>
              <a:t>Retributie</a:t>
            </a:r>
            <a:r>
              <a:rPr lang="en-US" altLang="id-ID" sz="1800" dirty="0">
                <a:solidFill>
                  <a:prstClr val="black"/>
                </a:solidFill>
                <a:latin typeface="Tahoma" pitchFamily="34" charset="0"/>
              </a:rPr>
              <a:t> </a:t>
            </a:r>
            <a:r>
              <a:rPr lang="en-US" altLang="id-ID" sz="1800" dirty="0" err="1">
                <a:solidFill>
                  <a:prstClr val="black"/>
                </a:solidFill>
                <a:latin typeface="Tahoma" pitchFamily="34" charset="0"/>
              </a:rPr>
              <a:t>Vorerdening</a:t>
            </a:r>
            <a:r>
              <a:rPr lang="en-US" altLang="id-ID" sz="1800" dirty="0">
                <a:solidFill>
                  <a:prstClr val="black"/>
                </a:solidFill>
                <a:latin typeface="Tahoma" pitchFamily="34" charset="0"/>
              </a:rPr>
              <a:t> </a:t>
            </a:r>
            <a:r>
              <a:rPr lang="en-US" altLang="id-ID" sz="1800" dirty="0" err="1">
                <a:solidFill>
                  <a:prstClr val="black"/>
                </a:solidFill>
                <a:latin typeface="Tahoma" pitchFamily="34" charset="0"/>
              </a:rPr>
              <a:t>Stbl</a:t>
            </a:r>
            <a:r>
              <a:rPr lang="en-US" altLang="id-ID" sz="1800" dirty="0">
                <a:solidFill>
                  <a:prstClr val="black"/>
                </a:solidFill>
                <a:latin typeface="Tahoma" pitchFamily="34" charset="0"/>
              </a:rPr>
              <a:t> No. 425 </a:t>
            </a:r>
            <a:r>
              <a:rPr lang="en-US" altLang="id-ID" sz="1800" dirty="0" err="1">
                <a:solidFill>
                  <a:prstClr val="black"/>
                </a:solidFill>
                <a:latin typeface="Tahoma" pitchFamily="34" charset="0"/>
              </a:rPr>
              <a:t>tahun</a:t>
            </a:r>
            <a:r>
              <a:rPr lang="en-US" altLang="id-ID" sz="1800" dirty="0">
                <a:solidFill>
                  <a:prstClr val="black"/>
                </a:solidFill>
                <a:latin typeface="Tahoma" pitchFamily="34" charset="0"/>
              </a:rPr>
              <a:t> 1940.</a:t>
            </a:r>
          </a:p>
          <a:p>
            <a:pPr marL="712788" lvl="1" indent="-255588">
              <a:spcBef>
                <a:spcPts val="0"/>
              </a:spcBef>
              <a:buFontTx/>
              <a:buChar char="•"/>
            </a:pPr>
            <a:endParaRPr lang="en-US" altLang="id-ID" sz="1800" dirty="0">
              <a:solidFill>
                <a:prstClr val="black"/>
              </a:solidFill>
              <a:latin typeface="Tahoma" pitchFamily="34" charset="0"/>
            </a:endParaRPr>
          </a:p>
          <a:p>
            <a:pPr marL="712788" lvl="1" indent="-255588">
              <a:spcBef>
                <a:spcPts val="0"/>
              </a:spcBef>
              <a:buFontTx/>
              <a:buChar char="•"/>
            </a:pPr>
            <a:r>
              <a:rPr lang="en-US" altLang="id-ID" sz="1800" dirty="0" err="1">
                <a:solidFill>
                  <a:prstClr val="black"/>
                </a:solidFill>
                <a:latin typeface="Tahoma" pitchFamily="34" charset="0"/>
              </a:rPr>
              <a:t>Undang</a:t>
            </a:r>
            <a:r>
              <a:rPr lang="en-US" altLang="id-ID" sz="1800" dirty="0">
                <a:solidFill>
                  <a:prstClr val="black"/>
                </a:solidFill>
                <a:latin typeface="Tahoma" pitchFamily="34" charset="0"/>
              </a:rPr>
              <a:t> No. 10 </a:t>
            </a:r>
            <a:r>
              <a:rPr lang="en-US" altLang="id-ID" sz="1800" dirty="0" err="1">
                <a:solidFill>
                  <a:prstClr val="black"/>
                </a:solidFill>
                <a:latin typeface="Tahoma" pitchFamily="34" charset="0"/>
              </a:rPr>
              <a:t>Tahun</a:t>
            </a:r>
            <a:r>
              <a:rPr lang="en-US" altLang="id-ID" sz="1800" dirty="0">
                <a:solidFill>
                  <a:prstClr val="black"/>
                </a:solidFill>
                <a:latin typeface="Tahoma" pitchFamily="34" charset="0"/>
              </a:rPr>
              <a:t> 1961 </a:t>
            </a:r>
            <a:r>
              <a:rPr lang="en-US" altLang="id-ID" sz="1800" dirty="0" err="1">
                <a:solidFill>
                  <a:prstClr val="black"/>
                </a:solidFill>
                <a:latin typeface="Tahoma" pitchFamily="34" charset="0"/>
              </a:rPr>
              <a:t>tentang</a:t>
            </a:r>
            <a:r>
              <a:rPr lang="en-US" altLang="id-ID" sz="1800" dirty="0">
                <a:solidFill>
                  <a:prstClr val="black"/>
                </a:solidFill>
                <a:latin typeface="Tahoma" pitchFamily="34" charset="0"/>
              </a:rPr>
              <a:t> </a:t>
            </a:r>
            <a:r>
              <a:rPr lang="en-US" altLang="id-ID" sz="1800" dirty="0" err="1">
                <a:solidFill>
                  <a:prstClr val="black"/>
                </a:solidFill>
                <a:latin typeface="Tahoma" pitchFamily="34" charset="0"/>
              </a:rPr>
              <a:t>Penetapan</a:t>
            </a:r>
            <a:r>
              <a:rPr lang="en-US" altLang="id-ID" sz="1800" dirty="0">
                <a:solidFill>
                  <a:prstClr val="black"/>
                </a:solidFill>
                <a:latin typeface="Tahoma" pitchFamily="34" charset="0"/>
              </a:rPr>
              <a:t> </a:t>
            </a:r>
            <a:r>
              <a:rPr lang="en-US" altLang="id-ID" sz="1800" dirty="0" err="1">
                <a:solidFill>
                  <a:prstClr val="black"/>
                </a:solidFill>
                <a:latin typeface="Tahoma" pitchFamily="34" charset="0"/>
              </a:rPr>
              <a:t>Peraturan</a:t>
            </a:r>
            <a:r>
              <a:rPr lang="en-US" altLang="id-ID" sz="1800" dirty="0">
                <a:solidFill>
                  <a:prstClr val="black"/>
                </a:solidFill>
                <a:latin typeface="Tahoma" pitchFamily="34" charset="0"/>
              </a:rPr>
              <a:t> </a:t>
            </a:r>
            <a:r>
              <a:rPr lang="en-US" altLang="id-ID" sz="1800" dirty="0" err="1">
                <a:solidFill>
                  <a:prstClr val="black"/>
                </a:solidFill>
                <a:latin typeface="Tahoma" pitchFamily="34" charset="0"/>
              </a:rPr>
              <a:t>pemerintah</a:t>
            </a:r>
            <a:r>
              <a:rPr lang="en-US" altLang="id-ID" sz="1800" dirty="0">
                <a:solidFill>
                  <a:prstClr val="black"/>
                </a:solidFill>
                <a:latin typeface="Tahoma" pitchFamily="34" charset="0"/>
              </a:rPr>
              <a:t> </a:t>
            </a:r>
            <a:r>
              <a:rPr lang="en-US" altLang="id-ID" sz="1800" dirty="0" err="1">
                <a:solidFill>
                  <a:prstClr val="black"/>
                </a:solidFill>
                <a:latin typeface="Tahoma" pitchFamily="34" charset="0"/>
              </a:rPr>
              <a:t>pengganti</a:t>
            </a:r>
            <a:r>
              <a:rPr lang="en-US" altLang="id-ID" sz="1800" dirty="0">
                <a:solidFill>
                  <a:prstClr val="black"/>
                </a:solidFill>
                <a:latin typeface="Tahoma" pitchFamily="34" charset="0"/>
              </a:rPr>
              <a:t> </a:t>
            </a:r>
            <a:r>
              <a:rPr lang="en-US" altLang="id-ID" sz="1800" dirty="0" err="1" smtClean="0">
                <a:solidFill>
                  <a:prstClr val="black"/>
                </a:solidFill>
                <a:latin typeface="Tahoma" pitchFamily="34" charset="0"/>
              </a:rPr>
              <a:t>Undang</a:t>
            </a:r>
            <a:r>
              <a:rPr lang="en-US" altLang="id-ID" sz="1800" dirty="0" smtClean="0">
                <a:solidFill>
                  <a:prstClr val="black"/>
                </a:solidFill>
                <a:latin typeface="Tahoma" pitchFamily="34" charset="0"/>
              </a:rPr>
              <a:t> </a:t>
            </a:r>
            <a:r>
              <a:rPr lang="en-US" altLang="id-ID" sz="1800" dirty="0">
                <a:solidFill>
                  <a:prstClr val="black"/>
                </a:solidFill>
                <a:latin typeface="Tahoma" pitchFamily="34" charset="0"/>
              </a:rPr>
              <a:t>No. 1 </a:t>
            </a:r>
            <a:r>
              <a:rPr lang="id-ID" altLang="id-ID" sz="1800" dirty="0" smtClean="0">
                <a:solidFill>
                  <a:prstClr val="black"/>
                </a:solidFill>
                <a:latin typeface="Tahoma" pitchFamily="34" charset="0"/>
              </a:rPr>
              <a:t>Tahu</a:t>
            </a:r>
            <a:r>
              <a:rPr lang="en-US" altLang="id-ID" sz="1800" dirty="0" smtClean="0">
                <a:solidFill>
                  <a:prstClr val="black"/>
                </a:solidFill>
                <a:latin typeface="Tahoma" pitchFamily="34" charset="0"/>
              </a:rPr>
              <a:t>n </a:t>
            </a:r>
            <a:r>
              <a:rPr lang="en-US" altLang="id-ID" sz="1800" dirty="0">
                <a:solidFill>
                  <a:prstClr val="black"/>
                </a:solidFill>
                <a:latin typeface="Tahoma" pitchFamily="34" charset="0"/>
              </a:rPr>
              <a:t>1962 </a:t>
            </a:r>
            <a:r>
              <a:rPr lang="en-US" altLang="id-ID" sz="1800" dirty="0" err="1">
                <a:solidFill>
                  <a:prstClr val="black"/>
                </a:solidFill>
                <a:latin typeface="Tahoma" pitchFamily="34" charset="0"/>
              </a:rPr>
              <a:t>Tentang</a:t>
            </a:r>
            <a:r>
              <a:rPr lang="en-US" altLang="id-ID" sz="1800" dirty="0">
                <a:solidFill>
                  <a:prstClr val="black"/>
                </a:solidFill>
                <a:latin typeface="Tahoma" pitchFamily="34" charset="0"/>
              </a:rPr>
              <a:t> </a:t>
            </a:r>
            <a:r>
              <a:rPr lang="en-US" altLang="id-ID" sz="1800" dirty="0" err="1">
                <a:solidFill>
                  <a:prstClr val="black"/>
                </a:solidFill>
                <a:latin typeface="Tahoma" pitchFamily="34" charset="0"/>
              </a:rPr>
              <a:t>barang</a:t>
            </a:r>
            <a:r>
              <a:rPr lang="en-US" altLang="id-ID" sz="1800" dirty="0">
                <a:solidFill>
                  <a:prstClr val="black"/>
                </a:solidFill>
                <a:latin typeface="Tahoma" pitchFamily="34" charset="0"/>
              </a:rPr>
              <a:t> (</a:t>
            </a:r>
            <a:r>
              <a:rPr lang="en-US" altLang="id-ID" sz="1800" dirty="0" err="1">
                <a:solidFill>
                  <a:prstClr val="black"/>
                </a:solidFill>
                <a:latin typeface="Tahoma" pitchFamily="34" charset="0"/>
              </a:rPr>
              <a:t>Lembaran</a:t>
            </a:r>
            <a:r>
              <a:rPr lang="en-US" altLang="id-ID" sz="1800" dirty="0">
                <a:solidFill>
                  <a:prstClr val="black"/>
                </a:solidFill>
                <a:latin typeface="Tahoma" pitchFamily="34" charset="0"/>
              </a:rPr>
              <a:t> Negara No. 251 </a:t>
            </a:r>
            <a:r>
              <a:rPr lang="en-US" altLang="id-ID" sz="1800" dirty="0" err="1">
                <a:solidFill>
                  <a:prstClr val="black"/>
                </a:solidFill>
                <a:latin typeface="Tahoma" pitchFamily="34" charset="0"/>
              </a:rPr>
              <a:t>tahun</a:t>
            </a:r>
            <a:r>
              <a:rPr lang="en-US" altLang="id-ID" sz="1800" dirty="0">
                <a:solidFill>
                  <a:prstClr val="black"/>
                </a:solidFill>
                <a:latin typeface="Tahoma" pitchFamily="34" charset="0"/>
              </a:rPr>
              <a:t> 1961)</a:t>
            </a:r>
          </a:p>
          <a:p>
            <a:pPr marL="712788" lvl="1" indent="-255588">
              <a:spcBef>
                <a:spcPts val="0"/>
              </a:spcBef>
              <a:buFontTx/>
              <a:buChar char="•"/>
            </a:pPr>
            <a:endParaRPr lang="en-US" altLang="id-ID" sz="1800" dirty="0">
              <a:solidFill>
                <a:prstClr val="black"/>
              </a:solidFill>
              <a:latin typeface="Tahoma" pitchFamily="34" charset="0"/>
            </a:endParaRPr>
          </a:p>
          <a:p>
            <a:pPr marL="712788" lvl="1" indent="-255588">
              <a:spcBef>
                <a:spcPts val="0"/>
              </a:spcBef>
              <a:buFontTx/>
              <a:buChar char="•"/>
            </a:pPr>
            <a:r>
              <a:rPr lang="en-US" altLang="id-ID" sz="1800" dirty="0" err="1">
                <a:solidFill>
                  <a:prstClr val="black"/>
                </a:solidFill>
                <a:latin typeface="Tahoma" pitchFamily="34" charset="0"/>
              </a:rPr>
              <a:t>Peraturan</a:t>
            </a:r>
            <a:r>
              <a:rPr lang="en-US" altLang="id-ID" sz="1800" dirty="0">
                <a:solidFill>
                  <a:prstClr val="black"/>
                </a:solidFill>
                <a:latin typeface="Tahoma" pitchFamily="34" charset="0"/>
              </a:rPr>
              <a:t> </a:t>
            </a:r>
            <a:r>
              <a:rPr lang="en-US" altLang="id-ID" sz="1800" dirty="0" err="1">
                <a:solidFill>
                  <a:prstClr val="black"/>
                </a:solidFill>
                <a:latin typeface="Tahoma" pitchFamily="34" charset="0"/>
              </a:rPr>
              <a:t>Khusus</a:t>
            </a:r>
            <a:r>
              <a:rPr lang="en-US" altLang="id-ID" sz="1800" dirty="0">
                <a:solidFill>
                  <a:prstClr val="black"/>
                </a:solidFill>
                <a:latin typeface="Tahoma" pitchFamily="34" charset="0"/>
              </a:rPr>
              <a:t> (</a:t>
            </a:r>
            <a:r>
              <a:rPr lang="en-US" altLang="id-ID" sz="1800" dirty="0" err="1">
                <a:solidFill>
                  <a:prstClr val="black"/>
                </a:solidFill>
                <a:latin typeface="Tahoma" pitchFamily="34" charset="0"/>
              </a:rPr>
              <a:t>peraturan</a:t>
            </a:r>
            <a:r>
              <a:rPr lang="en-US" altLang="id-ID" sz="1800" dirty="0">
                <a:solidFill>
                  <a:prstClr val="black"/>
                </a:solidFill>
                <a:latin typeface="Tahoma" pitchFamily="34" charset="0"/>
              </a:rPr>
              <a:t> </a:t>
            </a:r>
            <a:r>
              <a:rPr lang="en-US" altLang="id-ID" sz="1800" dirty="0" err="1">
                <a:solidFill>
                  <a:prstClr val="black"/>
                </a:solidFill>
                <a:latin typeface="Tahoma" pitchFamily="34" charset="0"/>
              </a:rPr>
              <a:t>pemberlakuan</a:t>
            </a:r>
            <a:r>
              <a:rPr lang="en-US" altLang="id-ID" sz="1800" dirty="0">
                <a:solidFill>
                  <a:prstClr val="black"/>
                </a:solidFill>
                <a:latin typeface="Tahoma" pitchFamily="34" charset="0"/>
              </a:rPr>
              <a:t> </a:t>
            </a:r>
            <a:r>
              <a:rPr lang="en-US" altLang="id-ID" sz="1800" dirty="0" err="1">
                <a:solidFill>
                  <a:prstClr val="black"/>
                </a:solidFill>
                <a:latin typeface="Tahoma" pitchFamily="34" charset="0"/>
              </a:rPr>
              <a:t>peraturan</a:t>
            </a:r>
            <a:r>
              <a:rPr lang="en-US" altLang="id-ID" sz="1800" dirty="0">
                <a:solidFill>
                  <a:prstClr val="black"/>
                </a:solidFill>
                <a:latin typeface="Tahoma" pitchFamily="34" charset="0"/>
              </a:rPr>
              <a:t> </a:t>
            </a:r>
            <a:r>
              <a:rPr lang="en-US" altLang="id-ID" sz="1800" dirty="0" err="1">
                <a:solidFill>
                  <a:prstClr val="black"/>
                </a:solidFill>
                <a:latin typeface="Tahoma" pitchFamily="34" charset="0"/>
              </a:rPr>
              <a:t>Belanda</a:t>
            </a:r>
            <a:r>
              <a:rPr lang="en-US" altLang="id-ID" sz="1800" dirty="0">
                <a:solidFill>
                  <a:prstClr val="black"/>
                </a:solidFill>
                <a:latin typeface="Tahoma" pitchFamily="34" charset="0"/>
              </a:rPr>
              <a:t> di Indonesia)</a:t>
            </a:r>
            <a:endParaRPr lang="id-ID" dirty="0"/>
          </a:p>
        </p:txBody>
      </p:sp>
      <p:sp>
        <p:nvSpPr>
          <p:cNvPr id="4" name="Title 1"/>
          <p:cNvSpPr>
            <a:spLocks noGrp="1"/>
          </p:cNvSpPr>
          <p:nvPr>
            <p:ph type="title"/>
          </p:nvPr>
        </p:nvSpPr>
        <p:spPr/>
        <p:txBody>
          <a:bodyPr>
            <a:normAutofit/>
          </a:bodyPr>
          <a:lstStyle/>
          <a:p>
            <a:pPr algn="r"/>
            <a:r>
              <a:rPr lang="id-ID" sz="1600" dirty="0" smtClean="0"/>
              <a:t>lanjutan 3. Sejarah regulasi K3 di Indonesia </a:t>
            </a:r>
            <a:endParaRPr lang="id-ID" sz="1600" dirty="0"/>
          </a:p>
        </p:txBody>
      </p:sp>
      <p:sp>
        <p:nvSpPr>
          <p:cNvPr id="5" name="Slide Number Placeholder 4"/>
          <p:cNvSpPr>
            <a:spLocks noGrp="1"/>
          </p:cNvSpPr>
          <p:nvPr>
            <p:ph type="sldNum" sz="quarter" idx="12"/>
          </p:nvPr>
        </p:nvSpPr>
        <p:spPr/>
        <p:txBody>
          <a:bodyPr/>
          <a:lstStyle/>
          <a:p>
            <a:fld id="{69E29E33-B620-47F9-BB04-8846C2A5AFCC}" type="slidenum">
              <a:rPr kumimoji="0" lang="en-US" smtClean="0"/>
              <a:pPr/>
              <a:t>10</a:t>
            </a:fld>
            <a:endParaRPr kumimoji="0" lang="en-US"/>
          </a:p>
        </p:txBody>
      </p:sp>
    </p:spTree>
    <p:extLst>
      <p:ext uri="{BB962C8B-B14F-4D97-AF65-F5344CB8AC3E}">
        <p14:creationId xmlns:p14="http://schemas.microsoft.com/office/powerpoint/2010/main" xmlns="" val="4621155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lgn="just">
              <a:spcBef>
                <a:spcPts val="0"/>
              </a:spcBef>
              <a:buFontTx/>
              <a:buChar char="•"/>
            </a:pPr>
            <a:r>
              <a:rPr lang="en-US" altLang="id-ID" sz="1800" dirty="0" err="1">
                <a:solidFill>
                  <a:prstClr val="black"/>
                </a:solidFill>
                <a:latin typeface="Tahoma" pitchFamily="34" charset="0"/>
              </a:rPr>
              <a:t>Peraturan-Peraturan</a:t>
            </a:r>
            <a:r>
              <a:rPr lang="en-US" altLang="id-ID" sz="1800" dirty="0">
                <a:solidFill>
                  <a:prstClr val="black"/>
                </a:solidFill>
                <a:latin typeface="Tahoma" pitchFamily="34" charset="0"/>
              </a:rPr>
              <a:t> </a:t>
            </a:r>
            <a:r>
              <a:rPr lang="en-US" altLang="id-ID" sz="1800" dirty="0" err="1">
                <a:solidFill>
                  <a:prstClr val="black"/>
                </a:solidFill>
                <a:latin typeface="Tahoma" pitchFamily="34" charset="0"/>
              </a:rPr>
              <a:t>Khusus</a:t>
            </a:r>
            <a:r>
              <a:rPr lang="en-US" altLang="id-ID" sz="1800" dirty="0">
                <a:solidFill>
                  <a:prstClr val="black"/>
                </a:solidFill>
                <a:latin typeface="Tahoma" pitchFamily="34" charset="0"/>
              </a:rPr>
              <a:t> :</a:t>
            </a:r>
          </a:p>
          <a:p>
            <a:pPr marL="712788" lvl="1" indent="-447675" algn="just">
              <a:spcBef>
                <a:spcPts val="0"/>
              </a:spcBef>
              <a:buFontTx/>
              <a:buChar char="•"/>
            </a:pPr>
            <a:r>
              <a:rPr lang="en-US" altLang="id-ID" sz="1800" dirty="0" err="1">
                <a:solidFill>
                  <a:prstClr val="black"/>
                </a:solidFill>
                <a:latin typeface="Tahoma" pitchFamily="34" charset="0"/>
              </a:rPr>
              <a:t>Peraturan</a:t>
            </a:r>
            <a:r>
              <a:rPr lang="en-US" altLang="id-ID" sz="1800" dirty="0">
                <a:solidFill>
                  <a:prstClr val="black"/>
                </a:solidFill>
                <a:latin typeface="Tahoma" pitchFamily="34" charset="0"/>
              </a:rPr>
              <a:t> </a:t>
            </a:r>
            <a:r>
              <a:rPr lang="en-US" altLang="id-ID" sz="1800" dirty="0" err="1">
                <a:solidFill>
                  <a:prstClr val="black"/>
                </a:solidFill>
                <a:latin typeface="Tahoma" pitchFamily="34" charset="0"/>
              </a:rPr>
              <a:t>khusus</a:t>
            </a:r>
            <a:r>
              <a:rPr lang="en-US" altLang="id-ID" sz="1800" dirty="0">
                <a:solidFill>
                  <a:prstClr val="black"/>
                </a:solidFill>
                <a:latin typeface="Tahoma" pitchFamily="34" charset="0"/>
              </a:rPr>
              <a:t> </a:t>
            </a:r>
            <a:r>
              <a:rPr lang="en-US" altLang="id-ID" sz="1800" dirty="0" err="1">
                <a:solidFill>
                  <a:prstClr val="black"/>
                </a:solidFill>
                <a:latin typeface="Tahoma" pitchFamily="34" charset="0"/>
              </a:rPr>
              <a:t>Direktur</a:t>
            </a:r>
            <a:r>
              <a:rPr lang="en-US" altLang="id-ID" sz="1800" dirty="0">
                <a:solidFill>
                  <a:prstClr val="black"/>
                </a:solidFill>
                <a:latin typeface="Tahoma" pitchFamily="34" charset="0"/>
              </a:rPr>
              <a:t> </a:t>
            </a:r>
            <a:r>
              <a:rPr lang="en-US" altLang="id-ID" sz="1800" dirty="0" err="1">
                <a:solidFill>
                  <a:prstClr val="black"/>
                </a:solidFill>
                <a:latin typeface="Tahoma" pitchFamily="34" charset="0"/>
              </a:rPr>
              <a:t>pekerjaan</a:t>
            </a:r>
            <a:r>
              <a:rPr lang="en-US" altLang="id-ID" sz="1800" dirty="0">
                <a:solidFill>
                  <a:prstClr val="black"/>
                </a:solidFill>
                <a:latin typeface="Tahoma" pitchFamily="34" charset="0"/>
              </a:rPr>
              <a:t> </a:t>
            </a:r>
            <a:r>
              <a:rPr lang="en-US" altLang="id-ID" sz="1800" dirty="0" err="1">
                <a:solidFill>
                  <a:prstClr val="black"/>
                </a:solidFill>
                <a:latin typeface="Tahoma" pitchFamily="34" charset="0"/>
              </a:rPr>
              <a:t>Umum</a:t>
            </a:r>
            <a:r>
              <a:rPr lang="en-US" altLang="id-ID" sz="1800" dirty="0">
                <a:solidFill>
                  <a:prstClr val="black"/>
                </a:solidFill>
                <a:latin typeface="Tahoma" pitchFamily="34" charset="0"/>
              </a:rPr>
              <a:t> No. 119966/</a:t>
            </a:r>
            <a:r>
              <a:rPr lang="en-US" altLang="id-ID" sz="1800" dirty="0" err="1">
                <a:solidFill>
                  <a:prstClr val="black"/>
                </a:solidFill>
                <a:latin typeface="Tahoma" pitchFamily="34" charset="0"/>
              </a:rPr>
              <a:t>Swt</a:t>
            </a:r>
            <a:r>
              <a:rPr lang="en-US" altLang="id-ID" sz="1800" dirty="0">
                <a:solidFill>
                  <a:prstClr val="black"/>
                </a:solidFill>
                <a:latin typeface="Tahoma" pitchFamily="34" charset="0"/>
              </a:rPr>
              <a:t>.</a:t>
            </a:r>
          </a:p>
          <a:p>
            <a:pPr marL="712788" lvl="1" indent="-447675" algn="just">
              <a:spcBef>
                <a:spcPts val="0"/>
              </a:spcBef>
              <a:buFontTx/>
              <a:buChar char="•"/>
            </a:pPr>
            <a:r>
              <a:rPr lang="en-US" altLang="id-ID" sz="1800" dirty="0" err="1">
                <a:solidFill>
                  <a:prstClr val="black"/>
                </a:solidFill>
                <a:latin typeface="Tahoma" pitchFamily="34" charset="0"/>
              </a:rPr>
              <a:t>Peraturan</a:t>
            </a:r>
            <a:r>
              <a:rPr lang="en-US" altLang="id-ID" sz="1800" dirty="0">
                <a:solidFill>
                  <a:prstClr val="black"/>
                </a:solidFill>
                <a:latin typeface="Tahoma" pitchFamily="34" charset="0"/>
              </a:rPr>
              <a:t> </a:t>
            </a:r>
            <a:r>
              <a:rPr lang="en-US" altLang="id-ID" sz="1800" dirty="0" err="1">
                <a:solidFill>
                  <a:prstClr val="black"/>
                </a:solidFill>
                <a:latin typeface="Tahoma" pitchFamily="34" charset="0"/>
              </a:rPr>
              <a:t>Khusus</a:t>
            </a:r>
            <a:r>
              <a:rPr lang="en-US" altLang="id-ID" sz="1800" dirty="0">
                <a:solidFill>
                  <a:prstClr val="black"/>
                </a:solidFill>
                <a:latin typeface="Tahoma" pitchFamily="34" charset="0"/>
              </a:rPr>
              <a:t> AA </a:t>
            </a:r>
            <a:r>
              <a:rPr lang="en-US" altLang="id-ID" sz="1800" dirty="0" err="1">
                <a:solidFill>
                  <a:prstClr val="black"/>
                </a:solidFill>
                <a:latin typeface="Tahoma" pitchFamily="34" charset="0"/>
              </a:rPr>
              <a:t>untuk</a:t>
            </a:r>
            <a:r>
              <a:rPr lang="en-US" altLang="id-ID" sz="1800" dirty="0">
                <a:solidFill>
                  <a:prstClr val="black"/>
                </a:solidFill>
                <a:latin typeface="Tahoma" pitchFamily="34" charset="0"/>
              </a:rPr>
              <a:t> P3K</a:t>
            </a:r>
          </a:p>
          <a:p>
            <a:pPr marL="712788" lvl="1" indent="-447675" algn="just">
              <a:spcBef>
                <a:spcPts val="0"/>
              </a:spcBef>
              <a:buFontTx/>
              <a:buChar char="•"/>
            </a:pPr>
            <a:r>
              <a:rPr lang="en-US" altLang="id-ID" sz="1800" dirty="0" err="1">
                <a:solidFill>
                  <a:prstClr val="black"/>
                </a:solidFill>
                <a:latin typeface="Tahoma" pitchFamily="34" charset="0"/>
              </a:rPr>
              <a:t>Peraturan</a:t>
            </a:r>
            <a:r>
              <a:rPr lang="en-US" altLang="id-ID" sz="1800" dirty="0">
                <a:solidFill>
                  <a:prstClr val="black"/>
                </a:solidFill>
                <a:latin typeface="Tahoma" pitchFamily="34" charset="0"/>
              </a:rPr>
              <a:t> </a:t>
            </a:r>
            <a:r>
              <a:rPr lang="en-US" altLang="id-ID" sz="1800" dirty="0" err="1">
                <a:solidFill>
                  <a:prstClr val="black"/>
                </a:solidFill>
                <a:latin typeface="Tahoma" pitchFamily="34" charset="0"/>
              </a:rPr>
              <a:t>Khusus</a:t>
            </a:r>
            <a:r>
              <a:rPr lang="en-US" altLang="id-ID" sz="1800" dirty="0">
                <a:solidFill>
                  <a:prstClr val="black"/>
                </a:solidFill>
                <a:latin typeface="Tahoma" pitchFamily="34" charset="0"/>
              </a:rPr>
              <a:t> BB </a:t>
            </a:r>
            <a:r>
              <a:rPr lang="en-US" altLang="id-ID" sz="1800" dirty="0" err="1">
                <a:solidFill>
                  <a:prstClr val="black"/>
                </a:solidFill>
                <a:latin typeface="Tahoma" pitchFamily="34" charset="0"/>
              </a:rPr>
              <a:t>tentang</a:t>
            </a:r>
            <a:r>
              <a:rPr lang="en-US" altLang="id-ID" sz="1800" dirty="0">
                <a:solidFill>
                  <a:prstClr val="black"/>
                </a:solidFill>
                <a:latin typeface="Tahoma" pitchFamily="34" charset="0"/>
              </a:rPr>
              <a:t> </a:t>
            </a:r>
            <a:r>
              <a:rPr lang="en-US" altLang="id-ID" sz="1800" dirty="0" err="1">
                <a:solidFill>
                  <a:prstClr val="black"/>
                </a:solidFill>
                <a:latin typeface="Tahoma" pitchFamily="34" charset="0"/>
              </a:rPr>
              <a:t>Instalasi</a:t>
            </a:r>
            <a:r>
              <a:rPr lang="en-US" altLang="id-ID" sz="1800" dirty="0">
                <a:solidFill>
                  <a:prstClr val="black"/>
                </a:solidFill>
                <a:latin typeface="Tahoma" pitchFamily="34" charset="0"/>
              </a:rPr>
              <a:t> </a:t>
            </a:r>
            <a:r>
              <a:rPr lang="en-US" altLang="id-ID" sz="1800" dirty="0" err="1">
                <a:solidFill>
                  <a:prstClr val="black"/>
                </a:solidFill>
                <a:latin typeface="Tahoma" pitchFamily="34" charset="0"/>
              </a:rPr>
              <a:t>listrik</a:t>
            </a:r>
            <a:r>
              <a:rPr lang="en-US" altLang="id-ID" sz="1800" dirty="0">
                <a:solidFill>
                  <a:prstClr val="black"/>
                </a:solidFill>
                <a:latin typeface="Tahoma" pitchFamily="34" charset="0"/>
              </a:rPr>
              <a:t> </a:t>
            </a:r>
            <a:r>
              <a:rPr lang="en-US" altLang="id-ID" sz="1800" dirty="0" err="1">
                <a:solidFill>
                  <a:prstClr val="black"/>
                </a:solidFill>
                <a:latin typeface="Tahoma" pitchFamily="34" charset="0"/>
              </a:rPr>
              <a:t>arus</a:t>
            </a:r>
            <a:r>
              <a:rPr lang="en-US" altLang="id-ID" sz="1800" dirty="0">
                <a:solidFill>
                  <a:prstClr val="black"/>
                </a:solidFill>
                <a:latin typeface="Tahoma" pitchFamily="34" charset="0"/>
              </a:rPr>
              <a:t> </a:t>
            </a:r>
            <a:r>
              <a:rPr lang="en-US" altLang="id-ID" sz="1800" dirty="0" err="1">
                <a:solidFill>
                  <a:prstClr val="black"/>
                </a:solidFill>
                <a:latin typeface="Tahoma" pitchFamily="34" charset="0"/>
              </a:rPr>
              <a:t>kuat</a:t>
            </a:r>
            <a:r>
              <a:rPr lang="en-US" altLang="id-ID" sz="1800" dirty="0">
                <a:solidFill>
                  <a:prstClr val="black"/>
                </a:solidFill>
                <a:latin typeface="Tahoma" pitchFamily="34" charset="0"/>
              </a:rPr>
              <a:t> </a:t>
            </a:r>
            <a:r>
              <a:rPr lang="en-US" altLang="id-ID" sz="1800" dirty="0" err="1">
                <a:solidFill>
                  <a:prstClr val="black"/>
                </a:solidFill>
                <a:latin typeface="Tahoma" pitchFamily="34" charset="0"/>
              </a:rPr>
              <a:t>dalam</a:t>
            </a:r>
            <a:r>
              <a:rPr lang="en-US" altLang="id-ID" sz="1800" dirty="0">
                <a:solidFill>
                  <a:prstClr val="black"/>
                </a:solidFill>
                <a:latin typeface="Tahoma" pitchFamily="34" charset="0"/>
              </a:rPr>
              <a:t> </a:t>
            </a:r>
            <a:r>
              <a:rPr lang="en-US" altLang="id-ID" sz="1800" dirty="0" err="1">
                <a:solidFill>
                  <a:prstClr val="black"/>
                </a:solidFill>
                <a:latin typeface="Tahoma" pitchFamily="34" charset="0"/>
              </a:rPr>
              <a:t>pabrik</a:t>
            </a:r>
            <a:r>
              <a:rPr lang="en-US" altLang="id-ID" sz="1800" dirty="0">
                <a:solidFill>
                  <a:prstClr val="black"/>
                </a:solidFill>
                <a:latin typeface="Tahoma" pitchFamily="34" charset="0"/>
              </a:rPr>
              <a:t>, </a:t>
            </a:r>
            <a:r>
              <a:rPr lang="en-US" altLang="id-ID" sz="1800" dirty="0" err="1">
                <a:solidFill>
                  <a:prstClr val="black"/>
                </a:solidFill>
                <a:latin typeface="Tahoma" pitchFamily="34" charset="0"/>
              </a:rPr>
              <a:t>bengkel</a:t>
            </a:r>
            <a:r>
              <a:rPr lang="en-US" altLang="id-ID" sz="1800" dirty="0">
                <a:solidFill>
                  <a:prstClr val="black"/>
                </a:solidFill>
                <a:latin typeface="Tahoma" pitchFamily="34" charset="0"/>
              </a:rPr>
              <a:t> </a:t>
            </a:r>
            <a:r>
              <a:rPr lang="en-US" altLang="id-ID" sz="1800" dirty="0" err="1">
                <a:solidFill>
                  <a:prstClr val="black"/>
                </a:solidFill>
                <a:latin typeface="Tahoma" pitchFamily="34" charset="0"/>
              </a:rPr>
              <a:t>dan</a:t>
            </a:r>
            <a:r>
              <a:rPr lang="en-US" altLang="id-ID" sz="1800" dirty="0">
                <a:solidFill>
                  <a:prstClr val="black"/>
                </a:solidFill>
                <a:latin typeface="Tahoma" pitchFamily="34" charset="0"/>
              </a:rPr>
              <a:t> </a:t>
            </a:r>
            <a:r>
              <a:rPr lang="en-US" altLang="id-ID" sz="1800" dirty="0" err="1">
                <a:solidFill>
                  <a:prstClr val="black"/>
                </a:solidFill>
                <a:latin typeface="Tahoma" pitchFamily="34" charset="0"/>
              </a:rPr>
              <a:t>bangunan</a:t>
            </a:r>
            <a:r>
              <a:rPr lang="en-US" altLang="id-ID" sz="1800" dirty="0">
                <a:solidFill>
                  <a:prstClr val="black"/>
                </a:solidFill>
                <a:latin typeface="Tahoma" pitchFamily="34" charset="0"/>
              </a:rPr>
              <a:t> (</a:t>
            </a:r>
            <a:r>
              <a:rPr lang="en-US" altLang="id-ID" sz="1800" dirty="0" err="1">
                <a:solidFill>
                  <a:prstClr val="black"/>
                </a:solidFill>
                <a:latin typeface="Tahoma" pitchFamily="34" charset="0"/>
              </a:rPr>
              <a:t>dicabut</a:t>
            </a:r>
            <a:r>
              <a:rPr lang="en-US" altLang="id-ID" sz="1800" dirty="0">
                <a:solidFill>
                  <a:prstClr val="black"/>
                </a:solidFill>
                <a:latin typeface="Tahoma" pitchFamily="34" charset="0"/>
              </a:rPr>
              <a:t>)</a:t>
            </a:r>
          </a:p>
          <a:p>
            <a:pPr marL="712788" lvl="1" indent="-447675" algn="just">
              <a:spcBef>
                <a:spcPts val="0"/>
              </a:spcBef>
              <a:buFontTx/>
              <a:buChar char="•"/>
            </a:pPr>
            <a:r>
              <a:rPr lang="en-US" altLang="id-ID" sz="1800" dirty="0" err="1">
                <a:solidFill>
                  <a:prstClr val="black"/>
                </a:solidFill>
                <a:latin typeface="Tahoma" pitchFamily="34" charset="0"/>
              </a:rPr>
              <a:t>Peraturan</a:t>
            </a:r>
            <a:r>
              <a:rPr lang="en-US" altLang="id-ID" sz="1800" dirty="0">
                <a:solidFill>
                  <a:prstClr val="black"/>
                </a:solidFill>
                <a:latin typeface="Tahoma" pitchFamily="34" charset="0"/>
              </a:rPr>
              <a:t> </a:t>
            </a:r>
            <a:r>
              <a:rPr lang="en-US" altLang="id-ID" sz="1800" dirty="0" err="1">
                <a:solidFill>
                  <a:prstClr val="black"/>
                </a:solidFill>
                <a:latin typeface="Tahoma" pitchFamily="34" charset="0"/>
              </a:rPr>
              <a:t>khusus</a:t>
            </a:r>
            <a:r>
              <a:rPr lang="en-US" altLang="id-ID" sz="1800" dirty="0">
                <a:solidFill>
                  <a:prstClr val="black"/>
                </a:solidFill>
                <a:latin typeface="Tahoma" pitchFamily="34" charset="0"/>
              </a:rPr>
              <a:t> CC </a:t>
            </a:r>
            <a:r>
              <a:rPr lang="en-US" altLang="id-ID" sz="1800" dirty="0" err="1">
                <a:solidFill>
                  <a:prstClr val="black"/>
                </a:solidFill>
                <a:latin typeface="Tahoma" pitchFamily="34" charset="0"/>
              </a:rPr>
              <a:t>mengenai</a:t>
            </a:r>
            <a:r>
              <a:rPr lang="en-US" altLang="id-ID" sz="1800" dirty="0">
                <a:solidFill>
                  <a:prstClr val="black"/>
                </a:solidFill>
                <a:latin typeface="Tahoma" pitchFamily="34" charset="0"/>
              </a:rPr>
              <a:t> </a:t>
            </a:r>
            <a:r>
              <a:rPr lang="en-US" altLang="id-ID" sz="1800" dirty="0" err="1">
                <a:solidFill>
                  <a:prstClr val="black"/>
                </a:solidFill>
                <a:latin typeface="Tahoma" pitchFamily="34" charset="0"/>
              </a:rPr>
              <a:t>pabrik</a:t>
            </a:r>
            <a:r>
              <a:rPr lang="en-US" altLang="id-ID" sz="1800" dirty="0">
                <a:solidFill>
                  <a:prstClr val="black"/>
                </a:solidFill>
                <a:latin typeface="Tahoma" pitchFamily="34" charset="0"/>
              </a:rPr>
              <a:t> </a:t>
            </a:r>
            <a:r>
              <a:rPr lang="en-US" altLang="id-ID" sz="1800" dirty="0" err="1">
                <a:solidFill>
                  <a:prstClr val="black"/>
                </a:solidFill>
                <a:latin typeface="Tahoma" pitchFamily="34" charset="0"/>
              </a:rPr>
              <a:t>gula</a:t>
            </a:r>
            <a:endParaRPr lang="en-US" altLang="id-ID" sz="1800" dirty="0">
              <a:solidFill>
                <a:prstClr val="black"/>
              </a:solidFill>
              <a:latin typeface="Tahoma" pitchFamily="34" charset="0"/>
            </a:endParaRPr>
          </a:p>
          <a:p>
            <a:pPr marL="712788" lvl="1" indent="-447675" algn="just">
              <a:spcBef>
                <a:spcPts val="0"/>
              </a:spcBef>
              <a:buFontTx/>
              <a:buChar char="•"/>
            </a:pPr>
            <a:r>
              <a:rPr lang="en-US" altLang="id-ID" sz="1800" dirty="0" err="1">
                <a:solidFill>
                  <a:prstClr val="black"/>
                </a:solidFill>
                <a:latin typeface="Tahoma" pitchFamily="34" charset="0"/>
              </a:rPr>
              <a:t>peraturan</a:t>
            </a:r>
            <a:r>
              <a:rPr lang="en-US" altLang="id-ID" sz="1800" dirty="0">
                <a:solidFill>
                  <a:prstClr val="black"/>
                </a:solidFill>
                <a:latin typeface="Tahoma" pitchFamily="34" charset="0"/>
              </a:rPr>
              <a:t> </a:t>
            </a:r>
            <a:r>
              <a:rPr lang="en-US" altLang="id-ID" sz="1800" dirty="0" err="1">
                <a:solidFill>
                  <a:prstClr val="black"/>
                </a:solidFill>
                <a:latin typeface="Tahoma" pitchFamily="34" charset="0"/>
              </a:rPr>
              <a:t>khusus</a:t>
            </a:r>
            <a:r>
              <a:rPr lang="en-US" altLang="id-ID" sz="1800" dirty="0">
                <a:solidFill>
                  <a:prstClr val="black"/>
                </a:solidFill>
                <a:latin typeface="Tahoma" pitchFamily="34" charset="0"/>
              </a:rPr>
              <a:t> DD </a:t>
            </a:r>
            <a:r>
              <a:rPr lang="en-US" altLang="id-ID" sz="1800" dirty="0" err="1">
                <a:solidFill>
                  <a:prstClr val="black"/>
                </a:solidFill>
                <a:latin typeface="Tahoma" pitchFamily="34" charset="0"/>
              </a:rPr>
              <a:t>untuk</a:t>
            </a:r>
            <a:r>
              <a:rPr lang="en-US" altLang="id-ID" sz="1800" dirty="0">
                <a:solidFill>
                  <a:prstClr val="black"/>
                </a:solidFill>
                <a:latin typeface="Tahoma" pitchFamily="34" charset="0"/>
              </a:rPr>
              <a:t> </a:t>
            </a:r>
            <a:r>
              <a:rPr lang="en-US" altLang="id-ID" sz="1800" dirty="0" err="1">
                <a:solidFill>
                  <a:prstClr val="black"/>
                </a:solidFill>
                <a:latin typeface="Tahoma" pitchFamily="34" charset="0"/>
              </a:rPr>
              <a:t>Bejana</a:t>
            </a:r>
            <a:r>
              <a:rPr lang="en-US" altLang="id-ID" sz="1800" dirty="0">
                <a:solidFill>
                  <a:prstClr val="black"/>
                </a:solidFill>
                <a:latin typeface="Tahoma" pitchFamily="34" charset="0"/>
              </a:rPr>
              <a:t> </a:t>
            </a:r>
            <a:r>
              <a:rPr lang="en-US" altLang="id-ID" sz="1800" dirty="0" err="1">
                <a:solidFill>
                  <a:prstClr val="black"/>
                </a:solidFill>
                <a:latin typeface="Tahoma" pitchFamily="34" charset="0"/>
              </a:rPr>
              <a:t>berisi</a:t>
            </a:r>
            <a:r>
              <a:rPr lang="en-US" altLang="id-ID" sz="1800" dirty="0">
                <a:solidFill>
                  <a:prstClr val="black"/>
                </a:solidFill>
                <a:latin typeface="Tahoma" pitchFamily="34" charset="0"/>
              </a:rPr>
              <a:t> </a:t>
            </a:r>
            <a:r>
              <a:rPr lang="en-US" altLang="id-ID" sz="1800" dirty="0" err="1">
                <a:solidFill>
                  <a:prstClr val="black"/>
                </a:solidFill>
                <a:latin typeface="Tahoma" pitchFamily="34" charset="0"/>
              </a:rPr>
              <a:t>dengan</a:t>
            </a:r>
            <a:r>
              <a:rPr lang="en-US" altLang="id-ID" sz="1800" dirty="0">
                <a:solidFill>
                  <a:prstClr val="black"/>
                </a:solidFill>
                <a:latin typeface="Tahoma" pitchFamily="34" charset="0"/>
              </a:rPr>
              <a:t> </a:t>
            </a:r>
            <a:r>
              <a:rPr lang="en-US" altLang="id-ID" sz="1800" dirty="0" err="1">
                <a:solidFill>
                  <a:prstClr val="black"/>
                </a:solidFill>
                <a:latin typeface="Tahoma" pitchFamily="34" charset="0"/>
              </a:rPr>
              <a:t>udara</a:t>
            </a:r>
            <a:r>
              <a:rPr lang="en-US" altLang="id-ID" sz="1800" dirty="0">
                <a:solidFill>
                  <a:prstClr val="black"/>
                </a:solidFill>
                <a:latin typeface="Tahoma" pitchFamily="34" charset="0"/>
              </a:rPr>
              <a:t> yang </a:t>
            </a:r>
            <a:r>
              <a:rPr lang="en-US" altLang="id-ID" sz="1800" dirty="0" err="1">
                <a:solidFill>
                  <a:prstClr val="black"/>
                </a:solidFill>
                <a:latin typeface="Tahoma" pitchFamily="34" charset="0"/>
              </a:rPr>
              <a:t>dikempa</a:t>
            </a:r>
            <a:r>
              <a:rPr lang="en-US" altLang="id-ID" sz="1800" dirty="0">
                <a:solidFill>
                  <a:prstClr val="black"/>
                </a:solidFill>
                <a:latin typeface="Tahoma" pitchFamily="34" charset="0"/>
              </a:rPr>
              <a:t> </a:t>
            </a:r>
            <a:r>
              <a:rPr lang="en-US" altLang="id-ID" sz="1800" dirty="0" err="1">
                <a:solidFill>
                  <a:prstClr val="black"/>
                </a:solidFill>
                <a:latin typeface="Tahoma" pitchFamily="34" charset="0"/>
              </a:rPr>
              <a:t>dan</a:t>
            </a:r>
            <a:r>
              <a:rPr lang="en-US" altLang="id-ID" sz="1800" dirty="0">
                <a:solidFill>
                  <a:prstClr val="black"/>
                </a:solidFill>
                <a:latin typeface="Tahoma" pitchFamily="34" charset="0"/>
              </a:rPr>
              <a:t> </a:t>
            </a:r>
            <a:r>
              <a:rPr lang="en-US" altLang="id-ID" sz="1800" dirty="0" err="1">
                <a:solidFill>
                  <a:prstClr val="black"/>
                </a:solidFill>
                <a:latin typeface="Tahoma" pitchFamily="34" charset="0"/>
              </a:rPr>
              <a:t>dipergunakan</a:t>
            </a:r>
            <a:r>
              <a:rPr lang="en-US" altLang="id-ID" sz="1800" dirty="0">
                <a:solidFill>
                  <a:prstClr val="black"/>
                </a:solidFill>
                <a:latin typeface="Tahoma" pitchFamily="34" charset="0"/>
              </a:rPr>
              <a:t> </a:t>
            </a:r>
            <a:r>
              <a:rPr lang="en-US" altLang="id-ID" sz="1800" dirty="0" err="1">
                <a:solidFill>
                  <a:prstClr val="black"/>
                </a:solidFill>
                <a:latin typeface="Tahoma" pitchFamily="34" charset="0"/>
              </a:rPr>
              <a:t>utnuk</a:t>
            </a:r>
            <a:r>
              <a:rPr lang="en-US" altLang="id-ID" sz="1800" dirty="0">
                <a:solidFill>
                  <a:prstClr val="black"/>
                </a:solidFill>
                <a:latin typeface="Tahoma" pitchFamily="34" charset="0"/>
              </a:rPr>
              <a:t> </a:t>
            </a:r>
            <a:r>
              <a:rPr lang="en-US" altLang="id-ID" sz="1800" dirty="0" err="1">
                <a:solidFill>
                  <a:prstClr val="black"/>
                </a:solidFill>
                <a:latin typeface="Tahoma" pitchFamily="34" charset="0"/>
              </a:rPr>
              <a:t>menggerakkan</a:t>
            </a:r>
            <a:r>
              <a:rPr lang="en-US" altLang="id-ID" sz="1800" dirty="0">
                <a:solidFill>
                  <a:prstClr val="black"/>
                </a:solidFill>
                <a:latin typeface="Tahoma" pitchFamily="34" charset="0"/>
              </a:rPr>
              <a:t> motor </a:t>
            </a:r>
            <a:r>
              <a:rPr lang="en-US" altLang="id-ID" sz="1800" dirty="0" err="1">
                <a:solidFill>
                  <a:prstClr val="black"/>
                </a:solidFill>
                <a:latin typeface="Tahoma" pitchFamily="34" charset="0"/>
              </a:rPr>
              <a:t>bakar</a:t>
            </a:r>
            <a:r>
              <a:rPr lang="en-US" altLang="id-ID" sz="1800" dirty="0">
                <a:solidFill>
                  <a:prstClr val="black"/>
                </a:solidFill>
                <a:latin typeface="Tahoma" pitchFamily="34" charset="0"/>
              </a:rPr>
              <a:t> (</a:t>
            </a:r>
            <a:r>
              <a:rPr lang="en-US" altLang="id-ID" sz="1800" dirty="0" err="1">
                <a:solidFill>
                  <a:prstClr val="black"/>
                </a:solidFill>
                <a:latin typeface="Tahoma" pitchFamily="34" charset="0"/>
              </a:rPr>
              <a:t>dicabut</a:t>
            </a:r>
            <a:r>
              <a:rPr lang="en-US" altLang="id-ID" sz="1800" dirty="0">
                <a:solidFill>
                  <a:prstClr val="black"/>
                </a:solidFill>
                <a:latin typeface="Tahoma" pitchFamily="34" charset="0"/>
              </a:rPr>
              <a:t>)</a:t>
            </a:r>
          </a:p>
          <a:p>
            <a:pPr marL="712788" lvl="1" indent="-447675" algn="just">
              <a:spcBef>
                <a:spcPts val="0"/>
              </a:spcBef>
              <a:buFontTx/>
              <a:buChar char="•"/>
            </a:pPr>
            <a:r>
              <a:rPr lang="en-US" altLang="id-ID" sz="1800" dirty="0" err="1">
                <a:solidFill>
                  <a:prstClr val="black"/>
                </a:solidFill>
                <a:latin typeface="Tahoma" pitchFamily="34" charset="0"/>
              </a:rPr>
              <a:t>Peraturan</a:t>
            </a:r>
            <a:r>
              <a:rPr lang="en-US" altLang="id-ID" sz="1800" dirty="0">
                <a:solidFill>
                  <a:prstClr val="black"/>
                </a:solidFill>
                <a:latin typeface="Tahoma" pitchFamily="34" charset="0"/>
              </a:rPr>
              <a:t> </a:t>
            </a:r>
            <a:r>
              <a:rPr lang="en-US" altLang="id-ID" sz="1800" dirty="0" err="1">
                <a:solidFill>
                  <a:prstClr val="black"/>
                </a:solidFill>
                <a:latin typeface="Tahoma" pitchFamily="34" charset="0"/>
              </a:rPr>
              <a:t>khusus</a:t>
            </a:r>
            <a:r>
              <a:rPr lang="en-US" altLang="id-ID" sz="1800" dirty="0">
                <a:solidFill>
                  <a:prstClr val="black"/>
                </a:solidFill>
                <a:latin typeface="Tahoma" pitchFamily="34" charset="0"/>
              </a:rPr>
              <a:t> EE </a:t>
            </a:r>
            <a:r>
              <a:rPr lang="en-US" altLang="id-ID" sz="1800" dirty="0" err="1">
                <a:solidFill>
                  <a:prstClr val="black"/>
                </a:solidFill>
                <a:latin typeface="Tahoma" pitchFamily="34" charset="0"/>
              </a:rPr>
              <a:t>mengenai</a:t>
            </a:r>
            <a:r>
              <a:rPr lang="en-US" altLang="id-ID" sz="1800" dirty="0">
                <a:solidFill>
                  <a:prstClr val="black"/>
                </a:solidFill>
                <a:latin typeface="Tahoma" pitchFamily="34" charset="0"/>
              </a:rPr>
              <a:t> </a:t>
            </a:r>
            <a:r>
              <a:rPr lang="en-US" altLang="id-ID" sz="1800" dirty="0" err="1">
                <a:solidFill>
                  <a:prstClr val="black"/>
                </a:solidFill>
                <a:latin typeface="Tahoma" pitchFamily="34" charset="0"/>
              </a:rPr>
              <a:t>perusahaan</a:t>
            </a:r>
            <a:r>
              <a:rPr lang="en-US" altLang="id-ID" sz="1800" dirty="0">
                <a:solidFill>
                  <a:prstClr val="black"/>
                </a:solidFill>
                <a:latin typeface="Tahoma" pitchFamily="34" charset="0"/>
              </a:rPr>
              <a:t>, </a:t>
            </a:r>
            <a:r>
              <a:rPr lang="en-US" altLang="id-ID" sz="1800" dirty="0" err="1">
                <a:solidFill>
                  <a:prstClr val="black"/>
                </a:solidFill>
                <a:latin typeface="Tahoma" pitchFamily="34" charset="0"/>
              </a:rPr>
              <a:t>pabrik</a:t>
            </a:r>
            <a:r>
              <a:rPr lang="en-US" altLang="id-ID" sz="1800" dirty="0">
                <a:solidFill>
                  <a:prstClr val="black"/>
                </a:solidFill>
                <a:latin typeface="Tahoma" pitchFamily="34" charset="0"/>
              </a:rPr>
              <a:t> </a:t>
            </a:r>
            <a:r>
              <a:rPr lang="en-US" altLang="id-ID" sz="1800" dirty="0" err="1">
                <a:solidFill>
                  <a:prstClr val="black"/>
                </a:solidFill>
                <a:latin typeface="Tahoma" pitchFamily="34" charset="0"/>
              </a:rPr>
              <a:t>dan</a:t>
            </a:r>
            <a:r>
              <a:rPr lang="en-US" altLang="id-ID" sz="1800" dirty="0">
                <a:solidFill>
                  <a:prstClr val="black"/>
                </a:solidFill>
                <a:latin typeface="Tahoma" pitchFamily="34" charset="0"/>
              </a:rPr>
              <a:t> </a:t>
            </a:r>
            <a:r>
              <a:rPr lang="en-US" altLang="id-ID" sz="1800" dirty="0" err="1">
                <a:solidFill>
                  <a:prstClr val="black"/>
                </a:solidFill>
                <a:latin typeface="Tahoma" pitchFamily="34" charset="0"/>
              </a:rPr>
              <a:t>bengkel</a:t>
            </a:r>
            <a:r>
              <a:rPr lang="en-US" altLang="id-ID" sz="1800" dirty="0">
                <a:solidFill>
                  <a:prstClr val="black"/>
                </a:solidFill>
                <a:latin typeface="Tahoma" pitchFamily="34" charset="0"/>
              </a:rPr>
              <a:t> yang </a:t>
            </a:r>
            <a:r>
              <a:rPr lang="en-US" altLang="id-ID" sz="1800" dirty="0" err="1">
                <a:solidFill>
                  <a:prstClr val="black"/>
                </a:solidFill>
                <a:latin typeface="Tahoma" pitchFamily="34" charset="0"/>
              </a:rPr>
              <a:t>menggunakan</a:t>
            </a:r>
            <a:r>
              <a:rPr lang="en-US" altLang="id-ID" sz="1800" dirty="0">
                <a:solidFill>
                  <a:prstClr val="black"/>
                </a:solidFill>
                <a:latin typeface="Tahoma" pitchFamily="34" charset="0"/>
              </a:rPr>
              <a:t> </a:t>
            </a:r>
            <a:r>
              <a:rPr lang="en-US" altLang="id-ID" sz="1800" dirty="0" err="1">
                <a:solidFill>
                  <a:prstClr val="black"/>
                </a:solidFill>
                <a:latin typeface="Tahoma" pitchFamily="34" charset="0"/>
              </a:rPr>
              <a:t>bahan</a:t>
            </a:r>
            <a:r>
              <a:rPr lang="en-US" altLang="id-ID" sz="1800" dirty="0">
                <a:solidFill>
                  <a:prstClr val="black"/>
                </a:solidFill>
                <a:latin typeface="Tahoma" pitchFamily="34" charset="0"/>
              </a:rPr>
              <a:t> </a:t>
            </a:r>
            <a:r>
              <a:rPr lang="en-US" altLang="id-ID" sz="1800" dirty="0" err="1">
                <a:solidFill>
                  <a:prstClr val="black"/>
                </a:solidFill>
                <a:latin typeface="Tahoma" pitchFamily="34" charset="0"/>
              </a:rPr>
              <a:t>mudah</a:t>
            </a:r>
            <a:r>
              <a:rPr lang="en-US" altLang="id-ID" sz="1800" dirty="0">
                <a:solidFill>
                  <a:prstClr val="black"/>
                </a:solidFill>
                <a:latin typeface="Tahoma" pitchFamily="34" charset="0"/>
              </a:rPr>
              <a:t> </a:t>
            </a:r>
            <a:r>
              <a:rPr lang="en-US" altLang="id-ID" sz="1800" dirty="0" err="1">
                <a:solidFill>
                  <a:prstClr val="black"/>
                </a:solidFill>
                <a:latin typeface="Tahoma" pitchFamily="34" charset="0"/>
              </a:rPr>
              <a:t>terbakar</a:t>
            </a:r>
            <a:r>
              <a:rPr lang="en-US" altLang="id-ID" sz="1800" dirty="0">
                <a:solidFill>
                  <a:prstClr val="black"/>
                </a:solidFill>
                <a:latin typeface="Tahoma" pitchFamily="34" charset="0"/>
              </a:rPr>
              <a:t> (</a:t>
            </a:r>
            <a:r>
              <a:rPr lang="en-US" altLang="id-ID" sz="1800" dirty="0" err="1">
                <a:solidFill>
                  <a:prstClr val="black"/>
                </a:solidFill>
                <a:latin typeface="Tahoma" pitchFamily="34" charset="0"/>
              </a:rPr>
              <a:t>dicabut</a:t>
            </a:r>
            <a:r>
              <a:rPr lang="en-US" altLang="id-ID" sz="1800" dirty="0">
                <a:solidFill>
                  <a:prstClr val="black"/>
                </a:solidFill>
                <a:latin typeface="Tahoma" pitchFamily="34" charset="0"/>
              </a:rPr>
              <a:t>)</a:t>
            </a:r>
          </a:p>
          <a:p>
            <a:pPr marL="712788" lvl="1" indent="-447675" algn="just">
              <a:spcBef>
                <a:spcPts val="0"/>
              </a:spcBef>
              <a:buFontTx/>
              <a:buChar char="•"/>
            </a:pPr>
            <a:r>
              <a:rPr lang="en-US" altLang="id-ID" sz="1800" dirty="0" err="1">
                <a:solidFill>
                  <a:prstClr val="black"/>
                </a:solidFill>
                <a:latin typeface="Tahoma" pitchFamily="34" charset="0"/>
              </a:rPr>
              <a:t>Peraturan</a:t>
            </a:r>
            <a:r>
              <a:rPr lang="en-US" altLang="id-ID" sz="1800" dirty="0">
                <a:solidFill>
                  <a:prstClr val="black"/>
                </a:solidFill>
                <a:latin typeface="Tahoma" pitchFamily="34" charset="0"/>
              </a:rPr>
              <a:t> </a:t>
            </a:r>
            <a:r>
              <a:rPr lang="en-US" altLang="id-ID" sz="1800" dirty="0" err="1">
                <a:solidFill>
                  <a:prstClr val="black"/>
                </a:solidFill>
                <a:latin typeface="Tahoma" pitchFamily="34" charset="0"/>
              </a:rPr>
              <a:t>Khusus</a:t>
            </a:r>
            <a:r>
              <a:rPr lang="en-US" altLang="id-ID" sz="1800" dirty="0">
                <a:solidFill>
                  <a:prstClr val="black"/>
                </a:solidFill>
                <a:latin typeface="Tahoma" pitchFamily="34" charset="0"/>
              </a:rPr>
              <a:t> FF </a:t>
            </a:r>
            <a:r>
              <a:rPr lang="en-US" altLang="id-ID" sz="1800" dirty="0" err="1">
                <a:solidFill>
                  <a:prstClr val="black"/>
                </a:solidFill>
                <a:latin typeface="Tahoma" pitchFamily="34" charset="0"/>
              </a:rPr>
              <a:t>mengenai</a:t>
            </a:r>
            <a:r>
              <a:rPr lang="en-US" altLang="id-ID" sz="1800" dirty="0">
                <a:solidFill>
                  <a:prstClr val="black"/>
                </a:solidFill>
                <a:latin typeface="Tahoma" pitchFamily="34" charset="0"/>
              </a:rPr>
              <a:t> </a:t>
            </a:r>
            <a:r>
              <a:rPr lang="en-US" altLang="id-ID" sz="1800" dirty="0" err="1">
                <a:solidFill>
                  <a:prstClr val="black"/>
                </a:solidFill>
                <a:latin typeface="Tahoma" pitchFamily="34" charset="0"/>
              </a:rPr>
              <a:t>perusahaan</a:t>
            </a:r>
            <a:r>
              <a:rPr lang="en-US" altLang="id-ID" sz="1800" dirty="0">
                <a:solidFill>
                  <a:prstClr val="black"/>
                </a:solidFill>
                <a:latin typeface="Tahoma" pitchFamily="34" charset="0"/>
              </a:rPr>
              <a:t>, </a:t>
            </a:r>
            <a:r>
              <a:rPr lang="en-US" altLang="id-ID" sz="1800" dirty="0" err="1">
                <a:solidFill>
                  <a:prstClr val="black"/>
                </a:solidFill>
                <a:latin typeface="Tahoma" pitchFamily="34" charset="0"/>
              </a:rPr>
              <a:t>bengkel</a:t>
            </a:r>
            <a:r>
              <a:rPr lang="en-US" altLang="id-ID" sz="1800" dirty="0">
                <a:solidFill>
                  <a:prstClr val="black"/>
                </a:solidFill>
                <a:latin typeface="Tahoma" pitchFamily="34" charset="0"/>
              </a:rPr>
              <a:t> yang </a:t>
            </a:r>
            <a:r>
              <a:rPr lang="en-US" altLang="id-ID" sz="1800" dirty="0" err="1">
                <a:solidFill>
                  <a:prstClr val="black"/>
                </a:solidFill>
                <a:latin typeface="Tahoma" pitchFamily="34" charset="0"/>
              </a:rPr>
              <a:t>membuat</a:t>
            </a:r>
            <a:r>
              <a:rPr lang="en-US" altLang="id-ID" sz="1800" dirty="0">
                <a:solidFill>
                  <a:prstClr val="black"/>
                </a:solidFill>
                <a:latin typeface="Tahoma" pitchFamily="34" charset="0"/>
              </a:rPr>
              <a:t>, </a:t>
            </a:r>
            <a:r>
              <a:rPr lang="en-US" altLang="id-ID" sz="1800" dirty="0" err="1">
                <a:solidFill>
                  <a:prstClr val="black"/>
                </a:solidFill>
                <a:latin typeface="Tahoma" pitchFamily="34" charset="0"/>
              </a:rPr>
              <a:t>memakai</a:t>
            </a:r>
            <a:r>
              <a:rPr lang="en-US" altLang="id-ID" sz="1800" dirty="0">
                <a:solidFill>
                  <a:prstClr val="black"/>
                </a:solidFill>
                <a:latin typeface="Tahoma" pitchFamily="34" charset="0"/>
              </a:rPr>
              <a:t> gas </a:t>
            </a:r>
            <a:r>
              <a:rPr lang="en-US" altLang="id-ID" sz="1800" dirty="0" err="1">
                <a:solidFill>
                  <a:prstClr val="black"/>
                </a:solidFill>
                <a:latin typeface="Tahoma" pitchFamily="34" charset="0"/>
              </a:rPr>
              <a:t>dalam</a:t>
            </a:r>
            <a:r>
              <a:rPr lang="en-US" altLang="id-ID" sz="1800" dirty="0">
                <a:solidFill>
                  <a:prstClr val="black"/>
                </a:solidFill>
                <a:latin typeface="Tahoma" pitchFamily="34" charset="0"/>
              </a:rPr>
              <a:t> </a:t>
            </a:r>
            <a:r>
              <a:rPr lang="en-US" altLang="id-ID" sz="1800" dirty="0" err="1">
                <a:solidFill>
                  <a:prstClr val="black"/>
                </a:solidFill>
                <a:latin typeface="Tahoma" pitchFamily="34" charset="0"/>
              </a:rPr>
              <a:t>botol</a:t>
            </a:r>
            <a:r>
              <a:rPr lang="en-US" altLang="id-ID" sz="1800" dirty="0">
                <a:solidFill>
                  <a:prstClr val="black"/>
                </a:solidFill>
                <a:latin typeface="Tahoma" pitchFamily="34" charset="0"/>
              </a:rPr>
              <a:t> </a:t>
            </a:r>
            <a:r>
              <a:rPr lang="en-US" altLang="id-ID" sz="1800" dirty="0" err="1">
                <a:solidFill>
                  <a:prstClr val="black"/>
                </a:solidFill>
                <a:latin typeface="Tahoma" pitchFamily="34" charset="0"/>
              </a:rPr>
              <a:t>baja</a:t>
            </a:r>
            <a:r>
              <a:rPr lang="en-US" altLang="id-ID" sz="1800" dirty="0">
                <a:solidFill>
                  <a:prstClr val="black"/>
                </a:solidFill>
                <a:latin typeface="Tahoma" pitchFamily="34" charset="0"/>
              </a:rPr>
              <a:t> (</a:t>
            </a:r>
            <a:r>
              <a:rPr lang="en-US" altLang="id-ID" sz="1800" dirty="0" err="1">
                <a:solidFill>
                  <a:prstClr val="black"/>
                </a:solidFill>
                <a:latin typeface="Tahoma" pitchFamily="34" charset="0"/>
              </a:rPr>
              <a:t>dicabut</a:t>
            </a:r>
            <a:r>
              <a:rPr lang="en-US" altLang="id-ID" sz="1800" dirty="0">
                <a:solidFill>
                  <a:prstClr val="black"/>
                </a:solidFill>
                <a:latin typeface="Tahoma" pitchFamily="34" charset="0"/>
              </a:rPr>
              <a:t>)  </a:t>
            </a:r>
          </a:p>
          <a:p>
            <a:endParaRPr lang="id-ID" dirty="0"/>
          </a:p>
        </p:txBody>
      </p:sp>
      <p:sp>
        <p:nvSpPr>
          <p:cNvPr id="4" name="Title 1"/>
          <p:cNvSpPr>
            <a:spLocks noGrp="1"/>
          </p:cNvSpPr>
          <p:nvPr>
            <p:ph type="title"/>
          </p:nvPr>
        </p:nvSpPr>
        <p:spPr/>
        <p:txBody>
          <a:bodyPr>
            <a:normAutofit/>
          </a:bodyPr>
          <a:lstStyle/>
          <a:p>
            <a:pPr algn="r"/>
            <a:r>
              <a:rPr lang="id-ID" sz="1600" dirty="0" smtClean="0"/>
              <a:t>lanjutan 3. Sejarah regulasi K3 di Indonesia </a:t>
            </a:r>
            <a:endParaRPr lang="id-ID" sz="1600" dirty="0"/>
          </a:p>
        </p:txBody>
      </p:sp>
      <p:sp>
        <p:nvSpPr>
          <p:cNvPr id="5" name="Slide Number Placeholder 4"/>
          <p:cNvSpPr>
            <a:spLocks noGrp="1"/>
          </p:cNvSpPr>
          <p:nvPr>
            <p:ph type="sldNum" sz="quarter" idx="12"/>
          </p:nvPr>
        </p:nvSpPr>
        <p:spPr/>
        <p:txBody>
          <a:bodyPr/>
          <a:lstStyle/>
          <a:p>
            <a:fld id="{69E29E33-B620-47F9-BB04-8846C2A5AFCC}" type="slidenum">
              <a:rPr kumimoji="0" lang="en-US" smtClean="0"/>
              <a:pPr/>
              <a:t>11</a:t>
            </a:fld>
            <a:endParaRPr kumimoji="0" lang="en-US"/>
          </a:p>
        </p:txBody>
      </p:sp>
    </p:spTree>
    <p:extLst>
      <p:ext uri="{BB962C8B-B14F-4D97-AF65-F5344CB8AC3E}">
        <p14:creationId xmlns:p14="http://schemas.microsoft.com/office/powerpoint/2010/main" xmlns="" val="34340812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r>
              <a:rPr lang="id-ID" dirty="0"/>
              <a:t>Peraturan khusus mengenai instalasi untuk memproyektor gambar bayang-bayang dalam gambar.</a:t>
            </a:r>
          </a:p>
          <a:p>
            <a:r>
              <a:rPr lang="id-ID" dirty="0"/>
              <a:t>Peraturan khusus HH mengenai perusahaan, pabrik dan tempat kerja yang mengolah timah kering.</a:t>
            </a:r>
          </a:p>
          <a:p>
            <a:r>
              <a:rPr lang="id-ID" dirty="0"/>
              <a:t>Peraturan khusus II mengenai instalasi untuk pembuatan as karbit bagi keperluan-keperluan teknik (dicabut)</a:t>
            </a:r>
          </a:p>
          <a:p>
            <a:r>
              <a:rPr lang="id-ID" dirty="0"/>
              <a:t>Peraturan khusus KK mengenai pabrik dan tempat kerja yang mengolah bahan yang mudah meledak (dicabut)</a:t>
            </a:r>
          </a:p>
          <a:p>
            <a:r>
              <a:rPr lang="id-ID" dirty="0"/>
              <a:t> Peraturan khusus LL mengenai usaha keselamatan kerja untuk pekerjaan dalam tangki apung.</a:t>
            </a:r>
          </a:p>
          <a:p>
            <a:r>
              <a:rPr lang="id-ID" dirty="0"/>
              <a:t>Peraturan khusus NN mengenai perusahaan dan pabrik yang membuat gelas atau barang-barang dari gelas.</a:t>
            </a:r>
          </a:p>
          <a:p>
            <a:r>
              <a:rPr lang="id-ID" dirty="0"/>
              <a:t>Peraturan terhadap penggunaan phospos putih Stbl. 1912 No. 275.</a:t>
            </a:r>
          </a:p>
          <a:p>
            <a:pPr marL="0" indent="0">
              <a:buNone/>
            </a:pPr>
            <a:endParaRPr lang="id-ID" dirty="0"/>
          </a:p>
        </p:txBody>
      </p:sp>
      <p:sp>
        <p:nvSpPr>
          <p:cNvPr id="4" name="Title 1"/>
          <p:cNvSpPr>
            <a:spLocks noGrp="1"/>
          </p:cNvSpPr>
          <p:nvPr>
            <p:ph type="title"/>
          </p:nvPr>
        </p:nvSpPr>
        <p:spPr/>
        <p:txBody>
          <a:bodyPr>
            <a:normAutofit/>
          </a:bodyPr>
          <a:lstStyle/>
          <a:p>
            <a:pPr algn="r"/>
            <a:r>
              <a:rPr lang="id-ID" sz="1600" dirty="0" smtClean="0"/>
              <a:t>lanjutan 3. Sejarah regulasi K3 di Indonesia </a:t>
            </a:r>
            <a:endParaRPr lang="id-ID" sz="1600" dirty="0"/>
          </a:p>
        </p:txBody>
      </p:sp>
      <p:sp>
        <p:nvSpPr>
          <p:cNvPr id="5" name="Slide Number Placeholder 4"/>
          <p:cNvSpPr>
            <a:spLocks noGrp="1"/>
          </p:cNvSpPr>
          <p:nvPr>
            <p:ph type="sldNum" sz="quarter" idx="12"/>
          </p:nvPr>
        </p:nvSpPr>
        <p:spPr/>
        <p:txBody>
          <a:bodyPr/>
          <a:lstStyle/>
          <a:p>
            <a:fld id="{69E29E33-B620-47F9-BB04-8846C2A5AFCC}" type="slidenum">
              <a:rPr kumimoji="0" lang="en-US" smtClean="0"/>
              <a:pPr/>
              <a:t>12</a:t>
            </a:fld>
            <a:endParaRPr kumimoji="0" lang="en-US"/>
          </a:p>
        </p:txBody>
      </p:sp>
    </p:spTree>
    <p:extLst>
      <p:ext uri="{BB962C8B-B14F-4D97-AF65-F5344CB8AC3E}">
        <p14:creationId xmlns:p14="http://schemas.microsoft.com/office/powerpoint/2010/main" xmlns="" val="16793634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62500" lnSpcReduction="20000"/>
          </a:bodyPr>
          <a:lstStyle/>
          <a:p>
            <a:r>
              <a:rPr lang="id-ID" dirty="0"/>
              <a:t>Ketentuan tentang pengangkutan obat peledak, dan bahan petasan dengan kereta api (Stbl. No. 501 Tahun 1907)</a:t>
            </a:r>
          </a:p>
          <a:p>
            <a:r>
              <a:rPr lang="id-ID" dirty="0"/>
              <a:t>Penetapan pelarangan bagi pembuatan import, mempunyai, mengangkut dan menjual kereta api yang mengandung phospor putih.</a:t>
            </a:r>
          </a:p>
          <a:p>
            <a:r>
              <a:rPr lang="id-ID" dirty="0"/>
              <a:t>Ketetapan tentang pemasangan dan pemakaian jaringan saluran listrik di Indonesia (stbl. 1927-1890 N0. 190)</a:t>
            </a:r>
          </a:p>
          <a:p>
            <a:r>
              <a:rPr lang="id-ID" dirty="0"/>
              <a:t>Aturan bekenaan dengan mnyimpan, menimbun dan memiliki minyak tanah dan semacam zat-zat cair yang mudah menyala 9stbl. 1927 No. 200 terakhir dirobah stbl 1940 No. 150) (dicabut)</a:t>
            </a:r>
          </a:p>
          <a:p>
            <a:r>
              <a:rPr lang="id-ID" dirty="0"/>
              <a:t>Ketetapan umum tentang jalanan kereta api dan trem (ABST tahun 1927) Stbl 1927 N0. 25B Jo stbl 1928 No. 415) </a:t>
            </a:r>
          </a:p>
          <a:p>
            <a:r>
              <a:rPr lang="id-ID" dirty="0"/>
              <a:t>Peraturan jalanan kereta api trem (Stbl 1928 N. 202)</a:t>
            </a:r>
          </a:p>
          <a:p>
            <a:r>
              <a:rPr lang="id-ID" dirty="0"/>
              <a:t>Peraturan Menteri No. 7/PMP/1964 tentang syarat-syarat kesehatan, kebersihan dan penerangan di tempat kerja. </a:t>
            </a:r>
          </a:p>
          <a:p>
            <a:r>
              <a:rPr lang="id-ID" dirty="0"/>
              <a:t>Peraturan Menteri Tenaga Kerja R.I No. 65 tahun 1969 tentang penyelenggaraan kursus/latihan kader keselamatan kerja.</a:t>
            </a:r>
          </a:p>
          <a:p>
            <a:endParaRPr lang="id-ID" dirty="0"/>
          </a:p>
        </p:txBody>
      </p:sp>
      <p:sp>
        <p:nvSpPr>
          <p:cNvPr id="4" name="Title 1"/>
          <p:cNvSpPr>
            <a:spLocks noGrp="1"/>
          </p:cNvSpPr>
          <p:nvPr>
            <p:ph type="title"/>
          </p:nvPr>
        </p:nvSpPr>
        <p:spPr/>
        <p:txBody>
          <a:bodyPr>
            <a:normAutofit/>
          </a:bodyPr>
          <a:lstStyle/>
          <a:p>
            <a:pPr algn="r"/>
            <a:r>
              <a:rPr lang="id-ID" sz="1600" dirty="0" smtClean="0"/>
              <a:t>lanjutan 3. Sejarah regulasi K3 di Indonesia </a:t>
            </a:r>
            <a:endParaRPr lang="id-ID" sz="1600" dirty="0"/>
          </a:p>
        </p:txBody>
      </p:sp>
      <p:sp>
        <p:nvSpPr>
          <p:cNvPr id="5" name="Slide Number Placeholder 4"/>
          <p:cNvSpPr>
            <a:spLocks noGrp="1"/>
          </p:cNvSpPr>
          <p:nvPr>
            <p:ph type="sldNum" sz="quarter" idx="12"/>
          </p:nvPr>
        </p:nvSpPr>
        <p:spPr/>
        <p:txBody>
          <a:bodyPr/>
          <a:lstStyle/>
          <a:p>
            <a:fld id="{69E29E33-B620-47F9-BB04-8846C2A5AFCC}" type="slidenum">
              <a:rPr kumimoji="0" lang="en-US" smtClean="0"/>
              <a:pPr/>
              <a:t>13</a:t>
            </a:fld>
            <a:endParaRPr kumimoji="0" lang="en-US"/>
          </a:p>
        </p:txBody>
      </p:sp>
    </p:spTree>
    <p:extLst>
      <p:ext uri="{BB962C8B-B14F-4D97-AF65-F5344CB8AC3E}">
        <p14:creationId xmlns:p14="http://schemas.microsoft.com/office/powerpoint/2010/main" xmlns="" val="800805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55000" lnSpcReduction="20000"/>
          </a:bodyPr>
          <a:lstStyle/>
          <a:p>
            <a:r>
              <a:rPr lang="id-ID" dirty="0"/>
              <a:t>2. Peraturan K3 periode 12 Januari 1970 s.d. sekarang</a:t>
            </a:r>
          </a:p>
          <a:p>
            <a:r>
              <a:rPr lang="id-ID" dirty="0"/>
              <a:t> UU no. 1 tahun 1970 menggantikan VR 1910</a:t>
            </a:r>
          </a:p>
          <a:p>
            <a:r>
              <a:rPr lang="id-ID" dirty="0"/>
              <a:t>Peraturan Pemerintah No. 19 tahun 1973 tentang pengaturan dan pengawasan keselamatan kerja di bidang pertambangan</a:t>
            </a:r>
          </a:p>
          <a:p>
            <a:r>
              <a:rPr lang="id-ID" dirty="0"/>
              <a:t>PP No. 07 Tahun 1973 tentang pengawasan atas peredaran, penyimpanan dan penggunaan pestisida.</a:t>
            </a:r>
          </a:p>
          <a:p>
            <a:r>
              <a:rPr lang="id-ID" dirty="0"/>
              <a:t>PP No. 11 tahun 1975 tentang keselamatan dan kesehatan kerja radiasi</a:t>
            </a:r>
          </a:p>
          <a:p>
            <a:r>
              <a:rPr lang="id-ID" dirty="0"/>
              <a:t>PP No. 11 tahun 1979 tentang keselamatan kerja pada pemurnian dan pengolahan miyak dan gas bumi.</a:t>
            </a:r>
          </a:p>
          <a:p>
            <a:endParaRPr lang="id-ID" dirty="0"/>
          </a:p>
          <a:p>
            <a:r>
              <a:rPr lang="id-ID" dirty="0"/>
              <a:t>Peraturan Pelaksana UU No. 1 tahun 1970 berlaku sampai saat ini</a:t>
            </a:r>
          </a:p>
          <a:p>
            <a:r>
              <a:rPr lang="id-ID" dirty="0"/>
              <a:t>Peraturan-Peraturan  dan Keputusan Menteri Tenaga Kerja.</a:t>
            </a:r>
          </a:p>
          <a:p>
            <a:endParaRPr lang="id-ID" dirty="0"/>
          </a:p>
          <a:p>
            <a:r>
              <a:rPr lang="id-ID" dirty="0"/>
              <a:t>UU no 13 tahun 2003 tentang Ketenagakerjaan berlaku sampai saat ini</a:t>
            </a:r>
          </a:p>
          <a:p>
            <a:endParaRPr lang="id-ID" dirty="0"/>
          </a:p>
          <a:p>
            <a:r>
              <a:rPr lang="id-ID" dirty="0"/>
              <a:t>Peraturan Pemerintah no 50 Tahun 2012 tentang Pedoman Sistem Manajemen Keselamatan dan Kesehatan Kerja</a:t>
            </a:r>
          </a:p>
          <a:p>
            <a:endParaRPr lang="id-ID" dirty="0"/>
          </a:p>
        </p:txBody>
      </p:sp>
      <p:sp>
        <p:nvSpPr>
          <p:cNvPr id="4" name="Title 1"/>
          <p:cNvSpPr>
            <a:spLocks noGrp="1"/>
          </p:cNvSpPr>
          <p:nvPr>
            <p:ph type="title"/>
          </p:nvPr>
        </p:nvSpPr>
        <p:spPr/>
        <p:txBody>
          <a:bodyPr>
            <a:normAutofit/>
          </a:bodyPr>
          <a:lstStyle/>
          <a:p>
            <a:pPr algn="r"/>
            <a:r>
              <a:rPr lang="id-ID" sz="1600" dirty="0" smtClean="0"/>
              <a:t>lanjutan 3. Sejarah regulasi K3 di Indonesia </a:t>
            </a:r>
            <a:endParaRPr lang="id-ID" sz="1600" dirty="0"/>
          </a:p>
        </p:txBody>
      </p:sp>
      <p:sp>
        <p:nvSpPr>
          <p:cNvPr id="5" name="Slide Number Placeholder 4"/>
          <p:cNvSpPr>
            <a:spLocks noGrp="1"/>
          </p:cNvSpPr>
          <p:nvPr>
            <p:ph type="sldNum" sz="quarter" idx="12"/>
          </p:nvPr>
        </p:nvSpPr>
        <p:spPr/>
        <p:txBody>
          <a:bodyPr/>
          <a:lstStyle/>
          <a:p>
            <a:fld id="{69E29E33-B620-47F9-BB04-8846C2A5AFCC}" type="slidenum">
              <a:rPr kumimoji="0" lang="en-US" smtClean="0"/>
              <a:pPr/>
              <a:t>14</a:t>
            </a:fld>
            <a:endParaRPr kumimoji="0" lang="en-US"/>
          </a:p>
        </p:txBody>
      </p:sp>
    </p:spTree>
    <p:extLst>
      <p:ext uri="{BB962C8B-B14F-4D97-AF65-F5344CB8AC3E}">
        <p14:creationId xmlns:p14="http://schemas.microsoft.com/office/powerpoint/2010/main" xmlns="" val="30400564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514350" indent="-514350">
              <a:buAutoNum type="arabicPeriod"/>
            </a:pPr>
            <a:r>
              <a:rPr lang="id-ID" dirty="0" smtClean="0"/>
              <a:t>Pengertian tempat kerja</a:t>
            </a:r>
          </a:p>
          <a:p>
            <a:pPr marL="0" indent="0">
              <a:buNone/>
            </a:pPr>
            <a:r>
              <a:rPr lang="id-ID" dirty="0"/>
              <a:t> </a:t>
            </a:r>
            <a:r>
              <a:rPr lang="id-ID" dirty="0" smtClean="0"/>
              <a:t>     </a:t>
            </a:r>
          </a:p>
          <a:p>
            <a:pPr marL="514350" indent="-514350">
              <a:buFont typeface="+mj-lt"/>
              <a:buAutoNum type="alphaLcPeriod"/>
            </a:pPr>
            <a:r>
              <a:rPr lang="id-ID" dirty="0" smtClean="0"/>
              <a:t>tempat dimana dilakukan pekerjaan bagi sesuatu usaha.</a:t>
            </a:r>
          </a:p>
          <a:p>
            <a:pPr marL="514350" indent="-514350">
              <a:buFont typeface="+mj-lt"/>
              <a:buAutoNum type="alphaLcPeriod"/>
            </a:pPr>
            <a:r>
              <a:rPr lang="id-ID" dirty="0" smtClean="0"/>
              <a:t>adanya </a:t>
            </a:r>
            <a:r>
              <a:rPr lang="id-ID" dirty="0"/>
              <a:t>tenaga kerja yang bekerja disana</a:t>
            </a:r>
          </a:p>
          <a:p>
            <a:pPr marL="514350" indent="-514350">
              <a:buFont typeface="+mj-lt"/>
              <a:buAutoNum type="alphaLcPeriod"/>
            </a:pPr>
            <a:r>
              <a:rPr lang="id-ID" dirty="0" smtClean="0"/>
              <a:t>adanya </a:t>
            </a:r>
            <a:r>
              <a:rPr lang="id-ID" dirty="0"/>
              <a:t>bahaya kerja di tempat itu.</a:t>
            </a:r>
          </a:p>
        </p:txBody>
      </p:sp>
      <p:sp>
        <p:nvSpPr>
          <p:cNvPr id="4" name="Title 1"/>
          <p:cNvSpPr>
            <a:spLocks noGrp="1"/>
          </p:cNvSpPr>
          <p:nvPr>
            <p:ph type="title"/>
          </p:nvPr>
        </p:nvSpPr>
        <p:spPr/>
        <p:txBody>
          <a:bodyPr>
            <a:normAutofit fontScale="90000"/>
          </a:bodyPr>
          <a:lstStyle/>
          <a:p>
            <a:r>
              <a:rPr lang="fi-FI" dirty="0"/>
              <a:t>4.	UU Nomor 1 Tahun 1970 dan Peraturan Pelaksanaannya</a:t>
            </a:r>
            <a:endParaRPr lang="id-ID" dirty="0"/>
          </a:p>
        </p:txBody>
      </p:sp>
      <p:sp>
        <p:nvSpPr>
          <p:cNvPr id="5" name="Slide Number Placeholder 4"/>
          <p:cNvSpPr>
            <a:spLocks noGrp="1"/>
          </p:cNvSpPr>
          <p:nvPr>
            <p:ph type="sldNum" sz="quarter" idx="12"/>
          </p:nvPr>
        </p:nvSpPr>
        <p:spPr/>
        <p:txBody>
          <a:bodyPr/>
          <a:lstStyle/>
          <a:p>
            <a:fld id="{69E29E33-B620-47F9-BB04-8846C2A5AFCC}" type="slidenum">
              <a:rPr kumimoji="0" lang="en-US" smtClean="0"/>
              <a:pPr/>
              <a:t>15</a:t>
            </a:fld>
            <a:endParaRPr kumimoji="0" lang="en-US"/>
          </a:p>
        </p:txBody>
      </p:sp>
    </p:spTree>
    <p:extLst>
      <p:ext uri="{BB962C8B-B14F-4D97-AF65-F5344CB8AC3E}">
        <p14:creationId xmlns:p14="http://schemas.microsoft.com/office/powerpoint/2010/main" xmlns="" val="13723513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i-FI" dirty="0"/>
              <a:t>4.	UU Nomor 1 Tahun 1970 dan Peraturan Pelaksanaannya</a:t>
            </a:r>
            <a:endParaRPr lang="id-ID" dirty="0"/>
          </a:p>
        </p:txBody>
      </p:sp>
      <p:sp>
        <p:nvSpPr>
          <p:cNvPr id="3" name="Content Placeholder 2"/>
          <p:cNvSpPr>
            <a:spLocks noGrp="1"/>
          </p:cNvSpPr>
          <p:nvPr>
            <p:ph idx="1"/>
          </p:nvPr>
        </p:nvSpPr>
        <p:spPr/>
        <p:txBody>
          <a:bodyPr/>
          <a:lstStyle/>
          <a:p>
            <a:pPr marL="0" indent="0">
              <a:buNone/>
            </a:pPr>
            <a:r>
              <a:rPr lang="id-ID" dirty="0" smtClean="0"/>
              <a:t>2. Ruang Lingkup Pelaksanaan K3</a:t>
            </a:r>
          </a:p>
          <a:p>
            <a:pPr marL="914400" lvl="1" indent="-514350">
              <a:buFont typeface="+mj-lt"/>
              <a:buAutoNum type="alphaLcPeriod"/>
            </a:pPr>
            <a:r>
              <a:rPr lang="id-ID" dirty="0" smtClean="0"/>
              <a:t>tempat kerja yang berasa di Wilayah hukum Republik Indonesia</a:t>
            </a:r>
          </a:p>
          <a:p>
            <a:pPr marL="914400" lvl="1" indent="-514350">
              <a:buFont typeface="+mj-lt"/>
              <a:buAutoNum type="alphaLcPeriod"/>
            </a:pPr>
            <a:r>
              <a:rPr lang="id-ID" dirty="0"/>
              <a:t>T</a:t>
            </a:r>
            <a:r>
              <a:rPr lang="id-ID" dirty="0" smtClean="0"/>
              <a:t>empat kerja yang mempunyai sumber potensi bahaya</a:t>
            </a:r>
          </a:p>
          <a:p>
            <a:pPr marL="400050" lvl="1" indent="0">
              <a:buNone/>
            </a:pPr>
            <a:endParaRPr lang="id-ID" dirty="0"/>
          </a:p>
        </p:txBody>
      </p:sp>
      <p:sp>
        <p:nvSpPr>
          <p:cNvPr id="4" name="Slide Number Placeholder 3"/>
          <p:cNvSpPr>
            <a:spLocks noGrp="1"/>
          </p:cNvSpPr>
          <p:nvPr>
            <p:ph type="sldNum" sz="quarter" idx="12"/>
          </p:nvPr>
        </p:nvSpPr>
        <p:spPr/>
        <p:txBody>
          <a:bodyPr/>
          <a:lstStyle/>
          <a:p>
            <a:fld id="{69E29E33-B620-47F9-BB04-8846C2A5AFCC}" type="slidenum">
              <a:rPr kumimoji="0" lang="en-US" smtClean="0"/>
              <a:pPr/>
              <a:t>16</a:t>
            </a:fld>
            <a:endParaRPr kumimoji="0" lang="en-US"/>
          </a:p>
        </p:txBody>
      </p:sp>
    </p:spTree>
    <p:extLst>
      <p:ext uri="{BB962C8B-B14F-4D97-AF65-F5344CB8AC3E}">
        <p14:creationId xmlns:p14="http://schemas.microsoft.com/office/powerpoint/2010/main" xmlns="" val="14483961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id-ID" sz="1600" dirty="0"/>
              <a:t>L</a:t>
            </a:r>
            <a:r>
              <a:rPr lang="id-ID" sz="1600" dirty="0" smtClean="0"/>
              <a:t>anjutan </a:t>
            </a:r>
            <a:r>
              <a:rPr lang="es-ES" sz="1600" dirty="0" smtClean="0"/>
              <a:t>UU </a:t>
            </a:r>
            <a:r>
              <a:rPr lang="es-ES" sz="1600" dirty="0" err="1"/>
              <a:t>Nomor</a:t>
            </a:r>
            <a:r>
              <a:rPr lang="es-ES" sz="1600" dirty="0"/>
              <a:t> 1 </a:t>
            </a:r>
            <a:r>
              <a:rPr lang="es-ES" sz="1600" dirty="0" err="1"/>
              <a:t>Tahun</a:t>
            </a:r>
            <a:r>
              <a:rPr lang="es-ES" sz="1600" dirty="0"/>
              <a:t> 1970 </a:t>
            </a:r>
            <a:endParaRPr lang="id-ID" sz="1600" dirty="0"/>
          </a:p>
        </p:txBody>
      </p:sp>
      <p:sp>
        <p:nvSpPr>
          <p:cNvPr id="3" name="Content Placeholder 2"/>
          <p:cNvSpPr>
            <a:spLocks noGrp="1"/>
          </p:cNvSpPr>
          <p:nvPr>
            <p:ph idx="1"/>
          </p:nvPr>
        </p:nvSpPr>
        <p:spPr/>
        <p:txBody>
          <a:bodyPr>
            <a:normAutofit fontScale="92500" lnSpcReduction="10000"/>
          </a:bodyPr>
          <a:lstStyle/>
          <a:p>
            <a:pPr marL="0" indent="0">
              <a:buNone/>
            </a:pPr>
            <a:r>
              <a:rPr lang="id-ID" dirty="0" smtClean="0"/>
              <a:t>3. Syarat keselamatan Kerja </a:t>
            </a:r>
          </a:p>
          <a:p>
            <a:pPr marL="0" indent="0">
              <a:buNone/>
            </a:pPr>
            <a:r>
              <a:rPr lang="id-ID" dirty="0"/>
              <a:t>d</a:t>
            </a:r>
            <a:r>
              <a:rPr lang="id-ID" dirty="0" smtClean="0"/>
              <a:t>engan peraturan pemerintah dan peraturan menteri diatur pedoman untuk:</a:t>
            </a:r>
          </a:p>
          <a:p>
            <a:pPr>
              <a:buFont typeface="Wingdings" panose="05000000000000000000" pitchFamily="2" charset="2"/>
              <a:buChar char="Ø"/>
            </a:pPr>
            <a:r>
              <a:rPr lang="id-ID" dirty="0"/>
              <a:t> </a:t>
            </a:r>
            <a:r>
              <a:rPr lang="id-ID" dirty="0" smtClean="0"/>
              <a:t>mencegah kecelakaan kerja dan penyakit akibat kerja</a:t>
            </a:r>
          </a:p>
          <a:p>
            <a:pPr>
              <a:buFont typeface="Wingdings" panose="05000000000000000000" pitchFamily="2" charset="2"/>
              <a:buChar char="Ø"/>
            </a:pPr>
            <a:r>
              <a:rPr lang="id-ID" dirty="0" smtClean="0"/>
              <a:t>meminimalisasi cidera dan kerugian</a:t>
            </a:r>
          </a:p>
          <a:p>
            <a:pPr>
              <a:buFont typeface="Wingdings" panose="05000000000000000000" pitchFamily="2" charset="2"/>
              <a:buChar char="Ø"/>
            </a:pPr>
            <a:r>
              <a:rPr lang="id-ID" dirty="0" smtClean="0"/>
              <a:t>menciptakan tempat kerja yang sehat dan selamat</a:t>
            </a:r>
          </a:p>
          <a:p>
            <a:pPr>
              <a:buFont typeface="Wingdings" panose="05000000000000000000" pitchFamily="2" charset="2"/>
              <a:buChar char="Ø"/>
            </a:pPr>
            <a:r>
              <a:rPr lang="id-ID" dirty="0" smtClean="0"/>
              <a:t>menciptakan pekerjaan yang sehat dan selamat</a:t>
            </a:r>
          </a:p>
          <a:p>
            <a:pPr>
              <a:buFont typeface="Wingdings" panose="05000000000000000000" pitchFamily="2" charset="2"/>
              <a:buChar char="Ø"/>
            </a:pPr>
            <a:endParaRPr lang="id-ID" dirty="0"/>
          </a:p>
        </p:txBody>
      </p:sp>
      <p:sp>
        <p:nvSpPr>
          <p:cNvPr id="4" name="Slide Number Placeholder 3"/>
          <p:cNvSpPr>
            <a:spLocks noGrp="1"/>
          </p:cNvSpPr>
          <p:nvPr>
            <p:ph type="sldNum" sz="quarter" idx="12"/>
          </p:nvPr>
        </p:nvSpPr>
        <p:spPr/>
        <p:txBody>
          <a:bodyPr/>
          <a:lstStyle/>
          <a:p>
            <a:fld id="{69E29E33-B620-47F9-BB04-8846C2A5AFCC}" type="slidenum">
              <a:rPr kumimoji="0" lang="en-US" smtClean="0"/>
              <a:pPr/>
              <a:t>17</a:t>
            </a:fld>
            <a:endParaRPr kumimoji="0" lang="en-US"/>
          </a:p>
        </p:txBody>
      </p:sp>
    </p:spTree>
    <p:extLst>
      <p:ext uri="{BB962C8B-B14F-4D97-AF65-F5344CB8AC3E}">
        <p14:creationId xmlns:p14="http://schemas.microsoft.com/office/powerpoint/2010/main" xmlns="" val="39026263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id-ID" sz="1600" dirty="0">
                <a:solidFill>
                  <a:prstClr val="black"/>
                </a:solidFill>
              </a:rPr>
              <a:t>Lanjutan </a:t>
            </a:r>
            <a:r>
              <a:rPr lang="es-ES" sz="1600" dirty="0">
                <a:solidFill>
                  <a:prstClr val="black"/>
                </a:solidFill>
              </a:rPr>
              <a:t>UU </a:t>
            </a:r>
            <a:r>
              <a:rPr lang="es-ES" sz="1600" dirty="0" err="1">
                <a:solidFill>
                  <a:prstClr val="black"/>
                </a:solidFill>
              </a:rPr>
              <a:t>Nomor</a:t>
            </a:r>
            <a:r>
              <a:rPr lang="es-ES" sz="1600" dirty="0">
                <a:solidFill>
                  <a:prstClr val="black"/>
                </a:solidFill>
              </a:rPr>
              <a:t> 1 </a:t>
            </a:r>
            <a:r>
              <a:rPr lang="es-ES" sz="1600" dirty="0" err="1">
                <a:solidFill>
                  <a:prstClr val="black"/>
                </a:solidFill>
              </a:rPr>
              <a:t>Tahun</a:t>
            </a:r>
            <a:r>
              <a:rPr lang="es-ES" sz="1600" dirty="0">
                <a:solidFill>
                  <a:prstClr val="black"/>
                </a:solidFill>
              </a:rPr>
              <a:t> 1970 </a:t>
            </a:r>
            <a:endParaRPr lang="id-ID" dirty="0"/>
          </a:p>
        </p:txBody>
      </p:sp>
      <p:sp>
        <p:nvSpPr>
          <p:cNvPr id="3" name="Content Placeholder 2"/>
          <p:cNvSpPr>
            <a:spLocks noGrp="1"/>
          </p:cNvSpPr>
          <p:nvPr>
            <p:ph idx="1"/>
          </p:nvPr>
        </p:nvSpPr>
        <p:spPr/>
        <p:txBody>
          <a:bodyPr>
            <a:normAutofit/>
          </a:bodyPr>
          <a:lstStyle/>
          <a:p>
            <a:pPr marL="0" indent="0">
              <a:buNone/>
            </a:pPr>
            <a:r>
              <a:rPr lang="id-ID" dirty="0" smtClean="0"/>
              <a:t>4. Pola Pelaksanaan K3</a:t>
            </a:r>
          </a:p>
          <a:p>
            <a:pPr marL="0" indent="0">
              <a:buNone/>
            </a:pPr>
            <a:r>
              <a:rPr lang="id-ID" dirty="0" smtClean="0"/>
              <a:t>Pelaksanaan K3 dilaksanakan secara menyeluruh di setiap kegiatan :</a:t>
            </a:r>
          </a:p>
          <a:p>
            <a:pPr>
              <a:buFont typeface="Wingdings" panose="05000000000000000000" pitchFamily="2" charset="2"/>
              <a:buChar char="§"/>
            </a:pPr>
            <a:r>
              <a:rPr lang="id-ID" dirty="0" smtClean="0"/>
              <a:t>perencanaan</a:t>
            </a:r>
          </a:p>
          <a:p>
            <a:pPr>
              <a:buFont typeface="Wingdings" panose="05000000000000000000" pitchFamily="2" charset="2"/>
              <a:buChar char="§"/>
            </a:pPr>
            <a:r>
              <a:rPr lang="id-ID" dirty="0" smtClean="0"/>
              <a:t>pembuatan/pemasangan</a:t>
            </a:r>
          </a:p>
          <a:p>
            <a:pPr>
              <a:buFont typeface="Wingdings" panose="05000000000000000000" pitchFamily="2" charset="2"/>
              <a:buChar char="§"/>
            </a:pPr>
            <a:r>
              <a:rPr lang="id-ID" dirty="0" smtClean="0"/>
              <a:t>pengangkutan</a:t>
            </a:r>
            <a:r>
              <a:rPr lang="id-ID" dirty="0"/>
              <a:t>, peredaran, perdagangan, </a:t>
            </a:r>
          </a:p>
          <a:p>
            <a:pPr>
              <a:buFont typeface="Wingdings" panose="05000000000000000000" pitchFamily="2" charset="2"/>
              <a:buChar char="§"/>
            </a:pPr>
            <a:r>
              <a:rPr lang="id-ID" dirty="0"/>
              <a:t>pemakaian, penggunaan, pemeliharaan dan penyimpanan</a:t>
            </a:r>
            <a:endParaRPr lang="id-ID" dirty="0" smtClean="0"/>
          </a:p>
          <a:p>
            <a:pPr>
              <a:buFont typeface="Wingdings" panose="05000000000000000000" pitchFamily="2" charset="2"/>
              <a:buChar char="Ø"/>
            </a:pPr>
            <a:endParaRPr lang="id-ID" dirty="0"/>
          </a:p>
        </p:txBody>
      </p:sp>
      <p:sp>
        <p:nvSpPr>
          <p:cNvPr id="4" name="Slide Number Placeholder 3"/>
          <p:cNvSpPr>
            <a:spLocks noGrp="1"/>
          </p:cNvSpPr>
          <p:nvPr>
            <p:ph type="sldNum" sz="quarter" idx="12"/>
          </p:nvPr>
        </p:nvSpPr>
        <p:spPr/>
        <p:txBody>
          <a:bodyPr/>
          <a:lstStyle/>
          <a:p>
            <a:fld id="{69E29E33-B620-47F9-BB04-8846C2A5AFCC}" type="slidenum">
              <a:rPr kumimoji="0" lang="en-US" smtClean="0"/>
              <a:pPr/>
              <a:t>18</a:t>
            </a:fld>
            <a:endParaRPr kumimoji="0" lang="en-US"/>
          </a:p>
        </p:txBody>
      </p:sp>
    </p:spTree>
    <p:extLst>
      <p:ext uri="{BB962C8B-B14F-4D97-AF65-F5344CB8AC3E}">
        <p14:creationId xmlns:p14="http://schemas.microsoft.com/office/powerpoint/2010/main" xmlns="" val="30466512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id-ID" sz="1600" dirty="0">
                <a:solidFill>
                  <a:prstClr val="black"/>
                </a:solidFill>
              </a:rPr>
              <a:t>Lanjutan </a:t>
            </a:r>
            <a:r>
              <a:rPr lang="es-ES" sz="1600" dirty="0">
                <a:solidFill>
                  <a:prstClr val="black"/>
                </a:solidFill>
              </a:rPr>
              <a:t>UU </a:t>
            </a:r>
            <a:r>
              <a:rPr lang="es-ES" sz="1600" dirty="0" err="1">
                <a:solidFill>
                  <a:prstClr val="black"/>
                </a:solidFill>
              </a:rPr>
              <a:t>Nomor</a:t>
            </a:r>
            <a:r>
              <a:rPr lang="es-ES" sz="1600" dirty="0">
                <a:solidFill>
                  <a:prstClr val="black"/>
                </a:solidFill>
              </a:rPr>
              <a:t> 1 </a:t>
            </a:r>
            <a:r>
              <a:rPr lang="es-ES" sz="1600" dirty="0" err="1">
                <a:solidFill>
                  <a:prstClr val="black"/>
                </a:solidFill>
              </a:rPr>
              <a:t>Tahun</a:t>
            </a:r>
            <a:r>
              <a:rPr lang="es-ES" sz="1600" dirty="0">
                <a:solidFill>
                  <a:prstClr val="black"/>
                </a:solidFill>
              </a:rPr>
              <a:t> 1970 </a:t>
            </a:r>
            <a:endParaRPr lang="id-ID" dirty="0"/>
          </a:p>
        </p:txBody>
      </p:sp>
      <p:sp>
        <p:nvSpPr>
          <p:cNvPr id="3" name="Content Placeholder 2"/>
          <p:cNvSpPr>
            <a:spLocks noGrp="1"/>
          </p:cNvSpPr>
          <p:nvPr>
            <p:ph idx="1"/>
          </p:nvPr>
        </p:nvSpPr>
        <p:spPr/>
        <p:txBody>
          <a:bodyPr/>
          <a:lstStyle/>
          <a:p>
            <a:pPr marL="0" indent="0">
              <a:buNone/>
            </a:pPr>
            <a:r>
              <a:rPr lang="id-ID" dirty="0" smtClean="0"/>
              <a:t>5. Pengawasan</a:t>
            </a:r>
          </a:p>
          <a:p>
            <a:pPr marL="0" indent="0">
              <a:buNone/>
            </a:pPr>
            <a:r>
              <a:rPr lang="id-ID" dirty="0" smtClean="0"/>
              <a:t>Pengawasan K3 dilakukan oleh </a:t>
            </a:r>
          </a:p>
          <a:p>
            <a:r>
              <a:rPr lang="id-ID" dirty="0" smtClean="0"/>
              <a:t>Pengawas ketenagakerjaan</a:t>
            </a:r>
          </a:p>
          <a:p>
            <a:r>
              <a:rPr lang="id-ID" dirty="0" smtClean="0"/>
              <a:t>Ahli K3</a:t>
            </a:r>
            <a:endParaRPr lang="id-ID" dirty="0"/>
          </a:p>
        </p:txBody>
      </p:sp>
      <p:sp>
        <p:nvSpPr>
          <p:cNvPr id="4" name="Slide Number Placeholder 3"/>
          <p:cNvSpPr>
            <a:spLocks noGrp="1"/>
          </p:cNvSpPr>
          <p:nvPr>
            <p:ph type="sldNum" sz="quarter" idx="12"/>
          </p:nvPr>
        </p:nvSpPr>
        <p:spPr/>
        <p:txBody>
          <a:bodyPr/>
          <a:lstStyle/>
          <a:p>
            <a:fld id="{69E29E33-B620-47F9-BB04-8846C2A5AFCC}" type="slidenum">
              <a:rPr kumimoji="0" lang="en-US" smtClean="0"/>
              <a:pPr/>
              <a:t>19</a:t>
            </a:fld>
            <a:endParaRPr kumimoji="0" lang="en-US"/>
          </a:p>
        </p:txBody>
      </p:sp>
    </p:spTree>
    <p:extLst>
      <p:ext uri="{BB962C8B-B14F-4D97-AF65-F5344CB8AC3E}">
        <p14:creationId xmlns:p14="http://schemas.microsoft.com/office/powerpoint/2010/main" xmlns="" val="3487852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32656"/>
            <a:ext cx="7772400" cy="2403698"/>
          </a:xfrm>
        </p:spPr>
        <p:txBody>
          <a:bodyPr>
            <a:normAutofit fontScale="90000"/>
          </a:bodyPr>
          <a:lstStyle/>
          <a:p>
            <a:pPr marL="147955">
              <a:lnSpc>
                <a:spcPct val="115000"/>
              </a:lnSpc>
              <a:spcAft>
                <a:spcPts val="1000"/>
              </a:spcAft>
            </a:pPr>
            <a:r>
              <a:rPr lang="id-ID" dirty="0" smtClean="0">
                <a:effectLst/>
                <a:latin typeface="Arial"/>
                <a:ea typeface="Calibri"/>
                <a:cs typeface="Times New Roman"/>
              </a:rPr>
              <a:t>MD1. </a:t>
            </a:r>
            <a:r>
              <a:rPr lang="en-SG" dirty="0" smtClean="0">
                <a:effectLst/>
                <a:latin typeface="Arial"/>
                <a:ea typeface="Calibri"/>
                <a:cs typeface="Times New Roman"/>
              </a:rPr>
              <a:t/>
            </a:r>
            <a:br>
              <a:rPr lang="en-SG" dirty="0" smtClean="0">
                <a:effectLst/>
                <a:latin typeface="Arial"/>
                <a:ea typeface="Calibri"/>
                <a:cs typeface="Times New Roman"/>
              </a:rPr>
            </a:br>
            <a:r>
              <a:rPr lang="en-SG" dirty="0" smtClean="0">
                <a:effectLst/>
                <a:latin typeface="Arial"/>
                <a:ea typeface="Calibri"/>
                <a:cs typeface="Times New Roman"/>
              </a:rPr>
              <a:t>KEBIJAKAN PEMBINAAN DAN PENGAWASAN K3</a:t>
            </a:r>
            <a:endParaRPr lang="en-SG" dirty="0"/>
          </a:p>
        </p:txBody>
      </p:sp>
      <p:sp>
        <p:nvSpPr>
          <p:cNvPr id="3" name="Subtitle 2"/>
          <p:cNvSpPr>
            <a:spLocks noGrp="1"/>
          </p:cNvSpPr>
          <p:nvPr>
            <p:ph type="subTitle" idx="1"/>
          </p:nvPr>
        </p:nvSpPr>
        <p:spPr/>
        <p:txBody>
          <a:bodyPr>
            <a:normAutofit/>
          </a:bodyPr>
          <a:lstStyle/>
          <a:p>
            <a:r>
              <a:rPr lang="en-SG" sz="4400" b="1" dirty="0" smtClean="0">
                <a:effectLst>
                  <a:outerShdw blurRad="38100" dist="38100" dir="2700000" algn="tl">
                    <a:srgbClr val="000000">
                      <a:alpha val="43137"/>
                    </a:srgbClr>
                  </a:outerShdw>
                </a:effectLst>
              </a:rPr>
              <a:t>PEMBINAAN</a:t>
            </a:r>
            <a:r>
              <a:rPr lang="en-SG" sz="3600" b="1" dirty="0" smtClean="0">
                <a:effectLst>
                  <a:outerShdw blurRad="38100" dist="38100" dir="2700000" algn="tl">
                    <a:srgbClr val="000000">
                      <a:alpha val="43137"/>
                    </a:srgbClr>
                  </a:outerShdw>
                </a:effectLst>
              </a:rPr>
              <a:t> </a:t>
            </a:r>
          </a:p>
          <a:p>
            <a:r>
              <a:rPr lang="en-SG" sz="3600" b="1" dirty="0" smtClean="0">
                <a:solidFill>
                  <a:srgbClr val="FF0000"/>
                </a:solidFill>
                <a:effectLst>
                  <a:outerShdw blurRad="38100" dist="38100" dir="2700000" algn="tl">
                    <a:srgbClr val="000000">
                      <a:alpha val="43137"/>
                    </a:srgbClr>
                  </a:outerShdw>
                </a:effectLst>
              </a:rPr>
              <a:t>CALON</a:t>
            </a:r>
            <a:r>
              <a:rPr lang="en-SG" sz="3600" b="1" dirty="0" smtClean="0">
                <a:effectLst>
                  <a:outerShdw blurRad="38100" dist="38100" dir="2700000" algn="tl">
                    <a:srgbClr val="000000">
                      <a:alpha val="43137"/>
                    </a:srgbClr>
                  </a:outerShdw>
                </a:effectLst>
              </a:rPr>
              <a:t> </a:t>
            </a:r>
            <a:r>
              <a:rPr lang="en-SG" sz="3600" b="1" dirty="0" smtClean="0">
                <a:solidFill>
                  <a:srgbClr val="003300"/>
                </a:solidFill>
                <a:effectLst>
                  <a:outerShdw blurRad="38100" dist="38100" dir="2700000" algn="tl">
                    <a:srgbClr val="000000">
                      <a:alpha val="43137"/>
                    </a:srgbClr>
                  </a:outerShdw>
                </a:effectLst>
              </a:rPr>
              <a:t>AHLI K3 </a:t>
            </a:r>
            <a:r>
              <a:rPr lang="en-SG" sz="3600" b="1" dirty="0" smtClean="0">
                <a:effectLst>
                  <a:outerShdw blurRad="38100" dist="38100" dir="2700000" algn="tl">
                    <a:srgbClr val="000000">
                      <a:alpha val="43137"/>
                    </a:srgbClr>
                  </a:outerShdw>
                </a:effectLst>
              </a:rPr>
              <a:t>BIDANG </a:t>
            </a:r>
            <a:r>
              <a:rPr lang="en-SG" sz="3600" b="1" dirty="0" smtClean="0">
                <a:solidFill>
                  <a:srgbClr val="0070C0"/>
                </a:solidFill>
                <a:effectLst>
                  <a:outerShdw blurRad="38100" dist="38100" dir="2700000" algn="tl">
                    <a:srgbClr val="000000">
                      <a:alpha val="43137"/>
                    </a:srgbClr>
                  </a:outerShdw>
                </a:effectLst>
              </a:rPr>
              <a:t>LISTRIK</a:t>
            </a:r>
            <a:endParaRPr lang="en-SG" sz="3600" b="1" dirty="0">
              <a:solidFill>
                <a:srgbClr val="0070C0"/>
              </a:solidFill>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2"/>
          </p:nvPr>
        </p:nvSpPr>
        <p:spPr/>
        <p:txBody>
          <a:bodyPr/>
          <a:lstStyle/>
          <a:p>
            <a:fld id="{69E29E33-B620-47F9-BB04-8846C2A5AFCC}" type="slidenum">
              <a:rPr kumimoji="0" lang="en-US" smtClean="0"/>
              <a:pPr/>
              <a:t>2</a:t>
            </a:fld>
            <a:endParaRPr kumimoji="0" lang="en-US"/>
          </a:p>
        </p:txBody>
      </p:sp>
    </p:spTree>
    <p:extLst>
      <p:ext uri="{BB962C8B-B14F-4D97-AF65-F5344CB8AC3E}">
        <p14:creationId xmlns:p14="http://schemas.microsoft.com/office/powerpoint/2010/main" xmlns="" val="661689723"/>
      </p:ext>
    </p:extLst>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id-ID" sz="1600" dirty="0">
                <a:solidFill>
                  <a:prstClr val="black"/>
                </a:solidFill>
              </a:rPr>
              <a:t>Lanjutan </a:t>
            </a:r>
            <a:r>
              <a:rPr lang="es-ES" sz="1600" dirty="0">
                <a:solidFill>
                  <a:prstClr val="black"/>
                </a:solidFill>
              </a:rPr>
              <a:t>UU </a:t>
            </a:r>
            <a:r>
              <a:rPr lang="es-ES" sz="1600" dirty="0" err="1">
                <a:solidFill>
                  <a:prstClr val="black"/>
                </a:solidFill>
              </a:rPr>
              <a:t>Nomor</a:t>
            </a:r>
            <a:r>
              <a:rPr lang="es-ES" sz="1600" dirty="0">
                <a:solidFill>
                  <a:prstClr val="black"/>
                </a:solidFill>
              </a:rPr>
              <a:t> 1 </a:t>
            </a:r>
            <a:r>
              <a:rPr lang="es-ES" sz="1600" dirty="0" err="1">
                <a:solidFill>
                  <a:prstClr val="black"/>
                </a:solidFill>
              </a:rPr>
              <a:t>Tahun</a:t>
            </a:r>
            <a:r>
              <a:rPr lang="es-ES" sz="1600" dirty="0">
                <a:solidFill>
                  <a:prstClr val="black"/>
                </a:solidFill>
              </a:rPr>
              <a:t> 1970 </a:t>
            </a:r>
            <a:endParaRPr lang="id-ID" dirty="0"/>
          </a:p>
        </p:txBody>
      </p:sp>
      <p:sp>
        <p:nvSpPr>
          <p:cNvPr id="3" name="Content Placeholder 2"/>
          <p:cNvSpPr>
            <a:spLocks noGrp="1"/>
          </p:cNvSpPr>
          <p:nvPr>
            <p:ph idx="1"/>
          </p:nvPr>
        </p:nvSpPr>
        <p:spPr/>
        <p:txBody>
          <a:bodyPr/>
          <a:lstStyle/>
          <a:p>
            <a:pPr marL="0" indent="0">
              <a:buNone/>
            </a:pPr>
            <a:r>
              <a:rPr lang="id-ID" dirty="0" smtClean="0"/>
              <a:t>6. Kewajiban Pengurus</a:t>
            </a:r>
          </a:p>
          <a:p>
            <a:pPr lvl="1">
              <a:buFont typeface="Wingdings" panose="05000000000000000000" pitchFamily="2" charset="2"/>
              <a:buChar char="§"/>
            </a:pPr>
            <a:r>
              <a:rPr lang="id-ID" dirty="0" smtClean="0"/>
              <a:t>menjamin kesehatan pekerja</a:t>
            </a:r>
          </a:p>
          <a:p>
            <a:pPr lvl="1">
              <a:buFont typeface="Wingdings" panose="05000000000000000000" pitchFamily="2" charset="2"/>
              <a:buChar char="§"/>
            </a:pPr>
            <a:r>
              <a:rPr lang="id-ID" dirty="0" smtClean="0"/>
              <a:t>memberikan pembinaan K3</a:t>
            </a:r>
          </a:p>
          <a:p>
            <a:pPr lvl="1">
              <a:buFont typeface="Wingdings" panose="05000000000000000000" pitchFamily="2" charset="2"/>
              <a:buChar char="§"/>
            </a:pPr>
            <a:r>
              <a:rPr lang="id-ID" dirty="0" smtClean="0"/>
              <a:t>membentuk P2K3</a:t>
            </a:r>
          </a:p>
          <a:p>
            <a:pPr lvl="1">
              <a:buFont typeface="Wingdings" panose="05000000000000000000" pitchFamily="2" charset="2"/>
              <a:buChar char="§"/>
            </a:pPr>
            <a:r>
              <a:rPr lang="id-ID" dirty="0" smtClean="0"/>
              <a:t>melaporkan kecelakaan kerja</a:t>
            </a:r>
          </a:p>
          <a:p>
            <a:pPr lvl="1">
              <a:buFont typeface="Wingdings" panose="05000000000000000000" pitchFamily="2" charset="2"/>
              <a:buChar char="§"/>
            </a:pPr>
            <a:r>
              <a:rPr lang="id-ID" dirty="0" smtClean="0"/>
              <a:t>menjamin orang lain selain pekerja  yang berada ditempat kerja</a:t>
            </a:r>
          </a:p>
          <a:p>
            <a:pPr lvl="1">
              <a:buFont typeface="Wingdings" panose="05000000000000000000" pitchFamily="2" charset="2"/>
              <a:buChar char="§"/>
            </a:pPr>
            <a:r>
              <a:rPr lang="id-ID" dirty="0" smtClean="0"/>
              <a:t>menyediakan sarana K3 dan Alat pelindung diri</a:t>
            </a:r>
            <a:endParaRPr lang="id-ID" dirty="0"/>
          </a:p>
        </p:txBody>
      </p:sp>
      <p:sp>
        <p:nvSpPr>
          <p:cNvPr id="4" name="Slide Number Placeholder 3"/>
          <p:cNvSpPr>
            <a:spLocks noGrp="1"/>
          </p:cNvSpPr>
          <p:nvPr>
            <p:ph type="sldNum" sz="quarter" idx="12"/>
          </p:nvPr>
        </p:nvSpPr>
        <p:spPr/>
        <p:txBody>
          <a:bodyPr/>
          <a:lstStyle/>
          <a:p>
            <a:fld id="{69E29E33-B620-47F9-BB04-8846C2A5AFCC}" type="slidenum">
              <a:rPr kumimoji="0" lang="en-US" smtClean="0"/>
              <a:pPr/>
              <a:t>20</a:t>
            </a:fld>
            <a:endParaRPr kumimoji="0" lang="en-US"/>
          </a:p>
        </p:txBody>
      </p:sp>
    </p:spTree>
    <p:extLst>
      <p:ext uri="{BB962C8B-B14F-4D97-AF65-F5344CB8AC3E}">
        <p14:creationId xmlns:p14="http://schemas.microsoft.com/office/powerpoint/2010/main" xmlns="" val="25392140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id-ID" sz="1600" dirty="0">
                <a:solidFill>
                  <a:prstClr val="black"/>
                </a:solidFill>
              </a:rPr>
              <a:t>Lanjutan </a:t>
            </a:r>
            <a:r>
              <a:rPr lang="es-ES" sz="1600" dirty="0">
                <a:solidFill>
                  <a:prstClr val="black"/>
                </a:solidFill>
              </a:rPr>
              <a:t>UU </a:t>
            </a:r>
            <a:r>
              <a:rPr lang="es-ES" sz="1600" dirty="0" err="1">
                <a:solidFill>
                  <a:prstClr val="black"/>
                </a:solidFill>
              </a:rPr>
              <a:t>Nomor</a:t>
            </a:r>
            <a:r>
              <a:rPr lang="es-ES" sz="1600" dirty="0">
                <a:solidFill>
                  <a:prstClr val="black"/>
                </a:solidFill>
              </a:rPr>
              <a:t> 1 </a:t>
            </a:r>
            <a:r>
              <a:rPr lang="es-ES" sz="1600" dirty="0" err="1">
                <a:solidFill>
                  <a:prstClr val="black"/>
                </a:solidFill>
              </a:rPr>
              <a:t>Tahun</a:t>
            </a:r>
            <a:r>
              <a:rPr lang="es-ES" sz="1600" dirty="0">
                <a:solidFill>
                  <a:prstClr val="black"/>
                </a:solidFill>
              </a:rPr>
              <a:t> 1970 </a:t>
            </a:r>
            <a:endParaRPr lang="id-ID" dirty="0"/>
          </a:p>
        </p:txBody>
      </p:sp>
      <p:sp>
        <p:nvSpPr>
          <p:cNvPr id="3" name="Content Placeholder 2"/>
          <p:cNvSpPr>
            <a:spLocks noGrp="1"/>
          </p:cNvSpPr>
          <p:nvPr>
            <p:ph idx="1"/>
          </p:nvPr>
        </p:nvSpPr>
        <p:spPr/>
        <p:txBody>
          <a:bodyPr>
            <a:normAutofit fontScale="85000" lnSpcReduction="10000"/>
          </a:bodyPr>
          <a:lstStyle/>
          <a:p>
            <a:pPr marL="0" indent="0">
              <a:buNone/>
            </a:pPr>
            <a:r>
              <a:rPr lang="id-ID" dirty="0" smtClean="0"/>
              <a:t>7. Hak dan Kewajiban tenaga kerja</a:t>
            </a:r>
          </a:p>
          <a:p>
            <a:pPr marL="712788" indent="-350838">
              <a:buFont typeface="+mj-lt"/>
              <a:buAutoNum type="alphaLcPeriod"/>
            </a:pPr>
            <a:r>
              <a:rPr lang="id-ID" dirty="0"/>
              <a:t>Memberikan keterangan yang benar bila diminta oleh pegawai pengawas dan </a:t>
            </a:r>
            <a:r>
              <a:rPr lang="id-ID" dirty="0" smtClean="0"/>
              <a:t>atau keselamatan </a:t>
            </a:r>
            <a:r>
              <a:rPr lang="id-ID" dirty="0"/>
              <a:t>kerja;</a:t>
            </a:r>
          </a:p>
          <a:p>
            <a:pPr marL="712788" indent="-350838">
              <a:buFont typeface="+mj-lt"/>
              <a:buAutoNum type="alphaLcPeriod"/>
            </a:pPr>
            <a:r>
              <a:rPr lang="id-ID" dirty="0" smtClean="0"/>
              <a:t>Memakai </a:t>
            </a:r>
            <a:r>
              <a:rPr lang="id-ID" dirty="0"/>
              <a:t>alat perlindungan diri yang diwajibkan;</a:t>
            </a:r>
          </a:p>
          <a:p>
            <a:pPr marL="712788" indent="-350838">
              <a:buFont typeface="+mj-lt"/>
              <a:buAutoNum type="alphaLcPeriod"/>
            </a:pPr>
            <a:r>
              <a:rPr lang="id-ID" dirty="0" smtClean="0"/>
              <a:t>Memenuhi </a:t>
            </a:r>
            <a:r>
              <a:rPr lang="id-ID" dirty="0"/>
              <a:t>dan mentaati semua syarat-syarat keselamatan dan kesehatan kerja </a:t>
            </a:r>
            <a:r>
              <a:rPr lang="id-ID" dirty="0" smtClean="0"/>
              <a:t>yang diwajibkan</a:t>
            </a:r>
            <a:r>
              <a:rPr lang="id-ID" dirty="0"/>
              <a:t>;</a:t>
            </a:r>
          </a:p>
          <a:p>
            <a:pPr marL="712788" indent="-350838">
              <a:buFont typeface="+mj-lt"/>
              <a:buAutoNum type="alphaLcPeriod"/>
            </a:pPr>
            <a:r>
              <a:rPr lang="id-ID" dirty="0" smtClean="0"/>
              <a:t>Meminta </a:t>
            </a:r>
            <a:r>
              <a:rPr lang="id-ID" dirty="0"/>
              <a:t>pada Pengurus agar dilaksanakan semua syarat-syarat keselamatan dan</a:t>
            </a:r>
          </a:p>
          <a:p>
            <a:pPr marL="514350" indent="-514350">
              <a:buFont typeface="+mj-lt"/>
              <a:buAutoNum type="alphaLcPeriod"/>
            </a:pPr>
            <a:r>
              <a:rPr lang="id-ID" dirty="0"/>
              <a:t>kesehatan kerja yang diwajibkan</a:t>
            </a:r>
          </a:p>
        </p:txBody>
      </p:sp>
      <p:sp>
        <p:nvSpPr>
          <p:cNvPr id="4" name="Slide Number Placeholder 3"/>
          <p:cNvSpPr>
            <a:spLocks noGrp="1"/>
          </p:cNvSpPr>
          <p:nvPr>
            <p:ph type="sldNum" sz="quarter" idx="12"/>
          </p:nvPr>
        </p:nvSpPr>
        <p:spPr/>
        <p:txBody>
          <a:bodyPr/>
          <a:lstStyle/>
          <a:p>
            <a:fld id="{69E29E33-B620-47F9-BB04-8846C2A5AFCC}" type="slidenum">
              <a:rPr kumimoji="0" lang="en-US" smtClean="0"/>
              <a:pPr/>
              <a:t>21</a:t>
            </a:fld>
            <a:endParaRPr kumimoji="0" lang="en-US"/>
          </a:p>
        </p:txBody>
      </p:sp>
    </p:spTree>
    <p:extLst>
      <p:ext uri="{BB962C8B-B14F-4D97-AF65-F5344CB8AC3E}">
        <p14:creationId xmlns:p14="http://schemas.microsoft.com/office/powerpoint/2010/main" xmlns="" val="23432401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id-ID" sz="1600" dirty="0">
                <a:solidFill>
                  <a:prstClr val="black"/>
                </a:solidFill>
              </a:rPr>
              <a:t>Lanjutan </a:t>
            </a:r>
            <a:r>
              <a:rPr lang="es-ES" sz="1600" dirty="0">
                <a:solidFill>
                  <a:prstClr val="black"/>
                </a:solidFill>
              </a:rPr>
              <a:t>UU </a:t>
            </a:r>
            <a:r>
              <a:rPr lang="es-ES" sz="1600" dirty="0" err="1">
                <a:solidFill>
                  <a:prstClr val="black"/>
                </a:solidFill>
              </a:rPr>
              <a:t>Nomor</a:t>
            </a:r>
            <a:r>
              <a:rPr lang="es-ES" sz="1600" dirty="0">
                <a:solidFill>
                  <a:prstClr val="black"/>
                </a:solidFill>
              </a:rPr>
              <a:t> 1 </a:t>
            </a:r>
            <a:r>
              <a:rPr lang="es-ES" sz="1600" dirty="0" err="1">
                <a:solidFill>
                  <a:prstClr val="black"/>
                </a:solidFill>
              </a:rPr>
              <a:t>Tahun</a:t>
            </a:r>
            <a:r>
              <a:rPr lang="es-ES" sz="1600" dirty="0">
                <a:solidFill>
                  <a:prstClr val="black"/>
                </a:solidFill>
              </a:rPr>
              <a:t> 1970 </a:t>
            </a:r>
            <a:endParaRPr lang="id-ID" dirty="0"/>
          </a:p>
        </p:txBody>
      </p:sp>
      <p:sp>
        <p:nvSpPr>
          <p:cNvPr id="3" name="Content Placeholder 2"/>
          <p:cNvSpPr>
            <a:spLocks noGrp="1"/>
          </p:cNvSpPr>
          <p:nvPr>
            <p:ph idx="1"/>
          </p:nvPr>
        </p:nvSpPr>
        <p:spPr/>
        <p:txBody>
          <a:bodyPr/>
          <a:lstStyle/>
          <a:p>
            <a:pPr marL="0" indent="0">
              <a:buNone/>
            </a:pPr>
            <a:r>
              <a:rPr lang="id-ID" dirty="0" smtClean="0"/>
              <a:t>8. Sanksi </a:t>
            </a:r>
          </a:p>
          <a:p>
            <a:pPr>
              <a:buFont typeface="Wingdings" panose="05000000000000000000" pitchFamily="2" charset="2"/>
              <a:buChar char="§"/>
            </a:pPr>
            <a:r>
              <a:rPr lang="id-ID" dirty="0"/>
              <a:t>hukum denda dan kurungan</a:t>
            </a:r>
          </a:p>
          <a:p>
            <a:pPr>
              <a:buFont typeface="Wingdings" panose="05000000000000000000" pitchFamily="2" charset="2"/>
              <a:buChar char="§"/>
            </a:pPr>
            <a:r>
              <a:rPr lang="id-ID" dirty="0" smtClean="0"/>
              <a:t>tindakan pidana merupakan pelanggaran</a:t>
            </a:r>
          </a:p>
        </p:txBody>
      </p:sp>
      <p:sp>
        <p:nvSpPr>
          <p:cNvPr id="4" name="Slide Number Placeholder 3"/>
          <p:cNvSpPr>
            <a:spLocks noGrp="1"/>
          </p:cNvSpPr>
          <p:nvPr>
            <p:ph type="sldNum" sz="quarter" idx="12"/>
          </p:nvPr>
        </p:nvSpPr>
        <p:spPr/>
        <p:txBody>
          <a:bodyPr/>
          <a:lstStyle/>
          <a:p>
            <a:fld id="{69E29E33-B620-47F9-BB04-8846C2A5AFCC}" type="slidenum">
              <a:rPr kumimoji="0" lang="en-US" smtClean="0"/>
              <a:pPr/>
              <a:t>22</a:t>
            </a:fld>
            <a:endParaRPr kumimoji="0" lang="en-US"/>
          </a:p>
        </p:txBody>
      </p:sp>
    </p:spTree>
    <p:extLst>
      <p:ext uri="{BB962C8B-B14F-4D97-AF65-F5344CB8AC3E}">
        <p14:creationId xmlns:p14="http://schemas.microsoft.com/office/powerpoint/2010/main" xmlns="" val="41308059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smtClean="0"/>
              <a:t>Peraturan Pelaksanaan UU No 1 tahun 1970</a:t>
            </a:r>
            <a:endParaRPr lang="id-ID" dirty="0"/>
          </a:p>
        </p:txBody>
      </p:sp>
      <p:sp>
        <p:nvSpPr>
          <p:cNvPr id="3" name="Content Placeholder 2"/>
          <p:cNvSpPr>
            <a:spLocks noGrp="1"/>
          </p:cNvSpPr>
          <p:nvPr>
            <p:ph idx="1"/>
          </p:nvPr>
        </p:nvSpPr>
        <p:spPr/>
        <p:txBody>
          <a:bodyPr>
            <a:normAutofit fontScale="85000" lnSpcReduction="20000"/>
          </a:bodyPr>
          <a:lstStyle/>
          <a:p>
            <a:pPr>
              <a:buFont typeface="Wingdings" panose="05000000000000000000" pitchFamily="2" charset="2"/>
              <a:buChar char="Ø"/>
            </a:pPr>
            <a:r>
              <a:rPr lang="id-ID" dirty="0" smtClean="0"/>
              <a:t>Peraturan Pemerintah</a:t>
            </a:r>
          </a:p>
          <a:p>
            <a:pPr marL="712788" indent="-350838">
              <a:buFont typeface="Wingdings" panose="05000000000000000000" pitchFamily="2" charset="2"/>
              <a:buChar char="§"/>
              <a:tabLst>
                <a:tab pos="712788" algn="l"/>
              </a:tabLst>
            </a:pPr>
            <a:r>
              <a:rPr lang="id-ID" dirty="0" smtClean="0"/>
              <a:t>Peraturan </a:t>
            </a:r>
            <a:r>
              <a:rPr lang="id-ID" dirty="0"/>
              <a:t>Pemerintah No. 7 tahun 1973 tentang Pengawasan Atas Peredaran,</a:t>
            </a:r>
          </a:p>
          <a:p>
            <a:pPr marL="712788" indent="-350838">
              <a:buFont typeface="Wingdings" panose="05000000000000000000" pitchFamily="2" charset="2"/>
              <a:buChar char="§"/>
              <a:tabLst>
                <a:tab pos="712788" algn="l"/>
              </a:tabLst>
            </a:pPr>
            <a:r>
              <a:rPr lang="id-ID" dirty="0"/>
              <a:t>Penyimpanan dan Peredaran Pestisida</a:t>
            </a:r>
          </a:p>
          <a:p>
            <a:pPr marL="712788" indent="-350838">
              <a:buFont typeface="Wingdings" panose="05000000000000000000" pitchFamily="2" charset="2"/>
              <a:buChar char="§"/>
              <a:tabLst>
                <a:tab pos="712788" algn="l"/>
              </a:tabLst>
            </a:pPr>
            <a:r>
              <a:rPr lang="id-ID" dirty="0" smtClean="0"/>
              <a:t>Peraturan </a:t>
            </a:r>
            <a:r>
              <a:rPr lang="id-ID" dirty="0"/>
              <a:t>Pemerintah No. 19 tahun 1973 tentang Pengaturan dan </a:t>
            </a:r>
            <a:r>
              <a:rPr lang="id-ID" dirty="0" smtClean="0"/>
              <a:t>Pengawasan Keselamatan </a:t>
            </a:r>
            <a:r>
              <a:rPr lang="id-ID" dirty="0"/>
              <a:t>Kerja di Bidang Pertambangan</a:t>
            </a:r>
          </a:p>
          <a:p>
            <a:pPr marL="712788" indent="-350838">
              <a:buFont typeface="Wingdings" panose="05000000000000000000" pitchFamily="2" charset="2"/>
              <a:buChar char="§"/>
              <a:tabLst>
                <a:tab pos="712788" algn="l"/>
              </a:tabLst>
            </a:pPr>
            <a:r>
              <a:rPr lang="id-ID" dirty="0" smtClean="0"/>
              <a:t>Peraturan </a:t>
            </a:r>
            <a:r>
              <a:rPr lang="id-ID" dirty="0"/>
              <a:t>Pemerintah No. 11 tahun 1979 tentang Keselamatan Kerja Pada </a:t>
            </a:r>
            <a:r>
              <a:rPr lang="id-ID" dirty="0" smtClean="0"/>
              <a:t>Pemurnian dan </a:t>
            </a:r>
            <a:r>
              <a:rPr lang="id-ID" dirty="0"/>
              <a:t>Pengolahan Minyak dan Gas Bumi</a:t>
            </a:r>
            <a:endParaRPr lang="id-ID" dirty="0" smtClean="0"/>
          </a:p>
          <a:p>
            <a:pPr>
              <a:buFont typeface="Wingdings" panose="05000000000000000000" pitchFamily="2" charset="2"/>
              <a:buChar char="Ø"/>
            </a:pPr>
            <a:r>
              <a:rPr lang="id-ID" dirty="0" smtClean="0"/>
              <a:t>Peraturan Menteri Tenaga Kerja</a:t>
            </a:r>
          </a:p>
          <a:p>
            <a:pPr lvl="1">
              <a:buFont typeface="Wingdings" panose="05000000000000000000" pitchFamily="2" charset="2"/>
              <a:buChar char="§"/>
            </a:pPr>
            <a:r>
              <a:rPr lang="id-ID" dirty="0" smtClean="0"/>
              <a:t>Pedoman teknik pelaksanaan K3</a:t>
            </a:r>
            <a:endParaRPr lang="id-ID" dirty="0"/>
          </a:p>
        </p:txBody>
      </p:sp>
      <p:sp>
        <p:nvSpPr>
          <p:cNvPr id="4" name="Slide Number Placeholder 3"/>
          <p:cNvSpPr>
            <a:spLocks noGrp="1"/>
          </p:cNvSpPr>
          <p:nvPr>
            <p:ph type="sldNum" sz="quarter" idx="12"/>
          </p:nvPr>
        </p:nvSpPr>
        <p:spPr/>
        <p:txBody>
          <a:bodyPr/>
          <a:lstStyle/>
          <a:p>
            <a:fld id="{69E29E33-B620-47F9-BB04-8846C2A5AFCC}" type="slidenum">
              <a:rPr kumimoji="0" lang="en-US" smtClean="0"/>
              <a:pPr/>
              <a:t>23</a:t>
            </a:fld>
            <a:endParaRPr kumimoji="0" lang="en-US"/>
          </a:p>
        </p:txBody>
      </p:sp>
    </p:spTree>
    <p:extLst>
      <p:ext uri="{BB962C8B-B14F-4D97-AF65-F5344CB8AC3E}">
        <p14:creationId xmlns:p14="http://schemas.microsoft.com/office/powerpoint/2010/main" xmlns="" val="4661045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id-ID" sz="1600" smtClean="0"/>
              <a:t>lanjutan peraturan </a:t>
            </a:r>
            <a:r>
              <a:rPr lang="id-ID" sz="1600" dirty="0" smtClean="0"/>
              <a:t>pelaksana terkait listrik</a:t>
            </a:r>
            <a:endParaRPr lang="id-ID" sz="1600" dirty="0"/>
          </a:p>
        </p:txBody>
      </p:sp>
      <p:sp>
        <p:nvSpPr>
          <p:cNvPr id="3" name="Content Placeholder 2"/>
          <p:cNvSpPr>
            <a:spLocks noGrp="1"/>
          </p:cNvSpPr>
          <p:nvPr>
            <p:ph idx="1"/>
          </p:nvPr>
        </p:nvSpPr>
        <p:spPr/>
        <p:txBody>
          <a:bodyPr>
            <a:normAutofit fontScale="77500" lnSpcReduction="20000"/>
          </a:bodyPr>
          <a:lstStyle/>
          <a:p>
            <a:r>
              <a:rPr lang="nn-NO" dirty="0" smtClean="0"/>
              <a:t>UU </a:t>
            </a:r>
            <a:r>
              <a:rPr lang="nn-NO" dirty="0"/>
              <a:t>Uap Tahun 1930</a:t>
            </a:r>
          </a:p>
          <a:p>
            <a:r>
              <a:rPr lang="nn-NO" dirty="0" smtClean="0"/>
              <a:t>Peraturan Uap </a:t>
            </a:r>
            <a:r>
              <a:rPr lang="nn-NO" dirty="0"/>
              <a:t>Tahun </a:t>
            </a:r>
            <a:r>
              <a:rPr lang="nn-NO" dirty="0" smtClean="0"/>
              <a:t>1930</a:t>
            </a:r>
            <a:endParaRPr lang="id-ID" dirty="0" smtClean="0"/>
          </a:p>
          <a:p>
            <a:r>
              <a:rPr lang="nn-NO" dirty="0" smtClean="0"/>
              <a:t>Permen </a:t>
            </a:r>
            <a:r>
              <a:rPr lang="nn-NO" dirty="0"/>
              <a:t>No 12/Men/2015Permenaker No 187/Men/ 1999</a:t>
            </a:r>
          </a:p>
          <a:p>
            <a:r>
              <a:rPr lang="nn-NO" dirty="0" smtClean="0"/>
              <a:t>Permen </a:t>
            </a:r>
            <a:r>
              <a:rPr lang="nn-NO" dirty="0"/>
              <a:t>No 4/Men/1985</a:t>
            </a:r>
          </a:p>
          <a:p>
            <a:r>
              <a:rPr lang="nn-NO" dirty="0" smtClean="0"/>
              <a:t>Permen </a:t>
            </a:r>
            <a:r>
              <a:rPr lang="nn-NO" dirty="0"/>
              <a:t>No 5/Men/1985</a:t>
            </a:r>
          </a:p>
          <a:p>
            <a:r>
              <a:rPr lang="id-ID" dirty="0"/>
              <a:t>P</a:t>
            </a:r>
            <a:r>
              <a:rPr lang="nn-NO" dirty="0" smtClean="0"/>
              <a:t>ermen </a:t>
            </a:r>
            <a:r>
              <a:rPr lang="nn-NO" dirty="0"/>
              <a:t>No. 2/Men/1989</a:t>
            </a:r>
          </a:p>
          <a:p>
            <a:r>
              <a:rPr lang="nn-NO" dirty="0" smtClean="0"/>
              <a:t>Permen </a:t>
            </a:r>
            <a:r>
              <a:rPr lang="nn-NO" dirty="0"/>
              <a:t>No 3/Men/1999</a:t>
            </a:r>
          </a:p>
          <a:p>
            <a:r>
              <a:rPr lang="nn-NO" dirty="0" smtClean="0"/>
              <a:t>Permen </a:t>
            </a:r>
            <a:r>
              <a:rPr lang="nn-NO" dirty="0"/>
              <a:t>No 1/Men/1982</a:t>
            </a:r>
          </a:p>
          <a:p>
            <a:r>
              <a:rPr lang="nn-NO" dirty="0" smtClean="0"/>
              <a:t>Permen </a:t>
            </a:r>
            <a:r>
              <a:rPr lang="nn-NO" dirty="0"/>
              <a:t>No 1/Men/1980</a:t>
            </a:r>
          </a:p>
          <a:p>
            <a:r>
              <a:rPr lang="nn-NO" dirty="0" smtClean="0"/>
              <a:t>Permen </a:t>
            </a:r>
            <a:r>
              <a:rPr lang="nn-NO" dirty="0"/>
              <a:t>No 02/Men/1989</a:t>
            </a:r>
          </a:p>
          <a:p>
            <a:r>
              <a:rPr lang="nn-NO" dirty="0" smtClean="0"/>
              <a:t>Permen </a:t>
            </a:r>
            <a:r>
              <a:rPr lang="nn-NO" dirty="0"/>
              <a:t>No 03/Men/1999</a:t>
            </a:r>
          </a:p>
          <a:p>
            <a:pPr marL="0" indent="0">
              <a:buNone/>
            </a:pPr>
            <a:endParaRPr lang="id-ID" dirty="0"/>
          </a:p>
        </p:txBody>
      </p:sp>
      <p:sp>
        <p:nvSpPr>
          <p:cNvPr id="4" name="Slide Number Placeholder 3"/>
          <p:cNvSpPr>
            <a:spLocks noGrp="1"/>
          </p:cNvSpPr>
          <p:nvPr>
            <p:ph type="sldNum" sz="quarter" idx="12"/>
          </p:nvPr>
        </p:nvSpPr>
        <p:spPr/>
        <p:txBody>
          <a:bodyPr/>
          <a:lstStyle/>
          <a:p>
            <a:fld id="{69E29E33-B620-47F9-BB04-8846C2A5AFCC}" type="slidenum">
              <a:rPr kumimoji="0" lang="en-US" smtClean="0"/>
              <a:pPr/>
              <a:t>24</a:t>
            </a:fld>
            <a:endParaRPr kumimoji="0" lang="en-US"/>
          </a:p>
        </p:txBody>
      </p:sp>
    </p:spTree>
    <p:extLst>
      <p:ext uri="{BB962C8B-B14F-4D97-AF65-F5344CB8AC3E}">
        <p14:creationId xmlns:p14="http://schemas.microsoft.com/office/powerpoint/2010/main" xmlns="" val="23871196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id-ID" dirty="0" smtClean="0"/>
              <a:t>5. </a:t>
            </a:r>
            <a:r>
              <a:rPr lang="en-GB" dirty="0" err="1" smtClean="0"/>
              <a:t>Sistem</a:t>
            </a:r>
            <a:r>
              <a:rPr lang="en-GB" dirty="0" smtClean="0"/>
              <a:t> </a:t>
            </a:r>
            <a:r>
              <a:rPr lang="id-ID" dirty="0" err="1"/>
              <a:t>P</a:t>
            </a:r>
            <a:r>
              <a:rPr lang="en-GB" dirty="0" err="1" smtClean="0"/>
              <a:t>engawasan</a:t>
            </a:r>
            <a:r>
              <a:rPr lang="en-GB" dirty="0" smtClean="0"/>
              <a:t> </a:t>
            </a:r>
            <a:r>
              <a:rPr lang="id-ID" dirty="0"/>
              <a:t>K3 N</a:t>
            </a:r>
            <a:r>
              <a:rPr lang="en-GB" dirty="0" err="1" smtClean="0"/>
              <a:t>asional</a:t>
            </a:r>
            <a:r>
              <a:rPr lang="id-ID" dirty="0"/>
              <a:t/>
            </a:r>
            <a:br>
              <a:rPr lang="id-ID" dirty="0"/>
            </a:br>
            <a:endParaRPr lang="id-ID" dirty="0"/>
          </a:p>
        </p:txBody>
      </p:sp>
      <p:sp>
        <p:nvSpPr>
          <p:cNvPr id="3" name="Content Placeholder 2"/>
          <p:cNvSpPr>
            <a:spLocks noGrp="1"/>
          </p:cNvSpPr>
          <p:nvPr>
            <p:ph idx="1"/>
          </p:nvPr>
        </p:nvSpPr>
        <p:spPr/>
        <p:txBody>
          <a:bodyPr/>
          <a:lstStyle/>
          <a:p>
            <a:pPr marL="514350" indent="-514350" algn="just">
              <a:buAutoNum type="arabicPeriod"/>
            </a:pPr>
            <a:r>
              <a:rPr lang="id-ID" dirty="0" smtClean="0"/>
              <a:t>Pengawasan dilakukan oleh Pengawas ketenagakerjaan. </a:t>
            </a:r>
          </a:p>
          <a:p>
            <a:pPr marL="514350" indent="-514350" algn="just">
              <a:buAutoNum type="arabicPeriod"/>
            </a:pPr>
            <a:r>
              <a:rPr lang="id-ID" dirty="0" smtClean="0"/>
              <a:t>Ahli K3 di perusahaan/tempat kerja membantu pelaksaanaannya ditingkat perusahaan sesuai penunjukannya</a:t>
            </a:r>
          </a:p>
          <a:p>
            <a:pPr marL="514350" indent="-514350" algn="just">
              <a:buAutoNum type="arabicPeriod"/>
            </a:pPr>
            <a:r>
              <a:rPr lang="id-ID" dirty="0" smtClean="0"/>
              <a:t>Ahli K3 di perusahaan jasa K3 melakukan kegiatan sesuai dengan bidang penunjukan jasanya.</a:t>
            </a:r>
          </a:p>
          <a:p>
            <a:pPr marL="514350" indent="-514350" algn="just">
              <a:buAutoNum type="arabicPeriod"/>
            </a:pPr>
            <a:endParaRPr lang="id-ID" dirty="0" smtClean="0"/>
          </a:p>
          <a:p>
            <a:pPr marL="514350" indent="-514350" algn="just">
              <a:buAutoNum type="arabicPeriod"/>
            </a:pPr>
            <a:endParaRPr lang="id-ID" dirty="0"/>
          </a:p>
        </p:txBody>
      </p:sp>
      <p:sp>
        <p:nvSpPr>
          <p:cNvPr id="4" name="Slide Number Placeholder 3"/>
          <p:cNvSpPr>
            <a:spLocks noGrp="1"/>
          </p:cNvSpPr>
          <p:nvPr>
            <p:ph type="sldNum" sz="quarter" idx="12"/>
          </p:nvPr>
        </p:nvSpPr>
        <p:spPr/>
        <p:txBody>
          <a:bodyPr/>
          <a:lstStyle/>
          <a:p>
            <a:fld id="{69E29E33-B620-47F9-BB04-8846C2A5AFCC}" type="slidenum">
              <a:rPr kumimoji="0" lang="en-US" smtClean="0"/>
              <a:pPr/>
              <a:t>25</a:t>
            </a:fld>
            <a:endParaRPr kumimoji="0" lang="en-US"/>
          </a:p>
        </p:txBody>
      </p:sp>
    </p:spTree>
    <p:extLst>
      <p:ext uri="{BB962C8B-B14F-4D97-AF65-F5344CB8AC3E}">
        <p14:creationId xmlns:p14="http://schemas.microsoft.com/office/powerpoint/2010/main" xmlns="" val="34529976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3200" dirty="0"/>
              <a:t>6.	Kewenangan pemerintah pusat dan daerah terkait pengawasan ketenagakerjaan</a:t>
            </a:r>
          </a:p>
        </p:txBody>
      </p:sp>
      <p:sp>
        <p:nvSpPr>
          <p:cNvPr id="3" name="Content Placeholder 2"/>
          <p:cNvSpPr>
            <a:spLocks noGrp="1"/>
          </p:cNvSpPr>
          <p:nvPr>
            <p:ph idx="1"/>
          </p:nvPr>
        </p:nvSpPr>
        <p:spPr/>
        <p:txBody>
          <a:bodyPr/>
          <a:lstStyle/>
          <a:p>
            <a:r>
              <a:rPr lang="id-ID" dirty="0" smtClean="0"/>
              <a:t>Pemerintah Pusat (Kemnaker) :</a:t>
            </a:r>
          </a:p>
          <a:p>
            <a:pPr lvl="1"/>
            <a:r>
              <a:rPr lang="id-ID" dirty="0" smtClean="0"/>
              <a:t>penetapan sistem pengawasan</a:t>
            </a:r>
          </a:p>
          <a:p>
            <a:pPr lvl="1"/>
            <a:r>
              <a:rPr lang="id-ID" dirty="0" smtClean="0"/>
              <a:t>pengelolaan SDM pengawasan (Pengawas ketenagakerjaan dan Ahli K3 serta personil K3)</a:t>
            </a:r>
          </a:p>
          <a:p>
            <a:r>
              <a:rPr lang="id-ID" dirty="0" smtClean="0"/>
              <a:t>Pemerintah Daerah (Provinsi) :</a:t>
            </a:r>
          </a:p>
          <a:p>
            <a:pPr lvl="1"/>
            <a:r>
              <a:rPr lang="id-ID" dirty="0" smtClean="0"/>
              <a:t>Penyelenggaraan pengawasan K3</a:t>
            </a:r>
            <a:endParaRPr lang="id-ID" dirty="0"/>
          </a:p>
        </p:txBody>
      </p:sp>
      <p:sp>
        <p:nvSpPr>
          <p:cNvPr id="4" name="Slide Number Placeholder 3"/>
          <p:cNvSpPr>
            <a:spLocks noGrp="1"/>
          </p:cNvSpPr>
          <p:nvPr>
            <p:ph type="sldNum" sz="quarter" idx="12"/>
          </p:nvPr>
        </p:nvSpPr>
        <p:spPr/>
        <p:txBody>
          <a:bodyPr/>
          <a:lstStyle/>
          <a:p>
            <a:fld id="{69E29E33-B620-47F9-BB04-8846C2A5AFCC}" type="slidenum">
              <a:rPr kumimoji="0" lang="en-US" smtClean="0"/>
              <a:pPr/>
              <a:t>26</a:t>
            </a:fld>
            <a:endParaRPr kumimoji="0" lang="en-US"/>
          </a:p>
        </p:txBody>
      </p:sp>
    </p:spTree>
    <p:extLst>
      <p:ext uri="{BB962C8B-B14F-4D97-AF65-F5344CB8AC3E}">
        <p14:creationId xmlns:p14="http://schemas.microsoft.com/office/powerpoint/2010/main" xmlns="" val="7827444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id-ID" sz="2800" dirty="0"/>
              <a:t>7.	Tugas dan </a:t>
            </a:r>
            <a:r>
              <a:rPr lang="id-ID" sz="2800" dirty="0" smtClean="0"/>
              <a:t>Fungsi Pengawas </a:t>
            </a:r>
            <a:r>
              <a:rPr lang="id-ID" sz="2800" dirty="0"/>
              <a:t>Ketenagakerjaan dalam melakukan Pembinaan dan Pengawasan K3</a:t>
            </a:r>
          </a:p>
        </p:txBody>
      </p:sp>
      <p:sp>
        <p:nvSpPr>
          <p:cNvPr id="3" name="Content Placeholder 2"/>
          <p:cNvSpPr>
            <a:spLocks noGrp="1"/>
          </p:cNvSpPr>
          <p:nvPr>
            <p:ph idx="1"/>
          </p:nvPr>
        </p:nvSpPr>
        <p:spPr/>
        <p:txBody>
          <a:bodyPr/>
          <a:lstStyle/>
          <a:p>
            <a:r>
              <a:rPr lang="id-ID" dirty="0" smtClean="0"/>
              <a:t>Tugas Pengawas Ketenagakerjaan :</a:t>
            </a:r>
          </a:p>
          <a:p>
            <a:pPr lvl="1"/>
            <a:r>
              <a:rPr lang="id-ID" dirty="0" smtClean="0"/>
              <a:t>memeriksa tempat kerja</a:t>
            </a:r>
          </a:p>
          <a:p>
            <a:pPr lvl="1"/>
            <a:r>
              <a:rPr lang="id-ID" dirty="0" smtClean="0"/>
              <a:t>menguji mesin,peralatan,instalasi,bahan, sarana kerja, lingkungan dll terkait sumber bahaya</a:t>
            </a:r>
          </a:p>
          <a:p>
            <a:pPr lvl="1"/>
            <a:r>
              <a:rPr lang="id-ID" dirty="0" smtClean="0"/>
              <a:t>memberikan pembinaan/ saran tindak perbaikan secara lisan</a:t>
            </a:r>
          </a:p>
          <a:p>
            <a:pPr lvl="1"/>
            <a:r>
              <a:rPr lang="id-ID" dirty="0" smtClean="0"/>
              <a:t>memberikan nota pemeriksaan </a:t>
            </a:r>
          </a:p>
          <a:p>
            <a:pPr lvl="1"/>
            <a:r>
              <a:rPr lang="id-ID" dirty="0" smtClean="0"/>
              <a:t>melalukan penegakan hukum</a:t>
            </a:r>
          </a:p>
          <a:p>
            <a:pPr lvl="1"/>
            <a:endParaRPr lang="id-ID" dirty="0"/>
          </a:p>
        </p:txBody>
      </p:sp>
      <p:sp>
        <p:nvSpPr>
          <p:cNvPr id="4" name="Slide Number Placeholder 3"/>
          <p:cNvSpPr>
            <a:spLocks noGrp="1"/>
          </p:cNvSpPr>
          <p:nvPr>
            <p:ph type="sldNum" sz="quarter" idx="12"/>
          </p:nvPr>
        </p:nvSpPr>
        <p:spPr/>
        <p:txBody>
          <a:bodyPr/>
          <a:lstStyle/>
          <a:p>
            <a:fld id="{69E29E33-B620-47F9-BB04-8846C2A5AFCC}" type="slidenum">
              <a:rPr kumimoji="0" lang="en-US" smtClean="0"/>
              <a:pPr/>
              <a:t>27</a:t>
            </a:fld>
            <a:endParaRPr kumimoji="0" lang="en-US"/>
          </a:p>
        </p:txBody>
      </p:sp>
    </p:spTree>
    <p:extLst>
      <p:ext uri="{BB962C8B-B14F-4D97-AF65-F5344CB8AC3E}">
        <p14:creationId xmlns:p14="http://schemas.microsoft.com/office/powerpoint/2010/main" xmlns="" val="29697858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normAutofit fontScale="62500" lnSpcReduction="20000"/>
          </a:bodyPr>
          <a:lstStyle/>
          <a:p>
            <a:pPr marL="36195" algn="just">
              <a:lnSpc>
                <a:spcPct val="150000"/>
              </a:lnSpc>
              <a:spcAft>
                <a:spcPts val="600"/>
              </a:spcAft>
            </a:pPr>
            <a:r>
              <a:rPr lang="id-ID" dirty="0" smtClean="0">
                <a:latin typeface="Bookman Old Style"/>
                <a:ea typeface="Calibri"/>
                <a:cs typeface="Arial"/>
              </a:rPr>
              <a:t>Fungsi  Pengawas </a:t>
            </a:r>
            <a:r>
              <a:rPr lang="id-ID" dirty="0">
                <a:latin typeface="Bookman Old Style"/>
                <a:ea typeface="Calibri"/>
                <a:cs typeface="Arial"/>
              </a:rPr>
              <a:t>ketenagakerjaan untuk :</a:t>
            </a:r>
            <a:endParaRPr lang="id-ID" dirty="0">
              <a:ea typeface="Calibri"/>
              <a:cs typeface="Times New Roman"/>
            </a:endParaRPr>
          </a:p>
          <a:p>
            <a:pPr lvl="1" algn="just">
              <a:lnSpc>
                <a:spcPct val="150000"/>
              </a:lnSpc>
              <a:spcAft>
                <a:spcPts val="600"/>
              </a:spcAft>
              <a:buFont typeface="+mj-lt"/>
              <a:buAutoNum type="alphaLcPeriod"/>
            </a:pPr>
            <a:r>
              <a:rPr lang="id-ID" dirty="0">
                <a:latin typeface="Bookman Old Style"/>
                <a:ea typeface="Calibri"/>
                <a:cs typeface="Arial"/>
              </a:rPr>
              <a:t>Mengawasi pelaksanaan peraturan perundang-undangan ketenagakerjaan;</a:t>
            </a:r>
            <a:endParaRPr lang="id-ID" dirty="0">
              <a:ea typeface="Calibri"/>
              <a:cs typeface="Times New Roman"/>
            </a:endParaRPr>
          </a:p>
          <a:p>
            <a:pPr lvl="1" algn="just">
              <a:lnSpc>
                <a:spcPct val="150000"/>
              </a:lnSpc>
              <a:spcAft>
                <a:spcPts val="600"/>
              </a:spcAft>
              <a:buFont typeface="+mj-lt"/>
              <a:buAutoNum type="alphaLcPeriod"/>
            </a:pPr>
            <a:r>
              <a:rPr lang="id-ID" dirty="0">
                <a:latin typeface="Bookman Old Style"/>
                <a:ea typeface="Calibri"/>
                <a:cs typeface="Arial"/>
              </a:rPr>
              <a:t>Memberikan keterangan teknis dan nasehat kepada pengusaha dan pekerja/buruh mengenai tata cara yang paling efektif dalam melaksanakan peraturan perundang-undangan ketenagakerjaan;</a:t>
            </a:r>
            <a:endParaRPr lang="id-ID" dirty="0">
              <a:ea typeface="Calibri"/>
              <a:cs typeface="Times New Roman"/>
            </a:endParaRPr>
          </a:p>
          <a:p>
            <a:pPr lvl="1" algn="just">
              <a:lnSpc>
                <a:spcPct val="150000"/>
              </a:lnSpc>
              <a:spcAft>
                <a:spcPts val="600"/>
              </a:spcAft>
              <a:buFont typeface="+mj-lt"/>
              <a:buAutoNum type="alphaLcPeriod"/>
            </a:pPr>
            <a:r>
              <a:rPr lang="id-ID" dirty="0">
                <a:latin typeface="Bookman Old Style"/>
                <a:ea typeface="Calibri"/>
                <a:cs typeface="Arial"/>
              </a:rPr>
              <a:t>Memberitahukan kepada pihak yang berwenang mengenai terjadinya penyimpangan atau penyalahgunaan yang secara khusus tidak diatur dalam peraturan perundang-undangan ketenagakerjaan yang berlaku.</a:t>
            </a:r>
            <a:endParaRPr lang="id-ID" dirty="0">
              <a:ea typeface="Calibri"/>
              <a:cs typeface="Times New Roman"/>
            </a:endParaRPr>
          </a:p>
          <a:p>
            <a:endParaRPr lang="id-ID" dirty="0" smtClean="0"/>
          </a:p>
        </p:txBody>
      </p:sp>
      <p:sp>
        <p:nvSpPr>
          <p:cNvPr id="4" name="Slide Number Placeholder 3"/>
          <p:cNvSpPr>
            <a:spLocks noGrp="1"/>
          </p:cNvSpPr>
          <p:nvPr>
            <p:ph type="sldNum" sz="quarter" idx="12"/>
          </p:nvPr>
        </p:nvSpPr>
        <p:spPr/>
        <p:txBody>
          <a:bodyPr/>
          <a:lstStyle/>
          <a:p>
            <a:fld id="{69E29E33-B620-47F9-BB04-8846C2A5AFCC}" type="slidenum">
              <a:rPr kumimoji="0" lang="en-US" smtClean="0"/>
              <a:pPr/>
              <a:t>28</a:t>
            </a:fld>
            <a:endParaRPr kumimoji="0" lang="en-US"/>
          </a:p>
        </p:txBody>
      </p:sp>
    </p:spTree>
    <p:extLst>
      <p:ext uri="{BB962C8B-B14F-4D97-AF65-F5344CB8AC3E}">
        <p14:creationId xmlns:p14="http://schemas.microsoft.com/office/powerpoint/2010/main" xmlns="" val="36434750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id-ID" sz="2800" dirty="0" smtClean="0">
                <a:latin typeface="Arial"/>
                <a:ea typeface="MS Mincho"/>
              </a:rPr>
              <a:t>8. </a:t>
            </a:r>
            <a:r>
              <a:rPr lang="en-GB" sz="2800" dirty="0" err="1" smtClean="0">
                <a:latin typeface="Arial"/>
                <a:ea typeface="MS Mincho"/>
              </a:rPr>
              <a:t>Kelembagaan</a:t>
            </a:r>
            <a:r>
              <a:rPr lang="en-GB" sz="2800" dirty="0" smtClean="0">
                <a:latin typeface="Arial"/>
                <a:ea typeface="MS Mincho"/>
              </a:rPr>
              <a:t> </a:t>
            </a:r>
            <a:r>
              <a:rPr lang="en-GB" sz="2800" dirty="0" err="1">
                <a:latin typeface="Arial"/>
                <a:ea typeface="MS Mincho"/>
              </a:rPr>
              <a:t>dan</a:t>
            </a:r>
            <a:r>
              <a:rPr lang="en-GB" sz="2800" dirty="0">
                <a:latin typeface="Arial"/>
                <a:ea typeface="MS Mincho"/>
              </a:rPr>
              <a:t> </a:t>
            </a:r>
            <a:r>
              <a:rPr lang="en-GB" sz="2800" dirty="0" err="1">
                <a:latin typeface="Arial"/>
                <a:ea typeface="MS Mincho"/>
              </a:rPr>
              <a:t>Personil</a:t>
            </a:r>
            <a:r>
              <a:rPr lang="en-GB" sz="2800" dirty="0">
                <a:latin typeface="Arial"/>
                <a:ea typeface="MS Mincho"/>
              </a:rPr>
              <a:t> K3 : PJK3, P2K3, </a:t>
            </a:r>
            <a:r>
              <a:rPr lang="en-GB" sz="2800" dirty="0" smtClean="0">
                <a:latin typeface="Arial"/>
                <a:ea typeface="MS Mincho"/>
              </a:rPr>
              <a:t>D</a:t>
            </a:r>
            <a:r>
              <a:rPr lang="id-ID" sz="2800" dirty="0" smtClean="0">
                <a:latin typeface="Arial"/>
                <a:ea typeface="MS Mincho"/>
              </a:rPr>
              <a:t>ewan K3</a:t>
            </a:r>
            <a:r>
              <a:rPr lang="en-GB" sz="2800" dirty="0" smtClean="0">
                <a:latin typeface="Arial"/>
                <a:ea typeface="MS Mincho"/>
              </a:rPr>
              <a:t>, </a:t>
            </a:r>
            <a:r>
              <a:rPr lang="en-GB" sz="2800" dirty="0" err="1">
                <a:latin typeface="Arial"/>
                <a:ea typeface="MS Mincho"/>
              </a:rPr>
              <a:t>Asosiasi</a:t>
            </a:r>
            <a:r>
              <a:rPr lang="en-GB" sz="2800" dirty="0">
                <a:latin typeface="Arial"/>
                <a:ea typeface="MS Mincho"/>
              </a:rPr>
              <a:t> K3 </a:t>
            </a:r>
            <a:r>
              <a:rPr lang="en-GB" sz="2800" dirty="0" err="1">
                <a:latin typeface="Arial"/>
                <a:ea typeface="MS Mincho"/>
              </a:rPr>
              <a:t>dan</a:t>
            </a:r>
            <a:r>
              <a:rPr lang="en-GB" sz="2800" dirty="0">
                <a:latin typeface="Arial"/>
                <a:ea typeface="MS Mincho"/>
              </a:rPr>
              <a:t> </a:t>
            </a:r>
            <a:r>
              <a:rPr lang="en-GB" sz="2800" dirty="0" err="1" smtClean="0">
                <a:latin typeface="Arial"/>
                <a:ea typeface="MS Mincho"/>
              </a:rPr>
              <a:t>Pusat</a:t>
            </a:r>
            <a:r>
              <a:rPr lang="en-GB" sz="2800" dirty="0" smtClean="0">
                <a:latin typeface="Arial"/>
                <a:ea typeface="MS Mincho"/>
              </a:rPr>
              <a:t> </a:t>
            </a:r>
            <a:r>
              <a:rPr lang="en-GB" sz="2800" dirty="0">
                <a:latin typeface="Arial"/>
                <a:ea typeface="MS Mincho"/>
              </a:rPr>
              <a:t>K3/</a:t>
            </a:r>
            <a:r>
              <a:rPr lang="en-GB" sz="2800" dirty="0" err="1">
                <a:latin typeface="Arial"/>
                <a:ea typeface="MS Mincho"/>
              </a:rPr>
              <a:t>Balai</a:t>
            </a:r>
            <a:r>
              <a:rPr lang="en-GB" sz="2800" dirty="0">
                <a:latin typeface="Arial"/>
                <a:ea typeface="MS Mincho"/>
              </a:rPr>
              <a:t> K3</a:t>
            </a:r>
            <a:endParaRPr lang="id-ID" sz="2800" dirty="0"/>
          </a:p>
        </p:txBody>
      </p:sp>
      <p:sp>
        <p:nvSpPr>
          <p:cNvPr id="3" name="Content Placeholder 2"/>
          <p:cNvSpPr>
            <a:spLocks noGrp="1"/>
          </p:cNvSpPr>
          <p:nvPr>
            <p:ph idx="1"/>
          </p:nvPr>
        </p:nvSpPr>
        <p:spPr/>
        <p:txBody>
          <a:bodyPr>
            <a:normAutofit fontScale="92500"/>
          </a:bodyPr>
          <a:lstStyle/>
          <a:p>
            <a:r>
              <a:rPr lang="id-ID" dirty="0" smtClean="0"/>
              <a:t>P2K3 merupakan lembaga bipartite untuk meningkatkan kerja sama pengusaha/pengurus perusahaan terkait pelaksanaan K3 di tempat kerja</a:t>
            </a:r>
          </a:p>
          <a:p>
            <a:r>
              <a:rPr lang="id-ID" dirty="0" smtClean="0"/>
              <a:t>Perusahaan </a:t>
            </a:r>
            <a:r>
              <a:rPr lang="id-ID" dirty="0"/>
              <a:t>Jasa Keselamatan dan Kesehatan Kerja </a:t>
            </a:r>
            <a:r>
              <a:rPr lang="id-ID" dirty="0" smtClean="0"/>
              <a:t>(PJK3) adalah </a:t>
            </a:r>
            <a:r>
              <a:rPr lang="id-ID" dirty="0"/>
              <a:t>perusahaan yang usahanya dibidang jasa K3 untuk membantu </a:t>
            </a:r>
            <a:r>
              <a:rPr lang="id-ID" dirty="0" smtClean="0"/>
              <a:t>pelaksanaan pemenuhan </a:t>
            </a:r>
            <a:r>
              <a:rPr lang="id-ID" dirty="0"/>
              <a:t>syarat-syarat K3 sesuai dengan peraturan perundang-undangan </a:t>
            </a:r>
            <a:r>
              <a:rPr lang="id-ID" dirty="0" smtClean="0"/>
              <a:t>yang berlaku</a:t>
            </a:r>
            <a:r>
              <a:rPr lang="id-ID" dirty="0"/>
              <a:t>.</a:t>
            </a:r>
          </a:p>
        </p:txBody>
      </p:sp>
      <p:sp>
        <p:nvSpPr>
          <p:cNvPr id="4" name="Slide Number Placeholder 3"/>
          <p:cNvSpPr>
            <a:spLocks noGrp="1"/>
          </p:cNvSpPr>
          <p:nvPr>
            <p:ph type="sldNum" sz="quarter" idx="12"/>
          </p:nvPr>
        </p:nvSpPr>
        <p:spPr/>
        <p:txBody>
          <a:bodyPr/>
          <a:lstStyle/>
          <a:p>
            <a:fld id="{69E29E33-B620-47F9-BB04-8846C2A5AFCC}" type="slidenum">
              <a:rPr kumimoji="0" lang="en-US" smtClean="0"/>
              <a:pPr/>
              <a:t>29</a:t>
            </a:fld>
            <a:endParaRPr kumimoji="0" lang="en-US"/>
          </a:p>
        </p:txBody>
      </p:sp>
    </p:spTree>
    <p:extLst>
      <p:ext uri="{BB962C8B-B14F-4D97-AF65-F5344CB8AC3E}">
        <p14:creationId xmlns:p14="http://schemas.microsoft.com/office/powerpoint/2010/main" xmlns="" val="1214691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Tujuan</a:t>
            </a:r>
            <a:r>
              <a:rPr lang="en-US" dirty="0"/>
              <a:t> </a:t>
            </a:r>
            <a:r>
              <a:rPr lang="en-US" dirty="0" err="1"/>
              <a:t>Instruksional</a:t>
            </a:r>
            <a:r>
              <a:rPr lang="en-US" dirty="0"/>
              <a:t> </a:t>
            </a:r>
            <a:r>
              <a:rPr lang="en-US" dirty="0" err="1"/>
              <a:t>Umum</a:t>
            </a:r>
            <a:endParaRPr lang="en-US" dirty="0"/>
          </a:p>
        </p:txBody>
      </p:sp>
      <p:sp>
        <p:nvSpPr>
          <p:cNvPr id="3" name="Content Placeholder 2"/>
          <p:cNvSpPr>
            <a:spLocks noGrp="1"/>
          </p:cNvSpPr>
          <p:nvPr>
            <p:ph idx="1"/>
          </p:nvPr>
        </p:nvSpPr>
        <p:spPr/>
        <p:txBody>
          <a:bodyPr>
            <a:normAutofit fontScale="85000" lnSpcReduction="10000"/>
          </a:bodyPr>
          <a:lstStyle/>
          <a:p>
            <a:pPr marL="0" indent="0" algn="just">
              <a:buNone/>
            </a:pPr>
            <a:r>
              <a:rPr lang="id-ID" dirty="0"/>
              <a:t>Pembinaan calon Ahli K3 bidang Listrik bertujuan</a:t>
            </a:r>
            <a:r>
              <a:rPr lang="en-US" dirty="0"/>
              <a:t> </a:t>
            </a:r>
            <a:r>
              <a:rPr lang="en-US" dirty="0" err="1"/>
              <a:t>memberikan</a:t>
            </a:r>
            <a:r>
              <a:rPr lang="en-US" dirty="0"/>
              <a:t> </a:t>
            </a:r>
            <a:r>
              <a:rPr lang="en-US" dirty="0" err="1"/>
              <a:t>pengetahuan</a:t>
            </a:r>
            <a:r>
              <a:rPr lang="id-ID" dirty="0"/>
              <a:t> </a:t>
            </a:r>
            <a:r>
              <a:rPr lang="id-ID" dirty="0" smtClean="0"/>
              <a:t>sekurang-kurangnya</a:t>
            </a:r>
            <a:r>
              <a:rPr lang="en-US" dirty="0" smtClean="0"/>
              <a:t> </a:t>
            </a:r>
            <a:r>
              <a:rPr lang="id-ID" dirty="0" smtClean="0"/>
              <a:t>: </a:t>
            </a:r>
            <a:endParaRPr lang="en-US" dirty="0"/>
          </a:p>
          <a:p>
            <a:pPr marL="552450" lvl="0" algn="just"/>
            <a:r>
              <a:rPr lang="en-GB" dirty="0" err="1"/>
              <a:t>Memahami</a:t>
            </a:r>
            <a:r>
              <a:rPr lang="en-GB" dirty="0"/>
              <a:t> </a:t>
            </a:r>
            <a:r>
              <a:rPr lang="en-GB" dirty="0" err="1"/>
              <a:t>Filosofi</a:t>
            </a:r>
            <a:r>
              <a:rPr lang="en-GB" dirty="0"/>
              <a:t> K3</a:t>
            </a:r>
            <a:endParaRPr lang="en-US" dirty="0"/>
          </a:p>
          <a:p>
            <a:pPr marL="552450" lvl="0" algn="just"/>
            <a:r>
              <a:rPr lang="en-GB" dirty="0" err="1"/>
              <a:t>Memahami</a:t>
            </a:r>
            <a:r>
              <a:rPr lang="en-GB" dirty="0"/>
              <a:t> </a:t>
            </a:r>
            <a:r>
              <a:rPr lang="en-GB" dirty="0" err="1"/>
              <a:t>regulasi</a:t>
            </a:r>
            <a:r>
              <a:rPr lang="en-GB" dirty="0"/>
              <a:t> K3</a:t>
            </a:r>
            <a:endParaRPr lang="en-US" dirty="0"/>
          </a:p>
          <a:p>
            <a:pPr marL="552450" lvl="0" algn="just"/>
            <a:r>
              <a:rPr lang="en-GB" dirty="0" err="1"/>
              <a:t>Memahami</a:t>
            </a:r>
            <a:r>
              <a:rPr lang="en-GB" dirty="0"/>
              <a:t> </a:t>
            </a:r>
            <a:r>
              <a:rPr lang="en-GB" dirty="0" err="1"/>
              <a:t>mekanisme</a:t>
            </a:r>
            <a:r>
              <a:rPr lang="en-GB" dirty="0"/>
              <a:t> </a:t>
            </a:r>
            <a:r>
              <a:rPr lang="en-GB" dirty="0" err="1"/>
              <a:t>Pembinaan</a:t>
            </a:r>
            <a:r>
              <a:rPr lang="en-GB" dirty="0"/>
              <a:t> </a:t>
            </a:r>
            <a:r>
              <a:rPr lang="en-GB" dirty="0" err="1"/>
              <a:t>dan</a:t>
            </a:r>
            <a:r>
              <a:rPr lang="en-GB" dirty="0"/>
              <a:t> </a:t>
            </a:r>
            <a:r>
              <a:rPr lang="en-GB" dirty="0" err="1"/>
              <a:t>Pengawasan</a:t>
            </a:r>
            <a:r>
              <a:rPr lang="en-GB" dirty="0"/>
              <a:t> K3 </a:t>
            </a:r>
            <a:endParaRPr lang="en-US" dirty="0"/>
          </a:p>
          <a:p>
            <a:pPr marL="552450" lvl="0" algn="just"/>
            <a:r>
              <a:rPr lang="en-GB" dirty="0" err="1"/>
              <a:t>Memahami</a:t>
            </a:r>
            <a:r>
              <a:rPr lang="en-GB" dirty="0"/>
              <a:t> </a:t>
            </a:r>
            <a:r>
              <a:rPr lang="en-GB" dirty="0" err="1"/>
              <a:t>Kelembagaan</a:t>
            </a:r>
            <a:r>
              <a:rPr lang="en-GB" dirty="0"/>
              <a:t> K3 </a:t>
            </a:r>
            <a:r>
              <a:rPr lang="en-GB" dirty="0" err="1"/>
              <a:t>dan</a:t>
            </a:r>
            <a:r>
              <a:rPr lang="en-GB" dirty="0"/>
              <a:t> SDM K3 </a:t>
            </a:r>
            <a:r>
              <a:rPr lang="en-GB" dirty="0" err="1"/>
              <a:t>bidang</a:t>
            </a:r>
            <a:r>
              <a:rPr lang="en-GB" dirty="0"/>
              <a:t> </a:t>
            </a:r>
            <a:r>
              <a:rPr lang="en-GB" dirty="0" err="1"/>
              <a:t>listrik</a:t>
            </a:r>
            <a:endParaRPr lang="en-US" dirty="0"/>
          </a:p>
          <a:p>
            <a:pPr marL="552450" lvl="0" algn="just"/>
            <a:r>
              <a:rPr lang="en-GB" dirty="0" err="1"/>
              <a:t>Memahami</a:t>
            </a:r>
            <a:r>
              <a:rPr lang="en-GB" dirty="0"/>
              <a:t> </a:t>
            </a:r>
            <a:r>
              <a:rPr lang="en-GB" dirty="0" err="1"/>
              <a:t>pelaksanaan</a:t>
            </a:r>
            <a:r>
              <a:rPr lang="en-GB" dirty="0"/>
              <a:t> 5 (lima) </a:t>
            </a:r>
            <a:r>
              <a:rPr lang="en-GB" dirty="0" err="1"/>
              <a:t>prinsip</a:t>
            </a:r>
            <a:r>
              <a:rPr lang="en-GB" dirty="0"/>
              <a:t> </a:t>
            </a:r>
            <a:r>
              <a:rPr lang="en-GB" dirty="0" err="1"/>
              <a:t>dasar</a:t>
            </a:r>
            <a:r>
              <a:rPr lang="en-GB" dirty="0"/>
              <a:t> SMK3</a:t>
            </a:r>
            <a:endParaRPr lang="en-US" dirty="0"/>
          </a:p>
          <a:p>
            <a:pPr marL="552450" algn="just"/>
            <a:r>
              <a:rPr lang="en-GB" dirty="0" err="1"/>
              <a:t>Memahami</a:t>
            </a:r>
            <a:r>
              <a:rPr lang="en-GB" dirty="0"/>
              <a:t> </a:t>
            </a:r>
            <a:r>
              <a:rPr lang="en-GB" dirty="0" err="1"/>
              <a:t>Mekanisme</a:t>
            </a:r>
            <a:r>
              <a:rPr lang="en-GB" dirty="0"/>
              <a:t> </a:t>
            </a:r>
            <a:r>
              <a:rPr lang="en-GB" dirty="0" err="1"/>
              <a:t>penilaian</a:t>
            </a:r>
            <a:r>
              <a:rPr lang="en-GB" dirty="0"/>
              <a:t> </a:t>
            </a:r>
            <a:r>
              <a:rPr lang="en-GB" dirty="0" err="1"/>
              <a:t>penerapan</a:t>
            </a:r>
            <a:r>
              <a:rPr lang="en-GB" dirty="0"/>
              <a:t> SMK3</a:t>
            </a:r>
            <a:endParaRPr lang="en-US" dirty="0"/>
          </a:p>
        </p:txBody>
      </p:sp>
      <p:sp>
        <p:nvSpPr>
          <p:cNvPr id="4" name="Slide Number Placeholder 3"/>
          <p:cNvSpPr>
            <a:spLocks noGrp="1"/>
          </p:cNvSpPr>
          <p:nvPr>
            <p:ph type="sldNum" sz="quarter" idx="12"/>
          </p:nvPr>
        </p:nvSpPr>
        <p:spPr/>
        <p:txBody>
          <a:bodyPr/>
          <a:lstStyle/>
          <a:p>
            <a:fld id="{69E29E33-B620-47F9-BB04-8846C2A5AFCC}" type="slidenum">
              <a:rPr kumimoji="0" lang="en-US" smtClean="0"/>
              <a:pPr/>
              <a:t>3</a:t>
            </a:fld>
            <a:endParaRPr kumimoji="0" lang="en-US"/>
          </a:p>
        </p:txBody>
      </p:sp>
    </p:spTree>
    <p:extLst>
      <p:ext uri="{BB962C8B-B14F-4D97-AF65-F5344CB8AC3E}">
        <p14:creationId xmlns:p14="http://schemas.microsoft.com/office/powerpoint/2010/main" xmlns="" val="297172133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8058"/>
          </a:xfrm>
        </p:spPr>
        <p:txBody>
          <a:bodyPr>
            <a:normAutofit fontScale="90000"/>
          </a:bodyPr>
          <a:lstStyle/>
          <a:p>
            <a:endParaRPr lang="id-ID" dirty="0"/>
          </a:p>
        </p:txBody>
      </p:sp>
      <p:sp>
        <p:nvSpPr>
          <p:cNvPr id="3" name="Content Placeholder 2"/>
          <p:cNvSpPr>
            <a:spLocks noGrp="1"/>
          </p:cNvSpPr>
          <p:nvPr>
            <p:ph idx="1"/>
          </p:nvPr>
        </p:nvSpPr>
        <p:spPr>
          <a:xfrm>
            <a:off x="251520" y="908720"/>
            <a:ext cx="8229600" cy="4525963"/>
          </a:xfrm>
        </p:spPr>
        <p:txBody>
          <a:bodyPr>
            <a:normAutofit fontScale="92500" lnSpcReduction="20000"/>
          </a:bodyPr>
          <a:lstStyle/>
          <a:p>
            <a:r>
              <a:rPr lang="id-ID" dirty="0" smtClean="0"/>
              <a:t>Dewan K3 suatu lembaga dewan yang bertugas memberikan saran dan pertimbangan baik diminta atau tidak kepada pemerintah mengenai kebijakan dan pelaksanaan K3m terdiri dari DK3 ansional dan provinsi</a:t>
            </a:r>
          </a:p>
          <a:p>
            <a:r>
              <a:rPr lang="id-ID" dirty="0" smtClean="0"/>
              <a:t>Asosiasi K3 merupakan asosiasi profesi bidang K3 (contoh A2K3, A2K4, AlPK3i dll)</a:t>
            </a:r>
          </a:p>
          <a:p>
            <a:r>
              <a:rPr lang="id-ID" dirty="0" smtClean="0"/>
              <a:t>Pusat K3/Balai K3 merupakan isntalsi yang memberikan pelayanan K3 ( pemerilsaan kesehatan tenaga kerja dan pemantauan lingkungan kerja)</a:t>
            </a:r>
          </a:p>
          <a:p>
            <a:endParaRPr lang="id-ID" dirty="0"/>
          </a:p>
        </p:txBody>
      </p:sp>
      <p:sp>
        <p:nvSpPr>
          <p:cNvPr id="4" name="Slide Number Placeholder 3"/>
          <p:cNvSpPr>
            <a:spLocks noGrp="1"/>
          </p:cNvSpPr>
          <p:nvPr>
            <p:ph type="sldNum" sz="quarter" idx="12"/>
          </p:nvPr>
        </p:nvSpPr>
        <p:spPr/>
        <p:txBody>
          <a:bodyPr/>
          <a:lstStyle/>
          <a:p>
            <a:fld id="{69E29E33-B620-47F9-BB04-8846C2A5AFCC}" type="slidenum">
              <a:rPr kumimoji="0" lang="en-US" smtClean="0"/>
              <a:pPr/>
              <a:t>30</a:t>
            </a:fld>
            <a:endParaRPr kumimoji="0" lang="en-US"/>
          </a:p>
        </p:txBody>
      </p:sp>
    </p:spTree>
    <p:extLst>
      <p:ext uri="{BB962C8B-B14F-4D97-AF65-F5344CB8AC3E}">
        <p14:creationId xmlns:p14="http://schemas.microsoft.com/office/powerpoint/2010/main" xmlns="" val="9833251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smtClean="0">
                <a:latin typeface="Arial"/>
                <a:ea typeface="MS Mincho"/>
              </a:rPr>
              <a:t>9. </a:t>
            </a:r>
            <a:r>
              <a:rPr lang="id-ID" dirty="0" err="1">
                <a:latin typeface="Arial"/>
                <a:ea typeface="MS Mincho"/>
              </a:rPr>
              <a:t>D</a:t>
            </a:r>
            <a:r>
              <a:rPr lang="en-GB" dirty="0" err="1" smtClean="0">
                <a:latin typeface="Arial"/>
                <a:ea typeface="MS Mincho"/>
              </a:rPr>
              <a:t>okumen</a:t>
            </a:r>
            <a:r>
              <a:rPr lang="en-GB" dirty="0" smtClean="0">
                <a:latin typeface="Arial"/>
                <a:ea typeface="MS Mincho"/>
              </a:rPr>
              <a:t> </a:t>
            </a:r>
            <a:r>
              <a:rPr lang="en-GB" dirty="0">
                <a:latin typeface="Arial"/>
                <a:ea typeface="MS Mincho"/>
              </a:rPr>
              <a:t>Surat </a:t>
            </a:r>
            <a:r>
              <a:rPr lang="en-GB" dirty="0" err="1">
                <a:latin typeface="Arial"/>
                <a:ea typeface="MS Mincho"/>
              </a:rPr>
              <a:t>penunjukan</a:t>
            </a:r>
            <a:r>
              <a:rPr lang="en-GB" dirty="0">
                <a:latin typeface="Arial"/>
                <a:ea typeface="MS Mincho"/>
              </a:rPr>
              <a:t> PJK3 </a:t>
            </a:r>
            <a:r>
              <a:rPr lang="id-ID" dirty="0">
                <a:latin typeface="Arial"/>
                <a:ea typeface="MS Mincho"/>
              </a:rPr>
              <a:t>dan Ahli K3</a:t>
            </a:r>
            <a:endParaRPr lang="id-ID" dirty="0"/>
          </a:p>
        </p:txBody>
      </p:sp>
      <p:sp>
        <p:nvSpPr>
          <p:cNvPr id="3" name="Content Placeholder 2"/>
          <p:cNvSpPr>
            <a:spLocks noGrp="1"/>
          </p:cNvSpPr>
          <p:nvPr>
            <p:ph idx="1"/>
          </p:nvPr>
        </p:nvSpPr>
        <p:spPr/>
        <p:txBody>
          <a:bodyPr/>
          <a:lstStyle/>
          <a:p>
            <a:r>
              <a:rPr lang="id-ID" dirty="0" smtClean="0"/>
              <a:t>Contoh SKP PJK3</a:t>
            </a:r>
          </a:p>
          <a:p>
            <a:r>
              <a:rPr lang="id-ID" dirty="0" smtClean="0"/>
              <a:t>Sertifikat SKP dan Kartu Kewenangan </a:t>
            </a:r>
            <a:endParaRPr lang="id-ID" dirty="0"/>
          </a:p>
        </p:txBody>
      </p:sp>
      <p:sp>
        <p:nvSpPr>
          <p:cNvPr id="4" name="Slide Number Placeholder 3"/>
          <p:cNvSpPr>
            <a:spLocks noGrp="1"/>
          </p:cNvSpPr>
          <p:nvPr>
            <p:ph type="sldNum" sz="quarter" idx="12"/>
          </p:nvPr>
        </p:nvSpPr>
        <p:spPr/>
        <p:txBody>
          <a:bodyPr/>
          <a:lstStyle/>
          <a:p>
            <a:fld id="{69E29E33-B620-47F9-BB04-8846C2A5AFCC}" type="slidenum">
              <a:rPr kumimoji="0" lang="en-US" smtClean="0"/>
              <a:pPr/>
              <a:t>31</a:t>
            </a:fld>
            <a:endParaRPr kumimoji="0" lang="en-US"/>
          </a:p>
        </p:txBody>
      </p:sp>
    </p:spTree>
    <p:extLst>
      <p:ext uri="{BB962C8B-B14F-4D97-AF65-F5344CB8AC3E}">
        <p14:creationId xmlns:p14="http://schemas.microsoft.com/office/powerpoint/2010/main" xmlns="" val="30040962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804863" indent="-804863" algn="l"/>
            <a:r>
              <a:rPr lang="en-GB" dirty="0" err="1" smtClean="0"/>
              <a:t>Contoh</a:t>
            </a:r>
            <a:r>
              <a:rPr lang="en-GB" dirty="0" smtClean="0"/>
              <a:t> </a:t>
            </a:r>
            <a:r>
              <a:rPr lang="en-GB" dirty="0" err="1"/>
              <a:t>dokumen</a:t>
            </a:r>
            <a:r>
              <a:rPr lang="en-GB" dirty="0"/>
              <a:t> Surat </a:t>
            </a:r>
            <a:r>
              <a:rPr lang="en-GB" dirty="0" err="1"/>
              <a:t>penunjukan</a:t>
            </a:r>
            <a:r>
              <a:rPr lang="en-GB" dirty="0"/>
              <a:t> PJK3 </a:t>
            </a:r>
            <a:r>
              <a:rPr lang="id-ID" dirty="0"/>
              <a:t>dan Ahli K3</a:t>
            </a:r>
            <a:endParaRPr lang="en-SG"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36512" y="1483568"/>
            <a:ext cx="4176464" cy="53744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 name="Picture 3" descr="C:\Users\LENA KURNIAWATI\Documents\Bluetooth\Inbox\IMG-20141013-WA0005.jpg"/>
          <p:cNvPicPr>
            <a:picLocks noChangeAspect="1" noChangeArrowheads="1"/>
          </p:cNvPicPr>
          <p:nvPr/>
        </p:nvPicPr>
        <p:blipFill rotWithShape="1">
          <a:blip r:embed="rId3">
            <a:extLst>
              <a:ext uri="{28A0092B-C50C-407E-A947-70E740481C1C}">
                <a14:useLocalDpi xmlns:a14="http://schemas.microsoft.com/office/drawing/2010/main" xmlns="" val="0"/>
              </a:ext>
            </a:extLst>
          </a:blip>
          <a:srcRect b="8216"/>
          <a:stretch/>
        </p:blipFill>
        <p:spPr bwMode="auto">
          <a:xfrm>
            <a:off x="4499992" y="1454908"/>
            <a:ext cx="4608513" cy="5430476"/>
          </a:xfrm>
          <a:prstGeom prst="rect">
            <a:avLst/>
          </a:prstGeom>
          <a:noFill/>
          <a:extLst>
            <a:ext uri="{909E8E84-426E-40DD-AFC4-6F175D3DCCD1}">
              <a14:hiddenFill xmlns:a14="http://schemas.microsoft.com/office/drawing/2010/main" xmlns="">
                <a:solidFill>
                  <a:srgbClr val="FFFFFF"/>
                </a:solidFill>
              </a14:hiddenFill>
            </a:ext>
          </a:extLst>
        </p:spPr>
      </p:pic>
      <p:sp>
        <p:nvSpPr>
          <p:cNvPr id="6" name="Slide Number Placeholder 5"/>
          <p:cNvSpPr>
            <a:spLocks noGrp="1"/>
          </p:cNvSpPr>
          <p:nvPr>
            <p:ph type="sldNum" sz="quarter" idx="12"/>
          </p:nvPr>
        </p:nvSpPr>
        <p:spPr/>
        <p:txBody>
          <a:bodyPr/>
          <a:lstStyle/>
          <a:p>
            <a:fld id="{69E29E33-B620-47F9-BB04-8846C2A5AFCC}" type="slidenum">
              <a:rPr kumimoji="0" lang="en-US" smtClean="0"/>
              <a:pPr/>
              <a:t>32</a:t>
            </a:fld>
            <a:endParaRPr kumimoji="0" lang="en-US"/>
          </a:p>
        </p:txBody>
      </p:sp>
    </p:spTree>
    <p:extLst>
      <p:ext uri="{BB962C8B-B14F-4D97-AF65-F5344CB8AC3E}">
        <p14:creationId xmlns:p14="http://schemas.microsoft.com/office/powerpoint/2010/main" xmlns="" val="119693564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a:t>10.	Pedoman pembinaan calon Ahli K3 bidang listrik dan teknisi K3 Listrik</a:t>
            </a:r>
          </a:p>
        </p:txBody>
      </p:sp>
      <p:sp>
        <p:nvSpPr>
          <p:cNvPr id="3" name="Content Placeholder 2"/>
          <p:cNvSpPr>
            <a:spLocks noGrp="1"/>
          </p:cNvSpPr>
          <p:nvPr>
            <p:ph idx="1"/>
          </p:nvPr>
        </p:nvSpPr>
        <p:spPr/>
        <p:txBody>
          <a:bodyPr>
            <a:normAutofit fontScale="85000" lnSpcReduction="20000"/>
          </a:bodyPr>
          <a:lstStyle/>
          <a:p>
            <a:pPr marL="0" indent="0">
              <a:buNone/>
            </a:pPr>
            <a:r>
              <a:rPr lang="id-ID" dirty="0"/>
              <a:t>B</a:t>
            </a:r>
            <a:r>
              <a:rPr lang="id-ID" dirty="0" smtClean="0"/>
              <a:t>ertujuan untuk </a:t>
            </a:r>
          </a:p>
          <a:p>
            <a:pPr marL="361950" indent="-361950">
              <a:buNone/>
            </a:pPr>
            <a:r>
              <a:rPr lang="id-ID" dirty="0"/>
              <a:t>a.	Meningkatkan kemampuan dan keahlian serta keterampilan dalam pelaksanaan norma K3 listrik di tempat kerja;</a:t>
            </a:r>
          </a:p>
          <a:p>
            <a:pPr marL="361950" indent="-361950">
              <a:buNone/>
            </a:pPr>
            <a:r>
              <a:rPr lang="id-ID" dirty="0"/>
              <a:t>b.	Meningkatkan kemampuan dan keahlian serta keterampilan dalam pembinaan dan pengawasan norma K3 listrik di tempat kerja; dan</a:t>
            </a:r>
          </a:p>
          <a:p>
            <a:pPr marL="361950" indent="-361950">
              <a:buNone/>
            </a:pPr>
            <a:r>
              <a:rPr lang="id-ID" dirty="0"/>
              <a:t>c.	Meningkatkan kemampuan dan keahlian serta keterampilan dalam perencanaan, pemasangan, penggunaan, perubahan, pemeliharaan dan pemeriksaan serta pengujian instalasi, perlengkapan dan peralatan listrik secara aman di tempat kerja</a:t>
            </a:r>
          </a:p>
          <a:p>
            <a:pPr marL="0" indent="0">
              <a:buNone/>
            </a:pPr>
            <a:endParaRPr lang="id-ID" dirty="0"/>
          </a:p>
        </p:txBody>
      </p:sp>
      <p:sp>
        <p:nvSpPr>
          <p:cNvPr id="4" name="Slide Number Placeholder 3"/>
          <p:cNvSpPr>
            <a:spLocks noGrp="1"/>
          </p:cNvSpPr>
          <p:nvPr>
            <p:ph type="sldNum" sz="quarter" idx="12"/>
          </p:nvPr>
        </p:nvSpPr>
        <p:spPr/>
        <p:txBody>
          <a:bodyPr/>
          <a:lstStyle/>
          <a:p>
            <a:fld id="{69E29E33-B620-47F9-BB04-8846C2A5AFCC}" type="slidenum">
              <a:rPr kumimoji="0" lang="en-US" smtClean="0"/>
              <a:pPr/>
              <a:t>33</a:t>
            </a:fld>
            <a:endParaRPr kumimoji="0" lang="en-US"/>
          </a:p>
        </p:txBody>
      </p:sp>
    </p:spTree>
    <p:extLst>
      <p:ext uri="{BB962C8B-B14F-4D97-AF65-F5344CB8AC3E}">
        <p14:creationId xmlns:p14="http://schemas.microsoft.com/office/powerpoint/2010/main" xmlns="" val="10481835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2800" dirty="0"/>
              <a:t>11.	Checklist pengawasan pelaksanaan pembinaan  Calon Ahli K3 bidang Listrik dan Teknisi K3 Listrik</a:t>
            </a:r>
          </a:p>
        </p:txBody>
      </p:sp>
      <p:sp>
        <p:nvSpPr>
          <p:cNvPr id="3" name="Content Placeholder 2"/>
          <p:cNvSpPr>
            <a:spLocks noGrp="1"/>
          </p:cNvSpPr>
          <p:nvPr>
            <p:ph idx="1"/>
          </p:nvPr>
        </p:nvSpPr>
        <p:spPr/>
        <p:txBody>
          <a:bodyPr/>
          <a:lstStyle/>
          <a:p>
            <a:r>
              <a:rPr lang="id-ID" dirty="0" smtClean="0"/>
              <a:t>templet checlist</a:t>
            </a:r>
            <a:endParaRPr lang="id-ID" dirty="0"/>
          </a:p>
        </p:txBody>
      </p:sp>
      <p:sp>
        <p:nvSpPr>
          <p:cNvPr id="4" name="Slide Number Placeholder 3"/>
          <p:cNvSpPr>
            <a:spLocks noGrp="1"/>
          </p:cNvSpPr>
          <p:nvPr>
            <p:ph type="sldNum" sz="quarter" idx="12"/>
          </p:nvPr>
        </p:nvSpPr>
        <p:spPr/>
        <p:txBody>
          <a:bodyPr/>
          <a:lstStyle/>
          <a:p>
            <a:fld id="{69E29E33-B620-47F9-BB04-8846C2A5AFCC}" type="slidenum">
              <a:rPr kumimoji="0" lang="en-US" smtClean="0"/>
              <a:pPr/>
              <a:t>34</a:t>
            </a:fld>
            <a:endParaRPr kumimoji="0" lang="en-US"/>
          </a:p>
        </p:txBody>
      </p:sp>
    </p:spTree>
    <p:extLst>
      <p:ext uri="{BB962C8B-B14F-4D97-AF65-F5344CB8AC3E}">
        <p14:creationId xmlns:p14="http://schemas.microsoft.com/office/powerpoint/2010/main" xmlns="" val="18328919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smtClean="0"/>
              <a:t>Contoh Sertfikat, SKP dan kartu Kewenangan</a:t>
            </a:r>
            <a:endParaRPr lang="id-ID" dirty="0"/>
          </a:p>
        </p:txBody>
      </p:sp>
      <p:sp>
        <p:nvSpPr>
          <p:cNvPr id="3" name="Content Placeholder 2"/>
          <p:cNvSpPr>
            <a:spLocks noGrp="1"/>
          </p:cNvSpPr>
          <p:nvPr>
            <p:ph idx="1"/>
          </p:nvPr>
        </p:nvSpPr>
        <p:spPr/>
        <p:txBody>
          <a:bodyPr/>
          <a:lstStyle/>
          <a:p>
            <a:endParaRPr lang="id-ID"/>
          </a:p>
        </p:txBody>
      </p:sp>
      <p:sp>
        <p:nvSpPr>
          <p:cNvPr id="4" name="Slide Number Placeholder 3"/>
          <p:cNvSpPr>
            <a:spLocks noGrp="1"/>
          </p:cNvSpPr>
          <p:nvPr>
            <p:ph type="sldNum" sz="quarter" idx="12"/>
          </p:nvPr>
        </p:nvSpPr>
        <p:spPr/>
        <p:txBody>
          <a:bodyPr/>
          <a:lstStyle/>
          <a:p>
            <a:fld id="{69E29E33-B620-47F9-BB04-8846C2A5AFCC}" type="slidenum">
              <a:rPr kumimoji="0" lang="en-US" smtClean="0"/>
              <a:pPr/>
              <a:t>35</a:t>
            </a:fld>
            <a:endParaRPr kumimoji="0" lang="en-US"/>
          </a:p>
        </p:txBody>
      </p:sp>
    </p:spTree>
    <p:extLst>
      <p:ext uri="{BB962C8B-B14F-4D97-AF65-F5344CB8AC3E}">
        <p14:creationId xmlns:p14="http://schemas.microsoft.com/office/powerpoint/2010/main" xmlns="" val="22564875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627063" indent="-627063" algn="l"/>
            <a:r>
              <a:rPr lang="id-ID" sz="2800" dirty="0" smtClean="0"/>
              <a:t>12.   Tugas </a:t>
            </a:r>
            <a:r>
              <a:rPr lang="id-ID" sz="2800" dirty="0"/>
              <a:t>dan </a:t>
            </a:r>
            <a:r>
              <a:rPr lang="id-ID" sz="2800" dirty="0" smtClean="0"/>
              <a:t>kewajiban </a:t>
            </a:r>
            <a:r>
              <a:rPr lang="id-ID" sz="2800" dirty="0"/>
              <a:t>dan kewenangan Ahli K3 bidang listrik dan teknisi K3 Listrik</a:t>
            </a:r>
          </a:p>
        </p:txBody>
      </p:sp>
      <p:sp>
        <p:nvSpPr>
          <p:cNvPr id="3" name="Content Placeholder 2"/>
          <p:cNvSpPr>
            <a:spLocks noGrp="1"/>
          </p:cNvSpPr>
          <p:nvPr>
            <p:ph idx="1"/>
          </p:nvPr>
        </p:nvSpPr>
        <p:spPr/>
        <p:txBody>
          <a:bodyPr/>
          <a:lstStyle/>
          <a:p>
            <a:r>
              <a:rPr lang="id-ID" dirty="0" smtClean="0"/>
              <a:t>Tugas Ahli K3 bidang Listrik</a:t>
            </a:r>
          </a:p>
          <a:p>
            <a:pPr lvl="1"/>
            <a:r>
              <a:rPr lang="id-ID" dirty="0" smtClean="0"/>
              <a:t>perencanaan, pemasangan, perubahan, pemeliharaan, pemeriksaan dan pengujian</a:t>
            </a:r>
          </a:p>
          <a:p>
            <a:r>
              <a:rPr lang="id-ID" dirty="0" smtClean="0"/>
              <a:t>Tugas Teknisi K3 Listrik</a:t>
            </a:r>
          </a:p>
          <a:p>
            <a:pPr lvl="1"/>
            <a:r>
              <a:rPr lang="id-ID" dirty="0" smtClean="0"/>
              <a:t>pemasangan dan pemeliharaan</a:t>
            </a:r>
          </a:p>
        </p:txBody>
      </p:sp>
      <p:sp>
        <p:nvSpPr>
          <p:cNvPr id="4" name="Slide Number Placeholder 3"/>
          <p:cNvSpPr>
            <a:spLocks noGrp="1"/>
          </p:cNvSpPr>
          <p:nvPr>
            <p:ph type="sldNum" sz="quarter" idx="12"/>
          </p:nvPr>
        </p:nvSpPr>
        <p:spPr/>
        <p:txBody>
          <a:bodyPr/>
          <a:lstStyle/>
          <a:p>
            <a:fld id="{69E29E33-B620-47F9-BB04-8846C2A5AFCC}" type="slidenum">
              <a:rPr kumimoji="0" lang="en-US" smtClean="0"/>
              <a:pPr/>
              <a:t>36</a:t>
            </a:fld>
            <a:endParaRPr kumimoji="0" lang="en-US"/>
          </a:p>
        </p:txBody>
      </p:sp>
    </p:spTree>
    <p:extLst>
      <p:ext uri="{BB962C8B-B14F-4D97-AF65-F5344CB8AC3E}">
        <p14:creationId xmlns:p14="http://schemas.microsoft.com/office/powerpoint/2010/main" xmlns="" val="9070228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id-ID" sz="1600" dirty="0" smtClean="0"/>
              <a:t>lanjutan 12. Tugas..</a:t>
            </a:r>
            <a:endParaRPr lang="id-ID" sz="1600" dirty="0"/>
          </a:p>
        </p:txBody>
      </p:sp>
      <p:sp>
        <p:nvSpPr>
          <p:cNvPr id="3" name="Content Placeholder 2"/>
          <p:cNvSpPr>
            <a:spLocks noGrp="1"/>
          </p:cNvSpPr>
          <p:nvPr>
            <p:ph idx="1"/>
          </p:nvPr>
        </p:nvSpPr>
        <p:spPr/>
        <p:txBody>
          <a:bodyPr/>
          <a:lstStyle/>
          <a:p>
            <a:r>
              <a:rPr lang="id-ID" dirty="0" smtClean="0"/>
              <a:t>Kewajiban dan Kewenangan Ahli K3 Bidang Listrik :</a:t>
            </a:r>
          </a:p>
          <a:p>
            <a:pPr lvl="1"/>
            <a:r>
              <a:rPr lang="id-ID" dirty="0" smtClean="0"/>
              <a:t>mengawasi pelaksanaan K3 listrik</a:t>
            </a:r>
          </a:p>
          <a:p>
            <a:pPr lvl="1"/>
            <a:r>
              <a:rPr lang="id-ID" dirty="0" smtClean="0"/>
              <a:t>memberikan laporan</a:t>
            </a:r>
          </a:p>
          <a:p>
            <a:pPr lvl="1"/>
            <a:r>
              <a:rPr lang="id-ID" dirty="0" smtClean="0"/>
              <a:t>merahasiakan keterangan</a:t>
            </a:r>
          </a:p>
          <a:p>
            <a:pPr marL="0" indent="0">
              <a:buNone/>
            </a:pPr>
            <a:endParaRPr lang="id-ID" dirty="0"/>
          </a:p>
        </p:txBody>
      </p:sp>
      <p:sp>
        <p:nvSpPr>
          <p:cNvPr id="4" name="Slide Number Placeholder 3"/>
          <p:cNvSpPr>
            <a:spLocks noGrp="1"/>
          </p:cNvSpPr>
          <p:nvPr>
            <p:ph type="sldNum" sz="quarter" idx="12"/>
          </p:nvPr>
        </p:nvSpPr>
        <p:spPr/>
        <p:txBody>
          <a:bodyPr/>
          <a:lstStyle/>
          <a:p>
            <a:fld id="{69E29E33-B620-47F9-BB04-8846C2A5AFCC}" type="slidenum">
              <a:rPr kumimoji="0" lang="en-US" smtClean="0"/>
              <a:pPr/>
              <a:t>37</a:t>
            </a:fld>
            <a:endParaRPr kumimoji="0" lang="en-US"/>
          </a:p>
        </p:txBody>
      </p:sp>
    </p:spTree>
    <p:extLst>
      <p:ext uri="{BB962C8B-B14F-4D97-AF65-F5344CB8AC3E}">
        <p14:creationId xmlns:p14="http://schemas.microsoft.com/office/powerpoint/2010/main" xmlns="" val="27715505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v-SE" dirty="0"/>
              <a:t>13.	Checklist pelaksanaan tugas ahli K3 bidang </a:t>
            </a:r>
            <a:r>
              <a:rPr lang="sv-SE" dirty="0" smtClean="0"/>
              <a:t>Listrik</a:t>
            </a:r>
            <a:r>
              <a:rPr lang="id-ID" dirty="0" smtClean="0"/>
              <a:t> dan Teknisi K3 Listrik</a:t>
            </a:r>
            <a:endParaRPr lang="id-ID" dirty="0"/>
          </a:p>
        </p:txBody>
      </p:sp>
      <p:sp>
        <p:nvSpPr>
          <p:cNvPr id="3" name="Content Placeholder 2"/>
          <p:cNvSpPr>
            <a:spLocks noGrp="1"/>
          </p:cNvSpPr>
          <p:nvPr>
            <p:ph idx="1"/>
          </p:nvPr>
        </p:nvSpPr>
        <p:spPr/>
        <p:txBody>
          <a:bodyPr/>
          <a:lstStyle/>
          <a:p>
            <a:r>
              <a:rPr lang="id-ID" dirty="0" smtClean="0"/>
              <a:t>Templet</a:t>
            </a:r>
            <a:endParaRPr lang="id-ID" dirty="0"/>
          </a:p>
        </p:txBody>
      </p:sp>
      <p:sp>
        <p:nvSpPr>
          <p:cNvPr id="4" name="Slide Number Placeholder 3"/>
          <p:cNvSpPr>
            <a:spLocks noGrp="1"/>
          </p:cNvSpPr>
          <p:nvPr>
            <p:ph type="sldNum" sz="quarter" idx="12"/>
          </p:nvPr>
        </p:nvSpPr>
        <p:spPr/>
        <p:txBody>
          <a:bodyPr/>
          <a:lstStyle/>
          <a:p>
            <a:fld id="{69E29E33-B620-47F9-BB04-8846C2A5AFCC}" type="slidenum">
              <a:rPr kumimoji="0" lang="en-US" smtClean="0"/>
              <a:pPr/>
              <a:t>38</a:t>
            </a:fld>
            <a:endParaRPr kumimoji="0" lang="en-US"/>
          </a:p>
        </p:txBody>
      </p:sp>
    </p:spTree>
    <p:extLst>
      <p:ext uri="{BB962C8B-B14F-4D97-AF65-F5344CB8AC3E}">
        <p14:creationId xmlns:p14="http://schemas.microsoft.com/office/powerpoint/2010/main" xmlns="" val="18170957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Quis</a:t>
            </a:r>
            <a:endParaRPr lang="id-ID" dirty="0"/>
          </a:p>
        </p:txBody>
      </p:sp>
      <p:sp>
        <p:nvSpPr>
          <p:cNvPr id="3" name="Content Placeholder 2"/>
          <p:cNvSpPr>
            <a:spLocks noGrp="1"/>
          </p:cNvSpPr>
          <p:nvPr>
            <p:ph idx="1"/>
          </p:nvPr>
        </p:nvSpPr>
        <p:spPr/>
        <p:txBody>
          <a:bodyPr/>
          <a:lstStyle/>
          <a:p>
            <a:r>
              <a:rPr lang="id-ID" dirty="0"/>
              <a:t>Sebutkan Kewajiban pengurus perusahaan/tempat kerja terkait </a:t>
            </a:r>
            <a:r>
              <a:rPr lang="id-ID" dirty="0" smtClean="0"/>
              <a:t>K3 !</a:t>
            </a:r>
            <a:endParaRPr lang="id-ID" dirty="0"/>
          </a:p>
          <a:p>
            <a:r>
              <a:rPr lang="id-ID" dirty="0" smtClean="0"/>
              <a:t>Sebutkan Peraturan yang menjelaskan tugas dan kewenangan Ahli K3 bidang Listrik !</a:t>
            </a:r>
          </a:p>
          <a:p>
            <a:r>
              <a:rPr lang="id-ID" dirty="0" smtClean="0"/>
              <a:t>Sebutkan tugas ahli K3 bidang Listrik !</a:t>
            </a:r>
          </a:p>
          <a:p>
            <a:endParaRPr lang="id-ID" dirty="0" smtClean="0"/>
          </a:p>
        </p:txBody>
      </p:sp>
      <p:sp>
        <p:nvSpPr>
          <p:cNvPr id="4" name="Slide Number Placeholder 3"/>
          <p:cNvSpPr>
            <a:spLocks noGrp="1"/>
          </p:cNvSpPr>
          <p:nvPr>
            <p:ph type="sldNum" sz="quarter" idx="12"/>
          </p:nvPr>
        </p:nvSpPr>
        <p:spPr/>
        <p:txBody>
          <a:bodyPr/>
          <a:lstStyle/>
          <a:p>
            <a:fld id="{69E29E33-B620-47F9-BB04-8846C2A5AFCC}" type="slidenum">
              <a:rPr kumimoji="0" lang="en-US" smtClean="0"/>
              <a:pPr/>
              <a:t>39</a:t>
            </a:fld>
            <a:endParaRPr kumimoji="0" lang="en-US"/>
          </a:p>
        </p:txBody>
      </p:sp>
    </p:spTree>
    <p:extLst>
      <p:ext uri="{BB962C8B-B14F-4D97-AF65-F5344CB8AC3E}">
        <p14:creationId xmlns:p14="http://schemas.microsoft.com/office/powerpoint/2010/main" xmlns="" val="2018897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Tujuan</a:t>
            </a:r>
            <a:r>
              <a:rPr lang="en-US" dirty="0"/>
              <a:t> </a:t>
            </a:r>
            <a:r>
              <a:rPr lang="en-US" dirty="0" err="1"/>
              <a:t>Instruksional</a:t>
            </a:r>
            <a:r>
              <a:rPr lang="en-US" dirty="0"/>
              <a:t> </a:t>
            </a:r>
            <a:r>
              <a:rPr lang="en-US" dirty="0" err="1"/>
              <a:t>Khusus</a:t>
            </a:r>
            <a:endParaRPr lang="en-US" dirty="0"/>
          </a:p>
        </p:txBody>
      </p:sp>
      <p:sp>
        <p:nvSpPr>
          <p:cNvPr id="3" name="Content Placeholder 2"/>
          <p:cNvSpPr>
            <a:spLocks noGrp="1"/>
          </p:cNvSpPr>
          <p:nvPr>
            <p:ph idx="1"/>
          </p:nvPr>
        </p:nvSpPr>
        <p:spPr/>
        <p:txBody>
          <a:bodyPr>
            <a:normAutofit fontScale="92500"/>
          </a:bodyPr>
          <a:lstStyle/>
          <a:p>
            <a:pPr marL="0" indent="0">
              <a:buNone/>
            </a:pPr>
            <a:r>
              <a:rPr lang="id-ID" dirty="0"/>
              <a:t>Pembinaan calon Ahli K3 bidang Listrik bertujuan sekurang-kurangnya memberikan ketrampilan melakukan:</a:t>
            </a:r>
            <a:endParaRPr lang="en-US" dirty="0"/>
          </a:p>
          <a:p>
            <a:pPr lvl="0" algn="just"/>
            <a:r>
              <a:rPr lang="en-GB" dirty="0" err="1"/>
              <a:t>Mengidentifikasi</a:t>
            </a:r>
            <a:r>
              <a:rPr lang="en-GB" dirty="0"/>
              <a:t> </a:t>
            </a:r>
            <a:r>
              <a:rPr lang="en-GB" dirty="0" err="1"/>
              <a:t>persyaratan</a:t>
            </a:r>
            <a:r>
              <a:rPr lang="en-GB" dirty="0"/>
              <a:t> PJK3 </a:t>
            </a:r>
            <a:r>
              <a:rPr lang="en-GB" dirty="0" err="1"/>
              <a:t>bidang</a:t>
            </a:r>
            <a:r>
              <a:rPr lang="en-GB" dirty="0"/>
              <a:t> </a:t>
            </a:r>
            <a:r>
              <a:rPr lang="en-GB" dirty="0" err="1"/>
              <a:t>listrik</a:t>
            </a:r>
            <a:endParaRPr lang="en-US" dirty="0"/>
          </a:p>
          <a:p>
            <a:pPr lvl="0" algn="just"/>
            <a:r>
              <a:rPr lang="en-GB" dirty="0" err="1"/>
              <a:t>Melaksanakan</a:t>
            </a:r>
            <a:r>
              <a:rPr lang="en-GB" dirty="0"/>
              <a:t> </a:t>
            </a:r>
            <a:r>
              <a:rPr lang="en-GB" dirty="0" err="1"/>
              <a:t>dan</a:t>
            </a:r>
            <a:r>
              <a:rPr lang="en-GB" dirty="0"/>
              <a:t> </a:t>
            </a:r>
            <a:r>
              <a:rPr lang="en-GB" dirty="0" err="1"/>
              <a:t>mengawasi</a:t>
            </a:r>
            <a:r>
              <a:rPr lang="en-GB" dirty="0"/>
              <a:t> </a:t>
            </a:r>
            <a:r>
              <a:rPr lang="en-GB" dirty="0" err="1"/>
              <a:t>pelaksanaan</a:t>
            </a:r>
            <a:r>
              <a:rPr lang="en-GB" dirty="0"/>
              <a:t> </a:t>
            </a:r>
            <a:r>
              <a:rPr lang="en-GB" dirty="0" err="1"/>
              <a:t>pembinaan</a:t>
            </a:r>
            <a:r>
              <a:rPr lang="en-GB" dirty="0"/>
              <a:t> </a:t>
            </a:r>
            <a:endParaRPr lang="en-US" dirty="0"/>
          </a:p>
          <a:p>
            <a:pPr lvl="0" algn="just"/>
            <a:r>
              <a:rPr lang="en-GB" dirty="0" err="1"/>
              <a:t>melakukan</a:t>
            </a:r>
            <a:r>
              <a:rPr lang="en-GB" dirty="0"/>
              <a:t> </a:t>
            </a:r>
            <a:r>
              <a:rPr lang="en-GB" dirty="0" err="1"/>
              <a:t>tugas</a:t>
            </a:r>
            <a:r>
              <a:rPr lang="en-GB" dirty="0"/>
              <a:t> </a:t>
            </a:r>
            <a:r>
              <a:rPr lang="en-GB" dirty="0" err="1"/>
              <a:t>dan</a:t>
            </a:r>
            <a:r>
              <a:rPr lang="en-GB" dirty="0"/>
              <a:t> </a:t>
            </a:r>
            <a:r>
              <a:rPr lang="en-GB" dirty="0" err="1"/>
              <a:t>fungsi</a:t>
            </a:r>
            <a:r>
              <a:rPr lang="en-GB" dirty="0"/>
              <a:t> </a:t>
            </a:r>
            <a:r>
              <a:rPr lang="en-GB" dirty="0" err="1"/>
              <a:t>Ahli</a:t>
            </a:r>
            <a:r>
              <a:rPr lang="en-GB" dirty="0"/>
              <a:t> K3 </a:t>
            </a:r>
            <a:r>
              <a:rPr lang="en-GB" dirty="0" err="1"/>
              <a:t>bidang</a:t>
            </a:r>
            <a:r>
              <a:rPr lang="en-GB" dirty="0"/>
              <a:t> </a:t>
            </a:r>
            <a:r>
              <a:rPr lang="en-GB" dirty="0" err="1"/>
              <a:t>Listrik</a:t>
            </a:r>
            <a:endParaRPr lang="en-US" dirty="0"/>
          </a:p>
          <a:p>
            <a:pPr algn="just"/>
            <a:r>
              <a:rPr lang="en-GB" dirty="0" err="1"/>
              <a:t>mengawasi</a:t>
            </a:r>
            <a:r>
              <a:rPr lang="id-ID" dirty="0"/>
              <a:t> pelaksanaan tugas teknisi K3 listrik</a:t>
            </a:r>
            <a:endParaRPr lang="en-US" dirty="0"/>
          </a:p>
        </p:txBody>
      </p:sp>
      <p:sp>
        <p:nvSpPr>
          <p:cNvPr id="4" name="Slide Number Placeholder 3"/>
          <p:cNvSpPr>
            <a:spLocks noGrp="1"/>
          </p:cNvSpPr>
          <p:nvPr>
            <p:ph type="sldNum" sz="quarter" idx="12"/>
          </p:nvPr>
        </p:nvSpPr>
        <p:spPr/>
        <p:txBody>
          <a:bodyPr/>
          <a:lstStyle/>
          <a:p>
            <a:fld id="{69E29E33-B620-47F9-BB04-8846C2A5AFCC}" type="slidenum">
              <a:rPr kumimoji="0" lang="en-US" smtClean="0"/>
              <a:pPr/>
              <a:t>4</a:t>
            </a:fld>
            <a:endParaRPr kumimoji="0" lang="en-US"/>
          </a:p>
        </p:txBody>
      </p:sp>
    </p:spTree>
    <p:extLst>
      <p:ext uri="{BB962C8B-B14F-4D97-AF65-F5344CB8AC3E}">
        <p14:creationId xmlns:p14="http://schemas.microsoft.com/office/powerpoint/2010/main" xmlns="" val="276646582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492896"/>
            <a:ext cx="8229600" cy="1143000"/>
          </a:xfrm>
        </p:spPr>
        <p:txBody>
          <a:bodyPr/>
          <a:lstStyle/>
          <a:p>
            <a:r>
              <a:rPr lang="id-ID" dirty="0" smtClean="0"/>
              <a:t>Terimakasih</a:t>
            </a:r>
            <a:endParaRPr lang="id-ID" dirty="0"/>
          </a:p>
        </p:txBody>
      </p:sp>
      <p:sp>
        <p:nvSpPr>
          <p:cNvPr id="3" name="Slide Number Placeholder 2"/>
          <p:cNvSpPr>
            <a:spLocks noGrp="1"/>
          </p:cNvSpPr>
          <p:nvPr>
            <p:ph type="sldNum" sz="quarter" idx="12"/>
          </p:nvPr>
        </p:nvSpPr>
        <p:spPr/>
        <p:txBody>
          <a:bodyPr/>
          <a:lstStyle/>
          <a:p>
            <a:fld id="{69E29E33-B620-47F9-BB04-8846C2A5AFCC}" type="slidenum">
              <a:rPr kumimoji="0" lang="en-US" smtClean="0"/>
              <a:pPr/>
              <a:t>40</a:t>
            </a:fld>
            <a:endParaRPr kumimoji="0" lang="en-US"/>
          </a:p>
        </p:txBody>
      </p:sp>
    </p:spTree>
    <p:extLst>
      <p:ext uri="{BB962C8B-B14F-4D97-AF65-F5344CB8AC3E}">
        <p14:creationId xmlns:p14="http://schemas.microsoft.com/office/powerpoint/2010/main" xmlns="" val="904787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i-FI" dirty="0"/>
              <a:t>1.	</a:t>
            </a:r>
            <a:r>
              <a:rPr lang="id-ID" dirty="0" smtClean="0"/>
              <a:t>T</a:t>
            </a:r>
            <a:r>
              <a:rPr lang="fi-FI" dirty="0" smtClean="0"/>
              <a:t>ujuan</a:t>
            </a:r>
            <a:r>
              <a:rPr lang="id-ID" dirty="0" smtClean="0"/>
              <a:t> </a:t>
            </a:r>
            <a:r>
              <a:rPr lang="fi-FI" dirty="0" smtClean="0"/>
              <a:t>Pelaksanaan K3</a:t>
            </a:r>
            <a:endParaRPr lang="id-ID" dirty="0"/>
          </a:p>
        </p:txBody>
      </p:sp>
      <p:sp>
        <p:nvSpPr>
          <p:cNvPr id="3" name="Content Placeholder 2"/>
          <p:cNvSpPr>
            <a:spLocks noGrp="1"/>
          </p:cNvSpPr>
          <p:nvPr>
            <p:ph idx="1"/>
          </p:nvPr>
        </p:nvSpPr>
        <p:spPr/>
        <p:txBody>
          <a:bodyPr>
            <a:normAutofit lnSpcReduction="10000"/>
          </a:bodyPr>
          <a:lstStyle/>
          <a:p>
            <a:pPr algn="just"/>
            <a:r>
              <a:rPr lang="id-ID" dirty="0" smtClean="0"/>
              <a:t>setiap </a:t>
            </a:r>
            <a:r>
              <a:rPr lang="id-ID" dirty="0"/>
              <a:t>tenaga kerja berhak mendapat perlindungan </a:t>
            </a:r>
            <a:r>
              <a:rPr lang="id-ID" dirty="0" smtClean="0"/>
              <a:t>atas keselamatan </a:t>
            </a:r>
            <a:r>
              <a:rPr lang="id-ID" dirty="0"/>
              <a:t>dalam melakukan pekerjaan untuk kesejahteraan </a:t>
            </a:r>
            <a:r>
              <a:rPr lang="id-ID" dirty="0" smtClean="0"/>
              <a:t>dan meningkatkan </a:t>
            </a:r>
            <a:r>
              <a:rPr lang="id-ID" dirty="0"/>
              <a:t>produksi serta produktivitas Nasional;</a:t>
            </a:r>
          </a:p>
          <a:p>
            <a:pPr algn="just"/>
            <a:r>
              <a:rPr lang="sv-SE" dirty="0" smtClean="0"/>
              <a:t>setiap </a:t>
            </a:r>
            <a:r>
              <a:rPr lang="sv-SE" dirty="0"/>
              <a:t>orang lainnya yang berada di tempat kerja </a:t>
            </a:r>
            <a:r>
              <a:rPr lang="sv-SE" dirty="0" smtClean="0"/>
              <a:t>perlu</a:t>
            </a:r>
            <a:r>
              <a:rPr lang="id-ID" dirty="0" smtClean="0"/>
              <a:t> terjamin </a:t>
            </a:r>
            <a:r>
              <a:rPr lang="id-ID" dirty="0"/>
              <a:t>pula keselamatannya;</a:t>
            </a:r>
          </a:p>
          <a:p>
            <a:pPr algn="just"/>
            <a:r>
              <a:rPr lang="id-ID" dirty="0" smtClean="0"/>
              <a:t>setiap </a:t>
            </a:r>
            <a:r>
              <a:rPr lang="id-ID" dirty="0"/>
              <a:t>sumber produksi perlu dipakai dan dipergunakan </a:t>
            </a:r>
            <a:r>
              <a:rPr lang="id-ID" dirty="0" smtClean="0"/>
              <a:t>secara aman </a:t>
            </a:r>
            <a:r>
              <a:rPr lang="id-ID" dirty="0"/>
              <a:t>dan effisien;</a:t>
            </a:r>
          </a:p>
          <a:p>
            <a:pPr marL="0" indent="0" algn="just">
              <a:buNone/>
            </a:pPr>
            <a:endParaRPr lang="id-ID" dirty="0"/>
          </a:p>
        </p:txBody>
      </p:sp>
      <p:sp>
        <p:nvSpPr>
          <p:cNvPr id="4" name="Slide Number Placeholder 3"/>
          <p:cNvSpPr>
            <a:spLocks noGrp="1"/>
          </p:cNvSpPr>
          <p:nvPr>
            <p:ph type="sldNum" sz="quarter" idx="12"/>
          </p:nvPr>
        </p:nvSpPr>
        <p:spPr/>
        <p:txBody>
          <a:bodyPr/>
          <a:lstStyle/>
          <a:p>
            <a:fld id="{69E29E33-B620-47F9-BB04-8846C2A5AFCC}" type="slidenum">
              <a:rPr kumimoji="0" lang="en-US" smtClean="0"/>
              <a:pPr/>
              <a:t>5</a:t>
            </a:fld>
            <a:endParaRPr kumimoji="0" lang="en-US"/>
          </a:p>
        </p:txBody>
      </p:sp>
    </p:spTree>
    <p:extLst>
      <p:ext uri="{BB962C8B-B14F-4D97-AF65-F5344CB8AC3E}">
        <p14:creationId xmlns:p14="http://schemas.microsoft.com/office/powerpoint/2010/main" xmlns="" val="2372554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id-ID" sz="1600" dirty="0"/>
              <a:t>.	</a:t>
            </a:r>
            <a:r>
              <a:rPr lang="id-ID" sz="1600" dirty="0" smtClean="0"/>
              <a:t>lanjutan 1. Tujuan </a:t>
            </a:r>
            <a:r>
              <a:rPr lang="id-ID" sz="1600" dirty="0"/>
              <a:t>Pelaksanaan K3</a:t>
            </a:r>
          </a:p>
        </p:txBody>
      </p:sp>
      <p:sp>
        <p:nvSpPr>
          <p:cNvPr id="3" name="Content Placeholder 2"/>
          <p:cNvSpPr>
            <a:spLocks noGrp="1"/>
          </p:cNvSpPr>
          <p:nvPr>
            <p:ph idx="1"/>
          </p:nvPr>
        </p:nvSpPr>
        <p:spPr/>
        <p:txBody>
          <a:bodyPr>
            <a:normAutofit fontScale="92500"/>
          </a:bodyPr>
          <a:lstStyle/>
          <a:p>
            <a:pPr algn="just"/>
            <a:r>
              <a:rPr lang="id-ID" dirty="0" smtClean="0"/>
              <a:t>untuk </a:t>
            </a:r>
            <a:r>
              <a:rPr lang="id-ID" dirty="0"/>
              <a:t>mewujudkan masyarakat </a:t>
            </a:r>
            <a:r>
              <a:rPr lang="id-ID" dirty="0" smtClean="0"/>
              <a:t>yang sejahtera;</a:t>
            </a:r>
          </a:p>
          <a:p>
            <a:pPr algn="just"/>
            <a:r>
              <a:rPr lang="id-ID" dirty="0" smtClean="0"/>
              <a:t>meningkatkan </a:t>
            </a:r>
            <a:r>
              <a:rPr lang="id-ID" dirty="0"/>
              <a:t>kualitas </a:t>
            </a:r>
            <a:r>
              <a:rPr lang="id-ID" dirty="0" smtClean="0"/>
              <a:t>tenaga kerja </a:t>
            </a:r>
            <a:r>
              <a:rPr lang="id-ID" dirty="0"/>
              <a:t>dan peransertanya dalam pembangunan serta </a:t>
            </a:r>
            <a:r>
              <a:rPr lang="id-ID" dirty="0" smtClean="0"/>
              <a:t>peningkatan perlindungan </a:t>
            </a:r>
            <a:r>
              <a:rPr lang="id-ID" dirty="0"/>
              <a:t>tenaga kerja dan keluarganya sesuai dengan harkat </a:t>
            </a:r>
            <a:r>
              <a:rPr lang="id-ID" dirty="0" smtClean="0"/>
              <a:t>dan martabat </a:t>
            </a:r>
            <a:r>
              <a:rPr lang="id-ID" dirty="0"/>
              <a:t>kemanusiaan;</a:t>
            </a:r>
          </a:p>
          <a:p>
            <a:pPr algn="just"/>
            <a:r>
              <a:rPr lang="id-ID" dirty="0" smtClean="0"/>
              <a:t>mewujudkan </a:t>
            </a:r>
            <a:r>
              <a:rPr lang="id-ID" dirty="0"/>
              <a:t>kesejahteraan pekerja/buruh dan keluarganya </a:t>
            </a:r>
            <a:r>
              <a:rPr lang="id-ID" dirty="0" smtClean="0"/>
              <a:t>dengan tetap memperhatikan </a:t>
            </a:r>
            <a:r>
              <a:rPr lang="id-ID" dirty="0"/>
              <a:t>perkembangan kemajuan dunia </a:t>
            </a:r>
            <a:r>
              <a:rPr lang="id-ID" dirty="0" smtClean="0"/>
              <a:t>usaha.</a:t>
            </a:r>
            <a:endParaRPr lang="id-ID" dirty="0"/>
          </a:p>
        </p:txBody>
      </p:sp>
      <p:sp>
        <p:nvSpPr>
          <p:cNvPr id="4" name="Slide Number Placeholder 3"/>
          <p:cNvSpPr>
            <a:spLocks noGrp="1"/>
          </p:cNvSpPr>
          <p:nvPr>
            <p:ph type="sldNum" sz="quarter" idx="12"/>
          </p:nvPr>
        </p:nvSpPr>
        <p:spPr/>
        <p:txBody>
          <a:bodyPr/>
          <a:lstStyle/>
          <a:p>
            <a:fld id="{69E29E33-B620-47F9-BB04-8846C2A5AFCC}" type="slidenum">
              <a:rPr kumimoji="0" lang="en-US" smtClean="0"/>
              <a:pPr/>
              <a:t>6</a:t>
            </a:fld>
            <a:endParaRPr kumimoji="0" lang="en-US"/>
          </a:p>
        </p:txBody>
      </p:sp>
    </p:spTree>
    <p:extLst>
      <p:ext uri="{BB962C8B-B14F-4D97-AF65-F5344CB8AC3E}">
        <p14:creationId xmlns:p14="http://schemas.microsoft.com/office/powerpoint/2010/main" xmlns="" val="3036129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2.	Pendekatan K3</a:t>
            </a:r>
          </a:p>
        </p:txBody>
      </p:sp>
      <p:sp>
        <p:nvSpPr>
          <p:cNvPr id="4" name="Text Box 1030"/>
          <p:cNvSpPr txBox="1">
            <a:spLocks noChangeArrowheads="1"/>
          </p:cNvSpPr>
          <p:nvPr/>
        </p:nvSpPr>
        <p:spPr bwMode="auto">
          <a:xfrm>
            <a:off x="1219200" y="1406525"/>
            <a:ext cx="7620000" cy="4816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9581" tIns="49791" rIns="99581" bIns="49791">
            <a:spAutoFit/>
          </a:bodyPr>
          <a:lstStyle>
            <a:lvl1pPr marL="441325" indent="-441325" defTabSz="995363" eaLnBrk="0" hangingPunct="0">
              <a:defRPr>
                <a:solidFill>
                  <a:schemeClr val="tx1"/>
                </a:solidFill>
                <a:latin typeface="Arial" pitchFamily="34" charset="0"/>
              </a:defRPr>
            </a:lvl1pPr>
            <a:lvl2pPr marL="1239838" indent="-563563" defTabSz="995363" eaLnBrk="0" hangingPunct="0">
              <a:defRPr>
                <a:solidFill>
                  <a:schemeClr val="tx1"/>
                </a:solidFill>
                <a:latin typeface="Arial" pitchFamily="34" charset="0"/>
              </a:defRPr>
            </a:lvl2pPr>
            <a:lvl3pPr marL="1143000" indent="-228600" defTabSz="995363" eaLnBrk="0" hangingPunct="0">
              <a:defRPr>
                <a:solidFill>
                  <a:schemeClr val="tx1"/>
                </a:solidFill>
                <a:latin typeface="Arial" pitchFamily="34" charset="0"/>
              </a:defRPr>
            </a:lvl3pPr>
            <a:lvl4pPr marL="1600200" indent="-228600" defTabSz="995363" eaLnBrk="0" hangingPunct="0">
              <a:defRPr>
                <a:solidFill>
                  <a:schemeClr val="tx1"/>
                </a:solidFill>
                <a:latin typeface="Arial" pitchFamily="34" charset="0"/>
              </a:defRPr>
            </a:lvl4pPr>
            <a:lvl5pPr marL="2057400" indent="-228600" defTabSz="995363" eaLnBrk="0" hangingPunct="0">
              <a:defRPr>
                <a:solidFill>
                  <a:schemeClr val="tx1"/>
                </a:solidFill>
                <a:latin typeface="Arial" pitchFamily="34" charset="0"/>
              </a:defRPr>
            </a:lvl5pPr>
            <a:lvl6pPr marL="2514600" indent="-228600" defTabSz="995363" eaLnBrk="0" fontAlgn="base" hangingPunct="0">
              <a:spcBef>
                <a:spcPct val="0"/>
              </a:spcBef>
              <a:spcAft>
                <a:spcPct val="0"/>
              </a:spcAft>
              <a:defRPr>
                <a:solidFill>
                  <a:schemeClr val="tx1"/>
                </a:solidFill>
                <a:latin typeface="Arial" pitchFamily="34" charset="0"/>
              </a:defRPr>
            </a:lvl6pPr>
            <a:lvl7pPr marL="2971800" indent="-228600" defTabSz="995363" eaLnBrk="0" fontAlgn="base" hangingPunct="0">
              <a:spcBef>
                <a:spcPct val="0"/>
              </a:spcBef>
              <a:spcAft>
                <a:spcPct val="0"/>
              </a:spcAft>
              <a:defRPr>
                <a:solidFill>
                  <a:schemeClr val="tx1"/>
                </a:solidFill>
                <a:latin typeface="Arial" pitchFamily="34" charset="0"/>
              </a:defRPr>
            </a:lvl7pPr>
            <a:lvl8pPr marL="3429000" indent="-228600" defTabSz="995363" eaLnBrk="0" fontAlgn="base" hangingPunct="0">
              <a:spcBef>
                <a:spcPct val="0"/>
              </a:spcBef>
              <a:spcAft>
                <a:spcPct val="0"/>
              </a:spcAft>
              <a:defRPr>
                <a:solidFill>
                  <a:schemeClr val="tx1"/>
                </a:solidFill>
                <a:latin typeface="Arial" pitchFamily="34" charset="0"/>
              </a:defRPr>
            </a:lvl8pPr>
            <a:lvl9pPr marL="3886200" indent="-228600" defTabSz="995363" eaLnBrk="0" fontAlgn="base" hangingPunct="0">
              <a:spcBef>
                <a:spcPct val="0"/>
              </a:spcBef>
              <a:spcAft>
                <a:spcPct val="0"/>
              </a:spcAft>
              <a:defRPr>
                <a:solidFill>
                  <a:schemeClr val="tx1"/>
                </a:solidFill>
                <a:latin typeface="Arial" pitchFamily="34" charset="0"/>
              </a:defRPr>
            </a:lvl9pPr>
          </a:lstStyle>
          <a:p>
            <a:pPr fontAlgn="base">
              <a:lnSpc>
                <a:spcPct val="70000"/>
              </a:lnSpc>
              <a:spcBef>
                <a:spcPct val="50000"/>
              </a:spcBef>
              <a:spcAft>
                <a:spcPct val="0"/>
              </a:spcAft>
              <a:buFontTx/>
              <a:buChar char="•"/>
            </a:pPr>
            <a:r>
              <a:rPr lang="en-US" sz="3100" dirty="0" err="1" smtClean="0">
                <a:solidFill>
                  <a:srgbClr val="1D3641"/>
                </a:solidFill>
                <a:latin typeface="Tahoma" pitchFamily="34" charset="0"/>
              </a:rPr>
              <a:t>Pendekatan</a:t>
            </a:r>
            <a:r>
              <a:rPr lang="en-US" sz="3100" dirty="0" smtClean="0">
                <a:solidFill>
                  <a:srgbClr val="1D3641"/>
                </a:solidFill>
                <a:latin typeface="Tahoma" pitchFamily="34" charset="0"/>
              </a:rPr>
              <a:t> </a:t>
            </a:r>
            <a:r>
              <a:rPr lang="en-US" sz="3100" dirty="0" err="1" smtClean="0">
                <a:solidFill>
                  <a:srgbClr val="1D3641"/>
                </a:solidFill>
                <a:latin typeface="Tahoma" pitchFamily="34" charset="0"/>
              </a:rPr>
              <a:t>Hukum</a:t>
            </a:r>
            <a:r>
              <a:rPr lang="en-US" sz="2700" dirty="0" smtClean="0">
                <a:solidFill>
                  <a:srgbClr val="1D3641"/>
                </a:solidFill>
                <a:latin typeface="Tahoma" pitchFamily="34" charset="0"/>
              </a:rPr>
              <a:t> </a:t>
            </a:r>
          </a:p>
          <a:p>
            <a:pPr lvl="1" fontAlgn="base">
              <a:lnSpc>
                <a:spcPct val="70000"/>
              </a:lnSpc>
              <a:spcBef>
                <a:spcPct val="50000"/>
              </a:spcBef>
              <a:spcAft>
                <a:spcPct val="0"/>
              </a:spcAft>
              <a:buFontTx/>
              <a:buChar char="•"/>
            </a:pPr>
            <a:r>
              <a:rPr lang="en-US" sz="2700" dirty="0" smtClean="0">
                <a:solidFill>
                  <a:srgbClr val="1D3641"/>
                </a:solidFill>
                <a:latin typeface="Tahoma" pitchFamily="34" charset="0"/>
              </a:rPr>
              <a:t>K3 </a:t>
            </a:r>
            <a:r>
              <a:rPr lang="en-US" sz="2700" dirty="0" err="1" smtClean="0">
                <a:solidFill>
                  <a:srgbClr val="1D3641"/>
                </a:solidFill>
                <a:latin typeface="Tahoma" pitchFamily="34" charset="0"/>
              </a:rPr>
              <a:t>merupakan</a:t>
            </a:r>
            <a:r>
              <a:rPr lang="en-US" sz="2700" dirty="0" smtClean="0">
                <a:solidFill>
                  <a:srgbClr val="1D3641"/>
                </a:solidFill>
                <a:latin typeface="Tahoma" pitchFamily="34" charset="0"/>
              </a:rPr>
              <a:t> </a:t>
            </a:r>
            <a:r>
              <a:rPr lang="en-US" sz="2700" dirty="0" err="1" smtClean="0">
                <a:solidFill>
                  <a:srgbClr val="1D3641"/>
                </a:solidFill>
                <a:latin typeface="Tahoma" pitchFamily="34" charset="0"/>
              </a:rPr>
              <a:t>ketentuan</a:t>
            </a:r>
            <a:r>
              <a:rPr lang="en-US" sz="2700" dirty="0" smtClean="0">
                <a:solidFill>
                  <a:srgbClr val="1D3641"/>
                </a:solidFill>
                <a:latin typeface="Tahoma" pitchFamily="34" charset="0"/>
              </a:rPr>
              <a:t> </a:t>
            </a:r>
            <a:r>
              <a:rPr lang="en-US" sz="2700" dirty="0" err="1" smtClean="0">
                <a:solidFill>
                  <a:srgbClr val="1D3641"/>
                </a:solidFill>
                <a:latin typeface="Tahoma" pitchFamily="34" charset="0"/>
              </a:rPr>
              <a:t>perundangan</a:t>
            </a:r>
            <a:r>
              <a:rPr lang="en-US" sz="2700" dirty="0" smtClean="0">
                <a:solidFill>
                  <a:srgbClr val="1D3641"/>
                </a:solidFill>
                <a:latin typeface="Tahoma" pitchFamily="34" charset="0"/>
              </a:rPr>
              <a:t> </a:t>
            </a:r>
          </a:p>
          <a:p>
            <a:pPr fontAlgn="base">
              <a:lnSpc>
                <a:spcPct val="70000"/>
              </a:lnSpc>
              <a:spcBef>
                <a:spcPct val="50000"/>
              </a:spcBef>
              <a:spcAft>
                <a:spcPct val="0"/>
              </a:spcAft>
              <a:buFontTx/>
              <a:buChar char="•"/>
            </a:pPr>
            <a:r>
              <a:rPr lang="en-US" sz="3100" dirty="0" err="1" smtClean="0">
                <a:solidFill>
                  <a:srgbClr val="1D3641"/>
                </a:solidFill>
                <a:latin typeface="Tahoma" pitchFamily="34" charset="0"/>
              </a:rPr>
              <a:t>Pendekatan</a:t>
            </a:r>
            <a:r>
              <a:rPr lang="en-US" sz="3100" dirty="0" smtClean="0">
                <a:solidFill>
                  <a:srgbClr val="1D3641"/>
                </a:solidFill>
                <a:latin typeface="Tahoma" pitchFamily="34" charset="0"/>
              </a:rPr>
              <a:t> </a:t>
            </a:r>
            <a:r>
              <a:rPr lang="en-US" sz="3100" dirty="0" err="1" smtClean="0">
                <a:solidFill>
                  <a:srgbClr val="1D3641"/>
                </a:solidFill>
                <a:latin typeface="Tahoma" pitchFamily="34" charset="0"/>
              </a:rPr>
              <a:t>Ekonomi</a:t>
            </a:r>
            <a:endParaRPr lang="en-US" sz="3100" dirty="0" smtClean="0">
              <a:solidFill>
                <a:srgbClr val="1D3641"/>
              </a:solidFill>
              <a:latin typeface="Tahoma" pitchFamily="34" charset="0"/>
            </a:endParaRPr>
          </a:p>
          <a:p>
            <a:pPr lvl="1" fontAlgn="base">
              <a:lnSpc>
                <a:spcPct val="70000"/>
              </a:lnSpc>
              <a:spcBef>
                <a:spcPct val="50000"/>
              </a:spcBef>
              <a:spcAft>
                <a:spcPct val="0"/>
              </a:spcAft>
              <a:buFontTx/>
              <a:buChar char="•"/>
            </a:pPr>
            <a:r>
              <a:rPr lang="en-US" sz="2700" dirty="0" smtClean="0">
                <a:solidFill>
                  <a:srgbClr val="1D3641"/>
                </a:solidFill>
                <a:latin typeface="Tahoma" pitchFamily="34" charset="0"/>
              </a:rPr>
              <a:t>K3 </a:t>
            </a:r>
            <a:r>
              <a:rPr lang="en-US" sz="2700" dirty="0" err="1" smtClean="0">
                <a:solidFill>
                  <a:srgbClr val="1D3641"/>
                </a:solidFill>
                <a:latin typeface="Tahoma" pitchFamily="34" charset="0"/>
              </a:rPr>
              <a:t>mencegah</a:t>
            </a:r>
            <a:r>
              <a:rPr lang="en-US" sz="2700" dirty="0" smtClean="0">
                <a:solidFill>
                  <a:srgbClr val="1D3641"/>
                </a:solidFill>
                <a:latin typeface="Tahoma" pitchFamily="34" charset="0"/>
              </a:rPr>
              <a:t> </a:t>
            </a:r>
            <a:r>
              <a:rPr lang="en-US" sz="2700" dirty="0" err="1" smtClean="0">
                <a:solidFill>
                  <a:srgbClr val="1D3641"/>
                </a:solidFill>
                <a:latin typeface="Tahoma" pitchFamily="34" charset="0"/>
              </a:rPr>
              <a:t>kerugian</a:t>
            </a:r>
            <a:endParaRPr lang="en-US" sz="2700" dirty="0" smtClean="0">
              <a:solidFill>
                <a:srgbClr val="1D3641"/>
              </a:solidFill>
              <a:latin typeface="Tahoma" pitchFamily="34" charset="0"/>
            </a:endParaRPr>
          </a:p>
          <a:p>
            <a:pPr lvl="1" fontAlgn="base">
              <a:lnSpc>
                <a:spcPct val="70000"/>
              </a:lnSpc>
              <a:spcBef>
                <a:spcPct val="50000"/>
              </a:spcBef>
              <a:spcAft>
                <a:spcPct val="0"/>
              </a:spcAft>
              <a:buFontTx/>
              <a:buChar char="•"/>
            </a:pPr>
            <a:r>
              <a:rPr lang="en-US" sz="2700" dirty="0" err="1" smtClean="0">
                <a:solidFill>
                  <a:srgbClr val="1D3641"/>
                </a:solidFill>
                <a:latin typeface="Tahoma" pitchFamily="34" charset="0"/>
              </a:rPr>
              <a:t>Meningkatkan</a:t>
            </a:r>
            <a:r>
              <a:rPr lang="en-US" sz="2700" dirty="0" smtClean="0">
                <a:solidFill>
                  <a:srgbClr val="1D3641"/>
                </a:solidFill>
                <a:latin typeface="Tahoma" pitchFamily="34" charset="0"/>
              </a:rPr>
              <a:t> </a:t>
            </a:r>
            <a:r>
              <a:rPr lang="en-US" sz="2700" dirty="0" err="1" smtClean="0">
                <a:solidFill>
                  <a:srgbClr val="1D3641"/>
                </a:solidFill>
                <a:latin typeface="Tahoma" pitchFamily="34" charset="0"/>
              </a:rPr>
              <a:t>produktivitas</a:t>
            </a:r>
            <a:endParaRPr lang="en-US" sz="2700" dirty="0" smtClean="0">
              <a:solidFill>
                <a:srgbClr val="1D3641"/>
              </a:solidFill>
              <a:latin typeface="Tahoma" pitchFamily="34" charset="0"/>
            </a:endParaRPr>
          </a:p>
          <a:p>
            <a:pPr fontAlgn="base">
              <a:lnSpc>
                <a:spcPct val="70000"/>
              </a:lnSpc>
              <a:spcBef>
                <a:spcPct val="50000"/>
              </a:spcBef>
              <a:spcAft>
                <a:spcPct val="0"/>
              </a:spcAft>
              <a:buFontTx/>
              <a:buChar char="•"/>
            </a:pPr>
            <a:r>
              <a:rPr lang="en-US" sz="2700" dirty="0" smtClean="0">
                <a:solidFill>
                  <a:srgbClr val="1D3641"/>
                </a:solidFill>
                <a:latin typeface="Tahoma" pitchFamily="34" charset="0"/>
              </a:rPr>
              <a:t> </a:t>
            </a:r>
            <a:r>
              <a:rPr lang="en-US" sz="3100" dirty="0" err="1" smtClean="0">
                <a:solidFill>
                  <a:srgbClr val="1D3641"/>
                </a:solidFill>
                <a:latin typeface="Tahoma" pitchFamily="34" charset="0"/>
              </a:rPr>
              <a:t>Pendekatan</a:t>
            </a:r>
            <a:r>
              <a:rPr lang="en-US" sz="3100" dirty="0" smtClean="0">
                <a:solidFill>
                  <a:srgbClr val="1D3641"/>
                </a:solidFill>
                <a:latin typeface="Tahoma" pitchFamily="34" charset="0"/>
              </a:rPr>
              <a:t> </a:t>
            </a:r>
            <a:r>
              <a:rPr lang="en-US" sz="3100" dirty="0" err="1" smtClean="0">
                <a:solidFill>
                  <a:srgbClr val="1D3641"/>
                </a:solidFill>
                <a:latin typeface="Tahoma" pitchFamily="34" charset="0"/>
              </a:rPr>
              <a:t>Kemanusiaan</a:t>
            </a:r>
            <a:endParaRPr lang="en-US" sz="3100" dirty="0" smtClean="0">
              <a:solidFill>
                <a:srgbClr val="1D3641"/>
              </a:solidFill>
              <a:latin typeface="Tahoma" pitchFamily="34" charset="0"/>
            </a:endParaRPr>
          </a:p>
          <a:p>
            <a:pPr lvl="1" fontAlgn="base">
              <a:lnSpc>
                <a:spcPct val="70000"/>
              </a:lnSpc>
              <a:spcBef>
                <a:spcPct val="50000"/>
              </a:spcBef>
              <a:spcAft>
                <a:spcPct val="0"/>
              </a:spcAft>
              <a:buFontTx/>
              <a:buChar char="•"/>
            </a:pPr>
            <a:r>
              <a:rPr lang="en-US" sz="2700" dirty="0" err="1" smtClean="0">
                <a:solidFill>
                  <a:srgbClr val="1D3641"/>
                </a:solidFill>
                <a:latin typeface="Tahoma" pitchFamily="34" charset="0"/>
              </a:rPr>
              <a:t>Kecelakaan</a:t>
            </a:r>
            <a:r>
              <a:rPr lang="en-US" sz="2700" dirty="0" smtClean="0">
                <a:solidFill>
                  <a:srgbClr val="1D3641"/>
                </a:solidFill>
                <a:latin typeface="Tahoma" pitchFamily="34" charset="0"/>
              </a:rPr>
              <a:t> </a:t>
            </a:r>
            <a:r>
              <a:rPr lang="en-US" sz="2700" dirty="0" err="1" smtClean="0">
                <a:solidFill>
                  <a:srgbClr val="1D3641"/>
                </a:solidFill>
                <a:latin typeface="Tahoma" pitchFamily="34" charset="0"/>
              </a:rPr>
              <a:t>menimbulkan</a:t>
            </a:r>
            <a:r>
              <a:rPr lang="en-US" sz="2700" dirty="0" smtClean="0">
                <a:solidFill>
                  <a:srgbClr val="1D3641"/>
                </a:solidFill>
                <a:latin typeface="Tahoma" pitchFamily="34" charset="0"/>
              </a:rPr>
              <a:t> </a:t>
            </a:r>
            <a:r>
              <a:rPr lang="en-US" sz="2700" dirty="0" err="1" smtClean="0">
                <a:solidFill>
                  <a:srgbClr val="1D3641"/>
                </a:solidFill>
                <a:latin typeface="Tahoma" pitchFamily="34" charset="0"/>
              </a:rPr>
              <a:t>penderitaan</a:t>
            </a:r>
            <a:r>
              <a:rPr lang="en-US" sz="2700" dirty="0" smtClean="0">
                <a:solidFill>
                  <a:srgbClr val="1D3641"/>
                </a:solidFill>
                <a:latin typeface="Tahoma" pitchFamily="34" charset="0"/>
              </a:rPr>
              <a:t> </a:t>
            </a:r>
            <a:r>
              <a:rPr lang="en-US" sz="2700" dirty="0" err="1" smtClean="0">
                <a:solidFill>
                  <a:srgbClr val="1D3641"/>
                </a:solidFill>
                <a:latin typeface="Tahoma" pitchFamily="34" charset="0"/>
              </a:rPr>
              <a:t>bagi</a:t>
            </a:r>
            <a:r>
              <a:rPr lang="en-US" sz="2700" dirty="0" smtClean="0">
                <a:solidFill>
                  <a:srgbClr val="1D3641"/>
                </a:solidFill>
                <a:latin typeface="Tahoma" pitchFamily="34" charset="0"/>
              </a:rPr>
              <a:t> </a:t>
            </a:r>
            <a:r>
              <a:rPr lang="en-US" sz="2700" dirty="0" err="1" smtClean="0">
                <a:solidFill>
                  <a:srgbClr val="1D3641"/>
                </a:solidFill>
                <a:latin typeface="Tahoma" pitchFamily="34" charset="0"/>
              </a:rPr>
              <a:t>sikorban</a:t>
            </a:r>
            <a:r>
              <a:rPr lang="en-US" sz="2700" dirty="0" smtClean="0">
                <a:solidFill>
                  <a:srgbClr val="1D3641"/>
                </a:solidFill>
                <a:latin typeface="Tahoma" pitchFamily="34" charset="0"/>
              </a:rPr>
              <a:t>/</a:t>
            </a:r>
            <a:r>
              <a:rPr lang="en-US" sz="2700" dirty="0" err="1" smtClean="0">
                <a:solidFill>
                  <a:srgbClr val="1D3641"/>
                </a:solidFill>
                <a:latin typeface="Tahoma" pitchFamily="34" charset="0"/>
              </a:rPr>
              <a:t>keluarganya</a:t>
            </a:r>
            <a:r>
              <a:rPr lang="en-US" sz="2700" dirty="0" smtClean="0">
                <a:solidFill>
                  <a:srgbClr val="1D3641"/>
                </a:solidFill>
                <a:latin typeface="Tahoma" pitchFamily="34" charset="0"/>
              </a:rPr>
              <a:t>.</a:t>
            </a:r>
          </a:p>
          <a:p>
            <a:pPr lvl="1" fontAlgn="base">
              <a:lnSpc>
                <a:spcPct val="70000"/>
              </a:lnSpc>
              <a:spcBef>
                <a:spcPct val="50000"/>
              </a:spcBef>
              <a:spcAft>
                <a:spcPct val="0"/>
              </a:spcAft>
              <a:buFontTx/>
              <a:buChar char="•"/>
            </a:pPr>
            <a:r>
              <a:rPr lang="en-US" sz="2700" dirty="0" smtClean="0">
                <a:solidFill>
                  <a:srgbClr val="1D3641"/>
                </a:solidFill>
                <a:latin typeface="Tahoma" pitchFamily="34" charset="0"/>
              </a:rPr>
              <a:t>K3 </a:t>
            </a:r>
            <a:r>
              <a:rPr lang="en-US" sz="2700" dirty="0" err="1" smtClean="0">
                <a:solidFill>
                  <a:srgbClr val="1D3641"/>
                </a:solidFill>
                <a:latin typeface="Tahoma" pitchFamily="34" charset="0"/>
              </a:rPr>
              <a:t>melindungi</a:t>
            </a:r>
            <a:r>
              <a:rPr lang="en-US" sz="2700" dirty="0" smtClean="0">
                <a:solidFill>
                  <a:srgbClr val="1D3641"/>
                </a:solidFill>
                <a:latin typeface="Tahoma" pitchFamily="34" charset="0"/>
              </a:rPr>
              <a:t> </a:t>
            </a:r>
            <a:r>
              <a:rPr lang="en-US" sz="2700" dirty="0" err="1" smtClean="0">
                <a:solidFill>
                  <a:srgbClr val="1D3641"/>
                </a:solidFill>
                <a:latin typeface="Tahoma" pitchFamily="34" charset="0"/>
              </a:rPr>
              <a:t>pekerja</a:t>
            </a:r>
            <a:r>
              <a:rPr lang="en-US" sz="2700" dirty="0" smtClean="0">
                <a:solidFill>
                  <a:srgbClr val="1D3641"/>
                </a:solidFill>
                <a:latin typeface="Tahoma" pitchFamily="34" charset="0"/>
              </a:rPr>
              <a:t> </a:t>
            </a:r>
            <a:r>
              <a:rPr lang="en-US" sz="2700" dirty="0" err="1" smtClean="0">
                <a:solidFill>
                  <a:srgbClr val="1D3641"/>
                </a:solidFill>
                <a:latin typeface="Tahoma" pitchFamily="34" charset="0"/>
              </a:rPr>
              <a:t>dan</a:t>
            </a:r>
            <a:r>
              <a:rPr lang="en-US" sz="2700" dirty="0" smtClean="0">
                <a:solidFill>
                  <a:srgbClr val="1D3641"/>
                </a:solidFill>
                <a:latin typeface="Tahoma" pitchFamily="34" charset="0"/>
              </a:rPr>
              <a:t> </a:t>
            </a:r>
            <a:r>
              <a:rPr lang="en-US" sz="2700" dirty="0" err="1" smtClean="0">
                <a:solidFill>
                  <a:srgbClr val="1D3641"/>
                </a:solidFill>
                <a:latin typeface="Tahoma" pitchFamily="34" charset="0"/>
              </a:rPr>
              <a:t>masyarakat</a:t>
            </a:r>
            <a:endParaRPr lang="en-US" sz="2700" dirty="0" smtClean="0">
              <a:solidFill>
                <a:srgbClr val="1D3641"/>
              </a:solidFill>
              <a:latin typeface="Tahoma" pitchFamily="34" charset="0"/>
            </a:endParaRPr>
          </a:p>
          <a:p>
            <a:pPr lvl="1" fontAlgn="base">
              <a:lnSpc>
                <a:spcPct val="70000"/>
              </a:lnSpc>
              <a:spcBef>
                <a:spcPct val="50000"/>
              </a:spcBef>
              <a:spcAft>
                <a:spcPct val="0"/>
              </a:spcAft>
              <a:buFontTx/>
              <a:buChar char="•"/>
            </a:pPr>
            <a:r>
              <a:rPr lang="en-US" sz="2700" dirty="0" smtClean="0">
                <a:solidFill>
                  <a:srgbClr val="1D3641"/>
                </a:solidFill>
                <a:latin typeface="Tahoma" pitchFamily="34" charset="0"/>
              </a:rPr>
              <a:t>K3 </a:t>
            </a:r>
            <a:r>
              <a:rPr lang="en-US" sz="2700" dirty="0" err="1" smtClean="0">
                <a:solidFill>
                  <a:srgbClr val="1D3641"/>
                </a:solidFill>
                <a:latin typeface="Tahoma" pitchFamily="34" charset="0"/>
              </a:rPr>
              <a:t>bagian</a:t>
            </a:r>
            <a:r>
              <a:rPr lang="en-US" sz="2700" dirty="0" smtClean="0">
                <a:solidFill>
                  <a:srgbClr val="1D3641"/>
                </a:solidFill>
                <a:latin typeface="Tahoma" pitchFamily="34" charset="0"/>
              </a:rPr>
              <a:t> </a:t>
            </a:r>
            <a:r>
              <a:rPr lang="en-US" sz="2700" dirty="0" err="1" smtClean="0">
                <a:solidFill>
                  <a:srgbClr val="1D3641"/>
                </a:solidFill>
                <a:latin typeface="Tahoma" pitchFamily="34" charset="0"/>
              </a:rPr>
              <a:t>dari</a:t>
            </a:r>
            <a:r>
              <a:rPr lang="en-US" sz="2700" dirty="0" smtClean="0">
                <a:solidFill>
                  <a:srgbClr val="1D3641"/>
                </a:solidFill>
                <a:latin typeface="Tahoma" pitchFamily="34" charset="0"/>
              </a:rPr>
              <a:t> HAM  </a:t>
            </a:r>
          </a:p>
        </p:txBody>
      </p:sp>
      <p:sp>
        <p:nvSpPr>
          <p:cNvPr id="5" name="Slide Number Placeholder 4"/>
          <p:cNvSpPr>
            <a:spLocks noGrp="1"/>
          </p:cNvSpPr>
          <p:nvPr>
            <p:ph type="sldNum" sz="quarter" idx="12"/>
          </p:nvPr>
        </p:nvSpPr>
        <p:spPr/>
        <p:txBody>
          <a:bodyPr/>
          <a:lstStyle/>
          <a:p>
            <a:fld id="{69E29E33-B620-47F9-BB04-8846C2A5AFCC}" type="slidenum">
              <a:rPr kumimoji="0" lang="en-US" smtClean="0"/>
              <a:pPr/>
              <a:t>7</a:t>
            </a:fld>
            <a:endParaRPr kumimoji="0" lang="en-US"/>
          </a:p>
        </p:txBody>
      </p:sp>
    </p:spTree>
    <p:extLst>
      <p:ext uri="{BB962C8B-B14F-4D97-AF65-F5344CB8AC3E}">
        <p14:creationId xmlns:p14="http://schemas.microsoft.com/office/powerpoint/2010/main" xmlns="" val="2611735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a:t>3.	Sejarah Regulasi </a:t>
            </a:r>
            <a:r>
              <a:rPr lang="id-ID" dirty="0" smtClean="0"/>
              <a:t>K3 di Indonesia</a:t>
            </a:r>
            <a:endParaRPr lang="id-ID" dirty="0"/>
          </a:p>
        </p:txBody>
      </p:sp>
      <p:sp>
        <p:nvSpPr>
          <p:cNvPr id="3" name="Content Placeholder 2"/>
          <p:cNvSpPr>
            <a:spLocks noGrp="1"/>
          </p:cNvSpPr>
          <p:nvPr>
            <p:ph idx="1"/>
          </p:nvPr>
        </p:nvSpPr>
        <p:spPr/>
        <p:txBody>
          <a:bodyPr/>
          <a:lstStyle/>
          <a:p>
            <a:pPr marL="0" lvl="0" indent="0" algn="just">
              <a:spcBef>
                <a:spcPts val="0"/>
              </a:spcBef>
              <a:buNone/>
            </a:pPr>
            <a:r>
              <a:rPr lang="id-ID" altLang="id-ID" sz="1800" dirty="0" smtClean="0">
                <a:solidFill>
                  <a:prstClr val="black"/>
                </a:solidFill>
                <a:latin typeface="Tahoma" pitchFamily="34" charset="0"/>
              </a:rPr>
              <a:t>1. </a:t>
            </a:r>
            <a:r>
              <a:rPr lang="en-US" altLang="id-ID" sz="1800" dirty="0" err="1" smtClean="0">
                <a:solidFill>
                  <a:prstClr val="black"/>
                </a:solidFill>
                <a:latin typeface="Tahoma" pitchFamily="34" charset="0"/>
              </a:rPr>
              <a:t>Peraturan</a:t>
            </a:r>
            <a:r>
              <a:rPr lang="en-US" altLang="id-ID" sz="1800" dirty="0" smtClean="0">
                <a:solidFill>
                  <a:prstClr val="black"/>
                </a:solidFill>
                <a:latin typeface="Tahoma" pitchFamily="34" charset="0"/>
              </a:rPr>
              <a:t> </a:t>
            </a:r>
            <a:r>
              <a:rPr lang="en-US" altLang="id-ID" sz="1800" dirty="0">
                <a:solidFill>
                  <a:prstClr val="black"/>
                </a:solidFill>
                <a:latin typeface="Tahoma" pitchFamily="34" charset="0"/>
              </a:rPr>
              <a:t>K3 </a:t>
            </a:r>
            <a:r>
              <a:rPr lang="en-US" altLang="id-ID" sz="1800" dirty="0" err="1">
                <a:solidFill>
                  <a:prstClr val="black"/>
                </a:solidFill>
                <a:latin typeface="Tahoma" pitchFamily="34" charset="0"/>
              </a:rPr>
              <a:t>Periode</a:t>
            </a:r>
            <a:r>
              <a:rPr lang="en-US" altLang="id-ID" sz="1800" dirty="0">
                <a:solidFill>
                  <a:prstClr val="black"/>
                </a:solidFill>
                <a:latin typeface="Tahoma" pitchFamily="34" charset="0"/>
              </a:rPr>
              <a:t> </a:t>
            </a:r>
            <a:r>
              <a:rPr lang="en-US" altLang="id-ID" sz="1800" dirty="0" err="1">
                <a:solidFill>
                  <a:prstClr val="black"/>
                </a:solidFill>
                <a:latin typeface="Tahoma" pitchFamily="34" charset="0"/>
              </a:rPr>
              <a:t>Tahun</a:t>
            </a:r>
            <a:r>
              <a:rPr lang="en-US" altLang="id-ID" sz="1800" dirty="0">
                <a:solidFill>
                  <a:prstClr val="black"/>
                </a:solidFill>
                <a:latin typeface="Tahoma" pitchFamily="34" charset="0"/>
              </a:rPr>
              <a:t> 1847 </a:t>
            </a:r>
            <a:r>
              <a:rPr lang="en-US" altLang="id-ID" sz="1800" dirty="0" err="1">
                <a:solidFill>
                  <a:prstClr val="black"/>
                </a:solidFill>
                <a:latin typeface="Tahoma" pitchFamily="34" charset="0"/>
              </a:rPr>
              <a:t>s.d</a:t>
            </a:r>
            <a:r>
              <a:rPr lang="en-US" altLang="id-ID" sz="1800" dirty="0">
                <a:solidFill>
                  <a:prstClr val="black"/>
                </a:solidFill>
                <a:latin typeface="Tahoma" pitchFamily="34" charset="0"/>
              </a:rPr>
              <a:t> 12 </a:t>
            </a:r>
            <a:r>
              <a:rPr lang="en-US" altLang="id-ID" sz="1800" dirty="0" err="1">
                <a:solidFill>
                  <a:prstClr val="black"/>
                </a:solidFill>
                <a:latin typeface="Tahoma" pitchFamily="34" charset="0"/>
              </a:rPr>
              <a:t>januari</a:t>
            </a:r>
            <a:r>
              <a:rPr lang="en-US" altLang="id-ID" sz="1800" dirty="0">
                <a:solidFill>
                  <a:prstClr val="black"/>
                </a:solidFill>
                <a:latin typeface="Tahoma" pitchFamily="34" charset="0"/>
              </a:rPr>
              <a:t> 1970</a:t>
            </a:r>
          </a:p>
          <a:p>
            <a:pPr marL="457200" lvl="1" indent="0" algn="just">
              <a:spcBef>
                <a:spcPts val="0"/>
              </a:spcBef>
              <a:buFontTx/>
              <a:buChar char="•"/>
            </a:pPr>
            <a:r>
              <a:rPr lang="en-US" altLang="id-ID" sz="1800" dirty="0" err="1">
                <a:solidFill>
                  <a:prstClr val="black"/>
                </a:solidFill>
                <a:latin typeface="Tahoma" pitchFamily="34" charset="0"/>
              </a:rPr>
              <a:t>Tahun</a:t>
            </a:r>
            <a:r>
              <a:rPr lang="en-US" altLang="id-ID" sz="1800" dirty="0">
                <a:solidFill>
                  <a:prstClr val="black"/>
                </a:solidFill>
                <a:latin typeface="Tahoma" pitchFamily="34" charset="0"/>
              </a:rPr>
              <a:t> 1847 , </a:t>
            </a:r>
            <a:r>
              <a:rPr lang="en-US" altLang="id-ID" sz="1800" dirty="0" err="1">
                <a:solidFill>
                  <a:prstClr val="black"/>
                </a:solidFill>
                <a:latin typeface="Tahoma" pitchFamily="34" charset="0"/>
              </a:rPr>
              <a:t>Hindia</a:t>
            </a:r>
            <a:r>
              <a:rPr lang="en-US" altLang="id-ID" sz="1800" dirty="0">
                <a:solidFill>
                  <a:prstClr val="black"/>
                </a:solidFill>
                <a:latin typeface="Tahoma" pitchFamily="34" charset="0"/>
              </a:rPr>
              <a:t> </a:t>
            </a:r>
            <a:r>
              <a:rPr lang="en-US" altLang="id-ID" sz="1800" dirty="0" err="1">
                <a:solidFill>
                  <a:prstClr val="black"/>
                </a:solidFill>
                <a:latin typeface="Tahoma" pitchFamily="34" charset="0"/>
              </a:rPr>
              <a:t>Belanda</a:t>
            </a:r>
            <a:r>
              <a:rPr lang="en-US" altLang="id-ID" sz="1800" dirty="0">
                <a:solidFill>
                  <a:prstClr val="black"/>
                </a:solidFill>
                <a:latin typeface="Tahoma" pitchFamily="34" charset="0"/>
              </a:rPr>
              <a:t> </a:t>
            </a:r>
            <a:r>
              <a:rPr lang="en-US" altLang="id-ID" sz="1800" dirty="0" err="1">
                <a:solidFill>
                  <a:prstClr val="black"/>
                </a:solidFill>
                <a:latin typeface="Tahoma" pitchFamily="34" charset="0"/>
              </a:rPr>
              <a:t>melakukan</a:t>
            </a:r>
            <a:r>
              <a:rPr lang="en-US" altLang="id-ID" sz="1800" dirty="0">
                <a:solidFill>
                  <a:prstClr val="black"/>
                </a:solidFill>
                <a:latin typeface="Tahoma" pitchFamily="34" charset="0"/>
              </a:rPr>
              <a:t> </a:t>
            </a:r>
            <a:r>
              <a:rPr lang="en-US" altLang="id-ID" sz="1800" dirty="0" err="1">
                <a:solidFill>
                  <a:prstClr val="black"/>
                </a:solidFill>
                <a:latin typeface="Tahoma" pitchFamily="34" charset="0"/>
              </a:rPr>
              <a:t>pengawasan</a:t>
            </a:r>
            <a:r>
              <a:rPr lang="en-US" altLang="id-ID" sz="1800" dirty="0">
                <a:solidFill>
                  <a:prstClr val="black"/>
                </a:solidFill>
                <a:latin typeface="Tahoma" pitchFamily="34" charset="0"/>
              </a:rPr>
              <a:t> </a:t>
            </a:r>
            <a:r>
              <a:rPr lang="en-US" altLang="id-ID" sz="1800" dirty="0" err="1">
                <a:solidFill>
                  <a:prstClr val="black"/>
                </a:solidFill>
                <a:latin typeface="Tahoma" pitchFamily="34" charset="0"/>
              </a:rPr>
              <a:t>penggunaan</a:t>
            </a:r>
            <a:r>
              <a:rPr lang="en-US" altLang="id-ID" sz="1800" dirty="0">
                <a:solidFill>
                  <a:prstClr val="black"/>
                </a:solidFill>
                <a:latin typeface="Tahoma" pitchFamily="34" charset="0"/>
              </a:rPr>
              <a:t> </a:t>
            </a:r>
            <a:r>
              <a:rPr lang="en-US" altLang="id-ID" sz="1800" dirty="0" err="1">
                <a:solidFill>
                  <a:prstClr val="black"/>
                </a:solidFill>
                <a:latin typeface="Tahoma" pitchFamily="34" charset="0"/>
              </a:rPr>
              <a:t>mesin</a:t>
            </a:r>
            <a:r>
              <a:rPr lang="en-US" altLang="id-ID" sz="1800" dirty="0">
                <a:solidFill>
                  <a:prstClr val="black"/>
                </a:solidFill>
                <a:latin typeface="Tahoma" pitchFamily="34" charset="0"/>
              </a:rPr>
              <a:t> </a:t>
            </a:r>
            <a:r>
              <a:rPr lang="en-US" altLang="id-ID" sz="1800" dirty="0" err="1" smtClean="0">
                <a:solidFill>
                  <a:prstClr val="black"/>
                </a:solidFill>
                <a:latin typeface="Tahoma" pitchFamily="34" charset="0"/>
              </a:rPr>
              <a:t>uap</a:t>
            </a:r>
            <a:r>
              <a:rPr lang="id-ID" altLang="id-ID" sz="1800" dirty="0" smtClean="0">
                <a:solidFill>
                  <a:prstClr val="black"/>
                </a:solidFill>
                <a:latin typeface="Tahoma" pitchFamily="34" charset="0"/>
              </a:rPr>
              <a:t>. </a:t>
            </a:r>
          </a:p>
          <a:p>
            <a:pPr marL="457200" lvl="1" indent="0" algn="just">
              <a:spcBef>
                <a:spcPts val="0"/>
              </a:spcBef>
              <a:buNone/>
            </a:pPr>
            <a:endParaRPr lang="en-US" altLang="id-ID" sz="1800" dirty="0">
              <a:solidFill>
                <a:prstClr val="black"/>
              </a:solidFill>
              <a:latin typeface="Tahoma" pitchFamily="34" charset="0"/>
            </a:endParaRPr>
          </a:p>
          <a:p>
            <a:pPr marL="457200" lvl="1" indent="0" algn="just">
              <a:spcBef>
                <a:spcPts val="0"/>
              </a:spcBef>
              <a:buFontTx/>
              <a:buChar char="•"/>
            </a:pPr>
            <a:r>
              <a:rPr lang="en-US" altLang="id-ID" sz="1800" dirty="0">
                <a:solidFill>
                  <a:prstClr val="black"/>
                </a:solidFill>
                <a:latin typeface="Tahoma" pitchFamily="34" charset="0"/>
              </a:rPr>
              <a:t>28 </a:t>
            </a:r>
            <a:r>
              <a:rPr lang="en-US" altLang="id-ID" sz="1800" dirty="0" err="1">
                <a:solidFill>
                  <a:prstClr val="black"/>
                </a:solidFill>
                <a:latin typeface="Tahoma" pitchFamily="34" charset="0"/>
              </a:rPr>
              <a:t>Pebruari</a:t>
            </a:r>
            <a:r>
              <a:rPr lang="en-US" altLang="id-ID" sz="1800" dirty="0">
                <a:solidFill>
                  <a:prstClr val="black"/>
                </a:solidFill>
                <a:latin typeface="Tahoma" pitchFamily="34" charset="0"/>
              </a:rPr>
              <a:t> 1852 </a:t>
            </a:r>
            <a:r>
              <a:rPr lang="en-US" altLang="id-ID" sz="1800" dirty="0" err="1">
                <a:solidFill>
                  <a:prstClr val="black"/>
                </a:solidFill>
                <a:latin typeface="Tahoma" pitchFamily="34" charset="0"/>
              </a:rPr>
              <a:t>Pemerintah</a:t>
            </a:r>
            <a:r>
              <a:rPr lang="en-US" altLang="id-ID" sz="1800" dirty="0">
                <a:solidFill>
                  <a:prstClr val="black"/>
                </a:solidFill>
                <a:latin typeface="Tahoma" pitchFamily="34" charset="0"/>
              </a:rPr>
              <a:t> </a:t>
            </a:r>
            <a:r>
              <a:rPr lang="en-US" altLang="id-ID" sz="1800" dirty="0" err="1">
                <a:solidFill>
                  <a:prstClr val="black"/>
                </a:solidFill>
                <a:latin typeface="Tahoma" pitchFamily="34" charset="0"/>
              </a:rPr>
              <a:t>Hindia</a:t>
            </a:r>
            <a:r>
              <a:rPr lang="en-US" altLang="id-ID" sz="1800" dirty="0">
                <a:solidFill>
                  <a:prstClr val="black"/>
                </a:solidFill>
                <a:latin typeface="Tahoma" pitchFamily="34" charset="0"/>
              </a:rPr>
              <a:t> </a:t>
            </a:r>
            <a:r>
              <a:rPr lang="en-US" altLang="id-ID" sz="1800" dirty="0" err="1">
                <a:solidFill>
                  <a:prstClr val="black"/>
                </a:solidFill>
                <a:latin typeface="Tahoma" pitchFamily="34" charset="0"/>
              </a:rPr>
              <a:t>Belanda</a:t>
            </a:r>
            <a:r>
              <a:rPr lang="en-US" altLang="id-ID" sz="1800" dirty="0">
                <a:solidFill>
                  <a:prstClr val="black"/>
                </a:solidFill>
                <a:latin typeface="Tahoma" pitchFamily="34" charset="0"/>
              </a:rPr>
              <a:t> </a:t>
            </a:r>
            <a:r>
              <a:rPr lang="en-US" altLang="id-ID" sz="1800" dirty="0" err="1">
                <a:solidFill>
                  <a:prstClr val="black"/>
                </a:solidFill>
                <a:latin typeface="Tahoma" pitchFamily="34" charset="0"/>
              </a:rPr>
              <a:t>mengeluarkan</a:t>
            </a:r>
            <a:r>
              <a:rPr lang="en-US" altLang="id-ID" sz="1800" dirty="0">
                <a:solidFill>
                  <a:prstClr val="black"/>
                </a:solidFill>
                <a:latin typeface="Tahoma" pitchFamily="34" charset="0"/>
              </a:rPr>
              <a:t> </a:t>
            </a:r>
            <a:r>
              <a:rPr lang="en-US" altLang="id-ID" sz="1800" dirty="0" err="1">
                <a:solidFill>
                  <a:prstClr val="black"/>
                </a:solidFill>
                <a:latin typeface="Tahoma" pitchFamily="34" charset="0"/>
              </a:rPr>
              <a:t>staatblad</a:t>
            </a:r>
            <a:r>
              <a:rPr lang="en-US" altLang="id-ID" sz="1800" dirty="0">
                <a:solidFill>
                  <a:prstClr val="black"/>
                </a:solidFill>
                <a:latin typeface="Tahoma" pitchFamily="34" charset="0"/>
              </a:rPr>
              <a:t> no. 20 </a:t>
            </a:r>
            <a:r>
              <a:rPr lang="en-US" altLang="id-ID" sz="1800" dirty="0" err="1">
                <a:solidFill>
                  <a:prstClr val="black"/>
                </a:solidFill>
                <a:latin typeface="Tahoma" pitchFamily="34" charset="0"/>
              </a:rPr>
              <a:t>tentang</a:t>
            </a:r>
            <a:r>
              <a:rPr lang="en-US" altLang="id-ID" sz="1800" dirty="0">
                <a:solidFill>
                  <a:prstClr val="black"/>
                </a:solidFill>
                <a:latin typeface="Tahoma" pitchFamily="34" charset="0"/>
              </a:rPr>
              <a:t> </a:t>
            </a:r>
            <a:r>
              <a:rPr lang="en-US" altLang="id-ID" sz="1800" dirty="0" err="1">
                <a:solidFill>
                  <a:prstClr val="black"/>
                </a:solidFill>
                <a:latin typeface="Tahoma" pitchFamily="34" charset="0"/>
              </a:rPr>
              <a:t>Keselamatan</a:t>
            </a:r>
            <a:r>
              <a:rPr lang="en-US" altLang="id-ID" sz="1800" dirty="0">
                <a:solidFill>
                  <a:prstClr val="black"/>
                </a:solidFill>
                <a:latin typeface="Tahoma" pitchFamily="34" charset="0"/>
              </a:rPr>
              <a:t> </a:t>
            </a:r>
            <a:r>
              <a:rPr lang="en-US" altLang="id-ID" sz="1800" dirty="0" err="1">
                <a:solidFill>
                  <a:prstClr val="black"/>
                </a:solidFill>
                <a:latin typeface="Tahoma" pitchFamily="34" charset="0"/>
              </a:rPr>
              <a:t>kerja</a:t>
            </a:r>
            <a:r>
              <a:rPr lang="en-US" altLang="id-ID" sz="1800" dirty="0">
                <a:solidFill>
                  <a:prstClr val="black"/>
                </a:solidFill>
                <a:latin typeface="Tahoma" pitchFamily="34" charset="0"/>
              </a:rPr>
              <a:t> </a:t>
            </a:r>
            <a:r>
              <a:rPr lang="en-US" altLang="id-ID" sz="1800" dirty="0" err="1">
                <a:solidFill>
                  <a:prstClr val="black"/>
                </a:solidFill>
                <a:latin typeface="Tahoma" pitchFamily="34" charset="0"/>
              </a:rPr>
              <a:t>pemakaian</a:t>
            </a:r>
            <a:r>
              <a:rPr lang="en-US" altLang="id-ID" sz="1800" dirty="0">
                <a:solidFill>
                  <a:prstClr val="black"/>
                </a:solidFill>
                <a:latin typeface="Tahoma" pitchFamily="34" charset="0"/>
              </a:rPr>
              <a:t>  </a:t>
            </a:r>
            <a:r>
              <a:rPr lang="en-US" altLang="id-ID" sz="1800" dirty="0" err="1">
                <a:solidFill>
                  <a:prstClr val="black"/>
                </a:solidFill>
                <a:latin typeface="Tahoma" pitchFamily="34" charset="0"/>
              </a:rPr>
              <a:t>mesin</a:t>
            </a:r>
            <a:r>
              <a:rPr lang="en-US" altLang="id-ID" sz="1800" dirty="0">
                <a:solidFill>
                  <a:prstClr val="black"/>
                </a:solidFill>
                <a:latin typeface="Tahoma" pitchFamily="34" charset="0"/>
              </a:rPr>
              <a:t> </a:t>
            </a:r>
            <a:r>
              <a:rPr lang="en-US" altLang="id-ID" sz="1800" dirty="0" err="1">
                <a:solidFill>
                  <a:prstClr val="black"/>
                </a:solidFill>
                <a:latin typeface="Tahoma" pitchFamily="34" charset="0"/>
              </a:rPr>
              <a:t>uap</a:t>
            </a:r>
            <a:r>
              <a:rPr lang="en-US" altLang="id-ID" sz="1800" dirty="0">
                <a:solidFill>
                  <a:prstClr val="black"/>
                </a:solidFill>
                <a:latin typeface="Tahoma" pitchFamily="34" charset="0"/>
              </a:rPr>
              <a:t>.</a:t>
            </a:r>
          </a:p>
          <a:p>
            <a:pPr marL="457200" lvl="1" indent="0" algn="just">
              <a:spcBef>
                <a:spcPts val="0"/>
              </a:spcBef>
              <a:buNone/>
            </a:pPr>
            <a:r>
              <a:rPr lang="en-US" altLang="id-ID" sz="1800" dirty="0">
                <a:solidFill>
                  <a:prstClr val="black"/>
                </a:solidFill>
                <a:latin typeface="Tahoma" pitchFamily="34" charset="0"/>
              </a:rPr>
              <a:t>  </a:t>
            </a:r>
          </a:p>
          <a:p>
            <a:pPr marL="457200" lvl="1" indent="0" algn="just">
              <a:spcBef>
                <a:spcPts val="0"/>
              </a:spcBef>
              <a:buFontTx/>
              <a:buChar char="•"/>
            </a:pPr>
            <a:r>
              <a:rPr lang="en-US" altLang="id-ID" sz="1800" dirty="0" err="1">
                <a:solidFill>
                  <a:prstClr val="black"/>
                </a:solidFill>
                <a:latin typeface="Tahoma" pitchFamily="34" charset="0"/>
              </a:rPr>
              <a:t>Veiligheid</a:t>
            </a:r>
            <a:r>
              <a:rPr lang="en-US" altLang="id-ID" sz="1800" dirty="0">
                <a:solidFill>
                  <a:prstClr val="black"/>
                </a:solidFill>
                <a:latin typeface="Tahoma" pitchFamily="34" charset="0"/>
              </a:rPr>
              <a:t>  </a:t>
            </a:r>
            <a:r>
              <a:rPr lang="en-US" altLang="id-ID" sz="1800" dirty="0" err="1">
                <a:solidFill>
                  <a:prstClr val="black"/>
                </a:solidFill>
                <a:latin typeface="Tahoma" pitchFamily="34" charset="0"/>
              </a:rPr>
              <a:t>Reglement</a:t>
            </a:r>
            <a:r>
              <a:rPr lang="en-US" altLang="id-ID" sz="1800" dirty="0">
                <a:solidFill>
                  <a:prstClr val="black"/>
                </a:solidFill>
                <a:latin typeface="Tahoma" pitchFamily="34" charset="0"/>
              </a:rPr>
              <a:t> (VR) </a:t>
            </a:r>
            <a:r>
              <a:rPr lang="en-US" altLang="id-ID" sz="1800" dirty="0" err="1">
                <a:solidFill>
                  <a:prstClr val="black"/>
                </a:solidFill>
                <a:latin typeface="Tahoma" pitchFamily="34" charset="0"/>
              </a:rPr>
              <a:t>tahun</a:t>
            </a:r>
            <a:r>
              <a:rPr lang="en-US" altLang="id-ID" sz="1800" dirty="0">
                <a:solidFill>
                  <a:prstClr val="black"/>
                </a:solidFill>
                <a:latin typeface="Tahoma" pitchFamily="34" charset="0"/>
              </a:rPr>
              <a:t> 1910 </a:t>
            </a:r>
            <a:r>
              <a:rPr lang="en-US" altLang="id-ID" sz="1800" dirty="0" err="1">
                <a:solidFill>
                  <a:prstClr val="black"/>
                </a:solidFill>
                <a:latin typeface="Tahoma" pitchFamily="34" charset="0"/>
              </a:rPr>
              <a:t>Staatblad</a:t>
            </a:r>
            <a:r>
              <a:rPr lang="en-US" altLang="id-ID" sz="1800" dirty="0">
                <a:solidFill>
                  <a:prstClr val="black"/>
                </a:solidFill>
                <a:latin typeface="Tahoma" pitchFamily="34" charset="0"/>
              </a:rPr>
              <a:t> No 406 </a:t>
            </a:r>
            <a:r>
              <a:rPr lang="en-US" altLang="id-ID" sz="1800" dirty="0" err="1">
                <a:solidFill>
                  <a:prstClr val="black"/>
                </a:solidFill>
                <a:latin typeface="Tahoma" pitchFamily="34" charset="0"/>
              </a:rPr>
              <a:t>tentang</a:t>
            </a:r>
            <a:r>
              <a:rPr lang="en-US" altLang="id-ID" sz="1800" dirty="0">
                <a:solidFill>
                  <a:prstClr val="black"/>
                </a:solidFill>
                <a:latin typeface="Tahoma" pitchFamily="34" charset="0"/>
              </a:rPr>
              <a:t> </a:t>
            </a:r>
            <a:r>
              <a:rPr lang="en-US" altLang="id-ID" sz="1800" dirty="0" err="1">
                <a:solidFill>
                  <a:prstClr val="black"/>
                </a:solidFill>
                <a:latin typeface="Tahoma" pitchFamily="34" charset="0"/>
              </a:rPr>
              <a:t>keselamatan</a:t>
            </a:r>
            <a:r>
              <a:rPr lang="en-US" altLang="id-ID" sz="1800" dirty="0">
                <a:solidFill>
                  <a:prstClr val="black"/>
                </a:solidFill>
                <a:latin typeface="Tahoma" pitchFamily="34" charset="0"/>
              </a:rPr>
              <a:t> </a:t>
            </a:r>
            <a:r>
              <a:rPr lang="en-US" altLang="id-ID" sz="1800" dirty="0" err="1">
                <a:solidFill>
                  <a:prstClr val="black"/>
                </a:solidFill>
                <a:latin typeface="Tahoma" pitchFamily="34" charset="0"/>
              </a:rPr>
              <a:t>kerja</a:t>
            </a:r>
            <a:r>
              <a:rPr lang="en-US" altLang="id-ID" sz="1800" dirty="0">
                <a:solidFill>
                  <a:prstClr val="black"/>
                </a:solidFill>
                <a:latin typeface="Tahoma" pitchFamily="34" charset="0"/>
              </a:rPr>
              <a:t> </a:t>
            </a:r>
            <a:r>
              <a:rPr lang="en-US" altLang="id-ID" sz="1800" dirty="0" err="1">
                <a:solidFill>
                  <a:prstClr val="black"/>
                </a:solidFill>
                <a:latin typeface="Tahoma" pitchFamily="34" charset="0"/>
              </a:rPr>
              <a:t>pemakaian</a:t>
            </a:r>
            <a:r>
              <a:rPr lang="en-US" altLang="id-ID" sz="1800" dirty="0">
                <a:solidFill>
                  <a:prstClr val="black"/>
                </a:solidFill>
                <a:latin typeface="Tahoma" pitchFamily="34" charset="0"/>
              </a:rPr>
              <a:t> diesel </a:t>
            </a:r>
            <a:r>
              <a:rPr lang="en-US" altLang="id-ID" sz="1800" dirty="0" err="1">
                <a:solidFill>
                  <a:prstClr val="black"/>
                </a:solidFill>
                <a:latin typeface="Tahoma" pitchFamily="34" charset="0"/>
              </a:rPr>
              <a:t>dan</a:t>
            </a:r>
            <a:r>
              <a:rPr lang="en-US" altLang="id-ID" sz="1800" dirty="0">
                <a:solidFill>
                  <a:prstClr val="black"/>
                </a:solidFill>
                <a:latin typeface="Tahoma" pitchFamily="34" charset="0"/>
              </a:rPr>
              <a:t> </a:t>
            </a:r>
            <a:r>
              <a:rPr lang="en-US" altLang="id-ID" sz="1800" dirty="0" err="1">
                <a:solidFill>
                  <a:prstClr val="black"/>
                </a:solidFill>
                <a:latin typeface="Tahoma" pitchFamily="34" charset="0"/>
              </a:rPr>
              <a:t>listrik</a:t>
            </a:r>
            <a:r>
              <a:rPr lang="en-US" altLang="id-ID" sz="1800" dirty="0">
                <a:solidFill>
                  <a:prstClr val="black"/>
                </a:solidFill>
                <a:latin typeface="Tahoma" pitchFamily="34" charset="0"/>
              </a:rPr>
              <a:t> di </a:t>
            </a:r>
            <a:r>
              <a:rPr lang="en-US" altLang="id-ID" sz="1800" dirty="0" err="1">
                <a:solidFill>
                  <a:prstClr val="black"/>
                </a:solidFill>
                <a:latin typeface="Tahoma" pitchFamily="34" charset="0"/>
              </a:rPr>
              <a:t>industri</a:t>
            </a:r>
            <a:r>
              <a:rPr lang="en-US" altLang="id-ID" sz="1800" dirty="0">
                <a:solidFill>
                  <a:prstClr val="black"/>
                </a:solidFill>
                <a:latin typeface="Tahoma" pitchFamily="34" charset="0"/>
              </a:rPr>
              <a:t> </a:t>
            </a:r>
            <a:r>
              <a:rPr lang="en-US" altLang="id-ID" sz="1800" dirty="0" err="1">
                <a:solidFill>
                  <a:prstClr val="black"/>
                </a:solidFill>
                <a:latin typeface="Tahoma" pitchFamily="34" charset="0"/>
              </a:rPr>
              <a:t>pengolahan</a:t>
            </a:r>
            <a:r>
              <a:rPr lang="en-US" altLang="id-ID" sz="1800" dirty="0">
                <a:solidFill>
                  <a:prstClr val="black"/>
                </a:solidFill>
                <a:latin typeface="Tahoma" pitchFamily="34" charset="0"/>
              </a:rPr>
              <a:t>.</a:t>
            </a:r>
          </a:p>
          <a:p>
            <a:pPr marL="457200" lvl="1" indent="0" algn="just">
              <a:spcBef>
                <a:spcPts val="0"/>
              </a:spcBef>
              <a:buFontTx/>
              <a:buChar char="•"/>
            </a:pPr>
            <a:endParaRPr lang="en-US" altLang="id-ID" sz="1800" dirty="0">
              <a:solidFill>
                <a:prstClr val="black"/>
              </a:solidFill>
              <a:latin typeface="Tahoma" pitchFamily="34" charset="0"/>
            </a:endParaRPr>
          </a:p>
          <a:p>
            <a:pPr marL="457200" lvl="1" indent="0" algn="just">
              <a:spcBef>
                <a:spcPts val="0"/>
              </a:spcBef>
              <a:buFontTx/>
              <a:buChar char="•"/>
            </a:pPr>
            <a:r>
              <a:rPr lang="en-US" altLang="id-ID" sz="1800" dirty="0" err="1">
                <a:solidFill>
                  <a:prstClr val="black"/>
                </a:solidFill>
                <a:latin typeface="Tahoma" pitchFamily="34" charset="0"/>
              </a:rPr>
              <a:t>Stoom</a:t>
            </a:r>
            <a:r>
              <a:rPr lang="en-US" altLang="id-ID" sz="1800" dirty="0">
                <a:solidFill>
                  <a:prstClr val="black"/>
                </a:solidFill>
                <a:latin typeface="Tahoma" pitchFamily="34" charset="0"/>
              </a:rPr>
              <a:t> </a:t>
            </a:r>
            <a:r>
              <a:rPr lang="en-US" altLang="id-ID" sz="1800" dirty="0" err="1">
                <a:solidFill>
                  <a:prstClr val="black"/>
                </a:solidFill>
                <a:latin typeface="Tahoma" pitchFamily="34" charset="0"/>
              </a:rPr>
              <a:t>Ordonantie</a:t>
            </a:r>
            <a:r>
              <a:rPr lang="en-US" altLang="id-ID" sz="1800" dirty="0">
                <a:solidFill>
                  <a:prstClr val="black"/>
                </a:solidFill>
                <a:latin typeface="Tahoma" pitchFamily="34" charset="0"/>
              </a:rPr>
              <a:t> </a:t>
            </a:r>
            <a:r>
              <a:rPr lang="en-US" altLang="id-ID" sz="1800" dirty="0" err="1">
                <a:solidFill>
                  <a:prstClr val="black"/>
                </a:solidFill>
                <a:latin typeface="Tahoma" pitchFamily="34" charset="0"/>
              </a:rPr>
              <a:t>dan</a:t>
            </a:r>
            <a:r>
              <a:rPr lang="en-US" altLang="id-ID" sz="1800" dirty="0">
                <a:solidFill>
                  <a:prstClr val="black"/>
                </a:solidFill>
                <a:latin typeface="Tahoma" pitchFamily="34" charset="0"/>
              </a:rPr>
              <a:t> </a:t>
            </a:r>
            <a:r>
              <a:rPr lang="en-US" altLang="id-ID" sz="1800" dirty="0" err="1">
                <a:solidFill>
                  <a:prstClr val="black"/>
                </a:solidFill>
                <a:latin typeface="Tahoma" pitchFamily="34" charset="0"/>
              </a:rPr>
              <a:t>stoom</a:t>
            </a:r>
            <a:r>
              <a:rPr lang="en-US" altLang="id-ID" sz="1800" dirty="0">
                <a:solidFill>
                  <a:prstClr val="black"/>
                </a:solidFill>
                <a:latin typeface="Tahoma" pitchFamily="34" charset="0"/>
              </a:rPr>
              <a:t> </a:t>
            </a:r>
            <a:r>
              <a:rPr lang="en-US" altLang="id-ID" sz="1800" dirty="0" err="1">
                <a:solidFill>
                  <a:prstClr val="black"/>
                </a:solidFill>
                <a:latin typeface="Tahoma" pitchFamily="34" charset="0"/>
              </a:rPr>
              <a:t>Verordening</a:t>
            </a:r>
            <a:r>
              <a:rPr lang="en-US" altLang="id-ID" sz="1800" dirty="0">
                <a:solidFill>
                  <a:prstClr val="black"/>
                </a:solidFill>
                <a:latin typeface="Tahoma" pitchFamily="34" charset="0"/>
              </a:rPr>
              <a:t> </a:t>
            </a:r>
            <a:r>
              <a:rPr lang="en-US" altLang="id-ID" sz="1800" dirty="0" err="1">
                <a:solidFill>
                  <a:prstClr val="black"/>
                </a:solidFill>
                <a:latin typeface="Tahoma" pitchFamily="34" charset="0"/>
              </a:rPr>
              <a:t>Tahun</a:t>
            </a:r>
            <a:r>
              <a:rPr lang="en-US" altLang="id-ID" sz="1800" dirty="0">
                <a:solidFill>
                  <a:prstClr val="black"/>
                </a:solidFill>
                <a:latin typeface="Tahoma" pitchFamily="34" charset="0"/>
              </a:rPr>
              <a:t> 1930 (</a:t>
            </a:r>
            <a:r>
              <a:rPr lang="en-US" altLang="id-ID" sz="1800" dirty="0" err="1">
                <a:solidFill>
                  <a:prstClr val="black"/>
                </a:solidFill>
                <a:latin typeface="Tahoma" pitchFamily="34" charset="0"/>
              </a:rPr>
              <a:t>Stbl</a:t>
            </a:r>
            <a:r>
              <a:rPr lang="en-US" altLang="id-ID" sz="1800" dirty="0">
                <a:solidFill>
                  <a:prstClr val="black"/>
                </a:solidFill>
                <a:latin typeface="Tahoma" pitchFamily="34" charset="0"/>
              </a:rPr>
              <a:t> No. 225 </a:t>
            </a:r>
            <a:r>
              <a:rPr lang="en-US" altLang="id-ID" sz="1800" dirty="0" err="1">
                <a:solidFill>
                  <a:prstClr val="black"/>
                </a:solidFill>
                <a:latin typeface="Tahoma" pitchFamily="34" charset="0"/>
              </a:rPr>
              <a:t>dan</a:t>
            </a:r>
            <a:r>
              <a:rPr lang="en-US" altLang="id-ID" sz="1800" dirty="0">
                <a:solidFill>
                  <a:prstClr val="black"/>
                </a:solidFill>
                <a:latin typeface="Tahoma" pitchFamily="34" charset="0"/>
              </a:rPr>
              <a:t> </a:t>
            </a:r>
            <a:r>
              <a:rPr lang="en-US" altLang="id-ID" sz="1800" dirty="0" err="1">
                <a:solidFill>
                  <a:prstClr val="black"/>
                </a:solidFill>
                <a:latin typeface="Tahoma" pitchFamily="34" charset="0"/>
              </a:rPr>
              <a:t>Stbl</a:t>
            </a:r>
            <a:r>
              <a:rPr lang="en-US" altLang="id-ID" sz="1800" dirty="0">
                <a:solidFill>
                  <a:prstClr val="black"/>
                </a:solidFill>
                <a:latin typeface="Tahoma" pitchFamily="34" charset="0"/>
              </a:rPr>
              <a:t> N0. 225) </a:t>
            </a:r>
            <a:r>
              <a:rPr lang="en-US" altLang="id-ID" sz="1800" dirty="0" err="1">
                <a:solidFill>
                  <a:prstClr val="black"/>
                </a:solidFill>
                <a:latin typeface="Tahoma" pitchFamily="34" charset="0"/>
              </a:rPr>
              <a:t>tentang</a:t>
            </a:r>
            <a:r>
              <a:rPr lang="en-US" altLang="id-ID" sz="1800" dirty="0">
                <a:solidFill>
                  <a:prstClr val="black"/>
                </a:solidFill>
                <a:latin typeface="Tahoma" pitchFamily="34" charset="0"/>
              </a:rPr>
              <a:t> </a:t>
            </a:r>
            <a:r>
              <a:rPr lang="en-US" altLang="id-ID" sz="1800" dirty="0" err="1">
                <a:solidFill>
                  <a:prstClr val="black"/>
                </a:solidFill>
                <a:latin typeface="Tahoma" pitchFamily="34" charset="0"/>
              </a:rPr>
              <a:t>keselamatan</a:t>
            </a:r>
            <a:r>
              <a:rPr lang="en-US" altLang="id-ID" sz="1800" dirty="0">
                <a:solidFill>
                  <a:prstClr val="black"/>
                </a:solidFill>
                <a:latin typeface="Tahoma" pitchFamily="34" charset="0"/>
              </a:rPr>
              <a:t> </a:t>
            </a:r>
            <a:r>
              <a:rPr lang="en-US" altLang="id-ID" sz="1800" dirty="0" err="1">
                <a:solidFill>
                  <a:prstClr val="black"/>
                </a:solidFill>
                <a:latin typeface="Tahoma" pitchFamily="34" charset="0"/>
              </a:rPr>
              <a:t>pemakaian</a:t>
            </a:r>
            <a:r>
              <a:rPr lang="en-US" altLang="id-ID" sz="1800" dirty="0">
                <a:solidFill>
                  <a:prstClr val="black"/>
                </a:solidFill>
                <a:latin typeface="Tahoma" pitchFamily="34" charset="0"/>
              </a:rPr>
              <a:t> </a:t>
            </a:r>
            <a:r>
              <a:rPr lang="en-US" altLang="id-ID" sz="1800" dirty="0" err="1">
                <a:solidFill>
                  <a:prstClr val="black"/>
                </a:solidFill>
                <a:latin typeface="Tahoma" pitchFamily="34" charset="0"/>
              </a:rPr>
              <a:t>pesawat</a:t>
            </a:r>
            <a:r>
              <a:rPr lang="en-US" altLang="id-ID" sz="1800" dirty="0">
                <a:solidFill>
                  <a:prstClr val="black"/>
                </a:solidFill>
                <a:latin typeface="Tahoma" pitchFamily="34" charset="0"/>
              </a:rPr>
              <a:t> </a:t>
            </a:r>
            <a:r>
              <a:rPr lang="en-US" altLang="id-ID" sz="1800" dirty="0" err="1">
                <a:solidFill>
                  <a:prstClr val="black"/>
                </a:solidFill>
                <a:latin typeface="Tahoma" pitchFamily="34" charset="0"/>
              </a:rPr>
              <a:t>uap</a:t>
            </a:r>
            <a:r>
              <a:rPr lang="en-US" altLang="id-ID" sz="1800" dirty="0">
                <a:solidFill>
                  <a:prstClr val="black"/>
                </a:solidFill>
                <a:latin typeface="Tahoma" pitchFamily="34" charset="0"/>
              </a:rPr>
              <a:t> ( </a:t>
            </a:r>
            <a:r>
              <a:rPr lang="en-US" altLang="id-ID" sz="1800" dirty="0" err="1">
                <a:solidFill>
                  <a:prstClr val="black"/>
                </a:solidFill>
                <a:latin typeface="Tahoma" pitchFamily="34" charset="0"/>
              </a:rPr>
              <a:t>sampai</a:t>
            </a:r>
            <a:r>
              <a:rPr lang="en-US" altLang="id-ID" sz="1800" dirty="0">
                <a:solidFill>
                  <a:prstClr val="black"/>
                </a:solidFill>
                <a:latin typeface="Tahoma" pitchFamily="34" charset="0"/>
              </a:rPr>
              <a:t> </a:t>
            </a:r>
            <a:r>
              <a:rPr lang="en-US" altLang="id-ID" sz="1800" dirty="0" err="1">
                <a:solidFill>
                  <a:prstClr val="black"/>
                </a:solidFill>
                <a:latin typeface="Tahoma" pitchFamily="34" charset="0"/>
              </a:rPr>
              <a:t>saat</a:t>
            </a:r>
            <a:r>
              <a:rPr lang="en-US" altLang="id-ID" sz="1800" dirty="0">
                <a:solidFill>
                  <a:prstClr val="black"/>
                </a:solidFill>
                <a:latin typeface="Tahoma" pitchFamily="34" charset="0"/>
              </a:rPr>
              <a:t> </a:t>
            </a:r>
            <a:r>
              <a:rPr lang="en-US" altLang="id-ID" sz="1800" dirty="0" err="1">
                <a:solidFill>
                  <a:prstClr val="black"/>
                </a:solidFill>
                <a:latin typeface="Tahoma" pitchFamily="34" charset="0"/>
              </a:rPr>
              <a:t>ini</a:t>
            </a:r>
            <a:r>
              <a:rPr lang="en-US" altLang="id-ID" sz="1800" dirty="0">
                <a:solidFill>
                  <a:prstClr val="black"/>
                </a:solidFill>
                <a:latin typeface="Tahoma" pitchFamily="34" charset="0"/>
              </a:rPr>
              <a:t> </a:t>
            </a:r>
            <a:r>
              <a:rPr lang="en-US" altLang="id-ID" sz="1800" dirty="0" err="1">
                <a:solidFill>
                  <a:prstClr val="black"/>
                </a:solidFill>
                <a:latin typeface="Tahoma" pitchFamily="34" charset="0"/>
              </a:rPr>
              <a:t>diterjemahkan</a:t>
            </a:r>
            <a:r>
              <a:rPr lang="en-US" altLang="id-ID" sz="1800" dirty="0">
                <a:solidFill>
                  <a:prstClr val="black"/>
                </a:solidFill>
                <a:latin typeface="Tahoma" pitchFamily="34" charset="0"/>
              </a:rPr>
              <a:t> </a:t>
            </a:r>
            <a:r>
              <a:rPr lang="en-US" altLang="id-ID" sz="1800" dirty="0" err="1">
                <a:solidFill>
                  <a:prstClr val="black"/>
                </a:solidFill>
                <a:latin typeface="Tahoma" pitchFamily="34" charset="0"/>
              </a:rPr>
              <a:t>menjadi</a:t>
            </a:r>
            <a:r>
              <a:rPr lang="en-US" altLang="id-ID" sz="1800" dirty="0">
                <a:solidFill>
                  <a:prstClr val="black"/>
                </a:solidFill>
                <a:latin typeface="Tahoma" pitchFamily="34" charset="0"/>
              </a:rPr>
              <a:t> </a:t>
            </a:r>
            <a:r>
              <a:rPr lang="en-US" altLang="id-ID" sz="1800" dirty="0" err="1">
                <a:solidFill>
                  <a:prstClr val="black"/>
                </a:solidFill>
                <a:latin typeface="Tahoma" pitchFamily="34" charset="0"/>
              </a:rPr>
              <a:t>UndangUndang</a:t>
            </a:r>
            <a:r>
              <a:rPr lang="en-US" altLang="id-ID" sz="1800" dirty="0">
                <a:solidFill>
                  <a:prstClr val="black"/>
                </a:solidFill>
                <a:latin typeface="Tahoma" pitchFamily="34" charset="0"/>
              </a:rPr>
              <a:t> </a:t>
            </a:r>
            <a:r>
              <a:rPr lang="en-US" altLang="id-ID" sz="1800" dirty="0" err="1">
                <a:solidFill>
                  <a:prstClr val="black"/>
                </a:solidFill>
                <a:latin typeface="Tahoma" pitchFamily="34" charset="0"/>
              </a:rPr>
              <a:t>dan</a:t>
            </a:r>
            <a:r>
              <a:rPr lang="en-US" altLang="id-ID" sz="1800" dirty="0">
                <a:solidFill>
                  <a:prstClr val="black"/>
                </a:solidFill>
                <a:latin typeface="Tahoma" pitchFamily="34" charset="0"/>
              </a:rPr>
              <a:t> </a:t>
            </a:r>
            <a:r>
              <a:rPr lang="en-US" altLang="id-ID" sz="1800" dirty="0" err="1">
                <a:solidFill>
                  <a:prstClr val="black"/>
                </a:solidFill>
                <a:latin typeface="Tahoma" pitchFamily="34" charset="0"/>
              </a:rPr>
              <a:t>Peraturan</a:t>
            </a:r>
            <a:r>
              <a:rPr lang="en-US" altLang="id-ID" sz="1800" dirty="0">
                <a:solidFill>
                  <a:prstClr val="black"/>
                </a:solidFill>
                <a:latin typeface="Tahoma" pitchFamily="34" charset="0"/>
              </a:rPr>
              <a:t> </a:t>
            </a:r>
            <a:r>
              <a:rPr lang="en-US" altLang="id-ID" sz="1800" dirty="0" err="1">
                <a:solidFill>
                  <a:prstClr val="black"/>
                </a:solidFill>
                <a:latin typeface="Tahoma" pitchFamily="34" charset="0"/>
              </a:rPr>
              <a:t>Uap</a:t>
            </a:r>
            <a:r>
              <a:rPr lang="en-US" altLang="id-ID" sz="1800" dirty="0">
                <a:solidFill>
                  <a:prstClr val="black"/>
                </a:solidFill>
                <a:latin typeface="Tahoma" pitchFamily="34" charset="0"/>
              </a:rPr>
              <a:t>).</a:t>
            </a:r>
          </a:p>
          <a:p>
            <a:endParaRPr lang="id-ID" dirty="0"/>
          </a:p>
        </p:txBody>
      </p:sp>
      <p:sp>
        <p:nvSpPr>
          <p:cNvPr id="4" name="Slide Number Placeholder 3"/>
          <p:cNvSpPr>
            <a:spLocks noGrp="1"/>
          </p:cNvSpPr>
          <p:nvPr>
            <p:ph type="sldNum" sz="quarter" idx="12"/>
          </p:nvPr>
        </p:nvSpPr>
        <p:spPr/>
        <p:txBody>
          <a:bodyPr/>
          <a:lstStyle/>
          <a:p>
            <a:fld id="{69E29E33-B620-47F9-BB04-8846C2A5AFCC}" type="slidenum">
              <a:rPr kumimoji="0" lang="en-US" smtClean="0"/>
              <a:pPr/>
              <a:t>8</a:t>
            </a:fld>
            <a:endParaRPr kumimoji="0" lang="en-US"/>
          </a:p>
        </p:txBody>
      </p:sp>
    </p:spTree>
    <p:extLst>
      <p:ext uri="{BB962C8B-B14F-4D97-AF65-F5344CB8AC3E}">
        <p14:creationId xmlns:p14="http://schemas.microsoft.com/office/powerpoint/2010/main" xmlns="" val="4089310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normAutofit/>
          </a:bodyPr>
          <a:lstStyle/>
          <a:p>
            <a:pPr algn="r"/>
            <a:r>
              <a:rPr lang="id-ID" sz="1600" dirty="0" smtClean="0"/>
              <a:t>lanjutan 3. Sejarah regulasi K3 di Indonesia </a:t>
            </a:r>
            <a:endParaRPr lang="id-ID" sz="1600" dirty="0"/>
          </a:p>
        </p:txBody>
      </p:sp>
      <p:sp>
        <p:nvSpPr>
          <p:cNvPr id="3" name="Content Placeholder 2"/>
          <p:cNvSpPr>
            <a:spLocks noGrp="1"/>
          </p:cNvSpPr>
          <p:nvPr>
            <p:ph idx="1"/>
          </p:nvPr>
        </p:nvSpPr>
        <p:spPr/>
        <p:txBody>
          <a:bodyPr/>
          <a:lstStyle/>
          <a:p>
            <a:pPr marL="627063" lvl="1" indent="-169863" algn="just">
              <a:spcBef>
                <a:spcPts val="0"/>
              </a:spcBef>
              <a:buFontTx/>
              <a:buChar char="•"/>
            </a:pPr>
            <a:r>
              <a:rPr lang="en-US" altLang="id-ID" sz="1800" dirty="0" err="1">
                <a:solidFill>
                  <a:prstClr val="black"/>
                </a:solidFill>
              </a:rPr>
              <a:t>Undang-Undang</a:t>
            </a:r>
            <a:r>
              <a:rPr lang="en-US" altLang="id-ID" sz="1800" dirty="0">
                <a:solidFill>
                  <a:prstClr val="black"/>
                </a:solidFill>
              </a:rPr>
              <a:t> </a:t>
            </a:r>
            <a:r>
              <a:rPr lang="en-US" altLang="id-ID" sz="1800" dirty="0" err="1">
                <a:solidFill>
                  <a:prstClr val="black"/>
                </a:solidFill>
              </a:rPr>
              <a:t>Penimbunan</a:t>
            </a:r>
            <a:r>
              <a:rPr lang="en-US" altLang="id-ID" sz="1800" dirty="0">
                <a:solidFill>
                  <a:prstClr val="black"/>
                </a:solidFill>
              </a:rPr>
              <a:t> </a:t>
            </a:r>
            <a:r>
              <a:rPr lang="en-US" altLang="id-ID" sz="1800" dirty="0" err="1">
                <a:solidFill>
                  <a:prstClr val="black"/>
                </a:solidFill>
              </a:rPr>
              <a:t>dan</a:t>
            </a:r>
            <a:r>
              <a:rPr lang="en-US" altLang="id-ID" sz="1800" dirty="0">
                <a:solidFill>
                  <a:prstClr val="black"/>
                </a:solidFill>
              </a:rPr>
              <a:t> </a:t>
            </a:r>
            <a:r>
              <a:rPr lang="en-US" altLang="id-ID" sz="1800" dirty="0" err="1">
                <a:solidFill>
                  <a:prstClr val="black"/>
                </a:solidFill>
              </a:rPr>
              <a:t>Penyimpan</a:t>
            </a:r>
            <a:r>
              <a:rPr lang="en-US" altLang="id-ID" sz="1800" dirty="0">
                <a:solidFill>
                  <a:prstClr val="black"/>
                </a:solidFill>
              </a:rPr>
              <a:t> </a:t>
            </a:r>
            <a:r>
              <a:rPr lang="en-US" altLang="id-ID" sz="1800" dirty="0" err="1">
                <a:solidFill>
                  <a:prstClr val="black"/>
                </a:solidFill>
              </a:rPr>
              <a:t>Minyak</a:t>
            </a:r>
            <a:r>
              <a:rPr lang="en-US" altLang="id-ID" sz="1800" dirty="0">
                <a:solidFill>
                  <a:prstClr val="black"/>
                </a:solidFill>
              </a:rPr>
              <a:t> </a:t>
            </a:r>
            <a:r>
              <a:rPr lang="en-US" altLang="id-ID" sz="1800" dirty="0" err="1">
                <a:solidFill>
                  <a:prstClr val="black"/>
                </a:solidFill>
              </a:rPr>
              <a:t>tanah</a:t>
            </a:r>
            <a:r>
              <a:rPr lang="en-US" altLang="id-ID" sz="1800" dirty="0">
                <a:solidFill>
                  <a:prstClr val="black"/>
                </a:solidFill>
              </a:rPr>
              <a:t> </a:t>
            </a:r>
            <a:r>
              <a:rPr lang="en-US" altLang="id-ID" sz="1800" dirty="0" err="1">
                <a:solidFill>
                  <a:prstClr val="black"/>
                </a:solidFill>
              </a:rPr>
              <a:t>dan</a:t>
            </a:r>
            <a:r>
              <a:rPr lang="en-US" altLang="id-ID" sz="1800" dirty="0">
                <a:solidFill>
                  <a:prstClr val="black"/>
                </a:solidFill>
              </a:rPr>
              <a:t> </a:t>
            </a:r>
            <a:r>
              <a:rPr lang="en-US" altLang="id-ID" sz="1800" dirty="0" err="1">
                <a:solidFill>
                  <a:prstClr val="black"/>
                </a:solidFill>
              </a:rPr>
              <a:t>bahan-bahan</a:t>
            </a:r>
            <a:r>
              <a:rPr lang="en-US" altLang="id-ID" sz="1800" dirty="0">
                <a:solidFill>
                  <a:prstClr val="black"/>
                </a:solidFill>
              </a:rPr>
              <a:t> </a:t>
            </a:r>
            <a:r>
              <a:rPr lang="en-US" altLang="id-ID" sz="1800" dirty="0" err="1">
                <a:solidFill>
                  <a:prstClr val="black"/>
                </a:solidFill>
              </a:rPr>
              <a:t>cair</a:t>
            </a:r>
            <a:r>
              <a:rPr lang="en-US" altLang="id-ID" sz="1800" dirty="0">
                <a:solidFill>
                  <a:prstClr val="black"/>
                </a:solidFill>
              </a:rPr>
              <a:t> </a:t>
            </a:r>
            <a:r>
              <a:rPr lang="en-US" altLang="id-ID" sz="1800" dirty="0" err="1">
                <a:solidFill>
                  <a:prstClr val="black"/>
                </a:solidFill>
              </a:rPr>
              <a:t>lainnya</a:t>
            </a:r>
            <a:r>
              <a:rPr lang="en-US" altLang="id-ID" sz="1800" dirty="0">
                <a:solidFill>
                  <a:prstClr val="black"/>
                </a:solidFill>
              </a:rPr>
              <a:t> yang </a:t>
            </a:r>
            <a:r>
              <a:rPr lang="en-US" altLang="id-ID" sz="1800" dirty="0" err="1">
                <a:solidFill>
                  <a:prstClr val="black"/>
                </a:solidFill>
              </a:rPr>
              <a:t>mudah</a:t>
            </a:r>
            <a:r>
              <a:rPr lang="en-US" altLang="id-ID" sz="1800" dirty="0">
                <a:solidFill>
                  <a:prstClr val="black"/>
                </a:solidFill>
              </a:rPr>
              <a:t> </a:t>
            </a:r>
            <a:r>
              <a:rPr lang="en-US" altLang="id-ID" sz="1800" dirty="0" err="1">
                <a:solidFill>
                  <a:prstClr val="black"/>
                </a:solidFill>
              </a:rPr>
              <a:t>menyala</a:t>
            </a:r>
            <a:r>
              <a:rPr lang="en-US" altLang="id-ID" sz="1800" dirty="0">
                <a:solidFill>
                  <a:prstClr val="black"/>
                </a:solidFill>
              </a:rPr>
              <a:t> (</a:t>
            </a:r>
            <a:r>
              <a:rPr lang="en-US" altLang="id-ID" sz="1800" dirty="0" err="1">
                <a:solidFill>
                  <a:prstClr val="black"/>
                </a:solidFill>
              </a:rPr>
              <a:t>stbl</a:t>
            </a:r>
            <a:r>
              <a:rPr lang="en-US" altLang="id-ID" sz="1800" dirty="0">
                <a:solidFill>
                  <a:prstClr val="black"/>
                </a:solidFill>
              </a:rPr>
              <a:t> 1927 No. 99. </a:t>
            </a:r>
          </a:p>
          <a:p>
            <a:pPr marL="627063" lvl="1" indent="-169863" algn="just">
              <a:spcBef>
                <a:spcPts val="0"/>
              </a:spcBef>
              <a:buFontTx/>
              <a:buChar char="•"/>
            </a:pPr>
            <a:endParaRPr lang="en-US" altLang="id-ID" sz="1800" dirty="0">
              <a:solidFill>
                <a:prstClr val="black"/>
              </a:solidFill>
            </a:endParaRPr>
          </a:p>
          <a:p>
            <a:pPr marL="627063" lvl="1" indent="-169863" algn="just">
              <a:spcBef>
                <a:spcPts val="0"/>
              </a:spcBef>
              <a:buFontTx/>
              <a:buChar char="•"/>
            </a:pPr>
            <a:r>
              <a:rPr lang="en-US" altLang="id-ID" sz="1800" dirty="0" err="1">
                <a:solidFill>
                  <a:prstClr val="black"/>
                </a:solidFill>
              </a:rPr>
              <a:t>Ordonantie</a:t>
            </a:r>
            <a:r>
              <a:rPr lang="en-US" altLang="id-ID" sz="1800" dirty="0">
                <a:solidFill>
                  <a:prstClr val="black"/>
                </a:solidFill>
              </a:rPr>
              <a:t> </a:t>
            </a:r>
            <a:r>
              <a:rPr lang="en-US" altLang="id-ID" sz="1800" dirty="0" err="1">
                <a:solidFill>
                  <a:prstClr val="black"/>
                </a:solidFill>
              </a:rPr>
              <a:t>menyangkut</a:t>
            </a:r>
            <a:r>
              <a:rPr lang="en-US" altLang="id-ID" sz="1800" dirty="0">
                <a:solidFill>
                  <a:prstClr val="black"/>
                </a:solidFill>
              </a:rPr>
              <a:t> </a:t>
            </a:r>
            <a:r>
              <a:rPr lang="en-US" altLang="id-ID" sz="1800" dirty="0" err="1">
                <a:solidFill>
                  <a:prstClr val="black"/>
                </a:solidFill>
              </a:rPr>
              <a:t>minyak</a:t>
            </a:r>
            <a:r>
              <a:rPr lang="en-US" altLang="id-ID" sz="1800" dirty="0">
                <a:solidFill>
                  <a:prstClr val="black"/>
                </a:solidFill>
              </a:rPr>
              <a:t> </a:t>
            </a:r>
            <a:r>
              <a:rPr lang="en-US" altLang="id-ID" sz="1800" dirty="0" err="1">
                <a:solidFill>
                  <a:prstClr val="black"/>
                </a:solidFill>
              </a:rPr>
              <a:t>tanah</a:t>
            </a:r>
            <a:r>
              <a:rPr lang="en-US" altLang="id-ID" sz="1800" dirty="0">
                <a:solidFill>
                  <a:prstClr val="black"/>
                </a:solidFill>
              </a:rPr>
              <a:t> </a:t>
            </a:r>
            <a:r>
              <a:rPr lang="en-US" altLang="id-ID" sz="1800" dirty="0" err="1">
                <a:solidFill>
                  <a:prstClr val="black"/>
                </a:solidFill>
              </a:rPr>
              <a:t>tahun</a:t>
            </a:r>
            <a:r>
              <a:rPr lang="en-US" altLang="id-ID" sz="1800" dirty="0">
                <a:solidFill>
                  <a:prstClr val="black"/>
                </a:solidFill>
              </a:rPr>
              <a:t> 1927 (</a:t>
            </a:r>
            <a:r>
              <a:rPr lang="en-US" altLang="id-ID" sz="1800" dirty="0" err="1">
                <a:solidFill>
                  <a:prstClr val="black"/>
                </a:solidFill>
              </a:rPr>
              <a:t>Stbl</a:t>
            </a:r>
            <a:r>
              <a:rPr lang="en-US" altLang="id-ID" sz="1800" dirty="0">
                <a:solidFill>
                  <a:prstClr val="black"/>
                </a:solidFill>
              </a:rPr>
              <a:t> 1927 No. 214)</a:t>
            </a:r>
          </a:p>
          <a:p>
            <a:pPr marL="627063" lvl="1" indent="-169863" algn="just">
              <a:spcBef>
                <a:spcPts val="0"/>
              </a:spcBef>
              <a:buFontTx/>
              <a:buChar char="•"/>
            </a:pPr>
            <a:endParaRPr lang="en-US" altLang="id-ID" sz="1800" dirty="0">
              <a:solidFill>
                <a:prstClr val="black"/>
              </a:solidFill>
            </a:endParaRPr>
          </a:p>
          <a:p>
            <a:pPr marL="627063" lvl="1" indent="-169863" algn="just">
              <a:spcBef>
                <a:spcPts val="0"/>
              </a:spcBef>
              <a:buFontTx/>
              <a:buChar char="•"/>
            </a:pPr>
            <a:r>
              <a:rPr lang="en-US" altLang="id-ID" sz="1800" dirty="0" err="1">
                <a:solidFill>
                  <a:prstClr val="black"/>
                </a:solidFill>
              </a:rPr>
              <a:t>Loodwit</a:t>
            </a:r>
            <a:r>
              <a:rPr lang="en-US" altLang="id-ID" sz="1800" dirty="0">
                <a:solidFill>
                  <a:prstClr val="black"/>
                </a:solidFill>
              </a:rPr>
              <a:t> </a:t>
            </a:r>
            <a:r>
              <a:rPr lang="en-US" altLang="id-ID" sz="1800" dirty="0" err="1">
                <a:solidFill>
                  <a:prstClr val="black"/>
                </a:solidFill>
              </a:rPr>
              <a:t>Ordonnantie</a:t>
            </a:r>
            <a:r>
              <a:rPr lang="en-US" altLang="id-ID" sz="1800" dirty="0">
                <a:solidFill>
                  <a:prstClr val="black"/>
                </a:solidFill>
              </a:rPr>
              <a:t>, </a:t>
            </a:r>
            <a:r>
              <a:rPr lang="en-US" altLang="id-ID" sz="1800" dirty="0" err="1">
                <a:solidFill>
                  <a:prstClr val="black"/>
                </a:solidFill>
              </a:rPr>
              <a:t>Stbl</a:t>
            </a:r>
            <a:r>
              <a:rPr lang="en-US" altLang="id-ID" sz="1800" dirty="0">
                <a:solidFill>
                  <a:prstClr val="black"/>
                </a:solidFill>
              </a:rPr>
              <a:t> No. 509 </a:t>
            </a:r>
            <a:r>
              <a:rPr lang="en-US" altLang="id-ID" sz="1800" dirty="0" err="1">
                <a:solidFill>
                  <a:prstClr val="black"/>
                </a:solidFill>
              </a:rPr>
              <a:t>tahun</a:t>
            </a:r>
            <a:r>
              <a:rPr lang="en-US" altLang="id-ID" sz="1800" dirty="0">
                <a:solidFill>
                  <a:prstClr val="black"/>
                </a:solidFill>
              </a:rPr>
              <a:t> 1931, yang </a:t>
            </a:r>
            <a:r>
              <a:rPr lang="en-US" altLang="id-ID" sz="1800" dirty="0" err="1">
                <a:solidFill>
                  <a:prstClr val="black"/>
                </a:solidFill>
              </a:rPr>
              <a:t>mengatur</a:t>
            </a:r>
            <a:r>
              <a:rPr lang="en-US" altLang="id-ID" sz="1800" dirty="0">
                <a:solidFill>
                  <a:prstClr val="black"/>
                </a:solidFill>
              </a:rPr>
              <a:t> </a:t>
            </a:r>
            <a:r>
              <a:rPr lang="en-US" altLang="id-ID" sz="1800" dirty="0" err="1">
                <a:solidFill>
                  <a:prstClr val="black"/>
                </a:solidFill>
              </a:rPr>
              <a:t>pengawsan</a:t>
            </a:r>
            <a:r>
              <a:rPr lang="en-US" altLang="id-ID" sz="1800" dirty="0">
                <a:solidFill>
                  <a:prstClr val="black"/>
                </a:solidFill>
              </a:rPr>
              <a:t> </a:t>
            </a:r>
            <a:r>
              <a:rPr lang="en-US" altLang="id-ID" sz="1800" dirty="0" err="1">
                <a:solidFill>
                  <a:prstClr val="black"/>
                </a:solidFill>
              </a:rPr>
              <a:t>terhadap</a:t>
            </a:r>
            <a:r>
              <a:rPr lang="en-US" altLang="id-ID" sz="1800" dirty="0">
                <a:solidFill>
                  <a:prstClr val="black"/>
                </a:solidFill>
              </a:rPr>
              <a:t> </a:t>
            </a:r>
            <a:r>
              <a:rPr lang="en-US" altLang="id-ID" sz="1800" dirty="0" err="1">
                <a:solidFill>
                  <a:prstClr val="black"/>
                </a:solidFill>
              </a:rPr>
              <a:t>bahan</a:t>
            </a:r>
            <a:r>
              <a:rPr lang="en-US" altLang="id-ID" sz="1800" dirty="0">
                <a:solidFill>
                  <a:prstClr val="black"/>
                </a:solidFill>
              </a:rPr>
              <a:t> yang </a:t>
            </a:r>
            <a:r>
              <a:rPr lang="en-US" altLang="id-ID" sz="1800" dirty="0" err="1">
                <a:solidFill>
                  <a:prstClr val="black"/>
                </a:solidFill>
              </a:rPr>
              <a:t>mengandung</a:t>
            </a:r>
            <a:r>
              <a:rPr lang="en-US" altLang="id-ID" sz="1800" dirty="0">
                <a:solidFill>
                  <a:prstClr val="black"/>
                </a:solidFill>
              </a:rPr>
              <a:t> </a:t>
            </a:r>
            <a:r>
              <a:rPr lang="en-US" altLang="id-ID" sz="1800" dirty="0" err="1">
                <a:solidFill>
                  <a:prstClr val="black"/>
                </a:solidFill>
              </a:rPr>
              <a:t>racun</a:t>
            </a:r>
            <a:r>
              <a:rPr lang="en-US" altLang="id-ID" sz="1800" dirty="0">
                <a:solidFill>
                  <a:prstClr val="black"/>
                </a:solidFill>
              </a:rPr>
              <a:t> (</a:t>
            </a:r>
            <a:r>
              <a:rPr lang="en-US" altLang="id-ID" sz="1800" dirty="0" err="1">
                <a:solidFill>
                  <a:prstClr val="black"/>
                </a:solidFill>
              </a:rPr>
              <a:t>pabrik</a:t>
            </a:r>
            <a:r>
              <a:rPr lang="en-US" altLang="id-ID" sz="1800" dirty="0">
                <a:solidFill>
                  <a:prstClr val="black"/>
                </a:solidFill>
              </a:rPr>
              <a:t> cat, </a:t>
            </a:r>
            <a:r>
              <a:rPr lang="en-US" altLang="id-ID" sz="1800" dirty="0" err="1">
                <a:solidFill>
                  <a:prstClr val="black"/>
                </a:solidFill>
              </a:rPr>
              <a:t>accu</a:t>
            </a:r>
            <a:r>
              <a:rPr lang="en-US" altLang="id-ID" sz="1800" dirty="0">
                <a:solidFill>
                  <a:prstClr val="black"/>
                </a:solidFill>
              </a:rPr>
              <a:t>, </a:t>
            </a:r>
            <a:r>
              <a:rPr lang="en-US" altLang="id-ID" sz="1800" dirty="0" err="1">
                <a:solidFill>
                  <a:prstClr val="black"/>
                </a:solidFill>
              </a:rPr>
              <a:t>percetakan</a:t>
            </a:r>
            <a:r>
              <a:rPr lang="en-US" altLang="id-ID" sz="1800" dirty="0">
                <a:solidFill>
                  <a:prstClr val="black"/>
                </a:solidFill>
              </a:rPr>
              <a:t> </a:t>
            </a:r>
            <a:r>
              <a:rPr lang="en-US" altLang="id-ID" sz="1800" dirty="0" err="1">
                <a:solidFill>
                  <a:prstClr val="black"/>
                </a:solidFill>
              </a:rPr>
              <a:t>dll</a:t>
            </a:r>
            <a:r>
              <a:rPr lang="en-US" altLang="id-ID" sz="1800" dirty="0">
                <a:solidFill>
                  <a:prstClr val="black"/>
                </a:solidFill>
              </a:rPr>
              <a:t>)</a:t>
            </a:r>
          </a:p>
          <a:p>
            <a:pPr marL="627063" lvl="1" indent="-169863" algn="just">
              <a:spcBef>
                <a:spcPts val="0"/>
              </a:spcBef>
              <a:buFontTx/>
              <a:buChar char="•"/>
            </a:pPr>
            <a:endParaRPr lang="en-US" altLang="id-ID" sz="1800" dirty="0">
              <a:solidFill>
                <a:prstClr val="black"/>
              </a:solidFill>
            </a:endParaRPr>
          </a:p>
          <a:p>
            <a:pPr marL="627063" lvl="1" indent="-169863" algn="just">
              <a:spcBef>
                <a:spcPts val="0"/>
              </a:spcBef>
              <a:buFontTx/>
              <a:buChar char="•"/>
            </a:pPr>
            <a:r>
              <a:rPr lang="en-US" altLang="id-ID" sz="1800" dirty="0" err="1">
                <a:solidFill>
                  <a:prstClr val="black"/>
                </a:solidFill>
              </a:rPr>
              <a:t>Vuurwerk</a:t>
            </a:r>
            <a:r>
              <a:rPr lang="en-US" altLang="id-ID" sz="1800" dirty="0">
                <a:solidFill>
                  <a:prstClr val="black"/>
                </a:solidFill>
              </a:rPr>
              <a:t> </a:t>
            </a:r>
            <a:r>
              <a:rPr lang="en-US" altLang="id-ID" sz="1800" dirty="0" err="1">
                <a:solidFill>
                  <a:prstClr val="black"/>
                </a:solidFill>
              </a:rPr>
              <a:t>Ordonantie</a:t>
            </a:r>
            <a:r>
              <a:rPr lang="en-US" altLang="id-ID" sz="1800" dirty="0">
                <a:solidFill>
                  <a:prstClr val="black"/>
                </a:solidFill>
              </a:rPr>
              <a:t> </a:t>
            </a:r>
            <a:r>
              <a:rPr lang="en-US" altLang="id-ID" sz="1800" dirty="0" err="1">
                <a:solidFill>
                  <a:prstClr val="black"/>
                </a:solidFill>
              </a:rPr>
              <a:t>dan</a:t>
            </a:r>
            <a:r>
              <a:rPr lang="en-US" altLang="id-ID" sz="1800" dirty="0">
                <a:solidFill>
                  <a:prstClr val="black"/>
                </a:solidFill>
              </a:rPr>
              <a:t> </a:t>
            </a:r>
            <a:r>
              <a:rPr lang="en-US" altLang="id-ID" sz="1800" dirty="0" err="1">
                <a:solidFill>
                  <a:prstClr val="black"/>
                </a:solidFill>
              </a:rPr>
              <a:t>Vuurwerk</a:t>
            </a:r>
            <a:r>
              <a:rPr lang="en-US" altLang="id-ID" sz="1800" dirty="0">
                <a:solidFill>
                  <a:prstClr val="black"/>
                </a:solidFill>
              </a:rPr>
              <a:t> </a:t>
            </a:r>
            <a:r>
              <a:rPr lang="en-US" altLang="id-ID" sz="1800" dirty="0" err="1">
                <a:solidFill>
                  <a:prstClr val="black"/>
                </a:solidFill>
              </a:rPr>
              <a:t>Verordening</a:t>
            </a:r>
            <a:r>
              <a:rPr lang="en-US" altLang="id-ID" sz="1800" dirty="0">
                <a:solidFill>
                  <a:prstClr val="black"/>
                </a:solidFill>
              </a:rPr>
              <a:t> </a:t>
            </a:r>
            <a:r>
              <a:rPr lang="en-US" altLang="id-ID" sz="1800" dirty="0" err="1">
                <a:solidFill>
                  <a:prstClr val="black"/>
                </a:solidFill>
              </a:rPr>
              <a:t>Stbl</a:t>
            </a:r>
            <a:r>
              <a:rPr lang="en-US" altLang="id-ID" sz="1800" dirty="0">
                <a:solidFill>
                  <a:prstClr val="black"/>
                </a:solidFill>
              </a:rPr>
              <a:t>. No. 143 </a:t>
            </a:r>
            <a:r>
              <a:rPr lang="en-US" altLang="id-ID" sz="1800" dirty="0" err="1">
                <a:solidFill>
                  <a:prstClr val="black"/>
                </a:solidFill>
              </a:rPr>
              <a:t>dan</a:t>
            </a:r>
            <a:r>
              <a:rPr lang="en-US" altLang="id-ID" sz="1800" dirty="0">
                <a:solidFill>
                  <a:prstClr val="black"/>
                </a:solidFill>
              </a:rPr>
              <a:t> no. 10 </a:t>
            </a:r>
            <a:r>
              <a:rPr lang="en-US" altLang="id-ID" sz="1800" dirty="0" err="1">
                <a:solidFill>
                  <a:prstClr val="black"/>
                </a:solidFill>
              </a:rPr>
              <a:t>tahun</a:t>
            </a:r>
            <a:r>
              <a:rPr lang="en-US" altLang="id-ID" sz="1800" dirty="0">
                <a:solidFill>
                  <a:prstClr val="black"/>
                </a:solidFill>
              </a:rPr>
              <a:t> 1932 </a:t>
            </a:r>
            <a:r>
              <a:rPr lang="en-US" altLang="id-ID" sz="1800" dirty="0" err="1">
                <a:solidFill>
                  <a:prstClr val="black"/>
                </a:solidFill>
              </a:rPr>
              <a:t>dan</a:t>
            </a:r>
            <a:r>
              <a:rPr lang="en-US" altLang="id-ID" sz="1800" dirty="0">
                <a:solidFill>
                  <a:prstClr val="black"/>
                </a:solidFill>
              </a:rPr>
              <a:t> </a:t>
            </a:r>
            <a:r>
              <a:rPr lang="en-US" altLang="id-ID" sz="1800" dirty="0" err="1">
                <a:solidFill>
                  <a:prstClr val="black"/>
                </a:solidFill>
              </a:rPr>
              <a:t>tahun</a:t>
            </a:r>
            <a:r>
              <a:rPr lang="en-US" altLang="id-ID" sz="1800" dirty="0">
                <a:solidFill>
                  <a:prstClr val="black"/>
                </a:solidFill>
              </a:rPr>
              <a:t> 1933, </a:t>
            </a:r>
            <a:r>
              <a:rPr lang="en-US" altLang="id-ID" sz="1800" dirty="0" err="1">
                <a:solidFill>
                  <a:prstClr val="black"/>
                </a:solidFill>
              </a:rPr>
              <a:t>mengatur</a:t>
            </a:r>
            <a:r>
              <a:rPr lang="en-US" altLang="id-ID" sz="1800" dirty="0">
                <a:solidFill>
                  <a:prstClr val="black"/>
                </a:solidFill>
              </a:rPr>
              <a:t> </a:t>
            </a:r>
            <a:r>
              <a:rPr lang="en-US" altLang="id-ID" sz="1800" dirty="0" err="1">
                <a:solidFill>
                  <a:prstClr val="black"/>
                </a:solidFill>
              </a:rPr>
              <a:t>pengawasan</a:t>
            </a:r>
            <a:r>
              <a:rPr lang="en-US" altLang="id-ID" sz="1800" dirty="0">
                <a:solidFill>
                  <a:prstClr val="black"/>
                </a:solidFill>
              </a:rPr>
              <a:t> </a:t>
            </a:r>
            <a:r>
              <a:rPr lang="en-US" altLang="id-ID" sz="1800" dirty="0" err="1">
                <a:solidFill>
                  <a:prstClr val="black"/>
                </a:solidFill>
              </a:rPr>
              <a:t>terhadap</a:t>
            </a:r>
            <a:r>
              <a:rPr lang="en-US" altLang="id-ID" sz="1800" dirty="0">
                <a:solidFill>
                  <a:prstClr val="black"/>
                </a:solidFill>
              </a:rPr>
              <a:t> </a:t>
            </a:r>
            <a:r>
              <a:rPr lang="en-US" altLang="id-ID" sz="1800" dirty="0" err="1">
                <a:solidFill>
                  <a:prstClr val="black"/>
                </a:solidFill>
              </a:rPr>
              <a:t>pelaksanaan</a:t>
            </a:r>
            <a:r>
              <a:rPr lang="en-US" altLang="id-ID" sz="1800" dirty="0">
                <a:solidFill>
                  <a:prstClr val="black"/>
                </a:solidFill>
              </a:rPr>
              <a:t> </a:t>
            </a:r>
            <a:r>
              <a:rPr lang="en-US" altLang="id-ID" sz="1800" dirty="0" err="1">
                <a:solidFill>
                  <a:prstClr val="black"/>
                </a:solidFill>
              </a:rPr>
              <a:t>undang-undang</a:t>
            </a:r>
            <a:r>
              <a:rPr lang="en-US" altLang="id-ID" sz="1800" dirty="0">
                <a:solidFill>
                  <a:prstClr val="black"/>
                </a:solidFill>
              </a:rPr>
              <a:t> </a:t>
            </a:r>
            <a:r>
              <a:rPr lang="en-US" altLang="id-ID" sz="1800" dirty="0" err="1">
                <a:solidFill>
                  <a:prstClr val="black"/>
                </a:solidFill>
              </a:rPr>
              <a:t>dan</a:t>
            </a:r>
            <a:r>
              <a:rPr lang="en-US" altLang="id-ID" sz="1800" dirty="0">
                <a:solidFill>
                  <a:prstClr val="black"/>
                </a:solidFill>
              </a:rPr>
              <a:t> </a:t>
            </a:r>
            <a:r>
              <a:rPr lang="en-US" altLang="id-ID" sz="1800" dirty="0" err="1">
                <a:solidFill>
                  <a:prstClr val="black"/>
                </a:solidFill>
              </a:rPr>
              <a:t>peraturan</a:t>
            </a:r>
            <a:r>
              <a:rPr lang="en-US" altLang="id-ID" sz="1800" dirty="0">
                <a:solidFill>
                  <a:prstClr val="black"/>
                </a:solidFill>
              </a:rPr>
              <a:t> </a:t>
            </a:r>
            <a:r>
              <a:rPr lang="en-US" altLang="id-ID" sz="1800" dirty="0" err="1">
                <a:solidFill>
                  <a:prstClr val="black"/>
                </a:solidFill>
              </a:rPr>
              <a:t>petasan</a:t>
            </a:r>
            <a:r>
              <a:rPr lang="en-US" altLang="id-ID" sz="1800" dirty="0">
                <a:solidFill>
                  <a:prstClr val="black"/>
                </a:solidFill>
              </a:rPr>
              <a:t>.</a:t>
            </a:r>
          </a:p>
          <a:p>
            <a:endParaRPr lang="id-ID" dirty="0"/>
          </a:p>
        </p:txBody>
      </p:sp>
      <p:sp>
        <p:nvSpPr>
          <p:cNvPr id="4" name="Slide Number Placeholder 3"/>
          <p:cNvSpPr>
            <a:spLocks noGrp="1"/>
          </p:cNvSpPr>
          <p:nvPr>
            <p:ph type="sldNum" sz="quarter" idx="12"/>
          </p:nvPr>
        </p:nvSpPr>
        <p:spPr/>
        <p:txBody>
          <a:bodyPr/>
          <a:lstStyle/>
          <a:p>
            <a:fld id="{69E29E33-B620-47F9-BB04-8846C2A5AFCC}" type="slidenum">
              <a:rPr kumimoji="0" lang="en-US" smtClean="0"/>
              <a:pPr/>
              <a:t>9</a:t>
            </a:fld>
            <a:endParaRPr kumimoji="0" lang="en-US"/>
          </a:p>
        </p:txBody>
      </p:sp>
    </p:spTree>
    <p:extLst>
      <p:ext uri="{BB962C8B-B14F-4D97-AF65-F5344CB8AC3E}">
        <p14:creationId xmlns:p14="http://schemas.microsoft.com/office/powerpoint/2010/main" xmlns="" val="33765078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1188</TotalTime>
  <Words>4437</Words>
  <Application>Microsoft Office PowerPoint</Application>
  <PresentationFormat>On-screen Show (4:3)</PresentationFormat>
  <Paragraphs>485</Paragraphs>
  <Slides>40</Slides>
  <Notes>17</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Slide 1</vt:lpstr>
      <vt:lpstr>MD1.  KEBIJAKAN PEMBINAAN DAN PENGAWASAN K3</vt:lpstr>
      <vt:lpstr>Tujuan Instruksional Umum</vt:lpstr>
      <vt:lpstr>Tujuan Instruksional Khusus</vt:lpstr>
      <vt:lpstr>1. Tujuan Pelaksanaan K3</vt:lpstr>
      <vt:lpstr>. lanjutan 1. Tujuan Pelaksanaan K3</vt:lpstr>
      <vt:lpstr>2. Pendekatan K3</vt:lpstr>
      <vt:lpstr>3. Sejarah Regulasi K3 di Indonesia</vt:lpstr>
      <vt:lpstr>lanjutan 3. Sejarah regulasi K3 di Indonesia </vt:lpstr>
      <vt:lpstr>lanjutan 3. Sejarah regulasi K3 di Indonesia </vt:lpstr>
      <vt:lpstr>lanjutan 3. Sejarah regulasi K3 di Indonesia </vt:lpstr>
      <vt:lpstr>lanjutan 3. Sejarah regulasi K3 di Indonesia </vt:lpstr>
      <vt:lpstr>lanjutan 3. Sejarah regulasi K3 di Indonesia </vt:lpstr>
      <vt:lpstr>lanjutan 3. Sejarah regulasi K3 di Indonesia </vt:lpstr>
      <vt:lpstr>4. UU Nomor 1 Tahun 1970 dan Peraturan Pelaksanaannya</vt:lpstr>
      <vt:lpstr>4. UU Nomor 1 Tahun 1970 dan Peraturan Pelaksanaannya</vt:lpstr>
      <vt:lpstr>Lanjutan UU Nomor 1 Tahun 1970 </vt:lpstr>
      <vt:lpstr>Lanjutan UU Nomor 1 Tahun 1970 </vt:lpstr>
      <vt:lpstr>Lanjutan UU Nomor 1 Tahun 1970 </vt:lpstr>
      <vt:lpstr>Lanjutan UU Nomor 1 Tahun 1970 </vt:lpstr>
      <vt:lpstr>Lanjutan UU Nomor 1 Tahun 1970 </vt:lpstr>
      <vt:lpstr>Lanjutan UU Nomor 1 Tahun 1970 </vt:lpstr>
      <vt:lpstr>Peraturan Pelaksanaan UU No 1 tahun 1970</vt:lpstr>
      <vt:lpstr>lanjutan peraturan pelaksana terkait listrik</vt:lpstr>
      <vt:lpstr>5. Sistem Pengawasan K3 Nasional </vt:lpstr>
      <vt:lpstr>6. Kewenangan pemerintah pusat dan daerah terkait pengawasan ketenagakerjaan</vt:lpstr>
      <vt:lpstr>7. Tugas dan Fungsi Pengawas Ketenagakerjaan dalam melakukan Pembinaan dan Pengawasan K3</vt:lpstr>
      <vt:lpstr>Slide 28</vt:lpstr>
      <vt:lpstr>8. Kelembagaan dan Personil K3 : PJK3, P2K3, Dewan K3, Asosiasi K3 dan Pusat K3/Balai K3</vt:lpstr>
      <vt:lpstr>Slide 30</vt:lpstr>
      <vt:lpstr>9. Dokumen Surat penunjukan PJK3 dan Ahli K3</vt:lpstr>
      <vt:lpstr>Contoh dokumen Surat penunjukan PJK3 dan Ahli K3</vt:lpstr>
      <vt:lpstr>10. Pedoman pembinaan calon Ahli K3 bidang listrik dan teknisi K3 Listrik</vt:lpstr>
      <vt:lpstr>11. Checklist pengawasan pelaksanaan pembinaan  Calon Ahli K3 bidang Listrik dan Teknisi K3 Listrik</vt:lpstr>
      <vt:lpstr>Contoh Sertfikat, SKP dan kartu Kewenangan</vt:lpstr>
      <vt:lpstr>12.   Tugas dan kewajiban dan kewenangan Ahli K3 bidang listrik dan teknisi K3 Listrik</vt:lpstr>
      <vt:lpstr>lanjutan 12. Tugas..</vt:lpstr>
      <vt:lpstr>13. Checklist pelaksanaan tugas ahli K3 bidang Listrik dan Teknisi K3 Listrik</vt:lpstr>
      <vt:lpstr>Quis</vt:lpstr>
      <vt:lpstr>Terimakasih</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MD1.  Kebijakan, pembinaan dan pengawasan K3</dc:title>
  <dc:creator>user</dc:creator>
  <cp:lastModifiedBy>Sony</cp:lastModifiedBy>
  <cp:revision>77</cp:revision>
  <dcterms:created xsi:type="dcterms:W3CDTF">2015-08-18T14:05:29Z</dcterms:created>
  <dcterms:modified xsi:type="dcterms:W3CDTF">2016-09-25T07:06:18Z</dcterms:modified>
</cp:coreProperties>
</file>