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724" r:id="rId4"/>
    <p:sldMasterId id="2147483736" r:id="rId5"/>
  </p:sldMasterIdLst>
  <p:notesMasterIdLst>
    <p:notesMasterId r:id="rId53"/>
  </p:notesMasterIdLst>
  <p:sldIdLst>
    <p:sldId id="257" r:id="rId6"/>
    <p:sldId id="302" r:id="rId7"/>
    <p:sldId id="284" r:id="rId8"/>
    <p:sldId id="320" r:id="rId9"/>
    <p:sldId id="319" r:id="rId10"/>
    <p:sldId id="300" r:id="rId11"/>
    <p:sldId id="321" r:id="rId12"/>
    <p:sldId id="322" r:id="rId13"/>
    <p:sldId id="323" r:id="rId14"/>
    <p:sldId id="327" r:id="rId15"/>
    <p:sldId id="324" r:id="rId16"/>
    <p:sldId id="328" r:id="rId17"/>
    <p:sldId id="301" r:id="rId18"/>
    <p:sldId id="325" r:id="rId19"/>
    <p:sldId id="329" r:id="rId20"/>
    <p:sldId id="303" r:id="rId21"/>
    <p:sldId id="330" r:id="rId22"/>
    <p:sldId id="307" r:id="rId23"/>
    <p:sldId id="331" r:id="rId24"/>
    <p:sldId id="306" r:id="rId25"/>
    <p:sldId id="332" r:id="rId26"/>
    <p:sldId id="334" r:id="rId27"/>
    <p:sldId id="335" r:id="rId28"/>
    <p:sldId id="336" r:id="rId29"/>
    <p:sldId id="337" r:id="rId30"/>
    <p:sldId id="339" r:id="rId31"/>
    <p:sldId id="340" r:id="rId32"/>
    <p:sldId id="341" r:id="rId33"/>
    <p:sldId id="342" r:id="rId34"/>
    <p:sldId id="343" r:id="rId35"/>
    <p:sldId id="344" r:id="rId36"/>
    <p:sldId id="293" r:id="rId37"/>
    <p:sldId id="309" r:id="rId38"/>
    <p:sldId id="310" r:id="rId39"/>
    <p:sldId id="316" r:id="rId40"/>
    <p:sldId id="286" r:id="rId41"/>
    <p:sldId id="317" r:id="rId42"/>
    <p:sldId id="318" r:id="rId43"/>
    <p:sldId id="287" r:id="rId44"/>
    <p:sldId id="311" r:id="rId45"/>
    <p:sldId id="312" r:id="rId46"/>
    <p:sldId id="313" r:id="rId47"/>
    <p:sldId id="314" r:id="rId48"/>
    <p:sldId id="291" r:id="rId49"/>
    <p:sldId id="315" r:id="rId50"/>
    <p:sldId id="292" r:id="rId51"/>
    <p:sldId id="345"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mi Munsah Ismail" initials="FMI" lastIdx="1" clrIdx="0">
    <p:extLst>
      <p:ext uri="{19B8F6BF-5375-455C-9EA6-DF929625EA0E}">
        <p15:presenceInfo xmlns:p15="http://schemas.microsoft.com/office/powerpoint/2012/main" xmlns="" userId="4a9c223faac6c2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926" autoAdjust="0"/>
    <p:restoredTop sz="97491" autoAdjust="0"/>
  </p:normalViewPr>
  <p:slideViewPr>
    <p:cSldViewPr>
      <p:cViewPr>
        <p:scale>
          <a:sx n="70" d="100"/>
          <a:sy n="70" d="100"/>
        </p:scale>
        <p:origin x="-1530" y="-84"/>
      </p:cViewPr>
      <p:guideLst>
        <p:guide orient="horz" pos="2160"/>
        <p:guide pos="2880"/>
      </p:guideLst>
    </p:cSldViewPr>
  </p:slideViewPr>
  <p:outlineViewPr>
    <p:cViewPr>
      <p:scale>
        <a:sx n="33" d="100"/>
        <a:sy n="33" d="100"/>
      </p:scale>
      <p:origin x="48" y="14832"/>
    </p:cViewPr>
  </p:outlineViewPr>
  <p:notesTextViewPr>
    <p:cViewPr>
      <p:scale>
        <a:sx n="125" d="100"/>
        <a:sy n="125" d="100"/>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7B0E24F0-9BD0-4184-83B1-389988A25446}" type="datetimeFigureOut">
              <a:rPr lang="en-US"/>
              <a:pPr>
                <a:defRPr/>
              </a:pPr>
              <a:t>6/26/2018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CFA5BB4-93B8-4DE8-8799-4F1C1DDF17DB}" type="slidenum">
              <a:rPr lang="en-US" altLang="en-US"/>
              <a:pPr/>
              <a:t>‹#›</a:t>
            </a:fld>
            <a:endParaRPr lang="en-US" altLang="en-US"/>
          </a:p>
        </p:txBody>
      </p:sp>
    </p:spTree>
    <p:extLst>
      <p:ext uri="{BB962C8B-B14F-4D97-AF65-F5344CB8AC3E}">
        <p14:creationId xmlns:p14="http://schemas.microsoft.com/office/powerpoint/2010/main" xmlns="" val="40629033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6260"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smtClean="0"/>
          </a:p>
        </p:txBody>
      </p:sp>
      <p:sp>
        <p:nvSpPr>
          <p:cNvPr id="96261" name="Date Placeholder 4"/>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58D0CE0-8F0F-4C30-AF57-1B6C98BEE3B3}" type="datetime8">
              <a:rPr lang="en-US" altLang="en-US"/>
              <a:pPr fontAlgn="base">
                <a:spcBef>
                  <a:spcPct val="0"/>
                </a:spcBef>
                <a:spcAft>
                  <a:spcPct val="0"/>
                </a:spcAft>
              </a:pPr>
              <a:t>6/26/2018 10:56 AM</a:t>
            </a:fld>
            <a:endParaRPr lang="en-US" altLang="en-US"/>
          </a:p>
        </p:txBody>
      </p:sp>
      <p:sp>
        <p:nvSpPr>
          <p:cNvPr id="96262" name="Footer Placeholder 5"/>
          <p:cNvSpPr>
            <a:spLocks noGrp="1"/>
          </p:cNvSpPr>
          <p:nvPr>
            <p:ph type="ftr" sz="quarter" idx="4"/>
          </p:nvPr>
        </p:nvSpPr>
        <p:spPr bwMode="auto">
          <a:xfrm>
            <a:off x="0" y="8685213"/>
            <a:ext cx="61722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500"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altLang="en-US" sz="50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500" smtClean="0">
                <a:solidFill>
                  <a:srgbClr val="000000"/>
                </a:solidFill>
              </a:rPr>
            </a:br>
            <a:r>
              <a:rPr lang="en-US" altLang="en-US" sz="500" smtClean="0">
                <a:solidFill>
                  <a:srgbClr val="000000"/>
                </a:solidFill>
              </a:rPr>
              <a:t>MICROSOFT MAKES NO WARRANTIES, EXPRESS, IMPLIED OR STATUTORY, AS TO THE INFORMATION IN THIS PRESENTATION.</a:t>
            </a:r>
          </a:p>
          <a:p>
            <a:pPr fontAlgn="base">
              <a:spcBef>
                <a:spcPct val="0"/>
              </a:spcBef>
              <a:spcAft>
                <a:spcPct val="0"/>
              </a:spcAft>
            </a:pPr>
            <a:endParaRPr lang="en-US" altLang="en-US" sz="500" smtClean="0"/>
          </a:p>
        </p:txBody>
      </p:sp>
      <p:sp>
        <p:nvSpPr>
          <p:cNvPr id="96263" name="Slide Number Placeholder 6"/>
          <p:cNvSpPr>
            <a:spLocks noGrp="1"/>
          </p:cNvSpPr>
          <p:nvPr>
            <p:ph type="sldNum" sz="quarter" idx="5"/>
          </p:nvPr>
        </p:nvSpPr>
        <p:spPr bwMode="auto">
          <a:xfrm>
            <a:off x="6172200" y="8685213"/>
            <a:ext cx="684213"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DDBA228-6C43-4990-BAA5-28E8ED3D1F0E}" type="slidenum">
              <a:rPr lang="en-US" altLang="en-US"/>
              <a:pPr/>
              <a:t>1</a:t>
            </a:fld>
            <a:endParaRPr lang="en-US" altLang="en-US"/>
          </a:p>
        </p:txBody>
      </p:sp>
    </p:spTree>
    <p:extLst>
      <p:ext uri="{BB962C8B-B14F-4D97-AF65-F5344CB8AC3E}">
        <p14:creationId xmlns:p14="http://schemas.microsoft.com/office/powerpoint/2010/main" xmlns="" val="3340583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12</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14</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15</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17</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19</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21</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23</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24</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25</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26</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27</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28</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29</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30</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31</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Contoh</a:t>
            </a:r>
            <a:r>
              <a:rPr lang="en-US" dirty="0" smtClean="0"/>
              <a:t> </a:t>
            </a:r>
            <a:r>
              <a:rPr lang="en-US" dirty="0" err="1" smtClean="0"/>
              <a:t>gambar</a:t>
            </a:r>
            <a:r>
              <a:rPr lang="en-US" dirty="0" smtClean="0"/>
              <a:t> </a:t>
            </a:r>
            <a:r>
              <a:rPr lang="en-US" dirty="0" err="1" smtClean="0"/>
              <a:t>rekapitulasi</a:t>
            </a:r>
            <a:r>
              <a:rPr lang="en-US" baseline="0" dirty="0" smtClean="0"/>
              <a:t> </a:t>
            </a:r>
            <a:r>
              <a:rPr lang="en-US" baseline="0" dirty="0" err="1" smtClean="0"/>
              <a:t>daya</a:t>
            </a:r>
            <a:r>
              <a:rPr lang="en-US" baseline="0" dirty="0" smtClean="0"/>
              <a:t> </a:t>
            </a:r>
            <a:r>
              <a:rPr lang="en-US" baseline="0" dirty="0" err="1" smtClean="0"/>
              <a:t>pembebanan</a:t>
            </a:r>
            <a:r>
              <a:rPr lang="en-US" baseline="0" dirty="0" smtClean="0"/>
              <a:t> </a:t>
            </a:r>
            <a:r>
              <a:rPr lang="en-US" baseline="0" dirty="0" err="1" smtClean="0"/>
              <a:t>pembangkit</a:t>
            </a:r>
            <a:r>
              <a:rPr lang="en-US" baseline="0" dirty="0" smtClean="0"/>
              <a:t>.</a:t>
            </a:r>
            <a:endParaRPr lang="en-US" baseline="0" dirty="0"/>
          </a:p>
          <a:p>
            <a:pPr marL="228600" indent="-228600">
              <a:buAutoNum type="arabicPeriod"/>
            </a:pPr>
            <a:r>
              <a:rPr lang="en-US" baseline="0" dirty="0" err="1" smtClean="0"/>
              <a:t>Latihan</a:t>
            </a:r>
            <a:r>
              <a:rPr lang="en-US" baseline="0" dirty="0" smtClean="0"/>
              <a:t> </a:t>
            </a:r>
            <a:r>
              <a:rPr lang="en-US" baseline="0" dirty="0" err="1" smtClean="0"/>
              <a:t>menghitung</a:t>
            </a:r>
            <a:r>
              <a:rPr lang="en-US" baseline="0" dirty="0" smtClean="0"/>
              <a:t> </a:t>
            </a:r>
            <a:r>
              <a:rPr lang="en-US" baseline="0" dirty="0" err="1" smtClean="0"/>
              <a:t>dan</a:t>
            </a:r>
            <a:r>
              <a:rPr lang="en-US" baseline="0" dirty="0" smtClean="0"/>
              <a:t> </a:t>
            </a:r>
            <a:r>
              <a:rPr lang="en-US" baseline="0" dirty="0" err="1" smtClean="0"/>
              <a:t>sesuaikan</a:t>
            </a:r>
            <a:r>
              <a:rPr lang="en-US" baseline="0" dirty="0" smtClean="0"/>
              <a:t> </a:t>
            </a:r>
            <a:r>
              <a:rPr lang="en-US" baseline="0" dirty="0" err="1" smtClean="0"/>
              <a:t>hasilnya</a:t>
            </a:r>
            <a:r>
              <a:rPr lang="en-US" baseline="0" dirty="0" smtClean="0"/>
              <a:t> </a:t>
            </a:r>
            <a:r>
              <a:rPr lang="en-US" baseline="0" dirty="0" err="1" smtClean="0"/>
              <a:t>dengan</a:t>
            </a:r>
            <a:r>
              <a:rPr lang="en-US" baseline="0" dirty="0" smtClean="0"/>
              <a:t> data </a:t>
            </a:r>
            <a:r>
              <a:rPr lang="en-US" baseline="0" dirty="0" err="1" smtClean="0"/>
              <a:t>pada</a:t>
            </a:r>
            <a:r>
              <a:rPr lang="en-US" baseline="0" dirty="0" smtClean="0"/>
              <a:t> </a:t>
            </a:r>
            <a:r>
              <a:rPr lang="en-US" baseline="0" dirty="0" err="1" smtClean="0"/>
              <a:t>gambar</a:t>
            </a:r>
            <a:endParaRPr lang="en-US" baseline="0" dirty="0" smtClean="0"/>
          </a:p>
          <a:p>
            <a:pPr marL="228600" indent="-228600">
              <a:buAutoNum type="arabicPeriod"/>
            </a:pPr>
            <a:r>
              <a:rPr lang="en-US" baseline="0" dirty="0" err="1" smtClean="0"/>
              <a:t>Contoh</a:t>
            </a:r>
            <a:r>
              <a:rPr lang="en-US" baseline="0" dirty="0" smtClean="0"/>
              <a:t> name plate </a:t>
            </a:r>
            <a:r>
              <a:rPr lang="en-US" baseline="0" dirty="0" err="1" smtClean="0"/>
              <a:t>pebangkit</a:t>
            </a:r>
            <a:r>
              <a:rPr lang="en-US" baseline="0" dirty="0" smtClean="0"/>
              <a:t>.</a:t>
            </a: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32</a:t>
            </a:fld>
            <a:endParaRPr lang="en-US" altLang="en-US"/>
          </a:p>
        </p:txBody>
      </p:sp>
    </p:spTree>
    <p:extLst>
      <p:ext uri="{BB962C8B-B14F-4D97-AF65-F5344CB8AC3E}">
        <p14:creationId xmlns:p14="http://schemas.microsoft.com/office/powerpoint/2010/main" xmlns="" val="314327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Penayangan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perencanaan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menjelaskan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situasi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perencanaan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terkait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daerah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mengacu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a:t>
            </a:r>
            <a:r>
              <a:rPr lang="en-US" sz="1200" kern="1200" dirty="0" smtClean="0">
                <a:solidFill>
                  <a:schemeClr val="tx1"/>
                </a:solidFill>
                <a:effectLst/>
                <a:latin typeface="+mn-lt"/>
                <a:ea typeface="+mn-ea"/>
                <a:cs typeface="+mn-cs"/>
              </a:rPr>
              <a:t> SNI 0225-2011 </a:t>
            </a:r>
            <a:r>
              <a:rPr lang="en-US" sz="1200" kern="1200" dirty="0" err="1" smtClean="0">
                <a:solidFill>
                  <a:schemeClr val="tx1"/>
                </a:solidFill>
                <a:effectLst/>
                <a:latin typeface="+mn-lt"/>
                <a:ea typeface="+mn-ea"/>
                <a:cs typeface="+mn-cs"/>
              </a:rPr>
              <a:t>bab</a:t>
            </a:r>
            <a:r>
              <a:rPr lang="en-US" sz="1200" kern="1200" dirty="0" smtClean="0">
                <a:solidFill>
                  <a:schemeClr val="tx1"/>
                </a:solidFill>
                <a:effectLst/>
                <a:latin typeface="+mn-lt"/>
                <a:ea typeface="+mn-ea"/>
                <a:cs typeface="+mn-cs"/>
              </a:rPr>
              <a:t> 8</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Peserta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menganalisa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perencanaan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terkait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persyaratan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daerah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area </a:t>
            </a:r>
            <a:r>
              <a:rPr lang="en-US" sz="1200" kern="1200" dirty="0" err="1" smtClean="0">
                <a:solidFill>
                  <a:schemeClr val="tx1"/>
                </a:solidFill>
                <a:effectLst/>
                <a:latin typeface="+mn-lt"/>
                <a:ea typeface="+mn-ea"/>
                <a:cs typeface="+mn-cs"/>
              </a:rPr>
              <a:t>pembangkitan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mengacu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kepada</a:t>
            </a:r>
            <a:r>
              <a:rPr lang="en-US" sz="1200" kern="1200" dirty="0" smtClean="0">
                <a:solidFill>
                  <a:schemeClr val="tx1"/>
                </a:solidFill>
                <a:effectLst/>
                <a:latin typeface="+mn-lt"/>
                <a:ea typeface="+mn-ea"/>
                <a:cs typeface="+mn-cs"/>
              </a:rPr>
              <a:t> SNI 0225-2011 </a:t>
            </a:r>
            <a:r>
              <a:rPr lang="en-US" sz="1200" kern="1200" dirty="0" err="1" smtClean="0">
                <a:solidFill>
                  <a:schemeClr val="tx1"/>
                </a:solidFill>
                <a:effectLst/>
                <a:latin typeface="+mn-lt"/>
                <a:ea typeface="+mn-ea"/>
                <a:cs typeface="+mn-cs"/>
              </a:rPr>
              <a:t>bab</a:t>
            </a:r>
            <a:r>
              <a:rPr lang="en-US" sz="1200" kern="1200" dirty="0" smtClean="0">
                <a:solidFill>
                  <a:schemeClr val="tx1"/>
                </a:solidFill>
                <a:effectLst/>
                <a:latin typeface="+mn-lt"/>
                <a:ea typeface="+mn-ea"/>
                <a:cs typeface="+mn-cs"/>
              </a:rPr>
              <a:t> 8</a:t>
            </a: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36</a:t>
            </a:fld>
            <a:endParaRPr lang="en-US" altLang="en-US"/>
          </a:p>
        </p:txBody>
      </p:sp>
    </p:spTree>
    <p:extLst>
      <p:ext uri="{BB962C8B-B14F-4D97-AF65-F5344CB8AC3E}">
        <p14:creationId xmlns:p14="http://schemas.microsoft.com/office/powerpoint/2010/main" xmlns="" val="3539422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Penayangan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perencanaan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menjelaskan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situasi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perencanaan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terkait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daerah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mengacu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a:t>
            </a:r>
            <a:r>
              <a:rPr lang="en-US" sz="1200" kern="1200" dirty="0" smtClean="0">
                <a:solidFill>
                  <a:schemeClr val="tx1"/>
                </a:solidFill>
                <a:effectLst/>
                <a:latin typeface="+mn-lt"/>
                <a:ea typeface="+mn-ea"/>
                <a:cs typeface="+mn-cs"/>
              </a:rPr>
              <a:t> SNI 0225-2011 </a:t>
            </a:r>
            <a:r>
              <a:rPr lang="en-US" sz="1200" kern="1200" dirty="0" err="1" smtClean="0">
                <a:solidFill>
                  <a:schemeClr val="tx1"/>
                </a:solidFill>
                <a:effectLst/>
                <a:latin typeface="+mn-lt"/>
                <a:ea typeface="+mn-ea"/>
                <a:cs typeface="+mn-cs"/>
              </a:rPr>
              <a:t>bab</a:t>
            </a:r>
            <a:r>
              <a:rPr lang="en-US" sz="1200" kern="1200" dirty="0" smtClean="0">
                <a:solidFill>
                  <a:schemeClr val="tx1"/>
                </a:solidFill>
                <a:effectLst/>
                <a:latin typeface="+mn-lt"/>
                <a:ea typeface="+mn-ea"/>
                <a:cs typeface="+mn-cs"/>
              </a:rPr>
              <a:t> 8</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Peserta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menganalisa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perencanaan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terkait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persyaratan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daerah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area </a:t>
            </a:r>
            <a:r>
              <a:rPr lang="en-US" sz="1200" kern="1200" dirty="0" err="1" smtClean="0">
                <a:solidFill>
                  <a:schemeClr val="tx1"/>
                </a:solidFill>
                <a:effectLst/>
                <a:latin typeface="+mn-lt"/>
                <a:ea typeface="+mn-ea"/>
                <a:cs typeface="+mn-cs"/>
              </a:rPr>
              <a:t>pembangkitan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mengacu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kepada</a:t>
            </a:r>
            <a:r>
              <a:rPr lang="en-US" sz="1200" kern="1200" dirty="0" smtClean="0">
                <a:solidFill>
                  <a:schemeClr val="tx1"/>
                </a:solidFill>
                <a:effectLst/>
                <a:latin typeface="+mn-lt"/>
                <a:ea typeface="+mn-ea"/>
                <a:cs typeface="+mn-cs"/>
              </a:rPr>
              <a:t> SNI 0225-2011 </a:t>
            </a:r>
            <a:r>
              <a:rPr lang="en-US" sz="1200" kern="1200" dirty="0" err="1" smtClean="0">
                <a:solidFill>
                  <a:schemeClr val="tx1"/>
                </a:solidFill>
                <a:effectLst/>
                <a:latin typeface="+mn-lt"/>
                <a:ea typeface="+mn-ea"/>
                <a:cs typeface="+mn-cs"/>
              </a:rPr>
              <a:t>bab</a:t>
            </a:r>
            <a:r>
              <a:rPr lang="en-US" sz="1200" kern="1200" dirty="0" smtClean="0">
                <a:solidFill>
                  <a:schemeClr val="tx1"/>
                </a:solidFill>
                <a:effectLst/>
                <a:latin typeface="+mn-lt"/>
                <a:ea typeface="+mn-ea"/>
                <a:cs typeface="+mn-cs"/>
              </a:rPr>
              <a:t> 8</a:t>
            </a: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38</a:t>
            </a:fld>
            <a:endParaRPr lang="en-US" altLang="en-US"/>
          </a:p>
        </p:txBody>
      </p:sp>
    </p:spTree>
    <p:extLst>
      <p:ext uri="{BB962C8B-B14F-4D97-AF65-F5344CB8AC3E}">
        <p14:creationId xmlns:p14="http://schemas.microsoft.com/office/powerpoint/2010/main" xmlns="" val="3539422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Pengenalan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simbol-simbol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pembangkitan</a:t>
            </a:r>
            <a:endParaRPr lang="en-US"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err="1" smtClean="0">
                <a:solidFill>
                  <a:schemeClr val="tx1"/>
                </a:solidFill>
                <a:effectLst/>
                <a:latin typeface="+mn-lt"/>
                <a:ea typeface="+mn-ea"/>
                <a:cs typeface="+mn-cs"/>
              </a:rPr>
              <a:t>Simbol-simbol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peralatan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perlengkapan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a:t>
            </a:r>
            <a:r>
              <a:rPr lang="en-US" sz="1200" kern="1200" dirty="0" err="1" smtClean="0">
                <a:solidFill>
                  <a:schemeClr val="tx1"/>
                </a:solidFill>
                <a:effectLst/>
                <a:latin typeface="+mn-lt"/>
                <a:ea typeface="+mn-ea"/>
                <a:cs typeface="+mn-cs"/>
              </a:rPr>
              <a:t>nstalasi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endParaRPr lang="en-US"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Lock out</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Pengenalan</a:t>
            </a:r>
            <a:r>
              <a:rPr lang="en-US" sz="1200" kern="1200" dirty="0" smtClean="0">
                <a:solidFill>
                  <a:schemeClr val="tx1"/>
                </a:solidFill>
                <a:effectLst/>
                <a:latin typeface="+mn-lt"/>
                <a:ea typeface="+mn-ea"/>
                <a:cs typeface="+mn-cs"/>
              </a:rPr>
              <a:t> diagram </a:t>
            </a:r>
            <a:r>
              <a:rPr lang="en-US" sz="1200" kern="1200" dirty="0" err="1" smtClean="0">
                <a:solidFill>
                  <a:schemeClr val="tx1"/>
                </a:solidFill>
                <a:effectLst/>
                <a:latin typeface="+mn-lt"/>
                <a:ea typeface="+mn-ea"/>
                <a:cs typeface="+mn-cs"/>
              </a:rPr>
              <a:t>garis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tunggal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Pengenalan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instalasi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Pengenalan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situasi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Checklist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rekomendasi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39</a:t>
            </a:fld>
            <a:endParaRPr lang="en-US" altLang="en-US"/>
          </a:p>
        </p:txBody>
      </p:sp>
    </p:spTree>
    <p:extLst>
      <p:ext uri="{BB962C8B-B14F-4D97-AF65-F5344CB8AC3E}">
        <p14:creationId xmlns:p14="http://schemas.microsoft.com/office/powerpoint/2010/main" xmlns="" val="2329450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contoh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foto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atau</a:t>
            </a:r>
            <a:r>
              <a:rPr lang="en-US" sz="1200" kern="1200" dirty="0" smtClean="0">
                <a:solidFill>
                  <a:schemeClr val="tx1"/>
                </a:solidFill>
                <a:effectLst/>
                <a:latin typeface="+mn-lt"/>
                <a:ea typeface="+mn-ea"/>
                <a:cs typeface="+mn-cs"/>
              </a:rPr>
              <a:t> scan </a:t>
            </a:r>
            <a:r>
              <a:rPr lang="en-US" sz="1200" kern="1200" dirty="0" err="1" smtClean="0">
                <a:solidFill>
                  <a:schemeClr val="tx1"/>
                </a:solidFill>
                <a:effectLst/>
                <a:latin typeface="+mn-lt"/>
                <a:ea typeface="+mn-ea"/>
                <a:cs typeface="+mn-cs"/>
              </a:rPr>
              <a:t>sertifikat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ahli</a:t>
            </a:r>
            <a:r>
              <a:rPr lang="en-US" sz="1200" kern="1200" dirty="0" smtClean="0">
                <a:solidFill>
                  <a:schemeClr val="tx1"/>
                </a:solidFill>
                <a:effectLst/>
                <a:latin typeface="+mn-lt"/>
                <a:ea typeface="+mn-ea"/>
                <a:cs typeface="+mn-cs"/>
              </a:rPr>
              <a:t> K3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teknisi</a:t>
            </a:r>
            <a:r>
              <a:rPr lang="en-US" sz="1200" kern="1200" dirty="0" smtClean="0">
                <a:solidFill>
                  <a:schemeClr val="tx1"/>
                </a:solidFill>
                <a:effectLst/>
                <a:latin typeface="+mn-lt"/>
                <a:ea typeface="+mn-ea"/>
                <a:cs typeface="+mn-cs"/>
              </a:rPr>
              <a:t> K3 </a:t>
            </a:r>
            <a:r>
              <a:rPr lang="en-US" sz="1200" kern="1200" dirty="0" err="1" smtClean="0">
                <a:solidFill>
                  <a:schemeClr val="tx1"/>
                </a:solidFill>
                <a:effectLst/>
                <a:latin typeface="+mn-lt"/>
                <a:ea typeface="+mn-ea"/>
                <a:cs typeface="+mn-cs"/>
              </a:rPr>
              <a:t>bidang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contoh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dokumen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penunjukan</a:t>
            </a:r>
            <a:r>
              <a:rPr lang="en-US" sz="1200" kern="1200" dirty="0" smtClean="0">
                <a:solidFill>
                  <a:schemeClr val="tx1"/>
                </a:solidFill>
                <a:effectLst/>
                <a:latin typeface="+mn-lt"/>
                <a:ea typeface="+mn-ea"/>
                <a:cs typeface="+mn-cs"/>
              </a:rPr>
              <a:t> PJK3</a:t>
            </a: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Permenaker</a:t>
            </a:r>
            <a:r>
              <a:rPr lang="en-US" sz="1200" kern="1200" dirty="0" smtClean="0">
                <a:solidFill>
                  <a:schemeClr val="tx1"/>
                </a:solidFill>
                <a:effectLst/>
                <a:latin typeface="+mn-lt"/>
                <a:ea typeface="+mn-ea"/>
                <a:cs typeface="+mn-cs"/>
              </a:rPr>
              <a:t> 4/95 </a:t>
            </a:r>
            <a:r>
              <a:rPr lang="en-US" sz="1200" kern="1200" dirty="0" err="1" smtClean="0">
                <a:solidFill>
                  <a:schemeClr val="tx1"/>
                </a:solidFill>
                <a:effectLst/>
                <a:latin typeface="+mn-lt"/>
                <a:ea typeface="+mn-ea"/>
                <a:cs typeface="+mn-cs"/>
              </a:rPr>
              <a:t>tentang</a:t>
            </a:r>
            <a:r>
              <a:rPr lang="en-US" sz="1200" kern="1200" dirty="0" smtClean="0">
                <a:solidFill>
                  <a:schemeClr val="tx1"/>
                </a:solidFill>
                <a:effectLst/>
                <a:latin typeface="+mn-lt"/>
                <a:ea typeface="+mn-ea"/>
                <a:cs typeface="+mn-cs"/>
              </a:rPr>
              <a:t> PJK3</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PP 50/2012 (</a:t>
            </a:r>
            <a:r>
              <a:rPr lang="en-US" sz="1200" kern="1200" dirty="0" err="1" smtClean="0">
                <a:solidFill>
                  <a:schemeClr val="tx1"/>
                </a:solidFill>
                <a:effectLst/>
                <a:latin typeface="+mn-lt"/>
                <a:ea typeface="+mn-ea"/>
                <a:cs typeface="+mn-cs"/>
              </a:rPr>
              <a:t>perusahaan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sudah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ikut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atau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belum</a:t>
            </a:r>
            <a:r>
              <a:rPr lang="en-US" sz="1200" kern="1200" baseline="0" dirty="0" smtClean="0">
                <a:solidFill>
                  <a:schemeClr val="tx1"/>
                </a:solidFill>
                <a:effectLst/>
                <a:latin typeface="+mn-lt"/>
                <a:ea typeface="+mn-ea"/>
                <a:cs typeface="+mn-cs"/>
              </a:rPr>
              <a:t> SMK3)</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Kep</a:t>
            </a:r>
            <a:r>
              <a:rPr lang="en-US" sz="1200" kern="1200" dirty="0" smtClean="0">
                <a:solidFill>
                  <a:schemeClr val="tx1"/>
                </a:solidFill>
                <a:effectLst/>
                <a:latin typeface="+mn-lt"/>
                <a:ea typeface="+mn-ea"/>
                <a:cs typeface="+mn-cs"/>
              </a:rPr>
              <a:t> Dir PPK &amp; K3 no </a:t>
            </a:r>
            <a:r>
              <a:rPr lang="en-US" sz="1200" kern="1200" dirty="0" err="1" smtClean="0">
                <a:solidFill>
                  <a:schemeClr val="tx1"/>
                </a:solidFill>
                <a:effectLst/>
                <a:latin typeface="+mn-lt"/>
                <a:ea typeface="+mn-ea"/>
                <a:cs typeface="+mn-cs"/>
              </a:rPr>
              <a:t>Kep</a:t>
            </a:r>
            <a:r>
              <a:rPr lang="en-US" sz="1200" kern="1200" dirty="0" smtClean="0">
                <a:solidFill>
                  <a:schemeClr val="tx1"/>
                </a:solidFill>
                <a:effectLst/>
                <a:latin typeface="+mn-lt"/>
                <a:ea typeface="+mn-ea"/>
                <a:cs typeface="+mn-cs"/>
              </a:rPr>
              <a:t> 47/PPK&amp;K3/VIII/2015 </a:t>
            </a:r>
            <a:r>
              <a:rPr lang="en-US" sz="1200" kern="1200" dirty="0" err="1" smtClean="0">
                <a:solidFill>
                  <a:schemeClr val="tx1"/>
                </a:solidFill>
                <a:effectLst/>
                <a:latin typeface="+mn-lt"/>
                <a:ea typeface="+mn-ea"/>
                <a:cs typeface="+mn-cs"/>
              </a:rPr>
              <a:t>tentang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pembinaan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calon</a:t>
            </a:r>
            <a:r>
              <a:rPr lang="en-US" sz="1200" kern="1200" dirty="0" smtClean="0">
                <a:solidFill>
                  <a:schemeClr val="tx1"/>
                </a:solidFill>
                <a:effectLst/>
                <a:latin typeface="+mn-lt"/>
                <a:ea typeface="+mn-ea"/>
                <a:cs typeface="+mn-cs"/>
              </a:rPr>
              <a:t> Ahli K3 </a:t>
            </a:r>
            <a:r>
              <a:rPr lang="en-US" sz="1200" kern="1200" dirty="0" err="1" smtClean="0">
                <a:solidFill>
                  <a:schemeClr val="tx1"/>
                </a:solidFill>
                <a:effectLst/>
                <a:latin typeface="+mn-lt"/>
                <a:ea typeface="+mn-ea"/>
                <a:cs typeface="+mn-cs"/>
              </a:rPr>
              <a:t>bidang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Kep</a:t>
            </a:r>
            <a:r>
              <a:rPr lang="en-US" sz="1200" kern="1200" dirty="0" smtClean="0">
                <a:solidFill>
                  <a:schemeClr val="tx1"/>
                </a:solidFill>
                <a:effectLst/>
                <a:latin typeface="+mn-lt"/>
                <a:ea typeface="+mn-ea"/>
                <a:cs typeface="+mn-cs"/>
              </a:rPr>
              <a:t> Dir PPK &amp; K3 no </a:t>
            </a:r>
            <a:r>
              <a:rPr lang="en-US" sz="1200" kern="1200" dirty="0" err="1" smtClean="0">
                <a:solidFill>
                  <a:schemeClr val="tx1"/>
                </a:solidFill>
                <a:effectLst/>
                <a:latin typeface="+mn-lt"/>
                <a:ea typeface="+mn-ea"/>
                <a:cs typeface="+mn-cs"/>
              </a:rPr>
              <a:t>Kep</a:t>
            </a:r>
            <a:r>
              <a:rPr lang="en-US" sz="1200" kern="1200" dirty="0" smtClean="0">
                <a:solidFill>
                  <a:schemeClr val="tx1"/>
                </a:solidFill>
                <a:effectLst/>
                <a:latin typeface="+mn-lt"/>
                <a:ea typeface="+mn-ea"/>
                <a:cs typeface="+mn-cs"/>
              </a:rPr>
              <a:t> 48/PPK&amp;K3/VIII/2015 </a:t>
            </a:r>
            <a:r>
              <a:rPr lang="en-US" sz="1200" kern="1200" dirty="0" err="1" smtClean="0">
                <a:solidFill>
                  <a:schemeClr val="tx1"/>
                </a:solidFill>
                <a:effectLst/>
                <a:latin typeface="+mn-lt"/>
                <a:ea typeface="+mn-ea"/>
                <a:cs typeface="+mn-cs"/>
              </a:rPr>
              <a:t>tentang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pembinaan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calon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teknisi</a:t>
            </a:r>
            <a:r>
              <a:rPr lang="en-US" sz="1200" kern="1200" dirty="0" smtClean="0">
                <a:solidFill>
                  <a:schemeClr val="tx1"/>
                </a:solidFill>
                <a:effectLst/>
                <a:latin typeface="+mn-lt"/>
                <a:ea typeface="+mn-ea"/>
                <a:cs typeface="+mn-cs"/>
              </a:rPr>
              <a:t> K3 </a:t>
            </a:r>
            <a:r>
              <a:rPr lang="en-US" sz="1200" kern="1200" dirty="0" err="1" smtClean="0">
                <a:solidFill>
                  <a:schemeClr val="tx1"/>
                </a:solidFill>
                <a:effectLst/>
                <a:latin typeface="+mn-lt"/>
                <a:ea typeface="+mn-ea"/>
                <a:cs typeface="+mn-cs"/>
              </a:rPr>
              <a:t>bidang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Checklist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rekomendasi</a:t>
            </a:r>
            <a:endParaRPr lang="en-US" dirty="0"/>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44</a:t>
            </a:fld>
            <a:endParaRPr lang="en-US" altLang="en-US"/>
          </a:p>
        </p:txBody>
      </p:sp>
    </p:spTree>
    <p:extLst>
      <p:ext uri="{BB962C8B-B14F-4D97-AF65-F5344CB8AC3E}">
        <p14:creationId xmlns:p14="http://schemas.microsoft.com/office/powerpoint/2010/main" xmlns="" val="6616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4</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Checklist </a:t>
            </a:r>
            <a:r>
              <a:rPr lang="en-US" dirty="0" err="1" smtClean="0"/>
              <a:t>pemeriksaan</a:t>
            </a:r>
            <a:r>
              <a:rPr lang="en-US" dirty="0" smtClean="0"/>
              <a:t> </a:t>
            </a:r>
            <a:r>
              <a:rPr lang="en-US" dirty="0" err="1" smtClean="0"/>
              <a:t>gambar</a:t>
            </a:r>
            <a:r>
              <a:rPr lang="en-US" dirty="0" smtClean="0"/>
              <a:t> </a:t>
            </a:r>
            <a:r>
              <a:rPr lang="en-US" dirty="0" err="1" smtClean="0"/>
              <a:t>perencanaan</a:t>
            </a:r>
            <a:r>
              <a:rPr lang="en-US" baseline="0" dirty="0" smtClean="0"/>
              <a:t> </a:t>
            </a:r>
            <a:r>
              <a:rPr lang="en-US" baseline="0" dirty="0" err="1" smtClean="0"/>
              <a:t>instalasi</a:t>
            </a:r>
            <a:r>
              <a:rPr lang="en-US" baseline="0" dirty="0" smtClean="0"/>
              <a:t> </a:t>
            </a:r>
            <a:r>
              <a:rPr lang="en-US" baseline="0" dirty="0" err="1" smtClean="0"/>
              <a:t>listrik</a:t>
            </a:r>
            <a:r>
              <a:rPr lang="en-US" baseline="0" dirty="0" smtClean="0"/>
              <a:t> </a:t>
            </a:r>
            <a:r>
              <a:rPr lang="en-US" baseline="0" dirty="0" err="1" smtClean="0"/>
              <a:t>pada</a:t>
            </a:r>
            <a:r>
              <a:rPr lang="en-US" baseline="0" dirty="0" smtClean="0"/>
              <a:t> </a:t>
            </a:r>
            <a:r>
              <a:rPr lang="en-US" baseline="0" dirty="0" err="1" smtClean="0"/>
              <a:t>pembangkitan</a:t>
            </a:r>
            <a:r>
              <a:rPr lang="en-US" baseline="0" dirty="0" smtClean="0"/>
              <a:t>, </a:t>
            </a:r>
            <a:r>
              <a:rPr lang="en-US" baseline="0" dirty="0" err="1" smtClean="0"/>
              <a:t>berisikan</a:t>
            </a:r>
            <a:r>
              <a:rPr lang="en-US" baseline="0" dirty="0" smtClean="0"/>
              <a:t> </a:t>
            </a:r>
            <a:r>
              <a:rPr lang="en-US" baseline="0" dirty="0" err="1" smtClean="0"/>
              <a:t>daftar</a:t>
            </a:r>
            <a:r>
              <a:rPr lang="en-US" baseline="0" dirty="0" smtClean="0"/>
              <a:t> </a:t>
            </a:r>
            <a:r>
              <a:rPr lang="en-US" baseline="0" dirty="0" err="1" smtClean="0"/>
              <a:t>pemeriksaan</a:t>
            </a:r>
            <a:r>
              <a:rPr lang="en-US" baseline="0" dirty="0" smtClean="0"/>
              <a:t>  </a:t>
            </a:r>
            <a:r>
              <a:rPr lang="en-US" baseline="0" dirty="0" err="1" smtClean="0"/>
              <a:t>kesesuaian</a:t>
            </a:r>
            <a:endParaRPr lang="en-US" baseline="0" dirty="0" smtClean="0"/>
          </a:p>
          <a:p>
            <a:pPr marL="228600" indent="-228600">
              <a:buNone/>
            </a:pPr>
            <a:r>
              <a:rPr lang="en-US" baseline="0" dirty="0" smtClean="0"/>
              <a:t>	</a:t>
            </a:r>
            <a:r>
              <a:rPr lang="en-US" baseline="0" dirty="0" err="1" smtClean="0"/>
              <a:t>gambar</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a:t>
            </a:r>
            <a:r>
              <a:rPr lang="en-US" sz="1200" b="0" kern="1200" dirty="0" err="1" smtClean="0">
                <a:solidFill>
                  <a:schemeClr val="tx1"/>
                </a:solidFill>
                <a:latin typeface="+mn-lt"/>
                <a:ea typeface="+mn-ea"/>
                <a:cs typeface="+mn-cs"/>
              </a:rPr>
              <a:t>Persyaratan</a:t>
            </a:r>
            <a:r>
              <a:rPr lang="en-US" sz="1200" b="0" kern="1200" dirty="0" smtClean="0">
                <a:solidFill>
                  <a:schemeClr val="tx1"/>
                </a:solidFill>
                <a:latin typeface="+mn-lt"/>
                <a:ea typeface="+mn-ea"/>
                <a:cs typeface="+mn-cs"/>
              </a:rPr>
              <a:t> K3 </a:t>
            </a:r>
            <a:r>
              <a:rPr lang="en-US" sz="1200" b="0" kern="1200" dirty="0" err="1" smtClean="0">
                <a:solidFill>
                  <a:schemeClr val="tx1"/>
                </a:solidFill>
                <a:latin typeface="+mn-lt"/>
                <a:ea typeface="+mn-ea"/>
                <a:cs typeface="+mn-cs"/>
              </a:rPr>
              <a:t>perencanaan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Instalasi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Perlengkapan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Peralatan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listrik</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Pembangkitan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listrik</a:t>
            </a:r>
            <a:r>
              <a:rPr lang="en-US" sz="1200" b="0" kern="1200" dirty="0" smtClean="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46</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47</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5</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7</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8</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9</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10</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Menampilkan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/video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mengenai</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skema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listrik</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disarankan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untuk</a:t>
            </a:r>
            <a:r>
              <a:rPr lang="en-US" sz="1200" kern="1200" baseline="0" dirty="0" smtClean="0">
                <a:solidFill>
                  <a:schemeClr val="tx1"/>
                </a:solidFill>
                <a:effectLst/>
                <a:latin typeface="+mn-lt"/>
                <a:ea typeface="+mn-ea"/>
                <a:cs typeface="+mn-cs"/>
              </a:rPr>
              <a:t> browsing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tersebut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dari</a:t>
            </a:r>
            <a:r>
              <a:rPr lang="en-US" sz="1200" kern="1200" baseline="0" dirty="0" smtClean="0">
                <a:solidFill>
                  <a:schemeClr val="tx1"/>
                </a:solidFill>
                <a:effectLst/>
                <a:latin typeface="+mn-lt"/>
                <a:ea typeface="+mn-ea"/>
                <a:cs typeface="+mn-cs"/>
              </a:rPr>
              <a:t> internet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Instruktur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memilih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salah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satu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gambar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skema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t>
            </a:r>
            <a:r>
              <a:rPr lang="en-US" sz="1200" kern="1200" dirty="0" err="1" smtClean="0">
                <a:solidFill>
                  <a:schemeClr val="tx1"/>
                </a:solidFill>
                <a:effectLst/>
                <a:latin typeface="+mn-lt"/>
                <a:ea typeface="+mn-ea"/>
                <a:cs typeface="+mn-cs"/>
              </a:rPr>
              <a:t>enjelaskan</a:t>
            </a:r>
            <a:r>
              <a:rPr lang="en-US" sz="1200" kern="1200" dirty="0" smtClean="0">
                <a:solidFill>
                  <a:schemeClr val="tx1"/>
                </a:solidFill>
                <a:effectLst/>
                <a:latin typeface="+mn-lt"/>
                <a:ea typeface="+mn-ea"/>
                <a:cs typeface="+mn-cs"/>
              </a:rPr>
              <a:t> :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kerja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peralatan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perlengkapan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pembangkit</a:t>
            </a:r>
            <a:r>
              <a:rPr lang="en-US" sz="1200" kern="1200" dirty="0" smtClean="0">
                <a:solidFill>
                  <a:schemeClr val="tx1"/>
                </a:solidFill>
                <a:effectLst/>
                <a:latin typeface="+mn-lt"/>
                <a:ea typeface="+mn-ea"/>
                <a:cs typeface="+mn-cs"/>
              </a:rPr>
              <a:t> </a:t>
            </a:r>
          </a:p>
          <a:p>
            <a:pPr marL="228600" lvl="0" indent="-228600">
              <a:buFont typeface="Arial" panose="020B0604020202020204" pitchFamily="34" charset="0"/>
              <a:buAutoNum type="alphaLcPeriod"/>
            </a:pP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proteksi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FA5BB4-93B8-4DE8-8799-4F1C1DDF17DB}" type="slidenum">
              <a:rPr lang="en-US" altLang="en-US" smtClean="0"/>
              <a:pPr/>
              <a:t>11</a:t>
            </a:fld>
            <a:endParaRPr lang="en-US" altLang="en-US"/>
          </a:p>
        </p:txBody>
      </p:sp>
    </p:spTree>
    <p:extLst>
      <p:ext uri="{BB962C8B-B14F-4D97-AF65-F5344CB8AC3E}">
        <p14:creationId xmlns:p14="http://schemas.microsoft.com/office/powerpoint/2010/main" xmlns="" val="61447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2196246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1757686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xmlns="" val="275906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8764751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7823362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422758488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54797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1047829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6/26/2018</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8251DDCD-7A00-449A-A634-146E301C76A4}" type="datetimeFigureOut">
              <a:rPr lang="en-US" smtClean="0"/>
              <a:pPr>
                <a:defRPr/>
              </a:pPr>
              <a:t>6/26/2018</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005A6B8-8498-4702-8565-211E242B3D33}"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7957699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6/26/2018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6/26/2018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6/26/2018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43EE9859-28E3-432F-9C79-1B0A8E24DFEE}" type="datetimeFigureOut">
              <a:rPr lang="en-US" smtClean="0"/>
              <a:pPr>
                <a:defRPr/>
              </a:pPr>
              <a:t>6/26/2018</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5D5BC9E-F53B-46FB-A6E1-EC7B1446CC30}" type="slidenum">
              <a:rPr lang="en-US" altLang="en-US" smtClean="0"/>
              <a:pPr/>
              <a:t>‹#›</a:t>
            </a:fld>
            <a:endParaRPr lang="en-US"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B197A1B7-0DEB-4222-8755-B59651EDDE0A}" type="datetimeFigureOut">
              <a:rPr lang="en-US" smtClean="0"/>
              <a:pPr>
                <a:defRPr/>
              </a:pPr>
              <a:t>6/26/2018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1105F88-B464-469C-99B7-9771FB28B344}" type="slidenum">
              <a:rPr lang="en-US" altLang="en-US" smtClean="0"/>
              <a:pPr/>
              <a:t>‹#›</a:t>
            </a:fld>
            <a:endParaRPr lang="en-US"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D4F476F-35CE-46C5-9129-02AA33B995BD}" type="datetimeFigureOut">
              <a:rPr lang="en-US" smtClean="0"/>
              <a:pPr>
                <a:defRPr/>
              </a:pPr>
              <a:t>6/26/2018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0E70515-1749-472C-AD54-6E8E5AA2A16E}" type="slidenum">
              <a:rPr lang="en-US" altLang="en-US" smtClean="0"/>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E43CE46-463F-4779-ABDF-9A758388A524}" type="datetimeFigureOut">
              <a:rPr lang="en-US" smtClean="0"/>
              <a:pPr>
                <a:defRPr/>
              </a:pPr>
              <a:t>6/26/2018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9C5E99-2EC0-40FB-8818-2E7AF6B1993C}" type="slidenum">
              <a:rPr lang="en-US" altLang="en-US" smtClean="0"/>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4CF2E0-CCC4-4E1E-9902-C3C36AB3FDA4}" type="datetimeFigureOut">
              <a:rPr lang="en-US" smtClean="0"/>
              <a:pPr/>
              <a:t>6/26/2018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4CF2E0-CCC4-4E1E-9902-C3C36AB3FDA4}" type="datetimeFigureOut">
              <a:rPr lang="en-US" smtClean="0"/>
              <a:pPr/>
              <a:t>6/26/2018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22898539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8251DDCD-7A00-449A-A634-146E301C76A4}" type="datetimeFigureOut">
              <a:rPr lang="en-US" smtClean="0"/>
              <a:pPr>
                <a:defRPr/>
              </a:pPr>
              <a:t>6/26/2018</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1005A6B8-8498-4702-8565-211E242B3D33}" type="slidenum">
              <a:rPr lang="en-US" altLang="en-US" smtClean="0"/>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4CF2E0-CCC4-4E1E-9902-C3C36AB3FDA4}" type="datetimeFigureOut">
              <a:rPr lang="en-US" smtClean="0"/>
              <a:pPr/>
              <a:t>6/26/2018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4CF2E0-CCC4-4E1E-9902-C3C36AB3FDA4}" type="datetimeFigureOut">
              <a:rPr lang="en-US" smtClean="0"/>
              <a:pPr/>
              <a:t>6/26/2018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4CF2E0-CCC4-4E1E-9902-C3C36AB3FDA4}" type="datetimeFigureOut">
              <a:rPr lang="en-US" smtClean="0"/>
              <a:pPr/>
              <a:t>6/26/2018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4CF2E0-CCC4-4E1E-9902-C3C36AB3FDA4}" type="datetimeFigureOut">
              <a:rPr lang="en-US" smtClean="0"/>
              <a:pPr/>
              <a:t>6/26/2018</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F42FDE4-A7DD-41A7-A0A6-9B649FB43336}" type="slidenum">
              <a:rPr kumimoji="0" lang="en-US" smtClean="0"/>
              <a:pPr/>
              <a:t>‹#›</a:t>
            </a:fld>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43EE9859-28E3-432F-9C79-1B0A8E24DFEE}" type="datetimeFigureOut">
              <a:rPr lang="en-US" smtClean="0"/>
              <a:pPr>
                <a:defRPr/>
              </a:pPr>
              <a:t>6/26/2018</a:t>
            </a:fld>
            <a:endParaRPr lang="en-US" dirty="0"/>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fld id="{B5D5BC9E-F53B-46FB-A6E1-EC7B1446CC30}"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B197A1B7-0DEB-4222-8755-B59651EDDE0A}" type="datetimeFigureOut">
              <a:rPr lang="en-US" smtClean="0"/>
              <a:pPr>
                <a:defRPr/>
              </a:pPr>
              <a:t>6/26/2018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105F88-B464-469C-99B7-9771FB28B344}" type="slidenum">
              <a:rPr lang="en-US" altLang="en-US" smtClean="0"/>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D4F476F-35CE-46C5-9129-02AA33B995BD}" type="datetimeFigureOut">
              <a:rPr lang="en-US" smtClean="0"/>
              <a:pPr>
                <a:defRPr/>
              </a:pPr>
              <a:t>6/26/2018</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B0E70515-1749-472C-AD54-6E8E5AA2A16E}" type="slidenum">
              <a:rPr lang="en-US" altLang="en-US" smtClean="0"/>
              <a:pPr/>
              <a:t>‹#›</a:t>
            </a:fld>
            <a:endParaRPr lang="en-US"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E43CE46-463F-4779-ABDF-9A758388A524}" type="datetimeFigureOut">
              <a:rPr lang="en-US" smtClean="0"/>
              <a:pPr>
                <a:defRPr/>
              </a:pPr>
              <a:t>6/26/2018</a:t>
            </a:fld>
            <a:endParaRPr lang="en-US" dirty="0"/>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fld id="{6D9C5E99-2EC0-40FB-8818-2E7AF6B1993C}"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5197235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2354349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5264948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4077551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901785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398376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6.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18" r:id="rId10"/>
    <p:sldLayoutId id="2147483719" r:id="rId11"/>
    <p:sldLayoutId id="2147483706" r:id="rId12"/>
  </p:sldLayoutIdLst>
  <p:transition>
    <p:fade/>
  </p:transition>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marL="396875" indent="-396875" algn="l" defTabSz="912813" rtl="0" fontAlgn="base">
        <a:lnSpc>
          <a:spcPct val="90000"/>
        </a:lnSpc>
        <a:spcBef>
          <a:spcPct val="20000"/>
        </a:spcBef>
        <a:spcAft>
          <a:spcPct val="0"/>
        </a:spcAft>
        <a:buBlip>
          <a:blip r:embed="rId15"/>
        </a:buBlip>
        <a:defRPr sz="3200" kern="1200">
          <a:solidFill>
            <a:schemeClr val="tx1"/>
          </a:solidFill>
          <a:latin typeface="+mn-lt"/>
          <a:ea typeface="+mn-ea"/>
          <a:cs typeface="+mn-cs"/>
        </a:defRPr>
      </a:lvl1pPr>
      <a:lvl2pPr marL="914400" indent="-396875" algn="l" defTabSz="912813" rtl="0" fontAlgn="base">
        <a:lnSpc>
          <a:spcPct val="90000"/>
        </a:lnSpc>
        <a:spcBef>
          <a:spcPct val="20000"/>
        </a:spcBef>
        <a:spcAft>
          <a:spcPct val="0"/>
        </a:spcAft>
        <a:buBlip>
          <a:blip r:embed="rId16"/>
        </a:buBlip>
        <a:defRPr sz="2800" kern="1200">
          <a:solidFill>
            <a:schemeClr val="tx1"/>
          </a:solidFill>
          <a:latin typeface="+mn-lt"/>
          <a:ea typeface="+mn-ea"/>
          <a:cs typeface="+mn-cs"/>
        </a:defRPr>
      </a:lvl2pPr>
      <a:lvl3pPr marL="1258888" indent="-344488"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3pPr>
      <a:lvl4pPr marL="1604963" indent="-346075"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4pPr>
      <a:lvl5pPr marL="1941513" indent="-336550" algn="l" defTabSz="912813" rtl="0" fontAlgn="base">
        <a:lnSpc>
          <a:spcPct val="90000"/>
        </a:lnSpc>
        <a:spcBef>
          <a:spcPct val="20000"/>
        </a:spcBef>
        <a:spcAft>
          <a:spcPct val="0"/>
        </a:spcAft>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7">
            <a:extLst>
              <a:ext uri="{28A0092B-C50C-407E-A947-70E740481C1C}">
                <a14:useLocalDpi xmlns:a14="http://schemas.microsoft.com/office/drawing/2010/main" xmlns=""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ransition>
    <p:fade/>
  </p:transition>
  <p:txStyles>
    <p:titleStyle>
      <a:lvl1pPr algn="l" defTabSz="912813" rtl="0" fontAlgn="base">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2pPr>
      <a:lvl3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3pPr>
      <a:lvl4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4pPr>
      <a:lvl5pPr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5pPr>
      <a:lvl6pPr marL="4572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6pPr>
      <a:lvl7pPr marL="9144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7pPr>
      <a:lvl8pPr marL="13716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8pPr>
      <a:lvl9pPr marL="1828800" algn="l" defTabSz="912813" rtl="0" fontAlgn="base">
        <a:lnSpc>
          <a:spcPct val="90000"/>
        </a:lnSpc>
        <a:spcBef>
          <a:spcPct val="0"/>
        </a:spcBef>
        <a:spcAft>
          <a:spcPct val="0"/>
        </a:spcAft>
        <a:defRPr sz="4800">
          <a:solidFill>
            <a:schemeClr val="tx1"/>
          </a:solidFill>
          <a:latin typeface="Calibri" panose="020F0502020204030204" pitchFamily="34" charset="0"/>
          <a:cs typeface="Arial" panose="020B0604020202020204" pitchFamily="34" charset="0"/>
        </a:defRPr>
      </a:lvl9pPr>
    </p:titleStyle>
    <p:bodyStyle>
      <a:lvl1pPr algn="l" defTabSz="912813" rtl="0" fontAlgn="base">
        <a:lnSpc>
          <a:spcPct val="90000"/>
        </a:lnSpc>
        <a:spcBef>
          <a:spcPct val="20000"/>
        </a:spcBef>
        <a:spcAft>
          <a:spcPct val="0"/>
        </a:spcAft>
        <a:buFont typeface="Arial" panose="020B0604020202020204" pitchFamily="34" charset="0"/>
        <a:defRPr sz="3000" b="1" kern="1200">
          <a:solidFill>
            <a:schemeClr val="tx1"/>
          </a:solidFill>
          <a:latin typeface="Courier New"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anose="020B0604020202020204" pitchFamily="34" charset="0"/>
        <a:defRPr sz="2800" b="1" kern="1200">
          <a:solidFill>
            <a:schemeClr val="tx1"/>
          </a:solidFill>
          <a:latin typeface="Courier New"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anose="020B0604020202020204" pitchFamily="34"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6/26/2018</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6/26/2018</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8.xml"/><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
            <a:ext cx="8305800" cy="6172200"/>
          </a:xfrm>
        </p:spPr>
        <p:txBody>
          <a:bodyPr>
            <a:normAutofit fontScale="90000"/>
          </a:bodyPr>
          <a:lstStyle/>
          <a:p>
            <a:pPr algn="ctr" fontAlgn="auto">
              <a:spcAft>
                <a:spcPts val="0"/>
              </a:spcAft>
              <a:defRPr/>
            </a:pPr>
            <a:r>
              <a:rPr sz="6000" b="1" dirty="0" smtClean="0">
                <a:solidFill>
                  <a:schemeClr val="tx1"/>
                </a:solidFill>
                <a:effectLst>
                  <a:outerShdw blurRad="38100" dist="38100" dir="2700000" algn="tl">
                    <a:srgbClr val="000000">
                      <a:alpha val="43137"/>
                    </a:srgbClr>
                  </a:outerShdw>
                </a:effectLst>
              </a:rPr>
              <a:t/>
            </a:r>
            <a:br>
              <a:rPr sz="6000" b="1" dirty="0" smtClean="0">
                <a:solidFill>
                  <a:schemeClr val="tx1"/>
                </a:solidFill>
                <a:effectLst>
                  <a:outerShdw blurRad="38100" dist="38100" dir="2700000" algn="tl">
                    <a:srgbClr val="000000">
                      <a:alpha val="43137"/>
                    </a:srgbClr>
                  </a:outerShdw>
                </a:effectLst>
              </a:rPr>
            </a:br>
            <a:r>
              <a:rPr lang="en-US" sz="5400" b="1" dirty="0">
                <a:solidFill>
                  <a:schemeClr val="tx1"/>
                </a:solidFill>
              </a:rPr>
              <a:t>Persyaratan K3 </a:t>
            </a:r>
            <a:r>
              <a:rPr lang="en-US" sz="5400" b="1" dirty="0" err="1" smtClean="0">
                <a:solidFill>
                  <a:schemeClr val="tx1"/>
                </a:solidFill>
              </a:rPr>
              <a:t>Perencanaan</a:t>
            </a:r>
            <a:r>
              <a:rPr lang="en-US" sz="5400" b="1" dirty="0" smtClean="0">
                <a:solidFill>
                  <a:schemeClr val="tx1"/>
                </a:solidFill>
              </a:rPr>
              <a:t> </a:t>
            </a:r>
            <a:r>
              <a:rPr lang="en-US" sz="5400" b="1" dirty="0">
                <a:solidFill>
                  <a:schemeClr val="tx1"/>
                </a:solidFill>
              </a:rPr>
              <a:t>Instalasi, Perlengkapan dan Peralatan listrik di Pembangkitan listrik</a:t>
            </a:r>
            <a:r>
              <a:rPr b="1" dirty="0" smtClean="0">
                <a:solidFill>
                  <a:schemeClr val="tx1"/>
                </a:solidFill>
              </a:rPr>
              <a:t/>
            </a:r>
            <a:br>
              <a:rPr b="1" dirty="0" smtClean="0">
                <a:solidFill>
                  <a:schemeClr val="tx1"/>
                </a:solidFill>
              </a:rPr>
            </a:br>
            <a:r>
              <a:rPr b="1" dirty="0" smtClean="0">
                <a:solidFill>
                  <a:schemeClr val="tx1"/>
                </a:solidFill>
              </a:rPr>
              <a:t/>
            </a:r>
            <a:br>
              <a:rPr b="1" dirty="0" smtClean="0">
                <a:solidFill>
                  <a:schemeClr val="tx1"/>
                </a:solidFill>
              </a:rPr>
            </a:br>
            <a:r>
              <a:rPr b="1" dirty="0" smtClean="0">
                <a:solidFill>
                  <a:schemeClr val="tx1"/>
                </a:solidFill>
              </a:rPr>
              <a:t/>
            </a:r>
            <a:br>
              <a:rPr b="1" dirty="0" smtClean="0">
                <a:solidFill>
                  <a:schemeClr val="tx1"/>
                </a:solidFill>
              </a:rPr>
            </a:br>
            <a:r>
              <a:rPr b="1" dirty="0" smtClean="0">
                <a:solidFill>
                  <a:schemeClr val="tx1"/>
                </a:solidFill>
              </a:rPr>
              <a:t/>
            </a:r>
            <a:br>
              <a:rPr b="1" dirty="0" smtClean="0">
                <a:solidFill>
                  <a:schemeClr val="tx1"/>
                </a:solidFill>
              </a:rPr>
            </a:br>
            <a:endParaRPr sz="2200"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a:bodyPr>
          <a:lstStyle/>
          <a:p>
            <a:pPr marL="531813" indent="-531813" fontAlgn="auto">
              <a:spcBef>
                <a:spcPts val="0"/>
              </a:spcBef>
              <a:spcAft>
                <a:spcPts val="0"/>
              </a:spcAft>
              <a:buFont typeface="Wingdings" pitchFamily="2" charset="2"/>
              <a:buChar char="v"/>
              <a:defRPr/>
            </a:pPr>
            <a:r>
              <a:rPr lang="id-ID" sz="4000" dirty="0" smtClean="0"/>
              <a:t>Operasi dan Pemeliharaan</a:t>
            </a:r>
          </a:p>
          <a:p>
            <a:pPr marL="900113" indent="-368300" fontAlgn="auto">
              <a:spcBef>
                <a:spcPts val="0"/>
              </a:spcBef>
              <a:spcAft>
                <a:spcPts val="0"/>
              </a:spcAft>
              <a:buFont typeface="Arial" pitchFamily="34" charset="0"/>
              <a:buChar char="•"/>
              <a:defRPr/>
            </a:pPr>
            <a:r>
              <a:rPr lang="id-ID" sz="4000" dirty="0" smtClean="0"/>
              <a:t>PLTA Kolam Tando besar (multi fungsi)</a:t>
            </a:r>
          </a:p>
          <a:p>
            <a:pPr marL="900113" indent="-368300" fontAlgn="auto">
              <a:spcBef>
                <a:spcPts val="0"/>
              </a:spcBef>
              <a:spcAft>
                <a:spcPts val="0"/>
              </a:spcAft>
              <a:buFont typeface="Arial" pitchFamily="34" charset="0"/>
              <a:buChar char="•"/>
              <a:defRPr/>
            </a:pPr>
            <a:r>
              <a:rPr lang="id-ID" sz="4000" dirty="0" smtClean="0"/>
              <a:t>Pelestarian Hutan di DAS</a:t>
            </a:r>
          </a:p>
          <a:p>
            <a:pPr marL="900113" indent="-368300" fontAlgn="auto">
              <a:spcBef>
                <a:spcPts val="0"/>
              </a:spcBef>
              <a:spcAft>
                <a:spcPts val="0"/>
              </a:spcAft>
              <a:buFont typeface="Arial" pitchFamily="34" charset="0"/>
              <a:buChar char="•"/>
              <a:defRPr/>
            </a:pPr>
            <a:r>
              <a:rPr lang="id-ID" sz="4000" dirty="0" smtClean="0"/>
              <a:t>Biaya Operasi Rendah</a:t>
            </a:r>
          </a:p>
          <a:p>
            <a:pPr marL="900113" indent="-368300" fontAlgn="auto">
              <a:spcBef>
                <a:spcPts val="0"/>
              </a:spcBef>
              <a:spcAft>
                <a:spcPts val="0"/>
              </a:spcAft>
              <a:buFont typeface="Arial" pitchFamily="34" charset="0"/>
              <a:buChar char="•"/>
              <a:defRPr/>
            </a:pPr>
            <a:r>
              <a:rPr lang="id-ID" sz="4000" dirty="0" smtClean="0"/>
              <a:t>Biaya Pembangunan Mahal</a:t>
            </a:r>
          </a:p>
          <a:p>
            <a:pPr marL="900113" indent="-368300" fontAlgn="auto">
              <a:spcBef>
                <a:spcPts val="0"/>
              </a:spcBef>
              <a:spcAft>
                <a:spcPts val="0"/>
              </a:spcAft>
              <a:buFont typeface="Arial" pitchFamily="34" charset="0"/>
              <a:buChar char="•"/>
              <a:defRPr/>
            </a:pPr>
            <a:r>
              <a:rPr lang="id-ID" sz="4000" dirty="0" smtClean="0"/>
              <a:t>Timbulnya Kavitasi pada Turbin Air</a:t>
            </a:r>
          </a:p>
          <a:p>
            <a:pPr marL="900113" indent="-368300" fontAlgn="auto">
              <a:spcBef>
                <a:spcPts val="0"/>
              </a:spcBef>
              <a:spcAft>
                <a:spcPts val="0"/>
              </a:spcAft>
              <a:buFont typeface="Arial" pitchFamily="34" charset="0"/>
              <a:buChar char="•"/>
              <a:defRPr/>
            </a:pPr>
            <a:r>
              <a:rPr lang="id-ID" sz="4000" dirty="0" smtClean="0"/>
              <a:t>Tanaman Eceng Gondok</a:t>
            </a:r>
            <a:r>
              <a:rPr lang="id-ID" sz="3600" dirty="0" smtClean="0"/>
              <a:t>	</a:t>
            </a:r>
            <a:endParaRPr lang="en-US" sz="3200" dirty="0"/>
          </a:p>
        </p:txBody>
      </p:sp>
      <p:sp>
        <p:nvSpPr>
          <p:cNvPr id="8" name="Title 1"/>
          <p:cNvSpPr txBox="1">
            <a:spLocks/>
          </p:cNvSpPr>
          <p:nvPr/>
        </p:nvSpPr>
        <p:spPr>
          <a:xfrm>
            <a:off x="714348" y="274638"/>
            <a:ext cx="7972452" cy="654032"/>
          </a:xfrm>
          <a:prstGeom prst="rect">
            <a:avLst/>
          </a:prstGeom>
        </p:spPr>
        <p:txBody>
          <a:bodyPr bIns="91440" anchor="b" anchorCtr="0">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0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PEMBANGKIT LISTRIK TENAGA AIR</a:t>
            </a:r>
            <a:endParaRPr kumimoji="0" lang="id-ID" sz="40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71546"/>
            <a:ext cx="8715436" cy="5786454"/>
          </a:xfrm>
        </p:spPr>
        <p:txBody>
          <a:bodyPr>
            <a:normAutofit fontScale="92500"/>
          </a:bodyPr>
          <a:lstStyle/>
          <a:p>
            <a:pPr marL="0" indent="0" algn="just" fontAlgn="auto">
              <a:spcBef>
                <a:spcPts val="0"/>
              </a:spcBef>
              <a:spcAft>
                <a:spcPts val="0"/>
              </a:spcAft>
              <a:buNone/>
              <a:defRPr/>
            </a:pPr>
            <a:r>
              <a:rPr lang="id-ID" sz="3200" dirty="0" smtClean="0"/>
              <a:t>Contoh Soal 3 :</a:t>
            </a:r>
          </a:p>
          <a:p>
            <a:pPr marL="0" indent="0" algn="just" fontAlgn="auto">
              <a:spcBef>
                <a:spcPts val="0"/>
              </a:spcBef>
              <a:spcAft>
                <a:spcPts val="0"/>
              </a:spcAft>
              <a:buNone/>
              <a:defRPr/>
            </a:pPr>
            <a:r>
              <a:rPr lang="id-ID" sz="3200" dirty="0" smtClean="0"/>
              <a:t>PLTA dalam Contoh Soal No. 1 direncanakan mempunyai kolam tando tahunan. Debit air sungai penggerak PLTA berdasarkan pengamatan statistik diperkitakan rata-rata sebagai berikut :</a:t>
            </a:r>
          </a:p>
          <a:p>
            <a:pPr marL="0" indent="0" algn="just" fontAlgn="auto">
              <a:spcBef>
                <a:spcPts val="0"/>
              </a:spcBef>
              <a:spcAft>
                <a:spcPts val="0"/>
              </a:spcAft>
              <a:buNone/>
              <a:defRPr/>
            </a:pPr>
            <a:endParaRPr lang="id-ID" sz="3200" dirty="0" smtClean="0"/>
          </a:p>
          <a:p>
            <a:pPr marL="0" indent="0" algn="just" fontAlgn="auto">
              <a:spcBef>
                <a:spcPts val="0"/>
              </a:spcBef>
              <a:spcAft>
                <a:spcPts val="0"/>
              </a:spcAft>
              <a:buNone/>
              <a:defRPr/>
            </a:pPr>
            <a:endParaRPr lang="id-ID" sz="3200" dirty="0" smtClean="0"/>
          </a:p>
          <a:p>
            <a:pPr marL="0" indent="0" algn="just" fontAlgn="auto">
              <a:spcBef>
                <a:spcPts val="0"/>
              </a:spcBef>
              <a:spcAft>
                <a:spcPts val="0"/>
              </a:spcAft>
              <a:buNone/>
              <a:defRPr/>
            </a:pPr>
            <a:endParaRPr lang="id-ID" sz="3200" dirty="0" smtClean="0"/>
          </a:p>
          <a:p>
            <a:pPr marL="0" indent="0" algn="just" fontAlgn="auto">
              <a:spcBef>
                <a:spcPts val="0"/>
              </a:spcBef>
              <a:spcAft>
                <a:spcPts val="0"/>
              </a:spcAft>
              <a:buNone/>
              <a:defRPr/>
            </a:pPr>
            <a:r>
              <a:rPr lang="id-ID" sz="3200" dirty="0" smtClean="0"/>
              <a:t>Bila kolam tando yang dibangun harus bisa menampung seluruh air sungai kelebihan pemakaian PLTA :</a:t>
            </a:r>
          </a:p>
          <a:p>
            <a:pPr marL="0" indent="0" algn="just" fontAlgn="auto">
              <a:spcBef>
                <a:spcPts val="0"/>
              </a:spcBef>
              <a:spcAft>
                <a:spcPts val="0"/>
              </a:spcAft>
              <a:buNone/>
              <a:defRPr/>
            </a:pPr>
            <a:r>
              <a:rPr lang="id-ID" sz="3200" dirty="0" smtClean="0"/>
              <a:t>Hitung berapa besar volume kolam tando ini dengan catatan bahwa banyaknya air yang menguap adalah sebanyak 5% ?</a:t>
            </a:r>
          </a:p>
          <a:p>
            <a:pPr marL="514350" indent="-514350" algn="just" fontAlgn="auto">
              <a:spcBef>
                <a:spcPts val="0"/>
              </a:spcBef>
              <a:spcAft>
                <a:spcPts val="0"/>
              </a:spcAft>
              <a:buAutoNum type="alphaLcPeriod"/>
              <a:defRPr/>
            </a:pPr>
            <a:endParaRPr lang="id-ID" sz="3200" dirty="0" smtClean="0"/>
          </a:p>
          <a:p>
            <a:pPr marL="514350" indent="-514350" algn="just" fontAlgn="auto">
              <a:spcBef>
                <a:spcPts val="0"/>
              </a:spcBef>
              <a:spcAft>
                <a:spcPts val="0"/>
              </a:spcAft>
              <a:buAutoNum type="alphaLcPeriod"/>
              <a:defRPr/>
            </a:pPr>
            <a:endParaRPr lang="id-ID" sz="3200" dirty="0" smtClean="0"/>
          </a:p>
        </p:txBody>
      </p:sp>
      <p:sp>
        <p:nvSpPr>
          <p:cNvPr id="9" name="Title 1"/>
          <p:cNvSpPr>
            <a:spLocks noGrp="1"/>
          </p:cNvSpPr>
          <p:nvPr>
            <p:ph type="title"/>
          </p:nvPr>
        </p:nvSpPr>
        <p:spPr>
          <a:xfrm>
            <a:off x="914400" y="274638"/>
            <a:ext cx="7772400" cy="654032"/>
          </a:xfrm>
        </p:spPr>
        <p:txBody>
          <a:bodyPr>
            <a:normAutofit fontScale="90000"/>
          </a:bodyPr>
          <a:lstStyle/>
          <a:p>
            <a:pPr algn="ctr"/>
            <a:r>
              <a:rPr lang="id-ID" b="1" dirty="0" smtClean="0">
                <a:latin typeface="Aharoni" pitchFamily="2" charset="-79"/>
                <a:cs typeface="Aharoni" pitchFamily="2" charset="-79"/>
              </a:rPr>
              <a:t>PEMBANGKIT LISTRIK TENAGA AIR</a:t>
            </a:r>
            <a:endParaRPr lang="id-ID" b="1" dirty="0">
              <a:latin typeface="Aharoni" pitchFamily="2" charset="-79"/>
              <a:cs typeface="Aharoni" pitchFamily="2" charset="-79"/>
            </a:endParaRPr>
          </a:p>
        </p:txBody>
      </p:sp>
      <p:graphicFrame>
        <p:nvGraphicFramePr>
          <p:cNvPr id="4" name="Table 3"/>
          <p:cNvGraphicFramePr>
            <a:graphicFrameLocks noGrp="1"/>
          </p:cNvGraphicFramePr>
          <p:nvPr/>
        </p:nvGraphicFramePr>
        <p:xfrm>
          <a:off x="214282" y="3561088"/>
          <a:ext cx="8786869" cy="1010920"/>
        </p:xfrm>
        <a:graphic>
          <a:graphicData uri="http://schemas.openxmlformats.org/drawingml/2006/table">
            <a:tbl>
              <a:tblPr firstRow="1" bandRow="1">
                <a:tableStyleId>{5C22544A-7EE6-4342-B048-85BDC9FD1C3A}</a:tableStyleId>
              </a:tblPr>
              <a:tblGrid>
                <a:gridCol w="1214446"/>
                <a:gridCol w="571504"/>
                <a:gridCol w="571504"/>
                <a:gridCol w="642942"/>
                <a:gridCol w="642942"/>
                <a:gridCol w="642942"/>
                <a:gridCol w="571504"/>
                <a:gridCol w="642942"/>
                <a:gridCol w="642942"/>
                <a:gridCol w="615462"/>
                <a:gridCol w="675913"/>
                <a:gridCol w="675913"/>
                <a:gridCol w="675913"/>
              </a:tblGrid>
              <a:tr h="370840">
                <a:tc>
                  <a:txBody>
                    <a:bodyPr/>
                    <a:lstStyle/>
                    <a:p>
                      <a:r>
                        <a:rPr lang="id-ID" dirty="0" smtClean="0"/>
                        <a:t>Bulan</a:t>
                      </a:r>
                      <a:endParaRPr lang="id-ID" dirty="0"/>
                    </a:p>
                  </a:txBody>
                  <a:tcPr/>
                </a:tc>
                <a:tc>
                  <a:txBody>
                    <a:bodyPr/>
                    <a:lstStyle/>
                    <a:p>
                      <a:pPr algn="ctr"/>
                      <a:r>
                        <a:rPr lang="id-ID" dirty="0" smtClean="0"/>
                        <a:t>Jan</a:t>
                      </a:r>
                      <a:endParaRPr lang="id-ID" dirty="0"/>
                    </a:p>
                  </a:txBody>
                  <a:tcPr marL="108000" marR="108000"/>
                </a:tc>
                <a:tc>
                  <a:txBody>
                    <a:bodyPr/>
                    <a:lstStyle/>
                    <a:p>
                      <a:pPr algn="ctr"/>
                      <a:r>
                        <a:rPr lang="id-ID" dirty="0" smtClean="0"/>
                        <a:t>Feb</a:t>
                      </a:r>
                      <a:endParaRPr lang="id-ID" dirty="0"/>
                    </a:p>
                  </a:txBody>
                  <a:tcPr marL="108000" marR="108000"/>
                </a:tc>
                <a:tc>
                  <a:txBody>
                    <a:bodyPr/>
                    <a:lstStyle/>
                    <a:p>
                      <a:pPr algn="ctr"/>
                      <a:r>
                        <a:rPr lang="id-ID" dirty="0" smtClean="0"/>
                        <a:t>Mar</a:t>
                      </a:r>
                      <a:endParaRPr lang="id-ID" dirty="0"/>
                    </a:p>
                  </a:txBody>
                  <a:tcPr marL="108000" marR="108000"/>
                </a:tc>
                <a:tc>
                  <a:txBody>
                    <a:bodyPr/>
                    <a:lstStyle/>
                    <a:p>
                      <a:pPr algn="ctr"/>
                      <a:r>
                        <a:rPr lang="id-ID" dirty="0" smtClean="0"/>
                        <a:t>Apr</a:t>
                      </a:r>
                      <a:endParaRPr lang="id-ID" dirty="0"/>
                    </a:p>
                  </a:txBody>
                  <a:tcPr marL="108000" marR="108000"/>
                </a:tc>
                <a:tc>
                  <a:txBody>
                    <a:bodyPr/>
                    <a:lstStyle/>
                    <a:p>
                      <a:pPr algn="ctr"/>
                      <a:r>
                        <a:rPr lang="id-ID" dirty="0" smtClean="0"/>
                        <a:t>Mei</a:t>
                      </a:r>
                      <a:endParaRPr lang="id-ID" dirty="0"/>
                    </a:p>
                  </a:txBody>
                  <a:tcPr marL="108000" marR="108000"/>
                </a:tc>
                <a:tc>
                  <a:txBody>
                    <a:bodyPr/>
                    <a:lstStyle/>
                    <a:p>
                      <a:pPr algn="ctr"/>
                      <a:r>
                        <a:rPr lang="id-ID" dirty="0" smtClean="0"/>
                        <a:t>Jun</a:t>
                      </a:r>
                      <a:endParaRPr lang="id-ID" dirty="0"/>
                    </a:p>
                  </a:txBody>
                  <a:tcPr marL="108000" marR="108000"/>
                </a:tc>
                <a:tc>
                  <a:txBody>
                    <a:bodyPr/>
                    <a:lstStyle/>
                    <a:p>
                      <a:pPr algn="ctr"/>
                      <a:r>
                        <a:rPr lang="id-ID" dirty="0" smtClean="0"/>
                        <a:t>Jul</a:t>
                      </a:r>
                      <a:endParaRPr lang="id-ID" dirty="0"/>
                    </a:p>
                  </a:txBody>
                  <a:tcPr marL="108000" marR="108000"/>
                </a:tc>
                <a:tc>
                  <a:txBody>
                    <a:bodyPr/>
                    <a:lstStyle/>
                    <a:p>
                      <a:pPr algn="ctr"/>
                      <a:r>
                        <a:rPr lang="id-ID" dirty="0" smtClean="0"/>
                        <a:t>Agu</a:t>
                      </a:r>
                      <a:endParaRPr lang="id-ID" dirty="0"/>
                    </a:p>
                  </a:txBody>
                  <a:tcPr marL="108000" marR="108000"/>
                </a:tc>
                <a:tc>
                  <a:txBody>
                    <a:bodyPr/>
                    <a:lstStyle/>
                    <a:p>
                      <a:pPr algn="ctr"/>
                      <a:r>
                        <a:rPr lang="id-ID" dirty="0" smtClean="0"/>
                        <a:t>Sep</a:t>
                      </a:r>
                      <a:endParaRPr lang="id-ID" dirty="0"/>
                    </a:p>
                  </a:txBody>
                  <a:tcPr marL="108000" marR="108000"/>
                </a:tc>
                <a:tc>
                  <a:txBody>
                    <a:bodyPr/>
                    <a:lstStyle/>
                    <a:p>
                      <a:pPr algn="ctr"/>
                      <a:r>
                        <a:rPr lang="id-ID" dirty="0" smtClean="0"/>
                        <a:t>Okt</a:t>
                      </a:r>
                      <a:endParaRPr lang="id-ID" dirty="0"/>
                    </a:p>
                  </a:txBody>
                  <a:tcPr marL="108000" marR="108000"/>
                </a:tc>
                <a:tc>
                  <a:txBody>
                    <a:bodyPr/>
                    <a:lstStyle/>
                    <a:p>
                      <a:pPr algn="ctr"/>
                      <a:r>
                        <a:rPr lang="id-ID" dirty="0" smtClean="0"/>
                        <a:t>Nov</a:t>
                      </a:r>
                      <a:endParaRPr lang="id-ID" dirty="0"/>
                    </a:p>
                  </a:txBody>
                  <a:tcPr marL="108000" marR="108000"/>
                </a:tc>
                <a:tc>
                  <a:txBody>
                    <a:bodyPr/>
                    <a:lstStyle/>
                    <a:p>
                      <a:pPr algn="ctr"/>
                      <a:r>
                        <a:rPr lang="id-ID" dirty="0" smtClean="0"/>
                        <a:t>Des</a:t>
                      </a:r>
                      <a:endParaRPr lang="id-ID" dirty="0"/>
                    </a:p>
                  </a:txBody>
                  <a:tcPr marL="108000" marR="108000"/>
                </a:tc>
              </a:tr>
              <a:tr h="370840">
                <a:tc>
                  <a:txBody>
                    <a:bodyPr/>
                    <a:lstStyle/>
                    <a:p>
                      <a:r>
                        <a:rPr lang="id-ID" dirty="0" smtClean="0"/>
                        <a:t>Debit (m3/detik)</a:t>
                      </a:r>
                      <a:endParaRPr lang="id-ID" dirty="0"/>
                    </a:p>
                  </a:txBody>
                  <a:tcPr/>
                </a:tc>
                <a:tc>
                  <a:txBody>
                    <a:bodyPr/>
                    <a:lstStyle/>
                    <a:p>
                      <a:pPr algn="ctr"/>
                      <a:r>
                        <a:rPr lang="id-ID" dirty="0" smtClean="0"/>
                        <a:t>23</a:t>
                      </a:r>
                      <a:endParaRPr lang="id-ID" dirty="0"/>
                    </a:p>
                  </a:txBody>
                  <a:tcPr marL="108000" marR="108000"/>
                </a:tc>
                <a:tc>
                  <a:txBody>
                    <a:bodyPr/>
                    <a:lstStyle/>
                    <a:p>
                      <a:pPr algn="ctr"/>
                      <a:r>
                        <a:rPr lang="id-ID" dirty="0" smtClean="0"/>
                        <a:t>22</a:t>
                      </a:r>
                      <a:endParaRPr lang="id-ID" dirty="0"/>
                    </a:p>
                  </a:txBody>
                  <a:tcPr marL="108000" marR="108000"/>
                </a:tc>
                <a:tc>
                  <a:txBody>
                    <a:bodyPr/>
                    <a:lstStyle/>
                    <a:p>
                      <a:pPr algn="ctr"/>
                      <a:r>
                        <a:rPr lang="id-ID" dirty="0" smtClean="0"/>
                        <a:t>20</a:t>
                      </a:r>
                      <a:endParaRPr lang="id-ID" dirty="0"/>
                    </a:p>
                  </a:txBody>
                  <a:tcPr marL="108000" marR="108000"/>
                </a:tc>
                <a:tc>
                  <a:txBody>
                    <a:bodyPr/>
                    <a:lstStyle/>
                    <a:p>
                      <a:pPr algn="ctr"/>
                      <a:r>
                        <a:rPr lang="id-ID" dirty="0" smtClean="0"/>
                        <a:t>16</a:t>
                      </a:r>
                      <a:endParaRPr lang="id-ID" dirty="0"/>
                    </a:p>
                  </a:txBody>
                  <a:tcPr marL="108000" marR="108000"/>
                </a:tc>
                <a:tc>
                  <a:txBody>
                    <a:bodyPr/>
                    <a:lstStyle/>
                    <a:p>
                      <a:pPr algn="ctr"/>
                      <a:r>
                        <a:rPr lang="id-ID" dirty="0" smtClean="0"/>
                        <a:t>13</a:t>
                      </a:r>
                      <a:endParaRPr lang="id-ID" dirty="0"/>
                    </a:p>
                  </a:txBody>
                  <a:tcPr marL="108000" marR="108000"/>
                </a:tc>
                <a:tc>
                  <a:txBody>
                    <a:bodyPr/>
                    <a:lstStyle/>
                    <a:p>
                      <a:pPr algn="ctr"/>
                      <a:r>
                        <a:rPr lang="id-ID" dirty="0" smtClean="0"/>
                        <a:t>10</a:t>
                      </a:r>
                      <a:endParaRPr lang="id-ID" dirty="0"/>
                    </a:p>
                  </a:txBody>
                  <a:tcPr marL="108000" marR="108000"/>
                </a:tc>
                <a:tc>
                  <a:txBody>
                    <a:bodyPr/>
                    <a:lstStyle/>
                    <a:p>
                      <a:pPr algn="ctr"/>
                      <a:r>
                        <a:rPr lang="id-ID" dirty="0" smtClean="0"/>
                        <a:t>8</a:t>
                      </a:r>
                      <a:endParaRPr lang="id-ID" dirty="0"/>
                    </a:p>
                  </a:txBody>
                  <a:tcPr marL="108000" marR="108000"/>
                </a:tc>
                <a:tc>
                  <a:txBody>
                    <a:bodyPr/>
                    <a:lstStyle/>
                    <a:p>
                      <a:pPr algn="ctr"/>
                      <a:r>
                        <a:rPr lang="id-ID" dirty="0" smtClean="0"/>
                        <a:t>6</a:t>
                      </a:r>
                      <a:endParaRPr lang="id-ID" dirty="0"/>
                    </a:p>
                  </a:txBody>
                  <a:tcPr marL="108000" marR="108000"/>
                </a:tc>
                <a:tc>
                  <a:txBody>
                    <a:bodyPr/>
                    <a:lstStyle/>
                    <a:p>
                      <a:pPr algn="ctr"/>
                      <a:r>
                        <a:rPr lang="id-ID" dirty="0" smtClean="0"/>
                        <a:t>5</a:t>
                      </a:r>
                      <a:endParaRPr lang="id-ID" dirty="0"/>
                    </a:p>
                  </a:txBody>
                  <a:tcPr marL="108000" marR="108000"/>
                </a:tc>
                <a:tc>
                  <a:txBody>
                    <a:bodyPr/>
                    <a:lstStyle/>
                    <a:p>
                      <a:pPr algn="ctr"/>
                      <a:r>
                        <a:rPr lang="id-ID" dirty="0" smtClean="0"/>
                        <a:t>10</a:t>
                      </a:r>
                      <a:endParaRPr lang="id-ID" dirty="0"/>
                    </a:p>
                  </a:txBody>
                  <a:tcPr marL="108000" marR="108000"/>
                </a:tc>
                <a:tc>
                  <a:txBody>
                    <a:bodyPr/>
                    <a:lstStyle/>
                    <a:p>
                      <a:pPr algn="ctr"/>
                      <a:r>
                        <a:rPr lang="id-ID" dirty="0" smtClean="0"/>
                        <a:t>14</a:t>
                      </a:r>
                      <a:endParaRPr lang="id-ID" dirty="0"/>
                    </a:p>
                  </a:txBody>
                  <a:tcPr marL="108000" marR="108000"/>
                </a:tc>
                <a:tc>
                  <a:txBody>
                    <a:bodyPr/>
                    <a:lstStyle/>
                    <a:p>
                      <a:pPr algn="ctr"/>
                      <a:r>
                        <a:rPr lang="id-ID" dirty="0" smtClean="0"/>
                        <a:t>20</a:t>
                      </a:r>
                      <a:endParaRPr lang="id-ID" dirty="0"/>
                    </a:p>
                  </a:txBody>
                  <a:tcPr marL="108000" marR="108000"/>
                </a:tc>
              </a:tr>
            </a:tbl>
          </a:graphicData>
        </a:graphic>
      </p:graphicFrame>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71546"/>
            <a:ext cx="8715436" cy="5786454"/>
          </a:xfrm>
        </p:spPr>
        <p:txBody>
          <a:bodyPr>
            <a:normAutofit/>
          </a:bodyPr>
          <a:lstStyle/>
          <a:p>
            <a:pPr marL="0" indent="0" algn="just" fontAlgn="auto">
              <a:spcBef>
                <a:spcPts val="0"/>
              </a:spcBef>
              <a:spcAft>
                <a:spcPts val="0"/>
              </a:spcAft>
              <a:buNone/>
              <a:defRPr/>
            </a:pPr>
            <a:r>
              <a:rPr lang="id-ID" sz="3200" dirty="0" smtClean="0"/>
              <a:t>Kesimpulan Soal :</a:t>
            </a:r>
          </a:p>
          <a:p>
            <a:pPr marL="273050" indent="-273050" algn="just" fontAlgn="auto">
              <a:spcBef>
                <a:spcPts val="0"/>
              </a:spcBef>
              <a:spcAft>
                <a:spcPts val="0"/>
              </a:spcAft>
              <a:buFont typeface="Arial" pitchFamily="34" charset="0"/>
              <a:buChar char="•"/>
              <a:defRPr/>
            </a:pPr>
            <a:r>
              <a:rPr lang="id-ID" sz="3200" dirty="0" smtClean="0"/>
              <a:t>Daya keluar dari PLTA tergantung kepada Tinggi Terjun (H), Efisiensi (ɳ) dan kemampuan instalasi PLTA mengalirkan air yang menghasilkan Debit Air (q)</a:t>
            </a:r>
          </a:p>
          <a:p>
            <a:pPr marL="273050" indent="-273050" algn="just" fontAlgn="auto">
              <a:spcBef>
                <a:spcPts val="0"/>
              </a:spcBef>
              <a:spcAft>
                <a:spcPts val="0"/>
              </a:spcAft>
              <a:buFont typeface="Arial" pitchFamily="34" charset="0"/>
              <a:buChar char="•"/>
              <a:defRPr/>
            </a:pPr>
            <a:r>
              <a:rPr lang="id-ID" sz="3200" dirty="0" smtClean="0"/>
              <a:t>Energi yang dihasilkan PLTA tergantung dari Jumlah Air yang tersedia, jadi tergantung pada jumlah curah hujan dan kemampuan kolam tando menampung air</a:t>
            </a:r>
          </a:p>
          <a:p>
            <a:pPr marL="273050" indent="-273050" algn="just" fontAlgn="auto">
              <a:spcBef>
                <a:spcPts val="0"/>
              </a:spcBef>
              <a:spcAft>
                <a:spcPts val="0"/>
              </a:spcAft>
              <a:buFont typeface="Arial" pitchFamily="34" charset="0"/>
              <a:buChar char="•"/>
              <a:defRPr/>
            </a:pPr>
            <a:r>
              <a:rPr lang="id-ID" sz="3200" dirty="0" smtClean="0"/>
              <a:t>Pola Pengendalian Kolam</a:t>
            </a:r>
          </a:p>
          <a:p>
            <a:pPr marL="273050" indent="-273050" algn="just" fontAlgn="auto">
              <a:spcBef>
                <a:spcPts val="0"/>
              </a:spcBef>
              <a:spcAft>
                <a:spcPts val="0"/>
              </a:spcAft>
              <a:buNone/>
              <a:defRPr/>
            </a:pPr>
            <a:r>
              <a:rPr lang="id-ID" sz="3200" dirty="0" smtClean="0"/>
              <a:t>	(Air di Kolam Tando tidak ada yang terbuang tetapi juga aman bagi Bangunan Sipil Kolam Tando)</a:t>
            </a:r>
          </a:p>
          <a:p>
            <a:pPr marL="514350" indent="-514350" algn="just" fontAlgn="auto">
              <a:spcBef>
                <a:spcPts val="0"/>
              </a:spcBef>
              <a:spcAft>
                <a:spcPts val="0"/>
              </a:spcAft>
              <a:buFont typeface="Arial" pitchFamily="34" charset="0"/>
              <a:buChar char="•"/>
              <a:defRPr/>
            </a:pPr>
            <a:endParaRPr lang="id-ID" sz="3200" dirty="0" smtClean="0"/>
          </a:p>
          <a:p>
            <a:pPr marL="514350" indent="-514350" algn="just" fontAlgn="auto">
              <a:spcBef>
                <a:spcPts val="0"/>
              </a:spcBef>
              <a:spcAft>
                <a:spcPts val="0"/>
              </a:spcAft>
              <a:buAutoNum type="alphaLcPeriod"/>
              <a:defRPr/>
            </a:pPr>
            <a:endParaRPr lang="id-ID" sz="3200" dirty="0" smtClean="0"/>
          </a:p>
        </p:txBody>
      </p:sp>
      <p:sp>
        <p:nvSpPr>
          <p:cNvPr id="9" name="Title 1"/>
          <p:cNvSpPr>
            <a:spLocks noGrp="1"/>
          </p:cNvSpPr>
          <p:nvPr>
            <p:ph type="title"/>
          </p:nvPr>
        </p:nvSpPr>
        <p:spPr>
          <a:xfrm>
            <a:off x="914400" y="274638"/>
            <a:ext cx="7772400" cy="654032"/>
          </a:xfrm>
        </p:spPr>
        <p:txBody>
          <a:bodyPr>
            <a:normAutofit fontScale="90000"/>
          </a:bodyPr>
          <a:lstStyle/>
          <a:p>
            <a:pPr algn="ctr"/>
            <a:r>
              <a:rPr lang="id-ID" b="1" dirty="0" smtClean="0">
                <a:latin typeface="Aharoni" pitchFamily="2" charset="-79"/>
                <a:cs typeface="Aharoni" pitchFamily="2" charset="-79"/>
              </a:rPr>
              <a:t>PEMBANGKIT LISTRIK TENAGA AIR</a:t>
            </a:r>
            <a:endParaRPr lang="id-ID"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654032"/>
          </a:xfrm>
        </p:spPr>
        <p:txBody>
          <a:bodyPr>
            <a:normAutofit fontScale="90000"/>
          </a:bodyPr>
          <a:lstStyle/>
          <a:p>
            <a:pPr algn="ctr"/>
            <a:r>
              <a:rPr lang="id-ID" b="1" dirty="0" smtClean="0">
                <a:latin typeface="Aharoni" pitchFamily="2" charset="-79"/>
                <a:cs typeface="Aharoni" pitchFamily="2" charset="-79"/>
              </a:rPr>
              <a:t>PEMBANGKIT LISTRIK TENAGA UAP</a:t>
            </a:r>
            <a:endParaRPr lang="id-ID" b="1" dirty="0">
              <a:latin typeface="Aharoni" pitchFamily="2" charset="-79"/>
              <a:cs typeface="Aharoni" pitchFamily="2" charset="-79"/>
            </a:endParaRPr>
          </a:p>
        </p:txBody>
      </p:sp>
      <p:sp>
        <p:nvSpPr>
          <p:cNvPr id="78850" name="AutoShape 2" descr="Hasil gambar untuk pembangkit listrik tenaga UA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78852" name="AutoShape 4" descr="Hasil gambar untuk pembangkit listrik tenaga UA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7" name="Picture 2" descr="BACK &#10; "/>
          <p:cNvPicPr>
            <a:picLocks noChangeAspect="1" noChangeArrowheads="1"/>
          </p:cNvPicPr>
          <p:nvPr/>
        </p:nvPicPr>
        <p:blipFill>
          <a:blip r:embed="rId2"/>
          <a:srcRect/>
          <a:stretch>
            <a:fillRect/>
          </a:stretch>
        </p:blipFill>
        <p:spPr bwMode="auto">
          <a:xfrm>
            <a:off x="214282" y="857232"/>
            <a:ext cx="8715436" cy="578647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a:bodyPr>
          <a:lstStyle/>
          <a:p>
            <a:pPr marL="531813" indent="-531813" fontAlgn="auto">
              <a:spcBef>
                <a:spcPts val="0"/>
              </a:spcBef>
              <a:spcAft>
                <a:spcPts val="0"/>
              </a:spcAft>
              <a:buFont typeface="Wingdings" pitchFamily="2" charset="2"/>
              <a:buChar char="v"/>
              <a:defRPr/>
            </a:pPr>
            <a:r>
              <a:rPr lang="id-ID" sz="4000" dirty="0" smtClean="0"/>
              <a:t>Konversi Energi</a:t>
            </a:r>
          </a:p>
          <a:p>
            <a:pPr marL="531813" indent="-531813" fontAlgn="auto">
              <a:spcBef>
                <a:spcPts val="0"/>
              </a:spcBef>
              <a:spcAft>
                <a:spcPts val="0"/>
              </a:spcAft>
              <a:buFont typeface="Wingdings" pitchFamily="2" charset="2"/>
              <a:buChar char="v"/>
              <a:defRPr/>
            </a:pPr>
            <a:endParaRPr lang="id-ID" sz="3600" dirty="0" smtClean="0"/>
          </a:p>
          <a:p>
            <a:pPr marL="531813" indent="-531813" fontAlgn="auto">
              <a:spcBef>
                <a:spcPts val="0"/>
              </a:spcBef>
              <a:spcAft>
                <a:spcPts val="0"/>
              </a:spcAft>
              <a:buNone/>
              <a:defRPr/>
            </a:pPr>
            <a:r>
              <a:rPr lang="id-ID" sz="3600" dirty="0" smtClean="0"/>
              <a:t>				</a:t>
            </a:r>
          </a:p>
          <a:p>
            <a:pPr marL="531813" indent="-531813" fontAlgn="auto">
              <a:spcBef>
                <a:spcPts val="0"/>
              </a:spcBef>
              <a:spcAft>
                <a:spcPts val="0"/>
              </a:spcAft>
              <a:buNone/>
              <a:defRPr/>
            </a:pPr>
            <a:r>
              <a:rPr lang="id-ID" sz="3600" dirty="0" smtClean="0"/>
              <a:t>			</a:t>
            </a:r>
            <a:endParaRPr lang="en-US" sz="3200" dirty="0"/>
          </a:p>
        </p:txBody>
      </p:sp>
      <p:sp>
        <p:nvSpPr>
          <p:cNvPr id="4" name="Right Arrow 3"/>
          <p:cNvSpPr/>
          <p:nvPr/>
        </p:nvSpPr>
        <p:spPr>
          <a:xfrm>
            <a:off x="3214678" y="2830200"/>
            <a:ext cx="257176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itle 1"/>
          <p:cNvSpPr txBox="1">
            <a:spLocks/>
          </p:cNvSpPr>
          <p:nvPr/>
        </p:nvSpPr>
        <p:spPr>
          <a:xfrm>
            <a:off x="714348" y="274638"/>
            <a:ext cx="7972452" cy="654032"/>
          </a:xfrm>
          <a:prstGeom prst="rect">
            <a:avLst/>
          </a:prstGeom>
        </p:spPr>
        <p:txBody>
          <a:bodyPr bIns="91440" anchor="b" anchorCtr="0">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0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PEMBANGKIT LISTRIK TENAGA UAP</a:t>
            </a:r>
            <a:endParaRPr kumimoji="0" lang="id-ID" sz="40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
        <p:nvSpPr>
          <p:cNvPr id="9" name="Rectangle 8"/>
          <p:cNvSpPr/>
          <p:nvPr/>
        </p:nvSpPr>
        <p:spPr>
          <a:xfrm>
            <a:off x="3449036" y="2428868"/>
            <a:ext cx="2143140"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Ruang Bahan Bakar</a:t>
            </a:r>
            <a:endParaRPr lang="id-ID" dirty="0"/>
          </a:p>
        </p:txBody>
      </p:sp>
      <p:sp>
        <p:nvSpPr>
          <p:cNvPr id="10" name="Rectangle 9"/>
          <p:cNvSpPr/>
          <p:nvPr/>
        </p:nvSpPr>
        <p:spPr>
          <a:xfrm>
            <a:off x="374004" y="3197840"/>
            <a:ext cx="2143140" cy="3571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(Bahan Bakar)</a:t>
            </a:r>
            <a:endParaRPr lang="id-ID" dirty="0"/>
          </a:p>
        </p:txBody>
      </p:sp>
      <p:sp>
        <p:nvSpPr>
          <p:cNvPr id="11" name="Down Arrow 10"/>
          <p:cNvSpPr/>
          <p:nvPr/>
        </p:nvSpPr>
        <p:spPr>
          <a:xfrm>
            <a:off x="7143768" y="3357562"/>
            <a:ext cx="285752" cy="2428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142844" y="2500306"/>
            <a:ext cx="2928958"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3600" dirty="0" smtClean="0"/>
              <a:t>Energi Primer</a:t>
            </a:r>
            <a:endParaRPr lang="id-ID" sz="3600" dirty="0"/>
          </a:p>
        </p:txBody>
      </p:sp>
      <p:sp>
        <p:nvSpPr>
          <p:cNvPr id="13" name="Rounded Rectangle 12"/>
          <p:cNvSpPr/>
          <p:nvPr/>
        </p:nvSpPr>
        <p:spPr>
          <a:xfrm>
            <a:off x="5929322" y="2500306"/>
            <a:ext cx="2928958"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3600" dirty="0" smtClean="0"/>
              <a:t>Energi Panas</a:t>
            </a:r>
            <a:endParaRPr lang="id-ID" sz="3600" dirty="0"/>
          </a:p>
        </p:txBody>
      </p:sp>
      <p:sp>
        <p:nvSpPr>
          <p:cNvPr id="14" name="Rounded Rectangle 13"/>
          <p:cNvSpPr/>
          <p:nvPr/>
        </p:nvSpPr>
        <p:spPr>
          <a:xfrm>
            <a:off x="6643702" y="5906088"/>
            <a:ext cx="1285884"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3600" dirty="0" smtClean="0"/>
              <a:t>Uap</a:t>
            </a:r>
            <a:endParaRPr lang="id-ID" sz="3600" dirty="0"/>
          </a:p>
        </p:txBody>
      </p:sp>
      <p:sp>
        <p:nvSpPr>
          <p:cNvPr id="15" name="Rectangle 14"/>
          <p:cNvSpPr/>
          <p:nvPr/>
        </p:nvSpPr>
        <p:spPr>
          <a:xfrm rot="5400000">
            <a:off x="6536545" y="4349271"/>
            <a:ext cx="2428892"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Memanaskan Pipa-pipa Air</a:t>
            </a:r>
            <a:endParaRPr lang="id-ID" dirty="0"/>
          </a:p>
        </p:txBody>
      </p:sp>
      <p:sp>
        <p:nvSpPr>
          <p:cNvPr id="16" name="Right Arrow 15"/>
          <p:cNvSpPr/>
          <p:nvPr/>
        </p:nvSpPr>
        <p:spPr>
          <a:xfrm flipH="1">
            <a:off x="3929058" y="6143644"/>
            <a:ext cx="257176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a:off x="4143372" y="5715016"/>
            <a:ext cx="2286016"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Dialirkan ke Turbin Uap</a:t>
            </a:r>
            <a:endParaRPr lang="id-ID" dirty="0"/>
          </a:p>
        </p:txBody>
      </p:sp>
      <p:sp>
        <p:nvSpPr>
          <p:cNvPr id="18" name="Rounded Rectangle 17"/>
          <p:cNvSpPr/>
          <p:nvPr/>
        </p:nvSpPr>
        <p:spPr>
          <a:xfrm>
            <a:off x="0" y="5786454"/>
            <a:ext cx="3857620" cy="8572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3200" dirty="0" smtClean="0"/>
              <a:t>Energi Mekanis Penggerak Generator</a:t>
            </a:r>
            <a:endParaRPr lang="id-ID" sz="3200" dirty="0"/>
          </a:p>
        </p:txBody>
      </p:sp>
      <p:sp>
        <p:nvSpPr>
          <p:cNvPr id="20" name="Bent Arrow 19"/>
          <p:cNvSpPr/>
          <p:nvPr/>
        </p:nvSpPr>
        <p:spPr>
          <a:xfrm>
            <a:off x="1571604" y="4429132"/>
            <a:ext cx="500066" cy="128588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1" name="Rounded Rectangle 20"/>
          <p:cNvSpPr/>
          <p:nvPr/>
        </p:nvSpPr>
        <p:spPr>
          <a:xfrm>
            <a:off x="2214546" y="4214818"/>
            <a:ext cx="2928958"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3600" dirty="0" smtClean="0"/>
              <a:t>Energi Listrik</a:t>
            </a:r>
            <a:endParaRPr lang="id-ID" sz="3600" dirty="0"/>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a:bodyPr>
          <a:lstStyle/>
          <a:p>
            <a:pPr marL="531813" indent="-531813" fontAlgn="auto">
              <a:spcBef>
                <a:spcPts val="0"/>
              </a:spcBef>
              <a:spcAft>
                <a:spcPts val="0"/>
              </a:spcAft>
              <a:buFont typeface="Wingdings" pitchFamily="2" charset="2"/>
              <a:buChar char="v"/>
              <a:defRPr/>
            </a:pPr>
            <a:r>
              <a:rPr lang="id-ID" sz="4000" dirty="0" smtClean="0"/>
              <a:t>Operasi dan Pemeliharaan</a:t>
            </a:r>
          </a:p>
          <a:p>
            <a:pPr marL="900113" indent="-368300" fontAlgn="auto">
              <a:spcBef>
                <a:spcPts val="0"/>
              </a:spcBef>
              <a:spcAft>
                <a:spcPts val="0"/>
              </a:spcAft>
              <a:buFont typeface="Arial" pitchFamily="34" charset="0"/>
              <a:buChar char="•"/>
              <a:defRPr/>
            </a:pPr>
            <a:r>
              <a:rPr lang="id-ID" sz="4000" dirty="0" smtClean="0"/>
              <a:t>Start PLTU cukup lama</a:t>
            </a:r>
          </a:p>
          <a:p>
            <a:pPr marL="900113" indent="-368300" fontAlgn="auto">
              <a:spcBef>
                <a:spcPts val="0"/>
              </a:spcBef>
              <a:spcAft>
                <a:spcPts val="0"/>
              </a:spcAft>
              <a:buFont typeface="Arial" pitchFamily="34" charset="0"/>
              <a:buChar char="•"/>
              <a:defRPr/>
            </a:pPr>
            <a:r>
              <a:rPr lang="id-ID" sz="4000" dirty="0" smtClean="0"/>
              <a:t>Pemeliharaan secara Periodik</a:t>
            </a:r>
          </a:p>
          <a:p>
            <a:pPr marL="900113" indent="-368300" fontAlgn="auto">
              <a:spcBef>
                <a:spcPts val="0"/>
              </a:spcBef>
              <a:spcAft>
                <a:spcPts val="0"/>
              </a:spcAft>
              <a:buNone/>
              <a:defRPr/>
            </a:pPr>
            <a:r>
              <a:rPr lang="id-ID" sz="4000" dirty="0" smtClean="0"/>
              <a:t>	 (Gas Buang dan Air Pendingin)</a:t>
            </a:r>
          </a:p>
          <a:p>
            <a:pPr marL="900113" indent="-368300" fontAlgn="auto">
              <a:spcBef>
                <a:spcPts val="0"/>
              </a:spcBef>
              <a:spcAft>
                <a:spcPts val="0"/>
              </a:spcAft>
              <a:buFont typeface="Arial" pitchFamily="34" charset="0"/>
              <a:buChar char="•"/>
              <a:defRPr/>
            </a:pPr>
            <a:r>
              <a:rPr lang="id-ID" sz="4000" dirty="0" smtClean="0"/>
              <a:t>Pengelolaan Bahan Bakar</a:t>
            </a:r>
          </a:p>
          <a:p>
            <a:pPr marL="900113" indent="-368300" fontAlgn="auto">
              <a:spcBef>
                <a:spcPts val="0"/>
              </a:spcBef>
              <a:spcAft>
                <a:spcPts val="0"/>
              </a:spcAft>
              <a:buFont typeface="Arial" pitchFamily="34" charset="0"/>
              <a:buChar char="•"/>
              <a:defRPr/>
            </a:pPr>
            <a:r>
              <a:rPr lang="id-ID" sz="4000" dirty="0" smtClean="0"/>
              <a:t>Masalah Lingkungan (Gas Buang)</a:t>
            </a:r>
          </a:p>
          <a:p>
            <a:pPr marL="900113" indent="-368300" fontAlgn="auto">
              <a:spcBef>
                <a:spcPts val="0"/>
              </a:spcBef>
              <a:spcAft>
                <a:spcPts val="0"/>
              </a:spcAft>
              <a:buFont typeface="Arial" pitchFamily="34" charset="0"/>
              <a:buChar char="•"/>
              <a:defRPr/>
            </a:pPr>
            <a:r>
              <a:rPr lang="id-ID" sz="4000" dirty="0" smtClean="0"/>
              <a:t>Penggunaan Bahan Kimia</a:t>
            </a:r>
          </a:p>
        </p:txBody>
      </p:sp>
      <p:sp>
        <p:nvSpPr>
          <p:cNvPr id="8" name="Title 1"/>
          <p:cNvSpPr txBox="1">
            <a:spLocks/>
          </p:cNvSpPr>
          <p:nvPr/>
        </p:nvSpPr>
        <p:spPr>
          <a:xfrm>
            <a:off x="714348" y="274638"/>
            <a:ext cx="7972452" cy="654032"/>
          </a:xfrm>
          <a:prstGeom prst="rect">
            <a:avLst/>
          </a:prstGeom>
        </p:spPr>
        <p:txBody>
          <a:bodyPr bIns="91440" anchor="b" anchorCtr="0">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0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PEMBANGKIT LISTRIK TENAGA UAP</a:t>
            </a:r>
            <a:endParaRPr kumimoji="0" lang="id-ID" sz="40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972452" cy="654032"/>
          </a:xfrm>
        </p:spPr>
        <p:txBody>
          <a:bodyPr>
            <a:normAutofit fontScale="90000"/>
          </a:bodyPr>
          <a:lstStyle/>
          <a:p>
            <a:pPr algn="ctr"/>
            <a:r>
              <a:rPr lang="id-ID" b="1" dirty="0" smtClean="0">
                <a:latin typeface="Aharoni" pitchFamily="2" charset="-79"/>
                <a:cs typeface="Aharoni" pitchFamily="2" charset="-79"/>
              </a:rPr>
              <a:t>PEMBANGKIT LISTRIK TENAGA GAS</a:t>
            </a:r>
            <a:endParaRPr lang="id-ID" b="1" dirty="0">
              <a:latin typeface="Aharoni" pitchFamily="2" charset="-79"/>
              <a:cs typeface="Aharoni" pitchFamily="2" charset="-79"/>
            </a:endParaRPr>
          </a:p>
        </p:txBody>
      </p:sp>
      <p:pic>
        <p:nvPicPr>
          <p:cNvPr id="79874" name="Picture 2" descr="Hasil gambar untuk pembangkit listrik tenaga gas"/>
          <p:cNvPicPr>
            <a:picLocks noChangeAspect="1" noChangeArrowheads="1"/>
          </p:cNvPicPr>
          <p:nvPr/>
        </p:nvPicPr>
        <p:blipFill>
          <a:blip r:embed="rId2"/>
          <a:srcRect/>
          <a:stretch>
            <a:fillRect/>
          </a:stretch>
        </p:blipFill>
        <p:spPr bwMode="auto">
          <a:xfrm>
            <a:off x="118745" y="1000108"/>
            <a:ext cx="8882411" cy="55721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a:bodyPr>
          <a:lstStyle/>
          <a:p>
            <a:pPr marL="531813" indent="-531813" fontAlgn="auto">
              <a:spcBef>
                <a:spcPts val="0"/>
              </a:spcBef>
              <a:spcAft>
                <a:spcPts val="0"/>
              </a:spcAft>
              <a:buFont typeface="Wingdings" pitchFamily="2" charset="2"/>
              <a:buChar char="v"/>
              <a:defRPr/>
            </a:pPr>
            <a:r>
              <a:rPr lang="id-ID" sz="4000" dirty="0" smtClean="0"/>
              <a:t>Operasi dan Pemeliharaan</a:t>
            </a:r>
          </a:p>
          <a:p>
            <a:pPr marL="900113" indent="-368300" fontAlgn="auto">
              <a:spcBef>
                <a:spcPts val="0"/>
              </a:spcBef>
              <a:spcAft>
                <a:spcPts val="0"/>
              </a:spcAft>
              <a:buFont typeface="Arial" pitchFamily="34" charset="0"/>
              <a:buChar char="•"/>
              <a:defRPr/>
            </a:pPr>
            <a:r>
              <a:rPr lang="id-ID" sz="4000" dirty="0" smtClean="0"/>
              <a:t>Start PLTG pendek</a:t>
            </a:r>
          </a:p>
          <a:p>
            <a:pPr marL="900113" indent="-368300" fontAlgn="auto">
              <a:spcBef>
                <a:spcPts val="0"/>
              </a:spcBef>
              <a:spcAft>
                <a:spcPts val="0"/>
              </a:spcAft>
              <a:buFont typeface="Arial" pitchFamily="34" charset="0"/>
              <a:buChar char="•"/>
              <a:defRPr/>
            </a:pPr>
            <a:r>
              <a:rPr lang="id-ID" sz="4000" dirty="0" smtClean="0"/>
              <a:t>Pemeliharaan Pendek (4.000 – 5.000 jam operasi)</a:t>
            </a:r>
          </a:p>
          <a:p>
            <a:pPr marL="900113" indent="-368300">
              <a:spcBef>
                <a:spcPts val="0"/>
              </a:spcBef>
              <a:buFont typeface="Arial" pitchFamily="34" charset="0"/>
              <a:buChar char="•"/>
              <a:defRPr/>
            </a:pPr>
            <a:r>
              <a:rPr lang="id-ID" sz="4000" dirty="0" smtClean="0"/>
              <a:t>Masalah Lingkungan (Kebisingan)</a:t>
            </a:r>
          </a:p>
          <a:p>
            <a:pPr marL="900113" indent="-368300" fontAlgn="auto">
              <a:spcBef>
                <a:spcPts val="0"/>
              </a:spcBef>
              <a:spcAft>
                <a:spcPts val="0"/>
              </a:spcAft>
              <a:buFont typeface="Arial" pitchFamily="34" charset="0"/>
              <a:buChar char="•"/>
              <a:defRPr/>
            </a:pPr>
            <a:r>
              <a:rPr lang="id-ID" sz="4000" dirty="0" smtClean="0"/>
              <a:t>Pengelolaan Bahan Bakar</a:t>
            </a:r>
          </a:p>
        </p:txBody>
      </p:sp>
      <p:sp>
        <p:nvSpPr>
          <p:cNvPr id="8" name="Title 1"/>
          <p:cNvSpPr txBox="1">
            <a:spLocks/>
          </p:cNvSpPr>
          <p:nvPr/>
        </p:nvSpPr>
        <p:spPr>
          <a:xfrm>
            <a:off x="714348" y="274638"/>
            <a:ext cx="7972452" cy="654032"/>
          </a:xfrm>
          <a:prstGeom prst="rect">
            <a:avLst/>
          </a:prstGeom>
        </p:spPr>
        <p:txBody>
          <a:bodyPr bIns="91440" anchor="b" anchorCtr="0">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0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PEMBANGKIT LISTRIK TENAGA GAS</a:t>
            </a:r>
            <a:endParaRPr kumimoji="0" lang="id-ID" sz="40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PEMBANGKIT LISTRIK TENAGA PANAS BUMI</a:t>
            </a:r>
            <a:endParaRPr lang="id-ID" sz="3200" b="1" dirty="0">
              <a:latin typeface="Aharoni" pitchFamily="2" charset="-79"/>
              <a:cs typeface="Aharoni" pitchFamily="2" charset="-79"/>
            </a:endParaRPr>
          </a:p>
        </p:txBody>
      </p:sp>
      <p:pic>
        <p:nvPicPr>
          <p:cNvPr id="84994" name="Picture 2" descr="Hasil gambar untuk pembangkit listrik tenaga PANAS BUMI"/>
          <p:cNvPicPr>
            <a:picLocks noChangeAspect="1" noChangeArrowheads="1"/>
          </p:cNvPicPr>
          <p:nvPr/>
        </p:nvPicPr>
        <p:blipFill>
          <a:blip r:embed="rId2"/>
          <a:srcRect/>
          <a:stretch>
            <a:fillRect/>
          </a:stretch>
        </p:blipFill>
        <p:spPr bwMode="auto">
          <a:xfrm>
            <a:off x="214282" y="1062056"/>
            <a:ext cx="8715436" cy="551021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lnSpcReduction="10000"/>
          </a:bodyPr>
          <a:lstStyle/>
          <a:p>
            <a:pPr marL="531813" indent="-531813" fontAlgn="auto">
              <a:spcBef>
                <a:spcPts val="0"/>
              </a:spcBef>
              <a:spcAft>
                <a:spcPts val="0"/>
              </a:spcAft>
              <a:buFont typeface="Wingdings" pitchFamily="2" charset="2"/>
              <a:buChar char="v"/>
              <a:defRPr/>
            </a:pPr>
            <a:r>
              <a:rPr lang="id-ID" sz="4000" dirty="0" smtClean="0"/>
              <a:t>Operasi dan Pemeliharaan</a:t>
            </a:r>
          </a:p>
          <a:p>
            <a:pPr marL="900113" indent="-368300" fontAlgn="auto">
              <a:spcBef>
                <a:spcPts val="0"/>
              </a:spcBef>
              <a:spcAft>
                <a:spcPts val="0"/>
              </a:spcAft>
              <a:buFont typeface="Arial" pitchFamily="34" charset="0"/>
              <a:buChar char="•"/>
              <a:defRPr/>
            </a:pPr>
            <a:r>
              <a:rPr lang="id-ID" sz="4000" dirty="0" smtClean="0"/>
              <a:t>Pembangunan disesuaikan dengan perkiraan kandungan uap</a:t>
            </a:r>
          </a:p>
          <a:p>
            <a:pPr marL="900113" indent="-368300" fontAlgn="auto">
              <a:spcBef>
                <a:spcPts val="0"/>
              </a:spcBef>
              <a:spcAft>
                <a:spcPts val="0"/>
              </a:spcAft>
              <a:buFont typeface="Arial" pitchFamily="34" charset="0"/>
              <a:buChar char="•"/>
              <a:defRPr/>
            </a:pPr>
            <a:r>
              <a:rPr lang="id-ID" sz="4000" dirty="0" smtClean="0"/>
              <a:t>Operasi PLTP sederhana dibanding PLTU</a:t>
            </a:r>
          </a:p>
          <a:p>
            <a:pPr marL="900113" indent="-368300" fontAlgn="auto">
              <a:spcBef>
                <a:spcPts val="0"/>
              </a:spcBef>
              <a:spcAft>
                <a:spcPts val="0"/>
              </a:spcAft>
              <a:buFont typeface="Arial" pitchFamily="34" charset="0"/>
              <a:buChar char="•"/>
              <a:defRPr/>
            </a:pPr>
            <a:r>
              <a:rPr lang="id-ID" sz="4000" dirty="0" smtClean="0"/>
              <a:t>Biaya Operasi lebih kecil</a:t>
            </a:r>
          </a:p>
          <a:p>
            <a:pPr marL="900113" indent="-368300" fontAlgn="auto">
              <a:spcBef>
                <a:spcPts val="0"/>
              </a:spcBef>
              <a:spcAft>
                <a:spcPts val="0"/>
              </a:spcAft>
              <a:buFont typeface="Arial" pitchFamily="34" charset="0"/>
              <a:buChar char="•"/>
              <a:defRPr/>
            </a:pPr>
            <a:r>
              <a:rPr lang="id-ID" sz="4000" dirty="0" smtClean="0"/>
              <a:t>Biaya Investasi Tinggi</a:t>
            </a:r>
          </a:p>
          <a:p>
            <a:pPr marL="900113" indent="-368300">
              <a:spcBef>
                <a:spcPts val="0"/>
              </a:spcBef>
              <a:buFont typeface="Arial" pitchFamily="34" charset="0"/>
              <a:buChar char="•"/>
              <a:defRPr/>
            </a:pPr>
            <a:r>
              <a:rPr lang="id-ID" sz="4000" dirty="0" smtClean="0"/>
              <a:t>Masalah Lingkungan (Kebisingan &amp; Gas H</a:t>
            </a:r>
            <a:r>
              <a:rPr lang="id-ID" sz="3600" baseline="-25000" dirty="0" smtClean="0"/>
              <a:t>2</a:t>
            </a:r>
            <a:r>
              <a:rPr lang="id-ID" sz="4000" dirty="0" smtClean="0"/>
              <a:t>S)</a:t>
            </a:r>
          </a:p>
          <a:p>
            <a:pPr marL="900113" indent="-368300" fontAlgn="auto">
              <a:spcBef>
                <a:spcPts val="0"/>
              </a:spcBef>
              <a:spcAft>
                <a:spcPts val="0"/>
              </a:spcAft>
              <a:buFont typeface="Arial" pitchFamily="34" charset="0"/>
              <a:buChar char="•"/>
              <a:defRPr/>
            </a:pPr>
            <a:r>
              <a:rPr lang="id-ID" sz="4000" dirty="0" smtClean="0"/>
              <a:t>Pelestarian hutan daerah kantong uap</a:t>
            </a:r>
          </a:p>
        </p:txBody>
      </p:sp>
      <p:sp>
        <p:nvSpPr>
          <p:cNvPr id="4"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PEMBANGKIT LISTRIK TENAGA PANAS BUMI</a:t>
            </a:r>
            <a:endParaRPr lang="id-ID" sz="3200"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ISTEM PENYALURAN TENAGA LISTRIK &#10; "/>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715436" cy="654032"/>
          </a:xfrm>
        </p:spPr>
        <p:txBody>
          <a:bodyPr>
            <a:normAutofit fontScale="90000"/>
          </a:bodyPr>
          <a:lstStyle/>
          <a:p>
            <a:pPr algn="ctr"/>
            <a:r>
              <a:rPr lang="id-ID" b="1" dirty="0" smtClean="0">
                <a:latin typeface="Aharoni" pitchFamily="2" charset="-79"/>
                <a:cs typeface="Aharoni" pitchFamily="2" charset="-79"/>
              </a:rPr>
              <a:t>PEMBANGKIT LISTRIK TENAGA DIESEL</a:t>
            </a:r>
            <a:endParaRPr lang="id-ID" b="1" dirty="0">
              <a:latin typeface="Aharoni" pitchFamily="2" charset="-79"/>
              <a:cs typeface="Aharoni" pitchFamily="2" charset="-79"/>
            </a:endParaRPr>
          </a:p>
        </p:txBody>
      </p:sp>
      <p:pic>
        <p:nvPicPr>
          <p:cNvPr id="81924" name="Picture 4" descr="Hasil gambar untuk pembangkit listrik tenaga DIESEL"/>
          <p:cNvPicPr>
            <a:picLocks noChangeAspect="1" noChangeArrowheads="1"/>
          </p:cNvPicPr>
          <p:nvPr/>
        </p:nvPicPr>
        <p:blipFill>
          <a:blip r:embed="rId2"/>
          <a:srcRect/>
          <a:stretch>
            <a:fillRect/>
          </a:stretch>
        </p:blipFill>
        <p:spPr bwMode="auto">
          <a:xfrm>
            <a:off x="173338" y="928670"/>
            <a:ext cx="8786874" cy="564360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a:bodyPr>
          <a:lstStyle/>
          <a:p>
            <a:pPr marL="531813" indent="-531813" fontAlgn="auto">
              <a:spcBef>
                <a:spcPts val="0"/>
              </a:spcBef>
              <a:spcAft>
                <a:spcPts val="0"/>
              </a:spcAft>
              <a:buFont typeface="Wingdings" pitchFamily="2" charset="2"/>
              <a:buChar char="v"/>
              <a:defRPr/>
            </a:pPr>
            <a:r>
              <a:rPr lang="id-ID" sz="4000" dirty="0" smtClean="0"/>
              <a:t>Operasi dan Pemeliharaan</a:t>
            </a:r>
          </a:p>
          <a:p>
            <a:pPr marL="900113" indent="-368300" fontAlgn="auto">
              <a:spcBef>
                <a:spcPts val="0"/>
              </a:spcBef>
              <a:spcAft>
                <a:spcPts val="0"/>
              </a:spcAft>
              <a:buFont typeface="Arial" pitchFamily="34" charset="0"/>
              <a:buChar char="•"/>
              <a:defRPr/>
            </a:pPr>
            <a:r>
              <a:rPr lang="id-ID" sz="4000" dirty="0" smtClean="0"/>
              <a:t>Distart tanpa memerlukan Sumber Tenaga Lsitrik dari luar</a:t>
            </a:r>
          </a:p>
          <a:p>
            <a:pPr marL="900113" indent="-368300" fontAlgn="auto">
              <a:spcBef>
                <a:spcPts val="0"/>
              </a:spcBef>
              <a:spcAft>
                <a:spcPts val="0"/>
              </a:spcAft>
              <a:buFont typeface="Arial" pitchFamily="34" charset="0"/>
              <a:buChar char="•"/>
              <a:defRPr/>
            </a:pPr>
            <a:r>
              <a:rPr lang="id-ID" sz="4000" dirty="0" smtClean="0"/>
              <a:t>Cenderung banyak menimbulkan masalah</a:t>
            </a:r>
          </a:p>
        </p:txBody>
      </p:sp>
      <p:sp>
        <p:nvSpPr>
          <p:cNvPr id="4"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PEMBANGKIT LISTRIK TENAGA DIESEL</a:t>
            </a:r>
            <a:endParaRPr lang="id-ID" sz="3200"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715436" cy="654032"/>
          </a:xfrm>
        </p:spPr>
        <p:txBody>
          <a:bodyPr>
            <a:normAutofit fontScale="90000"/>
          </a:bodyPr>
          <a:lstStyle/>
          <a:p>
            <a:pPr algn="ctr"/>
            <a:r>
              <a:rPr lang="id-ID" b="1" dirty="0" smtClean="0">
                <a:latin typeface="Aharoni" pitchFamily="2" charset="-79"/>
                <a:cs typeface="Aharoni" pitchFamily="2" charset="-79"/>
              </a:rPr>
              <a:t>PEMBANGKIT LISTRIK TENAGA NUKLIR</a:t>
            </a:r>
            <a:endParaRPr lang="id-ID" b="1" dirty="0">
              <a:latin typeface="Aharoni" pitchFamily="2" charset="-79"/>
              <a:cs typeface="Aharoni" pitchFamily="2" charset="-79"/>
            </a:endParaRPr>
          </a:p>
        </p:txBody>
      </p:sp>
      <p:pic>
        <p:nvPicPr>
          <p:cNvPr id="2050" name="Picture 2" descr="Hasil gambar untuk prinsip kerja pltn"/>
          <p:cNvPicPr>
            <a:picLocks noChangeAspect="1" noChangeArrowheads="1"/>
          </p:cNvPicPr>
          <p:nvPr/>
        </p:nvPicPr>
        <p:blipFill>
          <a:blip r:embed="rId2"/>
          <a:srcRect/>
          <a:stretch>
            <a:fillRect/>
          </a:stretch>
        </p:blipFill>
        <p:spPr bwMode="auto">
          <a:xfrm>
            <a:off x="357158" y="1357298"/>
            <a:ext cx="8501122" cy="507209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00108"/>
            <a:ext cx="8715436" cy="5643602"/>
          </a:xfrm>
        </p:spPr>
        <p:txBody>
          <a:bodyPr>
            <a:normAutofit/>
          </a:bodyPr>
          <a:lstStyle/>
          <a:p>
            <a:pPr marL="531813" indent="-531813" algn="just" fontAlgn="auto">
              <a:spcBef>
                <a:spcPts val="0"/>
              </a:spcBef>
              <a:spcAft>
                <a:spcPts val="0"/>
              </a:spcAft>
              <a:buFont typeface="Wingdings" pitchFamily="2" charset="2"/>
              <a:buChar char="v"/>
              <a:defRPr/>
            </a:pPr>
            <a:r>
              <a:rPr lang="id-ID" sz="3200" dirty="0" smtClean="0"/>
              <a:t>Operasi dan Pemeliharaan</a:t>
            </a:r>
          </a:p>
          <a:p>
            <a:pPr marL="900113" indent="-368300" algn="just" fontAlgn="auto">
              <a:spcBef>
                <a:spcPts val="0"/>
              </a:spcBef>
              <a:spcAft>
                <a:spcPts val="0"/>
              </a:spcAft>
              <a:buFont typeface="Arial" pitchFamily="34" charset="0"/>
              <a:buChar char="•"/>
              <a:defRPr/>
            </a:pPr>
            <a:r>
              <a:rPr lang="id-ID" sz="3200" dirty="0" smtClean="0"/>
              <a:t>Pada dasarnya sama dengan PLTU, hanya ruang bakar diganti dengan Reaktor Nuklir (Proses Fisi)</a:t>
            </a:r>
          </a:p>
          <a:p>
            <a:pPr marL="900113" indent="-368300" algn="just" fontAlgn="auto">
              <a:spcBef>
                <a:spcPts val="0"/>
              </a:spcBef>
              <a:spcAft>
                <a:spcPts val="0"/>
              </a:spcAft>
              <a:buFont typeface="Arial" pitchFamily="34" charset="0"/>
              <a:buChar char="•"/>
              <a:defRPr/>
            </a:pPr>
            <a:endParaRPr lang="id-ID" sz="3200" dirty="0" smtClean="0"/>
          </a:p>
          <a:p>
            <a:pPr marL="900113" indent="-368300" algn="just" fontAlgn="auto">
              <a:spcBef>
                <a:spcPts val="0"/>
              </a:spcBef>
              <a:spcAft>
                <a:spcPts val="0"/>
              </a:spcAft>
              <a:buFont typeface="Arial" pitchFamily="34" charset="0"/>
              <a:buChar char="•"/>
              <a:defRPr/>
            </a:pPr>
            <a:endParaRPr lang="id-ID" sz="3200" dirty="0" smtClean="0"/>
          </a:p>
          <a:p>
            <a:pPr marL="0" indent="0" algn="just" fontAlgn="auto">
              <a:spcBef>
                <a:spcPts val="0"/>
              </a:spcBef>
              <a:spcAft>
                <a:spcPts val="0"/>
              </a:spcAft>
              <a:buNone/>
              <a:defRPr/>
            </a:pPr>
            <a:endParaRPr lang="id-ID" sz="3200" dirty="0" smtClean="0"/>
          </a:p>
        </p:txBody>
      </p:sp>
      <p:sp>
        <p:nvSpPr>
          <p:cNvPr id="4"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PEMBANGKIT LISTRIK TENAGA NUKLIR</a:t>
            </a:r>
            <a:endParaRPr lang="id-ID" sz="3200" b="1" dirty="0">
              <a:latin typeface="Aharoni" pitchFamily="2" charset="-79"/>
              <a:cs typeface="Aharoni" pitchFamily="2" charset="-79"/>
            </a:endParaRPr>
          </a:p>
        </p:txBody>
      </p:sp>
      <p:sp>
        <p:nvSpPr>
          <p:cNvPr id="5" name="Oval 4"/>
          <p:cNvSpPr/>
          <p:nvPr/>
        </p:nvSpPr>
        <p:spPr>
          <a:xfrm>
            <a:off x="857224" y="4143380"/>
            <a:ext cx="500066"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6" name="Rectangle 5"/>
          <p:cNvSpPr/>
          <p:nvPr/>
        </p:nvSpPr>
        <p:spPr>
          <a:xfrm>
            <a:off x="642910" y="4762224"/>
            <a:ext cx="928694" cy="3571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Neutron</a:t>
            </a:r>
            <a:endParaRPr lang="id-ID" dirty="0"/>
          </a:p>
        </p:txBody>
      </p:sp>
      <p:cxnSp>
        <p:nvCxnSpPr>
          <p:cNvPr id="8" name="Straight Arrow Connector 7"/>
          <p:cNvCxnSpPr/>
          <p:nvPr/>
        </p:nvCxnSpPr>
        <p:spPr>
          <a:xfrm>
            <a:off x="1571604" y="4429132"/>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714612" y="3214686"/>
            <a:ext cx="2857520" cy="2500330"/>
            <a:chOff x="2714612" y="3214686"/>
            <a:chExt cx="2857520" cy="2500330"/>
          </a:xfrm>
        </p:grpSpPr>
        <p:sp>
          <p:nvSpPr>
            <p:cNvPr id="9" name="Cloud 8"/>
            <p:cNvSpPr/>
            <p:nvPr/>
          </p:nvSpPr>
          <p:spPr>
            <a:xfrm>
              <a:off x="2714612" y="3214686"/>
              <a:ext cx="2857520" cy="250033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0" name="Cloud 9"/>
            <p:cNvSpPr/>
            <p:nvPr/>
          </p:nvSpPr>
          <p:spPr>
            <a:xfrm>
              <a:off x="3500430" y="4071942"/>
              <a:ext cx="1204922" cy="86678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
        <p:nvSpPr>
          <p:cNvPr id="12" name="Rectangle 11"/>
          <p:cNvSpPr/>
          <p:nvPr/>
        </p:nvSpPr>
        <p:spPr>
          <a:xfrm>
            <a:off x="3357554" y="5820146"/>
            <a:ext cx="1571636" cy="3571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Inti Uranium</a:t>
            </a:r>
            <a:endParaRPr lang="id-ID" dirty="0"/>
          </a:p>
        </p:txBody>
      </p:sp>
      <p:grpSp>
        <p:nvGrpSpPr>
          <p:cNvPr id="14" name="Group 13"/>
          <p:cNvGrpSpPr/>
          <p:nvPr/>
        </p:nvGrpSpPr>
        <p:grpSpPr>
          <a:xfrm>
            <a:off x="6357950" y="3000372"/>
            <a:ext cx="1071570" cy="938218"/>
            <a:chOff x="2714612" y="3214686"/>
            <a:chExt cx="2857520" cy="2500330"/>
          </a:xfrm>
        </p:grpSpPr>
        <p:sp>
          <p:nvSpPr>
            <p:cNvPr id="15" name="Cloud 14"/>
            <p:cNvSpPr/>
            <p:nvPr/>
          </p:nvSpPr>
          <p:spPr>
            <a:xfrm>
              <a:off x="2714612" y="3214686"/>
              <a:ext cx="2857520" cy="250033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6" name="Cloud 15"/>
            <p:cNvSpPr/>
            <p:nvPr/>
          </p:nvSpPr>
          <p:spPr>
            <a:xfrm>
              <a:off x="3500430" y="4071942"/>
              <a:ext cx="1204922" cy="86678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
        <p:nvSpPr>
          <p:cNvPr id="17" name="Oval 16"/>
          <p:cNvSpPr/>
          <p:nvPr/>
        </p:nvSpPr>
        <p:spPr>
          <a:xfrm>
            <a:off x="6582714" y="4929198"/>
            <a:ext cx="500066"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8" name="Oval 17"/>
          <p:cNvSpPr/>
          <p:nvPr/>
        </p:nvSpPr>
        <p:spPr>
          <a:xfrm>
            <a:off x="6582714" y="4143380"/>
            <a:ext cx="500066"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nvGrpSpPr>
          <p:cNvPr id="19" name="Group 18"/>
          <p:cNvGrpSpPr/>
          <p:nvPr/>
        </p:nvGrpSpPr>
        <p:grpSpPr>
          <a:xfrm>
            <a:off x="6398894" y="5715016"/>
            <a:ext cx="1071570" cy="938218"/>
            <a:chOff x="2714612" y="3214686"/>
            <a:chExt cx="2857520" cy="2500330"/>
          </a:xfrm>
        </p:grpSpPr>
        <p:sp>
          <p:nvSpPr>
            <p:cNvPr id="20" name="Cloud 19"/>
            <p:cNvSpPr/>
            <p:nvPr/>
          </p:nvSpPr>
          <p:spPr>
            <a:xfrm>
              <a:off x="2714612" y="3214686"/>
              <a:ext cx="2857520" cy="250033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1" name="Cloud 20"/>
            <p:cNvSpPr/>
            <p:nvPr/>
          </p:nvSpPr>
          <p:spPr>
            <a:xfrm>
              <a:off x="3500430" y="4071942"/>
              <a:ext cx="1204922" cy="86678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
        <p:nvSpPr>
          <p:cNvPr id="22" name="Rectangle 21"/>
          <p:cNvSpPr/>
          <p:nvPr/>
        </p:nvSpPr>
        <p:spPr>
          <a:xfrm>
            <a:off x="7572396" y="5929330"/>
            <a:ext cx="1357322" cy="3571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Inti Strontium</a:t>
            </a:r>
            <a:endParaRPr lang="id-ID" dirty="0"/>
          </a:p>
        </p:txBody>
      </p:sp>
      <p:sp>
        <p:nvSpPr>
          <p:cNvPr id="23" name="Rectangle 22"/>
          <p:cNvSpPr/>
          <p:nvPr/>
        </p:nvSpPr>
        <p:spPr>
          <a:xfrm>
            <a:off x="7456816" y="3214686"/>
            <a:ext cx="1357322" cy="3571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Inti Xenon</a:t>
            </a:r>
            <a:endParaRPr lang="id-ID" dirty="0"/>
          </a:p>
        </p:txBody>
      </p:sp>
      <p:sp>
        <p:nvSpPr>
          <p:cNvPr id="24" name="Rectangle 23"/>
          <p:cNvSpPr/>
          <p:nvPr/>
        </p:nvSpPr>
        <p:spPr>
          <a:xfrm>
            <a:off x="7072330" y="4643446"/>
            <a:ext cx="2071670" cy="3571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Neutron yang terlepas</a:t>
            </a:r>
            <a:endParaRPr lang="id-ID" dirty="0"/>
          </a:p>
        </p:txBody>
      </p:sp>
      <p:cxnSp>
        <p:nvCxnSpPr>
          <p:cNvPr id="26" name="Straight Arrow Connector 25"/>
          <p:cNvCxnSpPr/>
          <p:nvPr/>
        </p:nvCxnSpPr>
        <p:spPr>
          <a:xfrm flipV="1">
            <a:off x="5715008" y="3643314"/>
            <a:ext cx="571504"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86446" y="4214818"/>
            <a:ext cx="71438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86446" y="4429132"/>
            <a:ext cx="71438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5536413" y="5036355"/>
            <a:ext cx="100013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519238"/>
            <a:ext cx="8715436" cy="5053034"/>
          </a:xfrm>
        </p:spPr>
        <p:txBody>
          <a:bodyPr>
            <a:normAutofit/>
          </a:bodyPr>
          <a:lstStyle/>
          <a:p>
            <a:pPr marL="531813" indent="-531813" fontAlgn="auto">
              <a:spcBef>
                <a:spcPts val="0"/>
              </a:spcBef>
              <a:spcAft>
                <a:spcPts val="0"/>
              </a:spcAft>
              <a:buFont typeface="Wingdings" pitchFamily="2" charset="2"/>
              <a:buChar char="v"/>
              <a:defRPr/>
            </a:pPr>
            <a:r>
              <a:rPr lang="id-ID" sz="4000" dirty="0" smtClean="0"/>
              <a:t>Pembangkit Listrik Tenaga Surya</a:t>
            </a:r>
          </a:p>
          <a:p>
            <a:pPr marL="531813" indent="-531813" fontAlgn="auto">
              <a:spcBef>
                <a:spcPts val="0"/>
              </a:spcBef>
              <a:spcAft>
                <a:spcPts val="0"/>
              </a:spcAft>
              <a:buFont typeface="Wingdings" pitchFamily="2" charset="2"/>
              <a:buChar char="v"/>
              <a:defRPr/>
            </a:pPr>
            <a:r>
              <a:rPr lang="id-ID" sz="4000" dirty="0" smtClean="0"/>
              <a:t>Pembangkit Listrik Tenaga Angin</a:t>
            </a:r>
          </a:p>
          <a:p>
            <a:pPr marL="531813" indent="-531813" fontAlgn="auto">
              <a:spcBef>
                <a:spcPts val="0"/>
              </a:spcBef>
              <a:spcAft>
                <a:spcPts val="0"/>
              </a:spcAft>
              <a:buFont typeface="Wingdings" pitchFamily="2" charset="2"/>
              <a:buChar char="v"/>
              <a:defRPr/>
            </a:pPr>
            <a:endParaRPr lang="id-ID" sz="4000" dirty="0" smtClean="0"/>
          </a:p>
        </p:txBody>
      </p:sp>
      <p:sp>
        <p:nvSpPr>
          <p:cNvPr id="4" name="Title 1"/>
          <p:cNvSpPr>
            <a:spLocks noGrp="1"/>
          </p:cNvSpPr>
          <p:nvPr>
            <p:ph type="title"/>
          </p:nvPr>
        </p:nvSpPr>
        <p:spPr>
          <a:xfrm>
            <a:off x="214282" y="274638"/>
            <a:ext cx="8715436" cy="654032"/>
          </a:xfrm>
        </p:spPr>
        <p:txBody>
          <a:bodyPr>
            <a:normAutofit fontScale="90000"/>
          </a:bodyPr>
          <a:lstStyle/>
          <a:p>
            <a:pPr algn="ctr"/>
            <a:r>
              <a:rPr lang="id-ID" sz="3200" b="1" dirty="0" smtClean="0">
                <a:latin typeface="Aharoni" pitchFamily="2" charset="-79"/>
                <a:cs typeface="Aharoni" pitchFamily="2" charset="-79"/>
              </a:rPr>
              <a:t>PEMBANGKIT LISTRIK NON KONVENSIONAL</a:t>
            </a:r>
            <a:endParaRPr lang="id-ID" sz="3200"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285860"/>
            <a:ext cx="8715436" cy="5643602"/>
          </a:xfrm>
        </p:spPr>
        <p:txBody>
          <a:bodyPr>
            <a:normAutofit/>
          </a:bodyPr>
          <a:lstStyle/>
          <a:p>
            <a:pPr marL="531813" indent="-531813" algn="just" fontAlgn="auto">
              <a:spcBef>
                <a:spcPts val="0"/>
              </a:spcBef>
              <a:spcAft>
                <a:spcPts val="0"/>
              </a:spcAft>
              <a:buNone/>
              <a:defRPr/>
            </a:pPr>
            <a:r>
              <a:rPr lang="id-ID" sz="3200" dirty="0" smtClean="0"/>
              <a:t>Langkah-langkah Pencegahan :</a:t>
            </a:r>
          </a:p>
          <a:p>
            <a:pPr marL="355600" indent="-355600" algn="just">
              <a:spcBef>
                <a:spcPts val="0"/>
              </a:spcBef>
              <a:defRPr/>
            </a:pPr>
            <a:r>
              <a:rPr lang="id-ID" sz="3200" dirty="0" smtClean="0"/>
              <a:t>Menjauhkan bahan yang mudah terbakar</a:t>
            </a:r>
          </a:p>
          <a:p>
            <a:pPr marL="355600" indent="-355600" algn="just">
              <a:spcBef>
                <a:spcPts val="0"/>
              </a:spcBef>
              <a:defRPr/>
            </a:pPr>
            <a:r>
              <a:rPr lang="id-ID" sz="3200" dirty="0" smtClean="0"/>
              <a:t>Timbunan batu bara disemprot air secara teratur</a:t>
            </a:r>
          </a:p>
          <a:p>
            <a:pPr marL="355600" indent="-355600" algn="just">
              <a:spcBef>
                <a:spcPts val="0"/>
              </a:spcBef>
              <a:defRPr/>
            </a:pPr>
            <a:r>
              <a:rPr lang="id-ID" sz="3200" dirty="0" smtClean="0"/>
              <a:t>Dilarang keras merokok di sekitar instalasi bahan bakar</a:t>
            </a:r>
          </a:p>
          <a:p>
            <a:pPr marL="355600" indent="-355600" algn="just">
              <a:spcBef>
                <a:spcPts val="0"/>
              </a:spcBef>
              <a:defRPr/>
            </a:pPr>
            <a:r>
              <a:rPr lang="id-ID" sz="3200" dirty="0" smtClean="0"/>
              <a:t>Kontak-kontak dan sambungan listrik harus tertutup rapat (khususnya pada instalasi bahan bakar)</a:t>
            </a:r>
          </a:p>
          <a:p>
            <a:pPr marL="355600" indent="-355600" algn="just">
              <a:spcBef>
                <a:spcPts val="0"/>
              </a:spcBef>
              <a:defRPr/>
            </a:pPr>
            <a:r>
              <a:rPr lang="id-ID" sz="3200" dirty="0" smtClean="0"/>
              <a:t>Dilarang keras melakukan pekerjaan las</a:t>
            </a:r>
          </a:p>
          <a:p>
            <a:pPr marL="355600" indent="-355600" algn="just">
              <a:spcBef>
                <a:spcPts val="0"/>
              </a:spcBef>
              <a:defRPr/>
            </a:pPr>
            <a:r>
              <a:rPr lang="id-ID" sz="3200" dirty="0" smtClean="0"/>
              <a:t>Instalasi bahan bakar harus dilindungi dari sambaran petir</a:t>
            </a:r>
          </a:p>
          <a:p>
            <a:pPr marL="355600" indent="-355600" algn="just">
              <a:spcBef>
                <a:spcPts val="0"/>
              </a:spcBef>
              <a:defRPr/>
            </a:pPr>
            <a:r>
              <a:rPr lang="id-ID" sz="3200" dirty="0" smtClean="0"/>
              <a:t>Alat-alat produksi dari instalasi listrik harus diuji secara periodik</a:t>
            </a:r>
          </a:p>
          <a:p>
            <a:pPr marL="900113" indent="-368300" algn="just" fontAlgn="auto">
              <a:spcBef>
                <a:spcPts val="0"/>
              </a:spcBef>
              <a:spcAft>
                <a:spcPts val="0"/>
              </a:spcAft>
              <a:buFont typeface="Arial" pitchFamily="34" charset="0"/>
              <a:buChar char="•"/>
              <a:defRPr/>
            </a:pPr>
            <a:endParaRPr lang="id-ID" sz="3200" dirty="0" smtClean="0"/>
          </a:p>
          <a:p>
            <a:pPr marL="0" indent="0" algn="just" fontAlgn="auto">
              <a:spcBef>
                <a:spcPts val="0"/>
              </a:spcBef>
              <a:spcAft>
                <a:spcPts val="0"/>
              </a:spcAft>
              <a:buNone/>
              <a:defRPr/>
            </a:pPr>
            <a:endParaRPr lang="id-ID" sz="3200" dirty="0" smtClean="0"/>
          </a:p>
        </p:txBody>
      </p:sp>
      <p:sp>
        <p:nvSpPr>
          <p:cNvPr id="4" name="Title 1"/>
          <p:cNvSpPr>
            <a:spLocks noGrp="1"/>
          </p:cNvSpPr>
          <p:nvPr>
            <p:ph type="title"/>
          </p:nvPr>
        </p:nvSpPr>
        <p:spPr>
          <a:xfrm>
            <a:off x="214282" y="274638"/>
            <a:ext cx="8715436" cy="868346"/>
          </a:xfrm>
        </p:spPr>
        <p:txBody>
          <a:bodyPr>
            <a:normAutofit fontScale="90000"/>
          </a:bodyPr>
          <a:lstStyle/>
          <a:p>
            <a:pPr algn="ctr"/>
            <a:r>
              <a:rPr lang="id-ID" sz="3200" b="1" dirty="0" smtClean="0">
                <a:latin typeface="Aharoni" pitchFamily="2" charset="-79"/>
                <a:cs typeface="Aharoni" pitchFamily="2" charset="-79"/>
              </a:rPr>
              <a:t>PENCEGAHAN KEBAKARAN </a:t>
            </a:r>
            <a:br>
              <a:rPr lang="id-ID" sz="3200" b="1" dirty="0" smtClean="0">
                <a:latin typeface="Aharoni" pitchFamily="2" charset="-79"/>
                <a:cs typeface="Aharoni" pitchFamily="2" charset="-79"/>
              </a:rPr>
            </a:br>
            <a:r>
              <a:rPr lang="id-ID" sz="3200" b="1" dirty="0" smtClean="0">
                <a:latin typeface="Aharoni" pitchFamily="2" charset="-79"/>
                <a:cs typeface="Aharoni" pitchFamily="2" charset="-79"/>
              </a:rPr>
              <a:t>PADA PUSAT-PUSAT LISTRIK TERMIS</a:t>
            </a:r>
            <a:endParaRPr lang="id-ID" sz="3200"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285860"/>
            <a:ext cx="8715436" cy="5357850"/>
          </a:xfrm>
        </p:spPr>
        <p:txBody>
          <a:bodyPr>
            <a:normAutofit lnSpcReduction="10000"/>
          </a:bodyPr>
          <a:lstStyle/>
          <a:p>
            <a:pPr marL="450850" indent="-450850" algn="just" fontAlgn="auto">
              <a:spcBef>
                <a:spcPts val="0"/>
              </a:spcBef>
              <a:spcAft>
                <a:spcPts val="0"/>
              </a:spcAft>
              <a:buFont typeface="Wingdings" pitchFamily="2" charset="2"/>
              <a:buChar char="v"/>
              <a:defRPr/>
            </a:pPr>
            <a:r>
              <a:rPr lang="id-ID" sz="4000" dirty="0" smtClean="0"/>
              <a:t>Analisis Kebutuhan Energi</a:t>
            </a:r>
          </a:p>
          <a:p>
            <a:pPr marL="804863" indent="-354013" algn="just">
              <a:spcBef>
                <a:spcPts val="0"/>
              </a:spcBef>
              <a:defRPr/>
            </a:pPr>
            <a:r>
              <a:rPr lang="id-ID" sz="4000" dirty="0" smtClean="0"/>
              <a:t>Analisis kebutuhan energi dalam kurun waktu tertentu</a:t>
            </a:r>
          </a:p>
          <a:p>
            <a:pPr marL="804863" indent="-354013" algn="just">
              <a:spcBef>
                <a:spcPts val="0"/>
              </a:spcBef>
              <a:defRPr/>
            </a:pPr>
            <a:r>
              <a:rPr lang="id-ID" sz="4000" dirty="0" smtClean="0"/>
              <a:t>Analisis kebutuhan daya dalam bentuk kurva harian</a:t>
            </a:r>
          </a:p>
          <a:p>
            <a:pPr marL="804863" indent="-354013" algn="just">
              <a:spcBef>
                <a:spcPts val="0"/>
              </a:spcBef>
              <a:defRPr/>
            </a:pPr>
            <a:r>
              <a:rPr lang="id-ID" sz="4000" dirty="0" smtClean="0"/>
              <a:t>Analisis tingkat keandalan yang dibutuhkan</a:t>
            </a:r>
          </a:p>
          <a:p>
            <a:pPr marL="804863" indent="-354013" algn="just">
              <a:spcBef>
                <a:spcPts val="0"/>
              </a:spcBef>
              <a:defRPr/>
            </a:pPr>
            <a:r>
              <a:rPr lang="id-ID" sz="4000" dirty="0" smtClean="0"/>
              <a:t>Pesan pembangkit listrik yang akan dibangun</a:t>
            </a:r>
          </a:p>
        </p:txBody>
      </p:sp>
      <p:sp>
        <p:nvSpPr>
          <p:cNvPr id="6" name="Title 1"/>
          <p:cNvSpPr txBox="1">
            <a:spLocks/>
          </p:cNvSpPr>
          <p:nvPr/>
        </p:nvSpPr>
        <p:spPr>
          <a:xfrm>
            <a:off x="214282" y="274638"/>
            <a:ext cx="8715436" cy="65403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PENGEMBANGAN PEMBANGKITAN</a:t>
            </a:r>
            <a:endParaRPr kumimoji="0" lang="id-ID" sz="32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285860"/>
            <a:ext cx="8715436" cy="5357850"/>
          </a:xfrm>
        </p:spPr>
        <p:txBody>
          <a:bodyPr>
            <a:normAutofit fontScale="85000" lnSpcReduction="20000"/>
          </a:bodyPr>
          <a:lstStyle/>
          <a:p>
            <a:pPr marL="531813" indent="-531813" algn="just" fontAlgn="auto">
              <a:spcBef>
                <a:spcPts val="0"/>
              </a:spcBef>
              <a:spcAft>
                <a:spcPts val="0"/>
              </a:spcAft>
              <a:buFont typeface="Wingdings" pitchFamily="2" charset="2"/>
              <a:buChar char="v"/>
              <a:defRPr/>
            </a:pPr>
            <a:r>
              <a:rPr lang="id-ID" sz="4000" dirty="0" smtClean="0"/>
              <a:t>Survei dan Studi Kelayakan</a:t>
            </a:r>
          </a:p>
          <a:p>
            <a:pPr marL="531813" indent="368300" algn="just">
              <a:spcBef>
                <a:spcPts val="0"/>
              </a:spcBef>
              <a:defRPr/>
            </a:pPr>
            <a:r>
              <a:rPr lang="id-ID" sz="4000" dirty="0" smtClean="0"/>
              <a:t>Survei</a:t>
            </a:r>
          </a:p>
          <a:p>
            <a:pPr marL="1160463" indent="-260350" algn="just">
              <a:spcBef>
                <a:spcPts val="0"/>
              </a:spcBef>
              <a:buFontTx/>
              <a:buChar char="-"/>
              <a:defRPr/>
            </a:pPr>
            <a:r>
              <a:rPr lang="id-ID" sz="4000" dirty="0" smtClean="0"/>
              <a:t>Lahan yang akan dibebaskan</a:t>
            </a:r>
          </a:p>
          <a:p>
            <a:pPr marL="1160463" indent="-260350" algn="just">
              <a:spcBef>
                <a:spcPts val="0"/>
              </a:spcBef>
              <a:buFontTx/>
              <a:buChar char="-"/>
              <a:defRPr/>
            </a:pPr>
            <a:r>
              <a:rPr lang="id-ID" sz="4000" dirty="0" smtClean="0"/>
              <a:t>Sifat tanah dari segi pembangunan kebutuhan bangunan sipil</a:t>
            </a:r>
          </a:p>
          <a:p>
            <a:pPr marL="1160463" indent="-260350" algn="just">
              <a:spcBef>
                <a:spcPts val="0"/>
              </a:spcBef>
              <a:buFontTx/>
              <a:buChar char="-"/>
              <a:defRPr/>
            </a:pPr>
            <a:r>
              <a:rPr lang="id-ID" sz="4000" dirty="0" smtClean="0"/>
              <a:t>Masalah Lingkungan (Kebisingan dan Limbah)</a:t>
            </a:r>
          </a:p>
          <a:p>
            <a:pPr marL="1160463" indent="-260350" algn="just">
              <a:spcBef>
                <a:spcPts val="0"/>
              </a:spcBef>
              <a:buFontTx/>
              <a:buChar char="-"/>
              <a:defRPr/>
            </a:pPr>
            <a:r>
              <a:rPr lang="id-ID" sz="4000" dirty="0" smtClean="0"/>
              <a:t>Masalah transportasi alat-alat berat</a:t>
            </a:r>
          </a:p>
          <a:p>
            <a:pPr marL="531813" indent="368300" algn="just">
              <a:spcBef>
                <a:spcPts val="0"/>
              </a:spcBef>
              <a:defRPr/>
            </a:pPr>
            <a:r>
              <a:rPr lang="id-ID" sz="4000" dirty="0" smtClean="0"/>
              <a:t>Studi Kelayakan</a:t>
            </a:r>
          </a:p>
          <a:p>
            <a:pPr marL="900113" indent="0" algn="just">
              <a:spcBef>
                <a:spcPts val="0"/>
              </a:spcBef>
              <a:buNone/>
              <a:defRPr/>
            </a:pPr>
            <a:r>
              <a:rPr lang="id-ID" sz="4000" dirty="0" smtClean="0"/>
              <a:t>(Jenis Pembangkit Listrik yang akan dibangun, kapasitasnya, letaknya, beserta perkiraan biaya pembangunannya, disertai rekomendasi-rekomendasi yang diperlukan)</a:t>
            </a:r>
          </a:p>
        </p:txBody>
      </p:sp>
      <p:sp>
        <p:nvSpPr>
          <p:cNvPr id="6" name="Title 1"/>
          <p:cNvSpPr txBox="1">
            <a:spLocks/>
          </p:cNvSpPr>
          <p:nvPr/>
        </p:nvSpPr>
        <p:spPr>
          <a:xfrm>
            <a:off x="214282" y="274638"/>
            <a:ext cx="8715436" cy="65403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PENGEMBANGAN PEMBANGKITAN</a:t>
            </a:r>
            <a:endParaRPr kumimoji="0" lang="id-ID" sz="32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71546"/>
            <a:ext cx="8715436" cy="5572164"/>
          </a:xfrm>
        </p:spPr>
        <p:txBody>
          <a:bodyPr>
            <a:normAutofit fontScale="77500" lnSpcReduction="20000"/>
          </a:bodyPr>
          <a:lstStyle/>
          <a:p>
            <a:pPr marL="531813" indent="-531813" algn="just" fontAlgn="auto">
              <a:spcBef>
                <a:spcPts val="0"/>
              </a:spcBef>
              <a:spcAft>
                <a:spcPts val="0"/>
              </a:spcAft>
              <a:buFont typeface="Wingdings" pitchFamily="2" charset="2"/>
              <a:buChar char="v"/>
              <a:defRPr/>
            </a:pPr>
            <a:r>
              <a:rPr lang="id-ID" sz="4000" dirty="0" smtClean="0"/>
              <a:t>Perencanaan Teknik</a:t>
            </a:r>
          </a:p>
          <a:p>
            <a:pPr marL="531813" indent="368300" algn="just">
              <a:spcBef>
                <a:spcPts val="0"/>
              </a:spcBef>
              <a:defRPr/>
            </a:pPr>
            <a:r>
              <a:rPr lang="id-ID" sz="4000" dirty="0" smtClean="0"/>
              <a:t>PLTA</a:t>
            </a:r>
          </a:p>
          <a:p>
            <a:pPr marL="1160463" indent="-260350" algn="just">
              <a:spcBef>
                <a:spcPts val="0"/>
              </a:spcBef>
              <a:buFontTx/>
              <a:buChar char="-"/>
              <a:defRPr/>
            </a:pPr>
            <a:r>
              <a:rPr lang="id-ID" sz="4000" dirty="0" smtClean="0"/>
              <a:t>Rencana Bendungan (Jenis, luas lahan, volume air)</a:t>
            </a:r>
          </a:p>
          <a:p>
            <a:pPr marL="1160463" indent="-260350" algn="just">
              <a:spcBef>
                <a:spcPts val="0"/>
              </a:spcBef>
              <a:buFontTx/>
              <a:buChar char="-"/>
              <a:defRPr/>
            </a:pPr>
            <a:r>
              <a:rPr lang="id-ID" sz="4000" dirty="0" smtClean="0"/>
              <a:t>Letak Gedung PLTA beserta konstruksi (Air masuk dan air keluar)</a:t>
            </a:r>
          </a:p>
          <a:p>
            <a:pPr marL="1160463" indent="-260350" algn="just">
              <a:spcBef>
                <a:spcPts val="0"/>
              </a:spcBef>
              <a:buFontTx/>
              <a:buChar char="-"/>
              <a:defRPr/>
            </a:pPr>
            <a:r>
              <a:rPr lang="id-ID" sz="4000" dirty="0" smtClean="0"/>
              <a:t>Tinggi terjun air PLTA</a:t>
            </a:r>
          </a:p>
          <a:p>
            <a:pPr marL="1160463" indent="-260350" algn="just">
              <a:spcBef>
                <a:spcPts val="0"/>
              </a:spcBef>
              <a:buFontTx/>
              <a:buChar char="-"/>
              <a:defRPr/>
            </a:pPr>
            <a:r>
              <a:rPr lang="id-ID" sz="4000" dirty="0" smtClean="0"/>
              <a:t>Daya terpasang PLTA (jumlah unit pembangkit beserta perkiraan produksinya per tahun)</a:t>
            </a:r>
          </a:p>
          <a:p>
            <a:pPr marL="1160463" indent="-260350" algn="just">
              <a:spcBef>
                <a:spcPts val="0"/>
              </a:spcBef>
              <a:buFontTx/>
              <a:buChar char="-"/>
              <a:defRPr/>
            </a:pPr>
            <a:r>
              <a:rPr lang="id-ID" sz="4000" dirty="0" smtClean="0"/>
              <a:t>Jenis turbin yang digunakan, daya dan jumlah putaran turbin, jumlah unit pembangkit, sistem pendingin generator</a:t>
            </a:r>
          </a:p>
          <a:p>
            <a:pPr marL="1160463" indent="-260350" algn="just">
              <a:spcBef>
                <a:spcPts val="0"/>
              </a:spcBef>
              <a:buFontTx/>
              <a:buChar char="-"/>
              <a:defRPr/>
            </a:pPr>
            <a:r>
              <a:rPr lang="id-ID" sz="4000" dirty="0" smtClean="0"/>
              <a:t>Instalasi tenaga air antara kolam tando dengan turbin dalam gedung PLTA (pintu-pintu air, terowongan, surge tank dan pipa pesat)</a:t>
            </a:r>
          </a:p>
        </p:txBody>
      </p:sp>
      <p:sp>
        <p:nvSpPr>
          <p:cNvPr id="6" name="Title 1"/>
          <p:cNvSpPr txBox="1">
            <a:spLocks/>
          </p:cNvSpPr>
          <p:nvPr/>
        </p:nvSpPr>
        <p:spPr>
          <a:xfrm>
            <a:off x="214282" y="274638"/>
            <a:ext cx="8715436" cy="65403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PENGEMBANGAN PEMBANGKITAN</a:t>
            </a:r>
            <a:endParaRPr kumimoji="0" lang="id-ID" sz="32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71546"/>
            <a:ext cx="8715436" cy="5572164"/>
          </a:xfrm>
        </p:spPr>
        <p:txBody>
          <a:bodyPr>
            <a:normAutofit/>
          </a:bodyPr>
          <a:lstStyle/>
          <a:p>
            <a:pPr marL="531813" indent="-531813" algn="just" fontAlgn="auto">
              <a:spcBef>
                <a:spcPts val="0"/>
              </a:spcBef>
              <a:spcAft>
                <a:spcPts val="0"/>
              </a:spcAft>
              <a:buFont typeface="Wingdings" pitchFamily="2" charset="2"/>
              <a:buChar char="v"/>
              <a:defRPr/>
            </a:pPr>
            <a:r>
              <a:rPr lang="id-ID" sz="4000" dirty="0" smtClean="0"/>
              <a:t>Perencanaan Teknik</a:t>
            </a:r>
          </a:p>
          <a:p>
            <a:pPr marL="531813" indent="368300" algn="just">
              <a:spcBef>
                <a:spcPts val="0"/>
              </a:spcBef>
              <a:defRPr/>
            </a:pPr>
            <a:r>
              <a:rPr lang="id-ID" sz="4000" dirty="0" smtClean="0"/>
              <a:t>PLTU</a:t>
            </a:r>
          </a:p>
          <a:p>
            <a:pPr marL="1160463" indent="-260350" algn="just">
              <a:spcBef>
                <a:spcPts val="0"/>
              </a:spcBef>
              <a:buFontTx/>
              <a:buChar char="-"/>
              <a:defRPr/>
            </a:pPr>
            <a:r>
              <a:rPr lang="id-ID" sz="4000" dirty="0" smtClean="0"/>
              <a:t>Tempat dan kapasitas PLTU</a:t>
            </a:r>
          </a:p>
          <a:p>
            <a:pPr marL="1160463" indent="-260350" algn="just">
              <a:spcBef>
                <a:spcPts val="0"/>
              </a:spcBef>
              <a:buFontTx/>
              <a:buChar char="-"/>
              <a:defRPr/>
            </a:pPr>
            <a:r>
              <a:rPr lang="id-ID" sz="4000" dirty="0" smtClean="0"/>
              <a:t>Instalasi bahan bakar</a:t>
            </a:r>
          </a:p>
          <a:p>
            <a:pPr marL="1160463" indent="-260350" algn="just">
              <a:spcBef>
                <a:spcPts val="0"/>
              </a:spcBef>
              <a:buFontTx/>
              <a:buChar char="-"/>
              <a:defRPr/>
            </a:pPr>
            <a:r>
              <a:rPr lang="id-ID" sz="4000" dirty="0" smtClean="0"/>
              <a:t>Instalasi air pendingin</a:t>
            </a:r>
          </a:p>
          <a:p>
            <a:pPr marL="1160463" indent="-260350" algn="just">
              <a:spcBef>
                <a:spcPts val="0"/>
              </a:spcBef>
              <a:buFontTx/>
              <a:buChar char="-"/>
              <a:defRPr/>
            </a:pPr>
            <a:r>
              <a:rPr lang="id-ID" sz="4000" dirty="0" smtClean="0"/>
              <a:t>Gedung PLTU</a:t>
            </a:r>
          </a:p>
          <a:p>
            <a:pPr marL="1160463" indent="-260350" algn="just">
              <a:spcBef>
                <a:spcPts val="0"/>
              </a:spcBef>
              <a:buFontTx/>
              <a:buChar char="-"/>
              <a:defRPr/>
            </a:pPr>
            <a:r>
              <a:rPr lang="id-ID" sz="4000" dirty="0" smtClean="0"/>
              <a:t>Jenis Turbin Uap</a:t>
            </a:r>
          </a:p>
          <a:p>
            <a:pPr marL="1160463" indent="-260350" algn="just">
              <a:spcBef>
                <a:spcPts val="0"/>
              </a:spcBef>
              <a:buFontTx/>
              <a:buChar char="-"/>
              <a:defRPr/>
            </a:pPr>
            <a:r>
              <a:rPr lang="id-ID" sz="4000" dirty="0" smtClean="0"/>
              <a:t>Kondensor</a:t>
            </a:r>
          </a:p>
        </p:txBody>
      </p:sp>
      <p:sp>
        <p:nvSpPr>
          <p:cNvPr id="6" name="Title 1"/>
          <p:cNvSpPr txBox="1">
            <a:spLocks/>
          </p:cNvSpPr>
          <p:nvPr/>
        </p:nvSpPr>
        <p:spPr>
          <a:xfrm>
            <a:off x="214282" y="274638"/>
            <a:ext cx="8715436" cy="65403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PENGEMBANGAN PEMBANGKITAN</a:t>
            </a:r>
            <a:endParaRPr kumimoji="0" lang="id-ID" sz="32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normAutofit/>
          </a:bodyPr>
          <a:lstStyle/>
          <a:p>
            <a:pPr algn="ctr"/>
            <a:r>
              <a:rPr lang="id-ID" b="1" dirty="0" smtClean="0"/>
              <a:t>PENDAHULUAN</a:t>
            </a:r>
            <a:endParaRPr lang="en-US" b="1" dirty="0"/>
          </a:p>
        </p:txBody>
      </p:sp>
      <p:sp>
        <p:nvSpPr>
          <p:cNvPr id="3" name="Content Placeholder 2"/>
          <p:cNvSpPr>
            <a:spLocks noGrp="1"/>
          </p:cNvSpPr>
          <p:nvPr>
            <p:ph sz="quarter" idx="1"/>
          </p:nvPr>
        </p:nvSpPr>
        <p:spPr>
          <a:xfrm>
            <a:off x="214282" y="1519238"/>
            <a:ext cx="8715436" cy="4195778"/>
          </a:xfrm>
        </p:spPr>
        <p:txBody>
          <a:bodyPr>
            <a:normAutofit/>
          </a:bodyPr>
          <a:lstStyle/>
          <a:p>
            <a:pPr marL="531813" indent="-531813" fontAlgn="auto">
              <a:spcBef>
                <a:spcPts val="0"/>
              </a:spcBef>
              <a:spcAft>
                <a:spcPts val="0"/>
              </a:spcAft>
              <a:buFont typeface="Wingdings" pitchFamily="2" charset="2"/>
              <a:buChar char="v"/>
              <a:defRPr/>
            </a:pPr>
            <a:r>
              <a:rPr lang="id-ID" sz="3600" dirty="0" smtClean="0"/>
              <a:t>PROSES PEMBANGKITAN</a:t>
            </a:r>
          </a:p>
          <a:p>
            <a:pPr marL="531813" indent="-531813" fontAlgn="auto">
              <a:spcBef>
                <a:spcPts val="0"/>
              </a:spcBef>
              <a:spcAft>
                <a:spcPts val="0"/>
              </a:spcAft>
              <a:buNone/>
              <a:defRPr/>
            </a:pPr>
            <a:endParaRPr lang="id-ID" sz="3600" dirty="0" smtClean="0"/>
          </a:p>
          <a:p>
            <a:pPr marL="531813" indent="-531813" fontAlgn="auto">
              <a:spcBef>
                <a:spcPts val="0"/>
              </a:spcBef>
              <a:spcAft>
                <a:spcPts val="0"/>
              </a:spcAft>
              <a:buNone/>
              <a:defRPr/>
            </a:pPr>
            <a:r>
              <a:rPr lang="id-ID" sz="3600" dirty="0" smtClean="0"/>
              <a:t>Energi Mekanik		Memutar Generator Sinkron</a:t>
            </a:r>
          </a:p>
          <a:p>
            <a:pPr marL="531813" indent="-531813" fontAlgn="auto">
              <a:spcBef>
                <a:spcPts val="0"/>
              </a:spcBef>
              <a:spcAft>
                <a:spcPts val="0"/>
              </a:spcAft>
              <a:buNone/>
              <a:defRPr/>
            </a:pPr>
            <a:r>
              <a:rPr lang="id-ID" sz="3600" dirty="0" smtClean="0"/>
              <a:t>					</a:t>
            </a:r>
            <a:r>
              <a:rPr lang="id-ID" sz="3600" i="1" dirty="0" smtClean="0"/>
              <a:t>(Prime Mover)</a:t>
            </a:r>
          </a:p>
          <a:p>
            <a:pPr marL="531813" indent="-531813" fontAlgn="auto">
              <a:spcBef>
                <a:spcPts val="0"/>
              </a:spcBef>
              <a:spcAft>
                <a:spcPts val="0"/>
              </a:spcAft>
              <a:buNone/>
              <a:defRPr/>
            </a:pPr>
            <a:endParaRPr lang="id-ID" sz="3600" i="1" dirty="0" smtClean="0"/>
          </a:p>
          <a:p>
            <a:pPr marL="514350" indent="-514350">
              <a:spcBef>
                <a:spcPts val="0"/>
              </a:spcBef>
              <a:defRPr/>
            </a:pPr>
            <a:r>
              <a:rPr lang="id-ID" sz="3200" dirty="0" smtClean="0"/>
              <a:t>Proses Pembakaran Bahan Bakar (Mesin Thermal)</a:t>
            </a:r>
          </a:p>
          <a:p>
            <a:pPr marL="514350" indent="-514350">
              <a:spcBef>
                <a:spcPts val="0"/>
              </a:spcBef>
              <a:defRPr/>
            </a:pPr>
            <a:r>
              <a:rPr lang="id-ID" sz="3200" dirty="0" smtClean="0"/>
              <a:t>Air Terjun (Turbin Air)</a:t>
            </a:r>
            <a:endParaRPr lang="en-US" sz="3200" dirty="0"/>
          </a:p>
        </p:txBody>
      </p:sp>
      <p:sp>
        <p:nvSpPr>
          <p:cNvPr id="4" name="Right Arrow 3"/>
          <p:cNvSpPr/>
          <p:nvPr/>
        </p:nvSpPr>
        <p:spPr>
          <a:xfrm>
            <a:off x="3062208" y="2816552"/>
            <a:ext cx="731226" cy="126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 name="Straight Arrow Connector 5"/>
          <p:cNvCxnSpPr/>
          <p:nvPr/>
        </p:nvCxnSpPr>
        <p:spPr>
          <a:xfrm rot="5400000">
            <a:off x="1072332" y="3670610"/>
            <a:ext cx="99933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71546"/>
            <a:ext cx="8715436" cy="5572164"/>
          </a:xfrm>
        </p:spPr>
        <p:txBody>
          <a:bodyPr>
            <a:normAutofit fontScale="92500" lnSpcReduction="10000"/>
          </a:bodyPr>
          <a:lstStyle/>
          <a:p>
            <a:pPr marL="531813" indent="-531813" algn="just" fontAlgn="auto">
              <a:spcBef>
                <a:spcPts val="0"/>
              </a:spcBef>
              <a:spcAft>
                <a:spcPts val="0"/>
              </a:spcAft>
              <a:buFont typeface="Wingdings" pitchFamily="2" charset="2"/>
              <a:buChar char="v"/>
              <a:defRPr/>
            </a:pPr>
            <a:r>
              <a:rPr lang="id-ID" sz="4000" dirty="0" smtClean="0"/>
              <a:t>Perencanaan Teknik</a:t>
            </a:r>
          </a:p>
          <a:p>
            <a:pPr marL="531813" indent="368300" algn="just">
              <a:spcBef>
                <a:spcPts val="0"/>
              </a:spcBef>
              <a:defRPr/>
            </a:pPr>
            <a:r>
              <a:rPr lang="id-ID" sz="4000" dirty="0" smtClean="0"/>
              <a:t>PLTG</a:t>
            </a:r>
          </a:p>
          <a:p>
            <a:pPr marL="1160463" indent="-260350" algn="just">
              <a:spcBef>
                <a:spcPts val="0"/>
              </a:spcBef>
              <a:buFontTx/>
              <a:buChar char="-"/>
              <a:defRPr/>
            </a:pPr>
            <a:r>
              <a:rPr lang="id-ID" sz="4000" dirty="0" smtClean="0"/>
              <a:t>Bahan bakar yang akan digunakan</a:t>
            </a:r>
          </a:p>
          <a:p>
            <a:pPr marL="1160463" indent="-260350" algn="just">
              <a:spcBef>
                <a:spcPts val="0"/>
              </a:spcBef>
              <a:buFontTx/>
              <a:buChar char="-"/>
              <a:defRPr/>
            </a:pPr>
            <a:r>
              <a:rPr lang="id-ID" sz="4000" dirty="0" smtClean="0"/>
              <a:t>Instalasi penyimpanan bahan bakar</a:t>
            </a:r>
          </a:p>
          <a:p>
            <a:pPr marL="1160463" indent="-260350" algn="just">
              <a:spcBef>
                <a:spcPts val="0"/>
              </a:spcBef>
              <a:buFontTx/>
              <a:buChar char="-"/>
              <a:defRPr/>
            </a:pPr>
            <a:r>
              <a:rPr lang="id-ID" sz="4000" dirty="0" smtClean="0"/>
              <a:t>Pondasi unit pembangkit</a:t>
            </a:r>
          </a:p>
          <a:p>
            <a:pPr marL="1160463" indent="-260350" algn="just">
              <a:spcBef>
                <a:spcPts val="0"/>
              </a:spcBef>
              <a:buFontTx/>
              <a:buChar char="-"/>
              <a:defRPr/>
            </a:pPr>
            <a:r>
              <a:rPr lang="id-ID" sz="4000" dirty="0" smtClean="0"/>
              <a:t>Instalasi listrik tegangan tinggi maupun tegangan rendah, termasuk untuk baterai aki</a:t>
            </a:r>
          </a:p>
          <a:p>
            <a:pPr marL="1160463" indent="-260350" algn="just">
              <a:spcBef>
                <a:spcPts val="0"/>
              </a:spcBef>
              <a:buFontTx/>
              <a:buChar char="-"/>
              <a:defRPr/>
            </a:pPr>
            <a:r>
              <a:rPr lang="id-ID" sz="4000" dirty="0" smtClean="0"/>
              <a:t>Apakah unit pembangkit bisa </a:t>
            </a:r>
            <a:r>
              <a:rPr lang="id-ID" sz="4000" i="1" dirty="0" smtClean="0"/>
              <a:t>black start </a:t>
            </a:r>
            <a:r>
              <a:rPr lang="id-ID" sz="4000" dirty="0" smtClean="0"/>
              <a:t>atau untuk </a:t>
            </a:r>
            <a:r>
              <a:rPr lang="id-ID" sz="4000" i="1" dirty="0" smtClean="0"/>
              <a:t>start</a:t>
            </a:r>
            <a:r>
              <a:rPr lang="id-ID" sz="4000" dirty="0" smtClean="0"/>
              <a:t> memerlukan daya dari luar</a:t>
            </a:r>
          </a:p>
        </p:txBody>
      </p:sp>
      <p:sp>
        <p:nvSpPr>
          <p:cNvPr id="6" name="Title 1"/>
          <p:cNvSpPr txBox="1">
            <a:spLocks/>
          </p:cNvSpPr>
          <p:nvPr/>
        </p:nvSpPr>
        <p:spPr>
          <a:xfrm>
            <a:off x="214282" y="274638"/>
            <a:ext cx="8715436" cy="65403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PENGEMBANGAN PEMBANGKITAN</a:t>
            </a:r>
            <a:endParaRPr kumimoji="0" lang="id-ID" sz="32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71546"/>
            <a:ext cx="8715436" cy="5572164"/>
          </a:xfrm>
        </p:spPr>
        <p:txBody>
          <a:bodyPr>
            <a:normAutofit/>
          </a:bodyPr>
          <a:lstStyle/>
          <a:p>
            <a:pPr marL="531813" indent="-531813" algn="just" fontAlgn="auto">
              <a:spcBef>
                <a:spcPts val="0"/>
              </a:spcBef>
              <a:spcAft>
                <a:spcPts val="0"/>
              </a:spcAft>
              <a:buFont typeface="Wingdings" pitchFamily="2" charset="2"/>
              <a:buChar char="v"/>
              <a:defRPr/>
            </a:pPr>
            <a:r>
              <a:rPr lang="id-ID" sz="4000" dirty="0" smtClean="0"/>
              <a:t>Perencanaan Teknik</a:t>
            </a:r>
          </a:p>
          <a:p>
            <a:pPr marL="531813" indent="368300" algn="just">
              <a:spcBef>
                <a:spcPts val="0"/>
              </a:spcBef>
              <a:defRPr/>
            </a:pPr>
            <a:r>
              <a:rPr lang="id-ID" sz="4000" dirty="0" smtClean="0"/>
              <a:t>PLTP</a:t>
            </a:r>
          </a:p>
          <a:p>
            <a:pPr marL="1160463" indent="-260350" algn="just">
              <a:spcBef>
                <a:spcPts val="0"/>
              </a:spcBef>
              <a:buFontTx/>
              <a:buChar char="-"/>
              <a:defRPr/>
            </a:pPr>
            <a:r>
              <a:rPr lang="id-ID" sz="4000" dirty="0" smtClean="0"/>
              <a:t>Kualitas Uap (tekanan, suhu dan kandungan mineral)</a:t>
            </a:r>
          </a:p>
          <a:p>
            <a:pPr marL="1160463" indent="-260350" algn="just">
              <a:spcBef>
                <a:spcPts val="0"/>
              </a:spcBef>
              <a:buFontTx/>
              <a:buChar char="-"/>
              <a:defRPr/>
            </a:pPr>
            <a:r>
              <a:rPr lang="id-ID" sz="4000" dirty="0" smtClean="0"/>
              <a:t>Kondensor yang digunakan</a:t>
            </a:r>
          </a:p>
          <a:p>
            <a:pPr marL="1160463" indent="-260350" algn="just">
              <a:spcBef>
                <a:spcPts val="0"/>
              </a:spcBef>
              <a:buFontTx/>
              <a:buChar char="-"/>
              <a:defRPr/>
            </a:pPr>
            <a:r>
              <a:rPr lang="id-ID" sz="4000" dirty="0" smtClean="0"/>
              <a:t>Penyuntikan kembali air dari kondensor ke perut bumi</a:t>
            </a:r>
          </a:p>
          <a:p>
            <a:pPr marL="1160463" indent="-260350" algn="just">
              <a:spcBef>
                <a:spcPts val="0"/>
              </a:spcBef>
              <a:buFontTx/>
              <a:buChar char="-"/>
              <a:defRPr/>
            </a:pPr>
            <a:r>
              <a:rPr lang="id-ID" sz="4000" dirty="0" smtClean="0"/>
              <a:t>Penampungan limbah (belerang)</a:t>
            </a:r>
          </a:p>
        </p:txBody>
      </p:sp>
      <p:sp>
        <p:nvSpPr>
          <p:cNvPr id="6" name="Title 1"/>
          <p:cNvSpPr txBox="1">
            <a:spLocks/>
          </p:cNvSpPr>
          <p:nvPr/>
        </p:nvSpPr>
        <p:spPr>
          <a:xfrm>
            <a:off x="214282" y="274638"/>
            <a:ext cx="8715436" cy="654032"/>
          </a:xfrm>
          <a:prstGeom prst="rect">
            <a:avLst/>
          </a:prstGeom>
        </p:spPr>
        <p:txBody>
          <a:bodyPr bIns="9144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200" b="1" i="0" u="none" strike="noStrike" kern="1200" cap="none" spc="0" normalizeH="0" baseline="0" noProof="0" dirty="0" smtClean="0">
                <a:ln>
                  <a:noFill/>
                </a:ln>
                <a:solidFill>
                  <a:schemeClr val="tx2"/>
                </a:solidFill>
                <a:effectLst/>
                <a:uLnTx/>
                <a:uFillTx/>
                <a:latin typeface="Aharoni" pitchFamily="2" charset="-79"/>
                <a:ea typeface="+mj-ea"/>
                <a:cs typeface="Aharoni" pitchFamily="2" charset="-79"/>
              </a:rPr>
              <a:t>PENGEMBANGAN PEMBANGKITAN</a:t>
            </a:r>
            <a:endParaRPr kumimoji="0" lang="id-ID" sz="3200" b="1" i="0" u="none" strike="noStrike" kern="1200" cap="none" spc="0" normalizeH="0" baseline="0" noProof="0" dirty="0">
              <a:ln>
                <a:noFill/>
              </a:ln>
              <a:solidFill>
                <a:schemeClr val="tx2"/>
              </a:solidFill>
              <a:effectLst/>
              <a:uLnTx/>
              <a:uFillTx/>
              <a:latin typeface="Aharoni" pitchFamily="2" charset="-79"/>
              <a:ea typeface="+mj-ea"/>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pPr algn="ctr"/>
            <a:r>
              <a:rPr lang="en-US" dirty="0" err="1" smtClean="0"/>
              <a:t>Penyesuaian</a:t>
            </a:r>
            <a:r>
              <a:rPr lang="en-US" dirty="0" smtClean="0"/>
              <a:t> </a:t>
            </a:r>
            <a:r>
              <a:rPr lang="en-US" dirty="0" err="1" smtClean="0"/>
              <a:t>Kebutuhan</a:t>
            </a:r>
            <a:r>
              <a:rPr lang="en-US" dirty="0" smtClean="0"/>
              <a:t> </a:t>
            </a:r>
            <a:r>
              <a:rPr lang="en-US" dirty="0" err="1" smtClean="0"/>
              <a:t>Daya</a:t>
            </a:r>
            <a:r>
              <a:rPr lang="en-US" dirty="0" smtClean="0"/>
              <a:t> </a:t>
            </a:r>
            <a:endParaRPr lang="en-US" dirty="0"/>
          </a:p>
        </p:txBody>
      </p:sp>
      <p:sp>
        <p:nvSpPr>
          <p:cNvPr id="3" name="Content Placeholder 2"/>
          <p:cNvSpPr>
            <a:spLocks noGrp="1"/>
          </p:cNvSpPr>
          <p:nvPr>
            <p:ph sz="quarter" idx="1"/>
          </p:nvPr>
        </p:nvSpPr>
        <p:spPr>
          <a:xfrm>
            <a:off x="428596" y="1447800"/>
            <a:ext cx="8258204" cy="4572000"/>
          </a:xfrm>
        </p:spPr>
        <p:txBody>
          <a:bodyPr>
            <a:normAutofit/>
          </a:bodyPr>
          <a:lstStyle/>
          <a:p>
            <a:pPr marL="514350" lvl="0" indent="-514350" algn="just">
              <a:buFont typeface="+mj-lt"/>
              <a:buAutoNum type="arabicPeriod"/>
            </a:pPr>
            <a:r>
              <a:rPr lang="en-US" sz="3200" dirty="0" err="1"/>
              <a:t>Analisis</a:t>
            </a:r>
            <a:r>
              <a:rPr lang="en-US" sz="3200" dirty="0"/>
              <a:t> </a:t>
            </a:r>
            <a:r>
              <a:rPr lang="en-US" sz="3200" dirty="0" err="1"/>
              <a:t>kebutuhan</a:t>
            </a:r>
            <a:r>
              <a:rPr lang="en-US" sz="3200" dirty="0"/>
              <a:t> </a:t>
            </a:r>
            <a:r>
              <a:rPr lang="en-US" sz="3200" dirty="0" err="1"/>
              <a:t>daya</a:t>
            </a:r>
            <a:r>
              <a:rPr lang="en-US" sz="3200" dirty="0"/>
              <a:t> </a:t>
            </a:r>
            <a:r>
              <a:rPr lang="en-US" sz="3200" dirty="0" err="1" smtClean="0"/>
              <a:t>maksimum</a:t>
            </a:r>
            <a:r>
              <a:rPr lang="en-US" sz="3200" dirty="0" smtClean="0"/>
              <a:t> </a:t>
            </a:r>
            <a:r>
              <a:rPr lang="en-US" sz="3200" dirty="0" err="1" smtClean="0"/>
              <a:t>berdasarkan</a:t>
            </a:r>
            <a:r>
              <a:rPr lang="en-US" sz="3200" dirty="0" smtClean="0"/>
              <a:t> </a:t>
            </a:r>
            <a:r>
              <a:rPr lang="en-US" sz="3200" dirty="0" err="1"/>
              <a:t>gambar</a:t>
            </a:r>
            <a:r>
              <a:rPr lang="en-US" sz="3200" dirty="0"/>
              <a:t> </a:t>
            </a:r>
            <a:r>
              <a:rPr lang="en-US" sz="3200" dirty="0" err="1"/>
              <a:t>perencanaan</a:t>
            </a:r>
            <a:endParaRPr lang="en-US" sz="3200" dirty="0"/>
          </a:p>
          <a:p>
            <a:pPr lvl="2" algn="just">
              <a:buNone/>
            </a:pPr>
            <a:r>
              <a:rPr lang="en-US" sz="3200" dirty="0" err="1" smtClean="0"/>
              <a:t>a.Rekapitulasi</a:t>
            </a:r>
            <a:r>
              <a:rPr lang="en-US" sz="3200" dirty="0" smtClean="0"/>
              <a:t> </a:t>
            </a:r>
            <a:r>
              <a:rPr lang="en-US" sz="3200" dirty="0" err="1"/>
              <a:t>daya</a:t>
            </a:r>
            <a:endParaRPr lang="en-US" sz="3200" dirty="0"/>
          </a:p>
          <a:p>
            <a:pPr lvl="2" algn="just">
              <a:buNone/>
            </a:pPr>
            <a:r>
              <a:rPr lang="en-US" sz="3200" dirty="0" err="1" smtClean="0"/>
              <a:t>b.Check</a:t>
            </a:r>
            <a:r>
              <a:rPr lang="en-US" sz="3200" dirty="0" smtClean="0"/>
              <a:t> </a:t>
            </a:r>
            <a:r>
              <a:rPr lang="en-US" sz="3200" dirty="0"/>
              <a:t>name plate/</a:t>
            </a:r>
            <a:r>
              <a:rPr lang="en-US" sz="3200" dirty="0" err="1"/>
              <a:t>spesifikasi</a:t>
            </a:r>
            <a:r>
              <a:rPr lang="en-US" sz="3200" dirty="0"/>
              <a:t> generator</a:t>
            </a:r>
          </a:p>
          <a:p>
            <a:pPr marL="514350" indent="-514350" algn="just">
              <a:buFont typeface="+mj-lt"/>
              <a:buAutoNum type="arabicPeriod"/>
            </a:pPr>
            <a:r>
              <a:rPr lang="en-US" sz="3200" dirty="0" err="1" smtClean="0"/>
              <a:t>Membandingkan</a:t>
            </a:r>
            <a:r>
              <a:rPr lang="en-US" sz="3200" dirty="0" smtClean="0"/>
              <a:t> </a:t>
            </a:r>
            <a:r>
              <a:rPr lang="en-US" sz="3200" dirty="0" err="1" smtClean="0"/>
              <a:t>kapasitas</a:t>
            </a:r>
            <a:r>
              <a:rPr lang="en-US" sz="3200" dirty="0" smtClean="0"/>
              <a:t> minimum generator </a:t>
            </a:r>
            <a:r>
              <a:rPr lang="en-US" sz="3200" dirty="0" err="1" smtClean="0"/>
              <a:t>dengan</a:t>
            </a:r>
            <a:r>
              <a:rPr lang="en-US" sz="3200" dirty="0" smtClean="0"/>
              <a:t> </a:t>
            </a:r>
            <a:r>
              <a:rPr lang="en-US" sz="3200" dirty="0" err="1" smtClean="0"/>
              <a:t>kebutuhan</a:t>
            </a:r>
            <a:r>
              <a:rPr lang="en-US" sz="3200" dirty="0" smtClean="0"/>
              <a:t> </a:t>
            </a:r>
            <a:r>
              <a:rPr lang="en-US" sz="3200" dirty="0" err="1" smtClean="0"/>
              <a:t>daya</a:t>
            </a:r>
            <a:endParaRPr lang="en-US" sz="3200" dirty="0"/>
          </a:p>
        </p:txBody>
      </p:sp>
    </p:spTree>
    <p:extLst>
      <p:ext uri="{BB962C8B-B14F-4D97-AF65-F5344CB8AC3E}">
        <p14:creationId xmlns:p14="http://schemas.microsoft.com/office/powerpoint/2010/main" xmlns="" val="406866021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NAME PLATE GENERATOR</a:t>
            </a:r>
            <a:endParaRPr lang="id-ID" sz="3200" b="1" dirty="0">
              <a:latin typeface="Aharoni" pitchFamily="2" charset="-79"/>
              <a:cs typeface="Aharoni" pitchFamily="2" charset="-79"/>
            </a:endParaRPr>
          </a:p>
        </p:txBody>
      </p:sp>
      <p:pic>
        <p:nvPicPr>
          <p:cNvPr id="86020" name="Picture 4" descr="http://1.bp.blogspot.com/-Oh_1wj67gWU/VeMxY_Yvy5I/AAAAAAAABsQ/CvSbLXCh4EU/s1600/npg.JPG"/>
          <p:cNvPicPr>
            <a:picLocks noChangeAspect="1" noChangeArrowheads="1"/>
          </p:cNvPicPr>
          <p:nvPr/>
        </p:nvPicPr>
        <p:blipFill>
          <a:blip r:embed="rId2"/>
          <a:srcRect/>
          <a:stretch>
            <a:fillRect/>
          </a:stretch>
        </p:blipFill>
        <p:spPr bwMode="auto">
          <a:xfrm>
            <a:off x="214282" y="1071546"/>
            <a:ext cx="8786874" cy="557216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NAME PLATE GENERATOR</a:t>
            </a:r>
            <a:endParaRPr lang="id-ID" sz="3200" b="1" dirty="0">
              <a:latin typeface="Aharoni" pitchFamily="2" charset="-79"/>
              <a:cs typeface="Aharoni" pitchFamily="2" charset="-79"/>
            </a:endParaRPr>
          </a:p>
        </p:txBody>
      </p:sp>
      <p:pic>
        <p:nvPicPr>
          <p:cNvPr id="86018" name="Picture 2" descr="Hasil gambar untuk NAME PLATE GENERATOR"/>
          <p:cNvPicPr>
            <a:picLocks noChangeAspect="1" noChangeArrowheads="1"/>
          </p:cNvPicPr>
          <p:nvPr/>
        </p:nvPicPr>
        <p:blipFill>
          <a:blip r:embed="rId2"/>
          <a:srcRect/>
          <a:stretch>
            <a:fillRect/>
          </a:stretch>
        </p:blipFill>
        <p:spPr bwMode="auto">
          <a:xfrm>
            <a:off x="268018" y="1077953"/>
            <a:ext cx="8643966" cy="556575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2871782" cy="511156"/>
          </a:xfrm>
        </p:spPr>
        <p:txBody>
          <a:bodyPr>
            <a:normAutofit fontScale="90000"/>
          </a:bodyPr>
          <a:lstStyle/>
          <a:p>
            <a:r>
              <a:rPr lang="id-ID" dirty="0" smtClean="0"/>
              <a:t>Contoh Soal :</a:t>
            </a:r>
            <a:endParaRPr lang="id-ID" dirty="0"/>
          </a:p>
        </p:txBody>
      </p:sp>
      <p:pic>
        <p:nvPicPr>
          <p:cNvPr id="1026" name="Picture 2" descr="Hasil gambar untuk nameplate generator"/>
          <p:cNvPicPr>
            <a:picLocks noChangeAspect="1" noChangeArrowheads="1"/>
          </p:cNvPicPr>
          <p:nvPr/>
        </p:nvPicPr>
        <p:blipFill>
          <a:blip r:embed="rId2"/>
          <a:srcRect/>
          <a:stretch>
            <a:fillRect/>
          </a:stretch>
        </p:blipFill>
        <p:spPr bwMode="auto">
          <a:xfrm>
            <a:off x="244776" y="809892"/>
            <a:ext cx="8640000" cy="5857916"/>
          </a:xfrm>
          <a:prstGeom prst="rect">
            <a:avLst/>
          </a:prstGeom>
          <a:noFill/>
        </p:spPr>
      </p:pic>
      <p:sp>
        <p:nvSpPr>
          <p:cNvPr id="5" name="Rectangle 4"/>
          <p:cNvSpPr/>
          <p:nvPr/>
        </p:nvSpPr>
        <p:spPr>
          <a:xfrm>
            <a:off x="7286644" y="2928934"/>
            <a:ext cx="642942" cy="214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4643438" y="3214686"/>
            <a:ext cx="642942" cy="2143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772400" cy="1143000"/>
          </a:xfrm>
        </p:spPr>
        <p:txBody>
          <a:bodyPr>
            <a:normAutofit/>
          </a:bodyPr>
          <a:lstStyle/>
          <a:p>
            <a:pPr algn="ctr"/>
            <a:r>
              <a:rPr lang="id-ID" b="1" dirty="0" smtClean="0"/>
              <a:t>PERTANYAAN ?</a:t>
            </a:r>
            <a:endParaRPr lang="en-US" b="1" dirty="0"/>
          </a:p>
        </p:txBody>
      </p:sp>
      <p:sp>
        <p:nvSpPr>
          <p:cNvPr id="3" name="Content Placeholder 2"/>
          <p:cNvSpPr>
            <a:spLocks noGrp="1"/>
          </p:cNvSpPr>
          <p:nvPr>
            <p:ph sz="quarter" idx="1"/>
          </p:nvPr>
        </p:nvSpPr>
        <p:spPr>
          <a:xfrm>
            <a:off x="357158" y="2000272"/>
            <a:ext cx="8501122" cy="4572000"/>
          </a:xfrm>
        </p:spPr>
        <p:txBody>
          <a:bodyPr>
            <a:normAutofit/>
          </a:bodyPr>
          <a:lstStyle/>
          <a:p>
            <a:pPr marL="342900" lvl="0" indent="-342900">
              <a:buAutoNum type="arabicPeriod"/>
            </a:pPr>
            <a:r>
              <a:rPr lang="id-ID" sz="3600" dirty="0" smtClean="0"/>
              <a:t>Jelaskan secara singkat Name Plate dari Generator tersebut</a:t>
            </a:r>
            <a:endParaRPr lang="en-US" sz="3600" dirty="0"/>
          </a:p>
          <a:p>
            <a:pPr marL="342900" lvl="0" indent="-342900">
              <a:buAutoNum type="arabicPeriod"/>
            </a:pPr>
            <a:r>
              <a:rPr lang="id-ID" sz="3600" dirty="0" smtClean="0"/>
              <a:t>Hitung :</a:t>
            </a:r>
          </a:p>
          <a:p>
            <a:pPr marL="627063" lvl="0" indent="-271463">
              <a:buFont typeface="+mj-lt"/>
              <a:buAutoNum type="alphaLcPeriod"/>
            </a:pPr>
            <a:r>
              <a:rPr lang="id-ID" sz="3600" dirty="0" smtClean="0"/>
              <a:t>Daya Nyata ?</a:t>
            </a:r>
          </a:p>
          <a:p>
            <a:pPr marL="627063" lvl="0" indent="-271463">
              <a:buFont typeface="+mj-lt"/>
              <a:buAutoNum type="alphaLcPeriod"/>
            </a:pPr>
            <a:r>
              <a:rPr lang="id-ID" sz="3600" dirty="0" smtClean="0"/>
              <a:t>Rating Arus ?</a:t>
            </a:r>
          </a:p>
          <a:p>
            <a:pPr marL="627063" lvl="0" indent="-271463">
              <a:buFont typeface="+mj-lt"/>
              <a:buAutoNum type="alphaLcPeriod"/>
            </a:pPr>
            <a:r>
              <a:rPr lang="id-ID" sz="3600" dirty="0" smtClean="0"/>
              <a:t>Speed (Jumlah putaran generator) ?</a:t>
            </a:r>
          </a:p>
          <a:p>
            <a:pPr marL="627063" lvl="0" indent="-271463">
              <a:buFont typeface="+mj-lt"/>
              <a:buAutoNum type="alphaLcPeriod"/>
            </a:pPr>
            <a:r>
              <a:rPr lang="id-ID" sz="3600" dirty="0" smtClean="0"/>
              <a:t>Effisiensi ?</a:t>
            </a:r>
          </a:p>
          <a:p>
            <a:pPr marL="627063" lvl="0" indent="-271463">
              <a:buFont typeface="+mj-lt"/>
              <a:buAutoNum type="alphaLcPeriod"/>
            </a:pPr>
            <a:endParaRPr lang="id-ID" sz="3600" dirty="0" smtClean="0"/>
          </a:p>
          <a:p>
            <a:pPr marL="627063" lvl="0" indent="-271463">
              <a:buFont typeface="+mj-lt"/>
              <a:buAutoNum type="alphaLcPeriod"/>
            </a:pPr>
            <a:endParaRPr lang="en-US" sz="3200" dirty="0"/>
          </a:p>
        </p:txBody>
      </p:sp>
    </p:spTree>
    <p:extLst>
      <p:ext uri="{BB962C8B-B14F-4D97-AF65-F5344CB8AC3E}">
        <p14:creationId xmlns:p14="http://schemas.microsoft.com/office/powerpoint/2010/main" xmlns="" val="421155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sil gambar untuk nameplate generator"/>
          <p:cNvPicPr>
            <a:picLocks noChangeAspect="1" noChangeArrowheads="1"/>
          </p:cNvPicPr>
          <p:nvPr/>
        </p:nvPicPr>
        <p:blipFill>
          <a:blip r:embed="rId2"/>
          <a:srcRect/>
          <a:stretch>
            <a:fillRect/>
          </a:stretch>
        </p:blipFill>
        <p:spPr bwMode="auto">
          <a:xfrm>
            <a:off x="244776" y="214290"/>
            <a:ext cx="8640000" cy="645351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74638"/>
            <a:ext cx="7772400" cy="1143000"/>
          </a:xfrm>
        </p:spPr>
        <p:txBody>
          <a:bodyPr>
            <a:normAutofit fontScale="90000"/>
          </a:bodyPr>
          <a:lstStyle/>
          <a:p>
            <a:pPr algn="ctr"/>
            <a:r>
              <a:rPr lang="en-US" b="1" dirty="0" err="1"/>
              <a:t>Persyaratan</a:t>
            </a:r>
            <a:r>
              <a:rPr lang="en-US" b="1" dirty="0"/>
              <a:t> K3 </a:t>
            </a:r>
            <a:r>
              <a:rPr lang="en-US" b="1" dirty="0" err="1" smtClean="0"/>
              <a:t>Perencanaan</a:t>
            </a:r>
            <a:r>
              <a:rPr lang="en-US" b="1" dirty="0" smtClean="0"/>
              <a:t> </a:t>
            </a:r>
            <a:r>
              <a:rPr lang="en-US" b="1" dirty="0" err="1" smtClean="0"/>
              <a:t>Instalasi</a:t>
            </a:r>
            <a:r>
              <a:rPr lang="en-US" b="1" dirty="0" smtClean="0"/>
              <a:t> </a:t>
            </a:r>
            <a:r>
              <a:rPr lang="en-US" b="1" dirty="0" err="1" smtClean="0"/>
              <a:t>Listrik</a:t>
            </a:r>
            <a:r>
              <a:rPr lang="en-US" b="1" dirty="0" smtClean="0"/>
              <a:t> </a:t>
            </a:r>
            <a:r>
              <a:rPr lang="en-US" b="1" dirty="0" err="1" smtClean="0"/>
              <a:t>pada</a:t>
            </a:r>
            <a:r>
              <a:rPr lang="en-US" b="1" dirty="0" smtClean="0"/>
              <a:t> </a:t>
            </a:r>
            <a:r>
              <a:rPr lang="en-US" b="1" dirty="0" err="1" smtClean="0"/>
              <a:t>Pembangkitan</a:t>
            </a:r>
            <a:endParaRPr lang="en-US" b="1" dirty="0"/>
          </a:p>
        </p:txBody>
      </p:sp>
      <p:sp>
        <p:nvSpPr>
          <p:cNvPr id="3" name="Content Placeholder 2"/>
          <p:cNvSpPr>
            <a:spLocks noGrp="1"/>
          </p:cNvSpPr>
          <p:nvPr>
            <p:ph sz="quarter" idx="1"/>
          </p:nvPr>
        </p:nvSpPr>
        <p:spPr>
          <a:xfrm>
            <a:off x="357158" y="2000272"/>
            <a:ext cx="8501122" cy="4572000"/>
          </a:xfrm>
        </p:spPr>
        <p:txBody>
          <a:bodyPr>
            <a:normAutofit/>
          </a:bodyPr>
          <a:lstStyle/>
          <a:p>
            <a:pPr marL="342900" lvl="0" indent="-342900">
              <a:buAutoNum type="arabicPeriod"/>
            </a:pPr>
            <a:r>
              <a:rPr lang="en-US" sz="3600" dirty="0" err="1"/>
              <a:t>Penentuan</a:t>
            </a:r>
            <a:r>
              <a:rPr lang="en-US" sz="3600" dirty="0"/>
              <a:t> </a:t>
            </a:r>
            <a:r>
              <a:rPr lang="en-US" sz="3600" dirty="0" err="1"/>
              <a:t>daerah</a:t>
            </a:r>
            <a:r>
              <a:rPr lang="en-US" sz="3600" dirty="0"/>
              <a:t> </a:t>
            </a:r>
            <a:r>
              <a:rPr lang="en-US" sz="3600" dirty="0" err="1"/>
              <a:t>aman</a:t>
            </a:r>
            <a:r>
              <a:rPr lang="en-US" sz="3600" dirty="0"/>
              <a:t> </a:t>
            </a:r>
            <a:r>
              <a:rPr lang="en-US" sz="3600" dirty="0" err="1"/>
              <a:t>pada</a:t>
            </a:r>
            <a:r>
              <a:rPr lang="en-US" sz="3600" dirty="0"/>
              <a:t> area </a:t>
            </a:r>
            <a:r>
              <a:rPr lang="en-US" sz="3600" dirty="0" err="1"/>
              <a:t>pembangkitan</a:t>
            </a:r>
            <a:r>
              <a:rPr lang="en-US" sz="3600" dirty="0"/>
              <a:t> </a:t>
            </a:r>
            <a:r>
              <a:rPr lang="en-US" sz="3600" dirty="0" err="1"/>
              <a:t>berdasarkan</a:t>
            </a:r>
            <a:r>
              <a:rPr lang="en-US" sz="3600" dirty="0"/>
              <a:t> </a:t>
            </a:r>
            <a:r>
              <a:rPr lang="en-US" sz="3600" dirty="0" err="1"/>
              <a:t>gambar</a:t>
            </a:r>
            <a:r>
              <a:rPr lang="en-US" sz="3600" dirty="0"/>
              <a:t> </a:t>
            </a:r>
            <a:r>
              <a:rPr lang="en-US" sz="3600" dirty="0" err="1"/>
              <a:t>perencanaan</a:t>
            </a:r>
            <a:endParaRPr lang="en-US" sz="3600" dirty="0"/>
          </a:p>
          <a:p>
            <a:pPr marL="342900" lvl="0" indent="-342900">
              <a:buAutoNum type="arabicPeriod"/>
            </a:pPr>
            <a:r>
              <a:rPr lang="en-US" sz="3600" dirty="0" err="1"/>
              <a:t>tata</a:t>
            </a:r>
            <a:r>
              <a:rPr lang="en-US" sz="3600" dirty="0"/>
              <a:t> </a:t>
            </a:r>
            <a:r>
              <a:rPr lang="en-US" sz="3600" dirty="0" err="1"/>
              <a:t>letak</a:t>
            </a:r>
            <a:r>
              <a:rPr lang="en-US" sz="3600" dirty="0"/>
              <a:t> </a:t>
            </a:r>
            <a:r>
              <a:rPr lang="en-US" sz="3600" dirty="0" err="1"/>
              <a:t>peralatan</a:t>
            </a:r>
            <a:r>
              <a:rPr lang="en-US" sz="3600" dirty="0"/>
              <a:t>, </a:t>
            </a:r>
            <a:r>
              <a:rPr lang="en-US" sz="3600" dirty="0" err="1"/>
              <a:t>dan</a:t>
            </a:r>
            <a:r>
              <a:rPr lang="en-US" sz="3600" dirty="0"/>
              <a:t> </a:t>
            </a:r>
            <a:r>
              <a:rPr lang="en-US" sz="3600" dirty="0" err="1"/>
              <a:t>perlengkapan</a:t>
            </a:r>
            <a:r>
              <a:rPr lang="en-US" sz="3600" dirty="0"/>
              <a:t> </a:t>
            </a:r>
            <a:r>
              <a:rPr lang="en-US" sz="3600" dirty="0" err="1"/>
              <a:t>dari</a:t>
            </a:r>
            <a:r>
              <a:rPr lang="en-US" sz="3600" dirty="0"/>
              <a:t> </a:t>
            </a:r>
            <a:r>
              <a:rPr lang="en-US" sz="3600" dirty="0" err="1"/>
              <a:t>aspek</a:t>
            </a:r>
            <a:r>
              <a:rPr lang="en-US" sz="3600" dirty="0"/>
              <a:t> </a:t>
            </a:r>
            <a:r>
              <a:rPr lang="en-US" sz="3600" dirty="0" err="1"/>
              <a:t>lingkungan</a:t>
            </a:r>
            <a:r>
              <a:rPr lang="en-US" sz="3600" dirty="0"/>
              <a:t> </a:t>
            </a:r>
            <a:r>
              <a:rPr lang="en-US" sz="3600" dirty="0" err="1"/>
              <a:t>berbahaya</a:t>
            </a:r>
            <a:endParaRPr lang="en-US" sz="3200" dirty="0"/>
          </a:p>
        </p:txBody>
      </p:sp>
    </p:spTree>
    <p:extLst>
      <p:ext uri="{BB962C8B-B14F-4D97-AF65-F5344CB8AC3E}">
        <p14:creationId xmlns:p14="http://schemas.microsoft.com/office/powerpoint/2010/main" xmlns="" val="4211554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90" y="274638"/>
            <a:ext cx="7772400" cy="1143000"/>
          </a:xfrm>
        </p:spPr>
        <p:txBody>
          <a:bodyPr>
            <a:normAutofit fontScale="90000"/>
          </a:bodyPr>
          <a:lstStyle/>
          <a:p>
            <a:pPr algn="ctr"/>
            <a:r>
              <a:rPr lang="en-US" dirty="0" err="1"/>
              <a:t>Teori</a:t>
            </a:r>
            <a:r>
              <a:rPr lang="en-US" dirty="0"/>
              <a:t> </a:t>
            </a:r>
            <a:r>
              <a:rPr lang="en-US" dirty="0" err="1" smtClean="0"/>
              <a:t>Dasar</a:t>
            </a:r>
            <a:r>
              <a:rPr lang="en-US" dirty="0" smtClean="0"/>
              <a:t> </a:t>
            </a:r>
            <a:r>
              <a:rPr lang="en-US" dirty="0" err="1" smtClean="0"/>
              <a:t>Teknik</a:t>
            </a:r>
            <a:r>
              <a:rPr lang="en-US" dirty="0" smtClean="0"/>
              <a:t> </a:t>
            </a:r>
            <a:r>
              <a:rPr lang="en-US" dirty="0" err="1" smtClean="0"/>
              <a:t>Perencanaan</a:t>
            </a:r>
            <a:r>
              <a:rPr lang="en-US" dirty="0" smtClean="0"/>
              <a:t> </a:t>
            </a:r>
            <a:r>
              <a:rPr lang="en-US" dirty="0" err="1" smtClean="0"/>
              <a:t>Instalasi</a:t>
            </a:r>
            <a:r>
              <a:rPr lang="en-US" dirty="0" smtClean="0"/>
              <a:t> </a:t>
            </a:r>
            <a:r>
              <a:rPr lang="en-US" dirty="0" err="1" smtClean="0"/>
              <a:t>Listrik</a:t>
            </a:r>
            <a:r>
              <a:rPr lang="en-US" dirty="0" smtClean="0"/>
              <a:t> </a:t>
            </a:r>
            <a:r>
              <a:rPr lang="en-US" dirty="0" err="1" smtClean="0"/>
              <a:t>pada</a:t>
            </a:r>
            <a:r>
              <a:rPr lang="en-US" dirty="0" smtClean="0"/>
              <a:t> </a:t>
            </a:r>
            <a:r>
              <a:rPr lang="en-US" dirty="0" err="1" smtClean="0"/>
              <a:t>Pembangkitan</a:t>
            </a:r>
            <a:endParaRPr lang="en-US" dirty="0"/>
          </a:p>
        </p:txBody>
      </p:sp>
      <p:sp>
        <p:nvSpPr>
          <p:cNvPr id="3" name="Content Placeholder 2"/>
          <p:cNvSpPr>
            <a:spLocks noGrp="1"/>
          </p:cNvSpPr>
          <p:nvPr>
            <p:ph sz="quarter" idx="1"/>
          </p:nvPr>
        </p:nvSpPr>
        <p:spPr>
          <a:xfrm>
            <a:off x="285720" y="1571612"/>
            <a:ext cx="8572560" cy="4857784"/>
          </a:xfrm>
        </p:spPr>
        <p:txBody>
          <a:bodyPr/>
          <a:lstStyle/>
          <a:p>
            <a:pPr marL="273050" lvl="1" indent="-273050">
              <a:buFont typeface="+mj-lt"/>
              <a:buAutoNum type="arabicPeriod"/>
            </a:pPr>
            <a:r>
              <a:rPr lang="en-US" sz="3200" dirty="0" err="1" smtClean="0"/>
              <a:t>Gambar</a:t>
            </a:r>
            <a:r>
              <a:rPr lang="en-US" sz="3200" dirty="0" smtClean="0"/>
              <a:t> </a:t>
            </a:r>
            <a:r>
              <a:rPr lang="en-US" sz="3200" dirty="0" err="1"/>
              <a:t>perencanaan</a:t>
            </a:r>
            <a:r>
              <a:rPr lang="en-US" sz="3200" dirty="0"/>
              <a:t> </a:t>
            </a:r>
            <a:r>
              <a:rPr lang="en-US" sz="3200" dirty="0" err="1"/>
              <a:t>instalasi</a:t>
            </a:r>
            <a:r>
              <a:rPr lang="en-US" sz="3200" dirty="0"/>
              <a:t> </a:t>
            </a:r>
            <a:r>
              <a:rPr lang="en-US" sz="3200" dirty="0" err="1"/>
              <a:t>listrik</a:t>
            </a:r>
            <a:r>
              <a:rPr lang="en-US" sz="3200" dirty="0"/>
              <a:t>:</a:t>
            </a:r>
          </a:p>
          <a:p>
            <a:pPr marL="627063" lvl="1" indent="-307975">
              <a:buFont typeface="+mj-lt"/>
              <a:buAutoNum type="alphaLcPeriod"/>
            </a:pPr>
            <a:r>
              <a:rPr lang="en-US" sz="3000" dirty="0" err="1" smtClean="0"/>
              <a:t>Simbol-simbol</a:t>
            </a:r>
            <a:endParaRPr lang="en-US" sz="3000" dirty="0"/>
          </a:p>
          <a:p>
            <a:pPr marL="627063" lvl="1" indent="-307975">
              <a:buFont typeface="+mj-lt"/>
              <a:buAutoNum type="alphaLcPeriod"/>
            </a:pPr>
            <a:r>
              <a:rPr lang="en-US" sz="3000" dirty="0" smtClean="0"/>
              <a:t>Diagram </a:t>
            </a:r>
            <a:r>
              <a:rPr lang="en-US" sz="3000" dirty="0" err="1"/>
              <a:t>garis</a:t>
            </a:r>
            <a:r>
              <a:rPr lang="en-US" sz="3000" dirty="0"/>
              <a:t> </a:t>
            </a:r>
            <a:r>
              <a:rPr lang="en-US" sz="3000" dirty="0" err="1"/>
              <a:t>tunggal</a:t>
            </a:r>
            <a:endParaRPr lang="en-US" sz="3000" dirty="0"/>
          </a:p>
          <a:p>
            <a:pPr marL="627063" lvl="1" indent="-307975">
              <a:buFont typeface="+mj-lt"/>
              <a:buAutoNum type="alphaLcPeriod"/>
            </a:pPr>
            <a:r>
              <a:rPr lang="en-US" sz="3000" dirty="0" err="1" smtClean="0"/>
              <a:t>Gambar</a:t>
            </a:r>
            <a:r>
              <a:rPr lang="en-US" sz="3000" dirty="0" smtClean="0"/>
              <a:t> </a:t>
            </a:r>
            <a:r>
              <a:rPr lang="en-US" sz="3000" dirty="0" err="1"/>
              <a:t>instalasi</a:t>
            </a:r>
            <a:endParaRPr lang="en-US" sz="3000" dirty="0"/>
          </a:p>
          <a:p>
            <a:pPr marL="627063" lvl="1" indent="-307975">
              <a:buFont typeface="+mj-lt"/>
              <a:buAutoNum type="alphaLcPeriod"/>
            </a:pPr>
            <a:r>
              <a:rPr lang="en-US" sz="3000" dirty="0" err="1" smtClean="0"/>
              <a:t>Gambar</a:t>
            </a:r>
            <a:r>
              <a:rPr lang="en-US" sz="3000" dirty="0" smtClean="0"/>
              <a:t> </a:t>
            </a:r>
            <a:r>
              <a:rPr lang="en-US" sz="3000" dirty="0" err="1" smtClean="0"/>
              <a:t>situasi</a:t>
            </a:r>
            <a:endParaRPr lang="en-US" sz="3000" dirty="0" smtClean="0"/>
          </a:p>
          <a:p>
            <a:pPr marL="355600" indent="-355600">
              <a:buFont typeface="+mj-lt"/>
              <a:buAutoNum type="arabicPeriod" startAt="2"/>
            </a:pPr>
            <a:r>
              <a:rPr lang="en-US" b="1" dirty="0" smtClean="0"/>
              <a:t>LOTO</a:t>
            </a:r>
          </a:p>
          <a:p>
            <a:pPr marL="355600" indent="-355600">
              <a:buFont typeface="+mj-lt"/>
              <a:buAutoNum type="arabicPeriod" startAt="2"/>
            </a:pPr>
            <a:r>
              <a:rPr lang="en-US" b="1" dirty="0" smtClean="0"/>
              <a:t>Checklist</a:t>
            </a:r>
            <a:endParaRPr lang="en-US" b="1" dirty="0"/>
          </a:p>
        </p:txBody>
      </p:sp>
    </p:spTree>
    <p:extLst>
      <p:ext uri="{BB962C8B-B14F-4D97-AF65-F5344CB8AC3E}">
        <p14:creationId xmlns:p14="http://schemas.microsoft.com/office/powerpoint/2010/main" xmlns="" val="40081614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357166"/>
            <a:ext cx="8715436" cy="6286544"/>
          </a:xfrm>
        </p:spPr>
        <p:txBody>
          <a:bodyPr>
            <a:normAutofit lnSpcReduction="10000"/>
          </a:bodyPr>
          <a:lstStyle/>
          <a:p>
            <a:pPr marL="531813" indent="-531813" fontAlgn="auto">
              <a:spcBef>
                <a:spcPts val="0"/>
              </a:spcBef>
              <a:spcAft>
                <a:spcPts val="0"/>
              </a:spcAft>
              <a:buFont typeface="Wingdings" pitchFamily="2" charset="2"/>
              <a:buChar char="v"/>
              <a:defRPr/>
            </a:pPr>
            <a:r>
              <a:rPr lang="id-ID" sz="3400" dirty="0" smtClean="0"/>
              <a:t>MASALAH UTAMA DALAM PEMBANGKITAN TENAGA LISTRIK</a:t>
            </a:r>
          </a:p>
          <a:p>
            <a:pPr marL="531813" indent="-531813" fontAlgn="auto">
              <a:spcBef>
                <a:spcPts val="0"/>
              </a:spcBef>
              <a:spcAft>
                <a:spcPts val="0"/>
              </a:spcAft>
              <a:buFont typeface="Wingdings" pitchFamily="2" charset="2"/>
              <a:buChar char="v"/>
              <a:defRPr/>
            </a:pPr>
            <a:endParaRPr lang="id-ID" sz="3400" dirty="0" smtClean="0"/>
          </a:p>
          <a:p>
            <a:pPr marL="531813" indent="-531813" fontAlgn="auto">
              <a:spcBef>
                <a:spcPts val="0"/>
              </a:spcBef>
              <a:spcAft>
                <a:spcPts val="0"/>
              </a:spcAft>
              <a:buFont typeface="Arial" pitchFamily="34" charset="0"/>
              <a:buChar char="•"/>
              <a:defRPr/>
            </a:pPr>
            <a:r>
              <a:rPr lang="id-ID" sz="3600" dirty="0" smtClean="0"/>
              <a:t>Penyediaan Energi Primer</a:t>
            </a:r>
          </a:p>
          <a:p>
            <a:pPr marL="531813" indent="-531813" fontAlgn="auto">
              <a:spcBef>
                <a:spcPts val="0"/>
              </a:spcBef>
              <a:spcAft>
                <a:spcPts val="0"/>
              </a:spcAft>
              <a:buFont typeface="Arial" pitchFamily="34" charset="0"/>
              <a:buChar char="•"/>
              <a:defRPr/>
            </a:pPr>
            <a:r>
              <a:rPr lang="id-ID" sz="3600" dirty="0" smtClean="0"/>
              <a:t>Penyediaan Air Pendingin</a:t>
            </a:r>
          </a:p>
          <a:p>
            <a:pPr marL="531813" indent="-531813" fontAlgn="auto">
              <a:spcBef>
                <a:spcPts val="0"/>
              </a:spcBef>
              <a:spcAft>
                <a:spcPts val="0"/>
              </a:spcAft>
              <a:buFont typeface="Arial" pitchFamily="34" charset="0"/>
              <a:buChar char="•"/>
              <a:defRPr/>
            </a:pPr>
            <a:r>
              <a:rPr lang="id-ID" sz="3600" dirty="0" smtClean="0"/>
              <a:t>Masalah Limbah</a:t>
            </a:r>
          </a:p>
          <a:p>
            <a:pPr marL="531813" indent="-531813" fontAlgn="auto">
              <a:spcBef>
                <a:spcPts val="0"/>
              </a:spcBef>
              <a:spcAft>
                <a:spcPts val="0"/>
              </a:spcAft>
              <a:buFont typeface="Arial" pitchFamily="34" charset="0"/>
              <a:buChar char="•"/>
              <a:defRPr/>
            </a:pPr>
            <a:r>
              <a:rPr lang="id-ID" sz="3600" dirty="0" smtClean="0"/>
              <a:t>Masalah Kebisingan</a:t>
            </a:r>
          </a:p>
          <a:p>
            <a:pPr marL="531813" indent="-531813" fontAlgn="auto">
              <a:spcBef>
                <a:spcPts val="0"/>
              </a:spcBef>
              <a:spcAft>
                <a:spcPts val="0"/>
              </a:spcAft>
              <a:buFont typeface="Arial" pitchFamily="34" charset="0"/>
              <a:buChar char="•"/>
              <a:defRPr/>
            </a:pPr>
            <a:r>
              <a:rPr lang="id-ID" sz="3600" dirty="0" smtClean="0"/>
              <a:t>Operasi</a:t>
            </a:r>
          </a:p>
          <a:p>
            <a:pPr marL="531813" indent="-531813" fontAlgn="auto">
              <a:spcBef>
                <a:spcPts val="0"/>
              </a:spcBef>
              <a:spcAft>
                <a:spcPts val="0"/>
              </a:spcAft>
              <a:buFont typeface="Arial" pitchFamily="34" charset="0"/>
              <a:buChar char="•"/>
              <a:defRPr/>
            </a:pPr>
            <a:r>
              <a:rPr lang="id-ID" sz="3600" dirty="0" smtClean="0"/>
              <a:t>Pemeliharaan</a:t>
            </a:r>
          </a:p>
          <a:p>
            <a:pPr marL="531813" indent="-531813" fontAlgn="auto">
              <a:spcBef>
                <a:spcPts val="0"/>
              </a:spcBef>
              <a:spcAft>
                <a:spcPts val="0"/>
              </a:spcAft>
              <a:buFont typeface="Arial" pitchFamily="34" charset="0"/>
              <a:buChar char="•"/>
              <a:defRPr/>
            </a:pPr>
            <a:r>
              <a:rPr lang="id-ID" sz="3600" dirty="0" smtClean="0"/>
              <a:t>Gangguan dan Kerusakan</a:t>
            </a:r>
          </a:p>
          <a:p>
            <a:pPr marL="531813" indent="-531813" fontAlgn="auto">
              <a:spcBef>
                <a:spcPts val="0"/>
              </a:spcBef>
              <a:spcAft>
                <a:spcPts val="0"/>
              </a:spcAft>
              <a:buFont typeface="Arial" pitchFamily="34" charset="0"/>
              <a:buChar char="•"/>
              <a:defRPr/>
            </a:pPr>
            <a:r>
              <a:rPr lang="id-ID" sz="3600" dirty="0" smtClean="0"/>
              <a:t>Pengembangan Pembangkitan</a:t>
            </a:r>
          </a:p>
          <a:p>
            <a:pPr marL="531813" indent="-531813" fontAlgn="auto">
              <a:spcBef>
                <a:spcPts val="0"/>
              </a:spcBef>
              <a:spcAft>
                <a:spcPts val="0"/>
              </a:spcAft>
              <a:buFont typeface="Arial" pitchFamily="34" charset="0"/>
              <a:buChar char="•"/>
              <a:defRPr/>
            </a:pPr>
            <a:r>
              <a:rPr lang="id-ID" sz="3600" dirty="0" smtClean="0"/>
              <a:t>Pengembangan </a:t>
            </a:r>
            <a:r>
              <a:rPr lang="id-ID" sz="3600" dirty="0" smtClean="0"/>
              <a:t>Teknologi </a:t>
            </a:r>
            <a:r>
              <a:rPr lang="id-ID" sz="3600" dirty="0" smtClean="0"/>
              <a:t>Pembangkitan</a:t>
            </a:r>
          </a:p>
          <a:p>
            <a:pPr marL="531813" indent="-531813" fontAlgn="auto">
              <a:spcBef>
                <a:spcPts val="0"/>
              </a:spcBef>
              <a:spcAft>
                <a:spcPts val="0"/>
              </a:spcAft>
              <a:buFont typeface="Arial" pitchFamily="34" charset="0"/>
              <a:buChar char="•"/>
              <a:defRPr/>
            </a:pPr>
            <a:endParaRPr lang="id-ID" sz="3600" dirty="0" smtClean="0"/>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1.bp.blogspot.com/-cXK13zmliMA/URJy3PSH7nI/AAAAAAAAAVg/Wuwdr5elZJk/s1600/diagram+garis+tunggal.PNG"/>
          <p:cNvPicPr>
            <a:picLocks noChangeAspect="1" noChangeArrowheads="1"/>
          </p:cNvPicPr>
          <p:nvPr/>
        </p:nvPicPr>
        <p:blipFill>
          <a:blip r:embed="rId2"/>
          <a:srcRect/>
          <a:stretch>
            <a:fillRect/>
          </a:stretch>
        </p:blipFill>
        <p:spPr bwMode="auto">
          <a:xfrm>
            <a:off x="285720" y="1000108"/>
            <a:ext cx="8858280" cy="5643602"/>
          </a:xfrm>
          <a:prstGeom prst="rect">
            <a:avLst/>
          </a:prstGeom>
          <a:noFill/>
        </p:spPr>
      </p:pic>
      <p:sp>
        <p:nvSpPr>
          <p:cNvPr id="5" name="Title 1"/>
          <p:cNvSpPr>
            <a:spLocks noGrp="1"/>
          </p:cNvSpPr>
          <p:nvPr>
            <p:ph type="title"/>
          </p:nvPr>
        </p:nvSpPr>
        <p:spPr>
          <a:xfrm>
            <a:off x="585814" y="0"/>
            <a:ext cx="7772400" cy="796908"/>
          </a:xfrm>
        </p:spPr>
        <p:txBody>
          <a:bodyPr/>
          <a:lstStyle/>
          <a:p>
            <a:pPr algn="ctr"/>
            <a:r>
              <a:rPr lang="id-ID" dirty="0" smtClean="0"/>
              <a:t>Diagram Garis Tunggal</a:t>
            </a:r>
            <a:endParaRPr lang="id-ID"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7772400" cy="796908"/>
          </a:xfrm>
        </p:spPr>
        <p:txBody>
          <a:bodyPr/>
          <a:lstStyle/>
          <a:p>
            <a:pPr algn="ctr"/>
            <a:r>
              <a:rPr lang="id-ID" dirty="0" smtClean="0"/>
              <a:t>Gambar Instalasi</a:t>
            </a:r>
            <a:endParaRPr lang="id-ID" dirty="0"/>
          </a:p>
        </p:txBody>
      </p:sp>
      <p:pic>
        <p:nvPicPr>
          <p:cNvPr id="79874" name="Picture 2" descr="Hasil gambar untuk contoh gambar instalasi pembangkit"/>
          <p:cNvPicPr>
            <a:picLocks noChangeAspect="1" noChangeArrowheads="1"/>
          </p:cNvPicPr>
          <p:nvPr/>
        </p:nvPicPr>
        <p:blipFill>
          <a:blip r:embed="rId2"/>
          <a:srcRect/>
          <a:stretch>
            <a:fillRect/>
          </a:stretch>
        </p:blipFill>
        <p:spPr bwMode="auto">
          <a:xfrm>
            <a:off x="500034" y="1619267"/>
            <a:ext cx="8229603" cy="5167319"/>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7772400" cy="796908"/>
          </a:xfrm>
        </p:spPr>
        <p:txBody>
          <a:bodyPr/>
          <a:lstStyle/>
          <a:p>
            <a:pPr algn="ctr"/>
            <a:r>
              <a:rPr lang="id-ID" dirty="0" smtClean="0"/>
              <a:t>Gambar Situasi</a:t>
            </a:r>
            <a:endParaRPr lang="id-ID" dirty="0"/>
          </a:p>
        </p:txBody>
      </p:sp>
      <p:pic>
        <p:nvPicPr>
          <p:cNvPr id="7" name="Picture 2" descr="Hasil gambar untuk contoh gambar situasi listrik"/>
          <p:cNvPicPr>
            <a:picLocks noChangeAspect="1" noChangeArrowheads="1"/>
          </p:cNvPicPr>
          <p:nvPr/>
        </p:nvPicPr>
        <p:blipFill>
          <a:blip r:embed="rId2" cstate="print"/>
          <a:srcRect/>
          <a:stretch>
            <a:fillRect/>
          </a:stretch>
        </p:blipFill>
        <p:spPr bwMode="auto">
          <a:xfrm>
            <a:off x="2581260" y="-11492018"/>
            <a:ext cx="4545570" cy="2479588"/>
          </a:xfrm>
          <a:prstGeom prst="rect">
            <a:avLst/>
          </a:prstGeom>
          <a:noFill/>
        </p:spPr>
      </p:pic>
      <p:pic>
        <p:nvPicPr>
          <p:cNvPr id="9" name="Picture 2" descr="Hasil gambar untuk contoh gambar situasi listrik"/>
          <p:cNvPicPr>
            <a:picLocks noChangeAspect="1" noChangeArrowheads="1"/>
          </p:cNvPicPr>
          <p:nvPr/>
        </p:nvPicPr>
        <p:blipFill>
          <a:blip r:embed="rId3"/>
          <a:srcRect/>
          <a:stretch>
            <a:fillRect/>
          </a:stretch>
        </p:blipFill>
        <p:spPr bwMode="auto">
          <a:xfrm>
            <a:off x="2733660" y="-11339619"/>
            <a:ext cx="9899257" cy="5400000"/>
          </a:xfrm>
          <a:prstGeom prst="rect">
            <a:avLst/>
          </a:prstGeom>
          <a:noFill/>
        </p:spPr>
      </p:pic>
      <p:pic>
        <p:nvPicPr>
          <p:cNvPr id="10" name="Picture 9" descr="Hasil gambar untuk contoh gambar situasi listrik"/>
          <p:cNvPicPr/>
          <p:nvPr/>
        </p:nvPicPr>
        <p:blipFill>
          <a:blip r:embed="rId3"/>
          <a:srcRect l="847" t="9091" r="1695" b="19480"/>
          <a:stretch>
            <a:fillRect/>
          </a:stretch>
        </p:blipFill>
        <p:spPr bwMode="auto">
          <a:xfrm>
            <a:off x="367608" y="1285860"/>
            <a:ext cx="8429684" cy="5072098"/>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725470"/>
          </a:xfrm>
        </p:spPr>
        <p:txBody>
          <a:bodyPr>
            <a:normAutofit fontScale="90000"/>
          </a:bodyPr>
          <a:lstStyle/>
          <a:p>
            <a:pPr algn="ctr"/>
            <a:r>
              <a:rPr lang="id-ID" b="1" dirty="0" smtClean="0"/>
              <a:t>LOTO</a:t>
            </a:r>
            <a:endParaRPr lang="id-ID" b="1" dirty="0"/>
          </a:p>
        </p:txBody>
      </p:sp>
      <p:pic>
        <p:nvPicPr>
          <p:cNvPr id="81922" name="Picture 2" descr="Hasil gambar untuk loto log out tag out"/>
          <p:cNvPicPr>
            <a:picLocks noChangeAspect="1" noChangeArrowheads="1"/>
          </p:cNvPicPr>
          <p:nvPr/>
        </p:nvPicPr>
        <p:blipFill>
          <a:blip r:embed="rId2"/>
          <a:srcRect/>
          <a:stretch>
            <a:fillRect/>
          </a:stretch>
        </p:blipFill>
        <p:spPr bwMode="auto">
          <a:xfrm>
            <a:off x="357158" y="1362090"/>
            <a:ext cx="8643998" cy="5067306"/>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68" y="274638"/>
            <a:ext cx="7772400" cy="796908"/>
          </a:xfrm>
        </p:spPr>
        <p:txBody>
          <a:bodyPr/>
          <a:lstStyle/>
          <a:p>
            <a:pPr algn="ctr"/>
            <a:r>
              <a:rPr lang="en-US" dirty="0" err="1"/>
              <a:t>Persyaratan</a:t>
            </a:r>
            <a:r>
              <a:rPr lang="en-US" dirty="0"/>
              <a:t> </a:t>
            </a:r>
            <a:r>
              <a:rPr lang="en-US" dirty="0" err="1" smtClean="0"/>
              <a:t>Administrasi</a:t>
            </a:r>
            <a:r>
              <a:rPr lang="en-US" dirty="0" smtClean="0"/>
              <a:t> K3</a:t>
            </a:r>
            <a:endParaRPr lang="en-US" dirty="0"/>
          </a:p>
        </p:txBody>
      </p:sp>
      <p:sp>
        <p:nvSpPr>
          <p:cNvPr id="3" name="Content Placeholder 2"/>
          <p:cNvSpPr>
            <a:spLocks noGrp="1"/>
          </p:cNvSpPr>
          <p:nvPr>
            <p:ph sz="quarter" idx="1"/>
          </p:nvPr>
        </p:nvSpPr>
        <p:spPr>
          <a:xfrm>
            <a:off x="914400" y="1785958"/>
            <a:ext cx="7772400" cy="4572000"/>
          </a:xfrm>
        </p:spPr>
        <p:txBody>
          <a:bodyPr/>
          <a:lstStyle/>
          <a:p>
            <a:pPr lvl="0">
              <a:buNone/>
            </a:pPr>
            <a:r>
              <a:rPr lang="en-US" sz="2800" dirty="0" smtClean="0"/>
              <a:t>1.SDM</a:t>
            </a:r>
          </a:p>
          <a:p>
            <a:pPr lvl="1">
              <a:buNone/>
            </a:pPr>
            <a:r>
              <a:rPr lang="en-US" dirty="0" smtClean="0"/>
              <a:t>(</a:t>
            </a:r>
            <a:r>
              <a:rPr lang="en-US" dirty="0" err="1" smtClean="0"/>
              <a:t>contoh</a:t>
            </a:r>
            <a:r>
              <a:rPr lang="en-US" dirty="0" smtClean="0"/>
              <a:t> </a:t>
            </a:r>
            <a:r>
              <a:rPr lang="en-US" dirty="0" err="1"/>
              <a:t>sertifikat</a:t>
            </a:r>
            <a:r>
              <a:rPr lang="en-US" dirty="0"/>
              <a:t> </a:t>
            </a:r>
            <a:r>
              <a:rPr lang="en-US" dirty="0" err="1" smtClean="0"/>
              <a:t>keahlian</a:t>
            </a:r>
            <a:r>
              <a:rPr lang="en-US" dirty="0" smtClean="0"/>
              <a:t>)</a:t>
            </a:r>
          </a:p>
          <a:p>
            <a:pPr>
              <a:buNone/>
            </a:pPr>
            <a:r>
              <a:rPr lang="en-US" sz="3000" dirty="0" smtClean="0"/>
              <a:t>2.Lembaga </a:t>
            </a:r>
            <a:endParaRPr lang="en-US" sz="3000" dirty="0"/>
          </a:p>
          <a:p>
            <a:pPr lvl="1">
              <a:buNone/>
            </a:pPr>
            <a:r>
              <a:rPr lang="en-US" dirty="0" smtClean="0"/>
              <a:t>(</a:t>
            </a:r>
            <a:r>
              <a:rPr lang="en-US" dirty="0" err="1" smtClean="0"/>
              <a:t>contoh</a:t>
            </a:r>
            <a:r>
              <a:rPr lang="en-US" dirty="0" smtClean="0"/>
              <a:t> </a:t>
            </a:r>
            <a:r>
              <a:rPr lang="en-US" dirty="0" err="1"/>
              <a:t>dokumen</a:t>
            </a:r>
            <a:r>
              <a:rPr lang="en-US" dirty="0"/>
              <a:t> </a:t>
            </a:r>
            <a:r>
              <a:rPr lang="en-US" dirty="0" err="1"/>
              <a:t>pengesahan</a:t>
            </a:r>
            <a:r>
              <a:rPr lang="en-US" dirty="0"/>
              <a:t> / </a:t>
            </a:r>
            <a:r>
              <a:rPr lang="en-US" dirty="0" err="1" smtClean="0"/>
              <a:t>perijinan</a:t>
            </a:r>
            <a:r>
              <a:rPr lang="en-US" dirty="0" smtClean="0"/>
              <a:t>)</a:t>
            </a:r>
            <a:endParaRPr lang="en-US" dirty="0"/>
          </a:p>
          <a:p>
            <a:endParaRPr lang="en-US" dirty="0"/>
          </a:p>
        </p:txBody>
      </p:sp>
    </p:spTree>
    <p:extLst>
      <p:ext uri="{BB962C8B-B14F-4D97-AF65-F5344CB8AC3E}">
        <p14:creationId xmlns:p14="http://schemas.microsoft.com/office/powerpoint/2010/main" xmlns="" val="186512476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G:\Materi Diklat Spesialis\Materi Pembangkitan\Pemasangan Pembangkitan\21. CONTOH SIO AK3 L\4.jpg"/>
          <p:cNvPicPr>
            <a:picLocks noChangeAspect="1" noChangeArrowheads="1"/>
          </p:cNvPicPr>
          <p:nvPr/>
        </p:nvPicPr>
        <p:blipFill>
          <a:blip r:embed="rId2" cstate="print"/>
          <a:srcRect/>
          <a:stretch>
            <a:fillRect/>
          </a:stretch>
        </p:blipFill>
        <p:spPr bwMode="auto">
          <a:xfrm>
            <a:off x="500034" y="691114"/>
            <a:ext cx="4214842" cy="5400000"/>
          </a:xfrm>
          <a:prstGeom prst="rect">
            <a:avLst/>
          </a:prstGeom>
          <a:noFill/>
        </p:spPr>
      </p:pic>
      <p:pic>
        <p:nvPicPr>
          <p:cNvPr id="82947" name="Picture 3" descr="G:\Materi Diklat Spesialis\Materi Pembangkitan\Pemasangan Pembangkitan\21. CONTOH SIO AK3 L\2.jpg"/>
          <p:cNvPicPr>
            <a:picLocks noChangeAspect="1" noChangeArrowheads="1"/>
          </p:cNvPicPr>
          <p:nvPr/>
        </p:nvPicPr>
        <p:blipFill>
          <a:blip r:embed="rId3"/>
          <a:srcRect/>
          <a:stretch>
            <a:fillRect/>
          </a:stretch>
        </p:blipFill>
        <p:spPr bwMode="auto">
          <a:xfrm>
            <a:off x="5357818" y="642918"/>
            <a:ext cx="3355975" cy="2193925"/>
          </a:xfrm>
          <a:prstGeom prst="rect">
            <a:avLst/>
          </a:prstGeom>
          <a:noFill/>
        </p:spPr>
      </p:pic>
      <p:pic>
        <p:nvPicPr>
          <p:cNvPr id="82948" name="Picture 4" descr="G:\Materi Diklat Spesialis\Materi Pembangkitan\Pemasangan Pembangkitan\21. CONTOH SIO AK3 L\1.jpg"/>
          <p:cNvPicPr>
            <a:picLocks noChangeAspect="1" noChangeArrowheads="1"/>
          </p:cNvPicPr>
          <p:nvPr/>
        </p:nvPicPr>
        <p:blipFill>
          <a:blip r:embed="rId4"/>
          <a:srcRect/>
          <a:stretch>
            <a:fillRect/>
          </a:stretch>
        </p:blipFill>
        <p:spPr bwMode="auto">
          <a:xfrm>
            <a:off x="5357818" y="3214686"/>
            <a:ext cx="3409950" cy="2176463"/>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858962"/>
          </a:xfrm>
        </p:spPr>
        <p:txBody>
          <a:bodyPr>
            <a:normAutofit fontScale="90000"/>
          </a:bodyPr>
          <a:lstStyle/>
          <a:p>
            <a:r>
              <a:rPr lang="en-US" dirty="0" err="1"/>
              <a:t>Penyusunan</a:t>
            </a:r>
            <a:r>
              <a:rPr lang="en-US" dirty="0"/>
              <a:t> </a:t>
            </a:r>
            <a:r>
              <a:rPr lang="en-US" dirty="0" err="1"/>
              <a:t>laporan</a:t>
            </a:r>
            <a:r>
              <a:rPr lang="en-US" dirty="0"/>
              <a:t> </a:t>
            </a:r>
            <a:r>
              <a:rPr lang="en-US" dirty="0" err="1"/>
              <a:t>hasil</a:t>
            </a:r>
            <a:r>
              <a:rPr lang="en-US" dirty="0"/>
              <a:t> </a:t>
            </a:r>
            <a:r>
              <a:rPr lang="en-US" dirty="0" err="1"/>
              <a:t>pemeriksaan</a:t>
            </a:r>
            <a:r>
              <a:rPr lang="en-US" dirty="0"/>
              <a:t> </a:t>
            </a:r>
            <a:r>
              <a:rPr lang="en-US" dirty="0" err="1"/>
              <a:t>dokumen</a:t>
            </a:r>
            <a:r>
              <a:rPr lang="en-US" dirty="0"/>
              <a:t> </a:t>
            </a:r>
            <a:r>
              <a:rPr lang="en-US" dirty="0" err="1"/>
              <a:t>perencanaan</a:t>
            </a:r>
            <a:endParaRPr lang="en-US" dirty="0"/>
          </a:p>
        </p:txBody>
      </p:sp>
      <p:sp>
        <p:nvSpPr>
          <p:cNvPr id="3" name="Content Placeholder 2"/>
          <p:cNvSpPr>
            <a:spLocks noGrp="1"/>
          </p:cNvSpPr>
          <p:nvPr>
            <p:ph sz="quarter" idx="1"/>
          </p:nvPr>
        </p:nvSpPr>
        <p:spPr>
          <a:xfrm>
            <a:off x="914400" y="2438400"/>
            <a:ext cx="7772400" cy="3581400"/>
          </a:xfrm>
        </p:spPr>
        <p:txBody>
          <a:bodyPr/>
          <a:lstStyle/>
          <a:p>
            <a:pPr>
              <a:buNone/>
            </a:pPr>
            <a:r>
              <a:rPr lang="en-US" dirty="0" smtClean="0"/>
              <a:t>1.Checklist</a:t>
            </a:r>
          </a:p>
          <a:p>
            <a:pPr>
              <a:buNone/>
            </a:pPr>
            <a:r>
              <a:rPr lang="en-US" sz="2400" dirty="0" smtClean="0"/>
              <a:t>2.Rekomendasi </a:t>
            </a:r>
            <a:r>
              <a:rPr lang="en-US" sz="2400" dirty="0"/>
              <a:t>(</a:t>
            </a:r>
            <a:r>
              <a:rPr lang="en-US" sz="2400" dirty="0" err="1"/>
              <a:t>formulir</a:t>
            </a:r>
            <a:r>
              <a:rPr lang="en-US" sz="2400" dirty="0"/>
              <a:t> </a:t>
            </a:r>
            <a:r>
              <a:rPr lang="en-US" sz="2400" dirty="0" err="1"/>
              <a:t>laporan</a:t>
            </a:r>
            <a:r>
              <a:rPr lang="en-US" sz="2400" dirty="0"/>
              <a:t> </a:t>
            </a:r>
            <a:r>
              <a:rPr lang="en-US" sz="2400" dirty="0" err="1"/>
              <a:t>dan</a:t>
            </a:r>
            <a:r>
              <a:rPr lang="en-US" sz="2400" dirty="0"/>
              <a:t> </a:t>
            </a:r>
            <a:r>
              <a:rPr lang="en-US" sz="2400" dirty="0" err="1"/>
              <a:t>rekomendasi</a:t>
            </a:r>
            <a:r>
              <a:rPr lang="en-US" sz="2400" dirty="0"/>
              <a:t>)</a:t>
            </a:r>
            <a:endParaRPr lang="en-US" dirty="0"/>
          </a:p>
        </p:txBody>
      </p:sp>
    </p:spTree>
    <p:extLst>
      <p:ext uri="{BB962C8B-B14F-4D97-AF65-F5344CB8AC3E}">
        <p14:creationId xmlns:p14="http://schemas.microsoft.com/office/powerpoint/2010/main" xmlns="" val="78998407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142984"/>
            <a:ext cx="8715436" cy="5429288"/>
          </a:xfrm>
        </p:spPr>
        <p:txBody>
          <a:bodyPr>
            <a:normAutofit fontScale="77500" lnSpcReduction="20000"/>
          </a:bodyPr>
          <a:lstStyle/>
          <a:p>
            <a:pPr marL="0" indent="0" algn="just" fontAlgn="auto">
              <a:spcBef>
                <a:spcPts val="0"/>
              </a:spcBef>
              <a:spcAft>
                <a:spcPts val="0"/>
              </a:spcAft>
              <a:buNone/>
              <a:defRPr/>
            </a:pPr>
            <a:r>
              <a:rPr lang="id-ID" sz="4000" dirty="0" smtClean="0"/>
              <a:t>Sebuah PLTA mempunyai tinggi terjun 240 meter dan instalasinya maksimum bisa melewatkan air sebanyak 40 m</a:t>
            </a:r>
            <a:r>
              <a:rPr lang="id-ID" sz="4000" baseline="30000" dirty="0" smtClean="0"/>
              <a:t>3</a:t>
            </a:r>
            <a:r>
              <a:rPr lang="id-ID" sz="4000" dirty="0" smtClean="0"/>
              <a:t>/detik. PLTA ini mempunyai kolam tando tahunan. Debit air sungai penggerak PLTA ini dalam satu tahun (365 hari) adalah sebagai berikut :</a:t>
            </a:r>
          </a:p>
          <a:p>
            <a:pPr marL="0" indent="0" algn="just" fontAlgn="auto">
              <a:spcBef>
                <a:spcPts val="0"/>
              </a:spcBef>
              <a:spcAft>
                <a:spcPts val="0"/>
              </a:spcAft>
              <a:buNone/>
              <a:defRPr/>
            </a:pPr>
            <a:r>
              <a:rPr lang="id-ID" sz="4000" dirty="0" smtClean="0"/>
              <a:t>Selama 245 hari rata-rata = 60 m</a:t>
            </a:r>
            <a:r>
              <a:rPr lang="id-ID" sz="4000" baseline="30000" dirty="0" smtClean="0"/>
              <a:t>3</a:t>
            </a:r>
            <a:r>
              <a:rPr lang="id-ID" sz="4000" dirty="0" smtClean="0"/>
              <a:t>/detik</a:t>
            </a:r>
          </a:p>
          <a:p>
            <a:pPr marL="0" indent="0" algn="just">
              <a:spcBef>
                <a:spcPts val="0"/>
              </a:spcBef>
              <a:buNone/>
              <a:defRPr/>
            </a:pPr>
            <a:r>
              <a:rPr lang="id-ID" sz="4000" dirty="0" smtClean="0"/>
              <a:t>Selama 120 hari rata-rata = 10 m</a:t>
            </a:r>
            <a:r>
              <a:rPr lang="id-ID" sz="4000" baseline="30000" dirty="0" smtClean="0"/>
              <a:t>3</a:t>
            </a:r>
            <a:r>
              <a:rPr lang="id-ID" sz="4000" dirty="0" smtClean="0"/>
              <a:t>/detik</a:t>
            </a:r>
          </a:p>
          <a:p>
            <a:pPr marL="0" indent="0" algn="just">
              <a:spcBef>
                <a:spcPts val="0"/>
              </a:spcBef>
              <a:buNone/>
              <a:defRPr/>
            </a:pPr>
            <a:r>
              <a:rPr lang="id-ID" sz="4000" dirty="0" smtClean="0"/>
              <a:t>Efisiensi rata-rata PLTA ini = 90%</a:t>
            </a:r>
          </a:p>
          <a:p>
            <a:pPr marL="0" indent="0" algn="just">
              <a:spcBef>
                <a:spcPts val="0"/>
              </a:spcBef>
              <a:buNone/>
              <a:defRPr/>
            </a:pPr>
            <a:r>
              <a:rPr lang="id-ID" sz="4000" dirty="0" smtClean="0"/>
              <a:t>Hitung :</a:t>
            </a:r>
          </a:p>
          <a:p>
            <a:pPr marL="355600" indent="-355600" algn="just">
              <a:spcBef>
                <a:spcPts val="0"/>
              </a:spcBef>
              <a:buAutoNum type="alphaLcPeriod"/>
              <a:defRPr/>
            </a:pPr>
            <a:r>
              <a:rPr lang="id-ID" sz="4000" dirty="0" smtClean="0"/>
              <a:t>Berapa besar daya yang bisa dibangkitkan PLTA ini ?</a:t>
            </a:r>
          </a:p>
          <a:p>
            <a:pPr marL="355600" indent="-355600" algn="just">
              <a:spcBef>
                <a:spcPts val="0"/>
              </a:spcBef>
              <a:buAutoNum type="alphaLcPeriod"/>
              <a:defRPr/>
            </a:pPr>
            <a:r>
              <a:rPr lang="id-ID" sz="4000" dirty="0" smtClean="0"/>
              <a:t>Berapa produksi kWh dalam 1 hari ?</a:t>
            </a:r>
          </a:p>
          <a:p>
            <a:pPr marL="355600" indent="-355600" algn="just">
              <a:spcBef>
                <a:spcPts val="0"/>
              </a:spcBef>
              <a:buAutoNum type="alphaLcPeriod"/>
              <a:defRPr/>
            </a:pPr>
            <a:r>
              <a:rPr lang="id-ID" sz="4000" dirty="0" smtClean="0"/>
              <a:t>Pemakaian air dalam 1 hari ?</a:t>
            </a:r>
          </a:p>
          <a:p>
            <a:pPr marL="355600" indent="-355600" algn="just">
              <a:spcBef>
                <a:spcPts val="0"/>
              </a:spcBef>
              <a:buAutoNum type="alphaLcPeriod"/>
              <a:defRPr/>
            </a:pPr>
            <a:r>
              <a:rPr lang="id-ID" sz="4000" dirty="0" smtClean="0"/>
              <a:t>Berapa banyak air yang dibutuhkan untuk menghasilkan 1 kWh ?</a:t>
            </a:r>
          </a:p>
          <a:p>
            <a:pPr marL="742950" indent="-742950" algn="just">
              <a:spcBef>
                <a:spcPts val="0"/>
              </a:spcBef>
              <a:buAutoNum type="alphaLcPeriod"/>
              <a:defRPr/>
            </a:pPr>
            <a:endParaRPr lang="id-ID" sz="4000" dirty="0" smtClean="0"/>
          </a:p>
          <a:p>
            <a:pPr marL="0" indent="0" algn="just" fontAlgn="auto">
              <a:spcBef>
                <a:spcPts val="0"/>
              </a:spcBef>
              <a:spcAft>
                <a:spcPts val="0"/>
              </a:spcAft>
              <a:buNone/>
              <a:defRPr/>
            </a:pPr>
            <a:endParaRPr lang="id-ID" sz="4000" dirty="0" smtClean="0"/>
          </a:p>
        </p:txBody>
      </p:sp>
      <p:sp>
        <p:nvSpPr>
          <p:cNvPr id="4" name="Title 1"/>
          <p:cNvSpPr>
            <a:spLocks noGrp="1"/>
          </p:cNvSpPr>
          <p:nvPr>
            <p:ph type="title"/>
          </p:nvPr>
        </p:nvSpPr>
        <p:spPr>
          <a:xfrm>
            <a:off x="214282" y="274638"/>
            <a:ext cx="8715436" cy="654032"/>
          </a:xfrm>
        </p:spPr>
        <p:txBody>
          <a:bodyPr>
            <a:normAutofit/>
          </a:bodyPr>
          <a:lstStyle/>
          <a:p>
            <a:pPr algn="ctr"/>
            <a:r>
              <a:rPr lang="id-ID" sz="3200" b="1" dirty="0" smtClean="0">
                <a:latin typeface="Aharoni" pitchFamily="2" charset="-79"/>
                <a:cs typeface="Aharoni" pitchFamily="2" charset="-79"/>
              </a:rPr>
              <a:t>SOAL EVALUASI</a:t>
            </a:r>
            <a:endParaRPr lang="id-ID" sz="3200"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normAutofit fontScale="90000"/>
          </a:bodyPr>
          <a:lstStyle/>
          <a:p>
            <a:pPr algn="ctr"/>
            <a:r>
              <a:rPr lang="en-US" b="1" dirty="0" err="1"/>
              <a:t>Jenis</a:t>
            </a:r>
            <a:r>
              <a:rPr lang="en-US" b="1" dirty="0"/>
              <a:t> </a:t>
            </a:r>
            <a:r>
              <a:rPr lang="en-US" b="1" dirty="0" err="1" smtClean="0"/>
              <a:t>dan</a:t>
            </a:r>
            <a:r>
              <a:rPr lang="en-US" b="1" dirty="0" smtClean="0"/>
              <a:t> </a:t>
            </a:r>
            <a:r>
              <a:rPr lang="en-US" b="1" dirty="0" err="1" smtClean="0"/>
              <a:t>Sistem</a:t>
            </a:r>
            <a:r>
              <a:rPr lang="en-US" b="1" dirty="0" smtClean="0"/>
              <a:t> </a:t>
            </a:r>
            <a:r>
              <a:rPr lang="en-US" b="1" dirty="0" err="1" smtClean="0"/>
              <a:t>Pembangkitan</a:t>
            </a:r>
            <a:r>
              <a:rPr lang="en-US" b="1" dirty="0" smtClean="0"/>
              <a:t> </a:t>
            </a:r>
            <a:r>
              <a:rPr lang="en-US" b="1" dirty="0" err="1" smtClean="0"/>
              <a:t>Listrik</a:t>
            </a:r>
            <a:endParaRPr lang="en-US" b="1" dirty="0"/>
          </a:p>
        </p:txBody>
      </p:sp>
      <p:sp>
        <p:nvSpPr>
          <p:cNvPr id="3" name="Content Placeholder 2"/>
          <p:cNvSpPr>
            <a:spLocks noGrp="1"/>
          </p:cNvSpPr>
          <p:nvPr>
            <p:ph sz="quarter" idx="1"/>
          </p:nvPr>
        </p:nvSpPr>
        <p:spPr>
          <a:xfrm>
            <a:off x="214282" y="1447800"/>
            <a:ext cx="8715436" cy="4572000"/>
          </a:xfrm>
        </p:spPr>
        <p:txBody>
          <a:bodyPr>
            <a:normAutofit/>
          </a:bodyPr>
          <a:lstStyle/>
          <a:p>
            <a:pPr fontAlgn="auto">
              <a:spcBef>
                <a:spcPts val="0"/>
              </a:spcBef>
              <a:spcAft>
                <a:spcPts val="0"/>
              </a:spcAft>
              <a:buNone/>
              <a:defRPr/>
            </a:pPr>
            <a:r>
              <a:rPr lang="en-US" sz="3600" dirty="0" err="1" smtClean="0"/>
              <a:t>Skema</a:t>
            </a:r>
            <a:r>
              <a:rPr lang="en-US" sz="3600" dirty="0" smtClean="0"/>
              <a:t>/</a:t>
            </a:r>
            <a:r>
              <a:rPr lang="en-US" sz="3600" dirty="0" err="1" smtClean="0"/>
              <a:t>gambar</a:t>
            </a:r>
            <a:r>
              <a:rPr lang="en-US" sz="3600" dirty="0" smtClean="0"/>
              <a:t> </a:t>
            </a:r>
            <a:r>
              <a:rPr lang="en-US" sz="3600" dirty="0" err="1"/>
              <a:t>berbagai</a:t>
            </a:r>
            <a:r>
              <a:rPr lang="en-US" sz="3600" dirty="0"/>
              <a:t> </a:t>
            </a:r>
            <a:r>
              <a:rPr lang="en-US" sz="3600" dirty="0" err="1"/>
              <a:t>macam</a:t>
            </a:r>
            <a:r>
              <a:rPr lang="en-US" sz="3600" dirty="0"/>
              <a:t> </a:t>
            </a:r>
            <a:r>
              <a:rPr lang="en-US" sz="3600" dirty="0" err="1" smtClean="0"/>
              <a:t>jenis</a:t>
            </a:r>
            <a:r>
              <a:rPr lang="id-ID" sz="3600" dirty="0" smtClean="0"/>
              <a:t> </a:t>
            </a:r>
            <a:r>
              <a:rPr lang="en-US" sz="3600" dirty="0" err="1" smtClean="0"/>
              <a:t>pembangkit</a:t>
            </a:r>
            <a:r>
              <a:rPr lang="id-ID" sz="3600" dirty="0" smtClean="0"/>
              <a:t> :</a:t>
            </a:r>
            <a:endParaRPr lang="en-US" sz="3600" dirty="0"/>
          </a:p>
          <a:p>
            <a:pPr marL="776288" lvl="1" indent="-457200" fontAlgn="auto">
              <a:spcBef>
                <a:spcPts val="0"/>
              </a:spcBef>
              <a:spcAft>
                <a:spcPts val="0"/>
              </a:spcAft>
              <a:buFont typeface="+mj-lt"/>
              <a:buAutoNum type="arabicPeriod"/>
              <a:defRPr/>
            </a:pPr>
            <a:r>
              <a:rPr lang="en-US" sz="3200" dirty="0" smtClean="0"/>
              <a:t>PLTA</a:t>
            </a:r>
            <a:endParaRPr lang="en-US" sz="3200" dirty="0"/>
          </a:p>
          <a:p>
            <a:pPr marL="776288" lvl="1" indent="-457200" fontAlgn="auto">
              <a:spcBef>
                <a:spcPts val="0"/>
              </a:spcBef>
              <a:spcAft>
                <a:spcPts val="0"/>
              </a:spcAft>
              <a:buFont typeface="+mj-lt"/>
              <a:buAutoNum type="arabicPeriod"/>
              <a:defRPr/>
            </a:pPr>
            <a:r>
              <a:rPr lang="en-US" sz="3200" dirty="0" smtClean="0"/>
              <a:t>PLTU</a:t>
            </a:r>
            <a:endParaRPr lang="en-US" sz="3200" dirty="0"/>
          </a:p>
          <a:p>
            <a:pPr marL="776288" lvl="1" indent="-457200" fontAlgn="auto">
              <a:spcBef>
                <a:spcPts val="0"/>
              </a:spcBef>
              <a:spcAft>
                <a:spcPts val="0"/>
              </a:spcAft>
              <a:buFont typeface="+mj-lt"/>
              <a:buAutoNum type="arabicPeriod"/>
              <a:defRPr/>
            </a:pPr>
            <a:r>
              <a:rPr lang="en-US" sz="3200" dirty="0" smtClean="0"/>
              <a:t>PLTG</a:t>
            </a:r>
            <a:endParaRPr lang="en-US" sz="3200" dirty="0"/>
          </a:p>
          <a:p>
            <a:pPr marL="776288" lvl="1" indent="-457200" fontAlgn="auto">
              <a:spcBef>
                <a:spcPts val="0"/>
              </a:spcBef>
              <a:spcAft>
                <a:spcPts val="0"/>
              </a:spcAft>
              <a:buFont typeface="+mj-lt"/>
              <a:buAutoNum type="arabicPeriod"/>
              <a:defRPr/>
            </a:pPr>
            <a:r>
              <a:rPr lang="en-US" sz="3200" dirty="0" smtClean="0"/>
              <a:t>PLTS</a:t>
            </a:r>
            <a:endParaRPr lang="en-US" sz="3200" dirty="0"/>
          </a:p>
          <a:p>
            <a:pPr marL="776288" lvl="1" indent="-457200" fontAlgn="auto">
              <a:spcBef>
                <a:spcPts val="0"/>
              </a:spcBef>
              <a:spcAft>
                <a:spcPts val="0"/>
              </a:spcAft>
              <a:buFont typeface="+mj-lt"/>
              <a:buAutoNum type="arabicPeriod"/>
              <a:defRPr/>
            </a:pPr>
            <a:r>
              <a:rPr lang="en-US" sz="3200" dirty="0" smtClean="0"/>
              <a:t>PLTD</a:t>
            </a:r>
            <a:endParaRPr lang="en-US" sz="3200" dirty="0"/>
          </a:p>
          <a:p>
            <a:pPr marL="776288" lvl="1" indent="-457200" fontAlgn="auto">
              <a:spcBef>
                <a:spcPts val="0"/>
              </a:spcBef>
              <a:spcAft>
                <a:spcPts val="0"/>
              </a:spcAft>
              <a:buFont typeface="+mj-lt"/>
              <a:buAutoNum type="arabicPeriod"/>
              <a:defRPr/>
            </a:pPr>
            <a:r>
              <a:rPr lang="en-US" sz="3200" dirty="0" err="1" smtClean="0"/>
              <a:t>Genset</a:t>
            </a:r>
            <a:endParaRPr lang="en-US" sz="3200" dirty="0"/>
          </a:p>
          <a:p>
            <a:pPr marL="776288" lvl="1" indent="-457200" fontAlgn="auto">
              <a:spcBef>
                <a:spcPts val="0"/>
              </a:spcBef>
              <a:spcAft>
                <a:spcPts val="0"/>
              </a:spcAft>
              <a:buFont typeface="+mj-lt"/>
              <a:buAutoNum type="arabicPeriod"/>
              <a:defRPr/>
            </a:pPr>
            <a:r>
              <a:rPr lang="en-US" sz="3200" dirty="0" err="1" smtClean="0"/>
              <a:t>dll</a:t>
            </a:r>
            <a:r>
              <a:rPr lang="en-US" sz="3200" dirty="0"/>
              <a:t>.</a:t>
            </a:r>
          </a:p>
          <a:p>
            <a:endParaRPr lang="en-US" sz="2400" dirty="0"/>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pPr algn="ctr"/>
            <a:r>
              <a:rPr lang="id-ID" b="1" dirty="0" smtClean="0">
                <a:latin typeface="Aharoni" pitchFamily="2" charset="-79"/>
                <a:cs typeface="Aharoni" pitchFamily="2" charset="-79"/>
              </a:rPr>
              <a:t>PEMBANGKIT LISTRIK TENAGA AIR</a:t>
            </a:r>
            <a:endParaRPr lang="id-ID" b="1" dirty="0">
              <a:latin typeface="Aharoni" pitchFamily="2" charset="-79"/>
              <a:cs typeface="Aharoni" pitchFamily="2" charset="-79"/>
            </a:endParaRPr>
          </a:p>
        </p:txBody>
      </p:sp>
      <p:pic>
        <p:nvPicPr>
          <p:cNvPr id="1026" name="Picture 2" descr="Hasil gambar untuk pembangkit listrik tenaga air"/>
          <p:cNvPicPr>
            <a:picLocks noChangeAspect="1" noChangeArrowheads="1"/>
          </p:cNvPicPr>
          <p:nvPr/>
        </p:nvPicPr>
        <p:blipFill>
          <a:blip r:embed="rId2"/>
          <a:srcRect t="25052"/>
          <a:stretch>
            <a:fillRect/>
          </a:stretch>
        </p:blipFill>
        <p:spPr bwMode="auto">
          <a:xfrm>
            <a:off x="149240" y="1000108"/>
            <a:ext cx="8858280" cy="557216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019172"/>
            <a:ext cx="8715436" cy="5624538"/>
          </a:xfrm>
        </p:spPr>
        <p:txBody>
          <a:bodyPr>
            <a:normAutofit/>
          </a:bodyPr>
          <a:lstStyle/>
          <a:p>
            <a:pPr marL="0" indent="0" algn="just" fontAlgn="auto">
              <a:spcBef>
                <a:spcPts val="0"/>
              </a:spcBef>
              <a:spcAft>
                <a:spcPts val="0"/>
              </a:spcAft>
              <a:buNone/>
              <a:defRPr/>
            </a:pPr>
            <a:r>
              <a:rPr lang="id-ID" sz="3200" dirty="0" smtClean="0"/>
              <a:t>Daya yang dibangkitkan Generator yang diputar oleh Turbin Air adalah :</a:t>
            </a:r>
          </a:p>
          <a:p>
            <a:pPr marL="0" indent="0" algn="just" fontAlgn="auto">
              <a:spcBef>
                <a:spcPts val="0"/>
              </a:spcBef>
              <a:spcAft>
                <a:spcPts val="0"/>
              </a:spcAft>
              <a:buNone/>
              <a:defRPr/>
            </a:pPr>
            <a:endParaRPr lang="id-ID" sz="3200" dirty="0" smtClean="0"/>
          </a:p>
          <a:p>
            <a:pPr marL="0" indent="0" algn="ctr" fontAlgn="auto">
              <a:spcBef>
                <a:spcPts val="0"/>
              </a:spcBef>
              <a:spcAft>
                <a:spcPts val="0"/>
              </a:spcAft>
              <a:buNone/>
              <a:defRPr/>
            </a:pPr>
            <a:r>
              <a:rPr lang="id-ID" sz="4000" b="1" dirty="0" smtClean="0"/>
              <a:t>P = k . ɳ . H . q (kW)</a:t>
            </a:r>
          </a:p>
          <a:p>
            <a:pPr marL="0" indent="0" algn="ctr" fontAlgn="auto">
              <a:spcBef>
                <a:spcPts val="0"/>
              </a:spcBef>
              <a:spcAft>
                <a:spcPts val="0"/>
              </a:spcAft>
              <a:buNone/>
              <a:defRPr/>
            </a:pPr>
            <a:endParaRPr lang="id-ID" sz="3200" b="1" dirty="0" smtClean="0"/>
          </a:p>
          <a:p>
            <a:pPr marL="0" indent="0" algn="just" fontAlgn="auto">
              <a:spcBef>
                <a:spcPts val="0"/>
              </a:spcBef>
              <a:spcAft>
                <a:spcPts val="0"/>
              </a:spcAft>
              <a:buNone/>
              <a:defRPr/>
            </a:pPr>
            <a:r>
              <a:rPr lang="id-ID" sz="3200" dirty="0" smtClean="0"/>
              <a:t>Dimana :</a:t>
            </a:r>
          </a:p>
          <a:p>
            <a:pPr marL="0" indent="0" algn="just" fontAlgn="auto">
              <a:spcBef>
                <a:spcPts val="0"/>
              </a:spcBef>
              <a:spcAft>
                <a:spcPts val="0"/>
              </a:spcAft>
              <a:buNone/>
              <a:defRPr/>
            </a:pPr>
            <a:r>
              <a:rPr lang="id-ID" sz="3200" dirty="0" smtClean="0"/>
              <a:t>P = daya (kW)</a:t>
            </a:r>
          </a:p>
          <a:p>
            <a:pPr marL="0" indent="0" algn="just" fontAlgn="auto">
              <a:spcBef>
                <a:spcPts val="0"/>
              </a:spcBef>
              <a:spcAft>
                <a:spcPts val="0"/>
              </a:spcAft>
              <a:buNone/>
              <a:defRPr/>
            </a:pPr>
            <a:r>
              <a:rPr lang="id-ID" sz="3200" dirty="0" smtClean="0"/>
              <a:t>H = tinggi terjun air (meter)</a:t>
            </a:r>
          </a:p>
          <a:p>
            <a:pPr marL="0" indent="0" algn="just" fontAlgn="auto">
              <a:spcBef>
                <a:spcPts val="0"/>
              </a:spcBef>
              <a:spcAft>
                <a:spcPts val="0"/>
              </a:spcAft>
              <a:buNone/>
              <a:defRPr/>
            </a:pPr>
            <a:r>
              <a:rPr lang="id-ID" sz="3200" dirty="0" smtClean="0"/>
              <a:t>q = debit air (m</a:t>
            </a:r>
            <a:r>
              <a:rPr lang="id-ID" sz="3200" baseline="30000" dirty="0" smtClean="0"/>
              <a:t>3</a:t>
            </a:r>
            <a:r>
              <a:rPr lang="id-ID" sz="3200" dirty="0" smtClean="0"/>
              <a:t>/detik)</a:t>
            </a:r>
          </a:p>
          <a:p>
            <a:pPr marL="0" indent="0" algn="just" fontAlgn="auto">
              <a:spcBef>
                <a:spcPts val="0"/>
              </a:spcBef>
              <a:spcAft>
                <a:spcPts val="0"/>
              </a:spcAft>
              <a:buNone/>
              <a:defRPr/>
            </a:pPr>
            <a:r>
              <a:rPr lang="id-ID" sz="3200" dirty="0" smtClean="0"/>
              <a:t>ɳ = efisiensi turbin generator</a:t>
            </a:r>
          </a:p>
          <a:p>
            <a:pPr marL="0" indent="0" algn="just" fontAlgn="auto">
              <a:spcBef>
                <a:spcPts val="0"/>
              </a:spcBef>
              <a:spcAft>
                <a:spcPts val="0"/>
              </a:spcAft>
              <a:buNone/>
              <a:defRPr/>
            </a:pPr>
            <a:r>
              <a:rPr lang="id-ID" sz="3200" dirty="0" smtClean="0"/>
              <a:t>k = konstanta</a:t>
            </a:r>
          </a:p>
          <a:p>
            <a:pPr marL="0" indent="0" algn="just" fontAlgn="auto">
              <a:spcBef>
                <a:spcPts val="0"/>
              </a:spcBef>
              <a:spcAft>
                <a:spcPts val="0"/>
              </a:spcAft>
              <a:buNone/>
              <a:defRPr/>
            </a:pPr>
            <a:endParaRPr lang="en-US" sz="3200" dirty="0"/>
          </a:p>
        </p:txBody>
      </p:sp>
      <p:sp>
        <p:nvSpPr>
          <p:cNvPr id="9" name="Title 1"/>
          <p:cNvSpPr>
            <a:spLocks noGrp="1"/>
          </p:cNvSpPr>
          <p:nvPr>
            <p:ph type="title"/>
          </p:nvPr>
        </p:nvSpPr>
        <p:spPr>
          <a:xfrm>
            <a:off x="914400" y="274638"/>
            <a:ext cx="7772400" cy="654032"/>
          </a:xfrm>
        </p:spPr>
        <p:txBody>
          <a:bodyPr>
            <a:normAutofit fontScale="90000"/>
          </a:bodyPr>
          <a:lstStyle/>
          <a:p>
            <a:pPr algn="ctr"/>
            <a:r>
              <a:rPr lang="id-ID" b="1" dirty="0" smtClean="0">
                <a:latin typeface="Aharoni" pitchFamily="2" charset="-79"/>
                <a:cs typeface="Aharoni" pitchFamily="2" charset="-79"/>
              </a:rPr>
              <a:t>PEMBANGKIT LISTRIK TENAGA AIR</a:t>
            </a:r>
            <a:endParaRPr lang="id-ID"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357298"/>
            <a:ext cx="8715436" cy="5286412"/>
          </a:xfrm>
        </p:spPr>
        <p:txBody>
          <a:bodyPr>
            <a:normAutofit/>
          </a:bodyPr>
          <a:lstStyle/>
          <a:p>
            <a:pPr marL="0" indent="0" algn="just" fontAlgn="auto">
              <a:spcBef>
                <a:spcPts val="0"/>
              </a:spcBef>
              <a:spcAft>
                <a:spcPts val="0"/>
              </a:spcAft>
              <a:buNone/>
              <a:defRPr/>
            </a:pPr>
            <a:r>
              <a:rPr lang="id-ID" sz="3600" dirty="0" smtClean="0"/>
              <a:t>Contoh Soal 1 :</a:t>
            </a:r>
          </a:p>
          <a:p>
            <a:pPr marL="0" indent="0" algn="just" fontAlgn="auto">
              <a:spcBef>
                <a:spcPts val="0"/>
              </a:spcBef>
              <a:spcAft>
                <a:spcPts val="0"/>
              </a:spcAft>
              <a:buNone/>
              <a:defRPr/>
            </a:pPr>
            <a:endParaRPr lang="id-ID" sz="3600" dirty="0" smtClean="0"/>
          </a:p>
          <a:p>
            <a:pPr marL="0" indent="0" algn="just" fontAlgn="auto">
              <a:spcBef>
                <a:spcPts val="0"/>
              </a:spcBef>
              <a:spcAft>
                <a:spcPts val="0"/>
              </a:spcAft>
              <a:buNone/>
              <a:defRPr/>
            </a:pPr>
            <a:r>
              <a:rPr lang="id-ID" sz="3600" dirty="0" smtClean="0"/>
              <a:t>Sebuah PLTA mempunyai debit air penggerak turbin sebesar 14 m</a:t>
            </a:r>
            <a:r>
              <a:rPr lang="id-ID" sz="3600" baseline="30000" dirty="0" smtClean="0"/>
              <a:t>3</a:t>
            </a:r>
            <a:r>
              <a:rPr lang="id-ID" sz="3600" dirty="0" smtClean="0"/>
              <a:t>/detik dengan tinggi air terjun 125 m. Apabila efisiensi turbin bersama generator = 0,95, hitung besar daya yang dibangkitkan oleh generator tersebut ?? </a:t>
            </a:r>
            <a:endParaRPr lang="en-US" sz="3600" dirty="0"/>
          </a:p>
        </p:txBody>
      </p:sp>
      <p:sp>
        <p:nvSpPr>
          <p:cNvPr id="9" name="Title 1"/>
          <p:cNvSpPr>
            <a:spLocks noGrp="1"/>
          </p:cNvSpPr>
          <p:nvPr>
            <p:ph type="title"/>
          </p:nvPr>
        </p:nvSpPr>
        <p:spPr>
          <a:xfrm>
            <a:off x="914400" y="274638"/>
            <a:ext cx="7772400" cy="654032"/>
          </a:xfrm>
        </p:spPr>
        <p:txBody>
          <a:bodyPr>
            <a:normAutofit fontScale="90000"/>
          </a:bodyPr>
          <a:lstStyle/>
          <a:p>
            <a:pPr algn="ctr"/>
            <a:r>
              <a:rPr lang="id-ID" b="1" dirty="0" smtClean="0">
                <a:latin typeface="Aharoni" pitchFamily="2" charset="-79"/>
                <a:cs typeface="Aharoni" pitchFamily="2" charset="-79"/>
              </a:rPr>
              <a:t>PEMBANGKIT LISTRIK TENAGA AIR</a:t>
            </a:r>
            <a:endParaRPr lang="id-ID"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1357298"/>
            <a:ext cx="8715436" cy="5286412"/>
          </a:xfrm>
        </p:spPr>
        <p:txBody>
          <a:bodyPr>
            <a:normAutofit/>
          </a:bodyPr>
          <a:lstStyle/>
          <a:p>
            <a:pPr marL="0" indent="0" algn="just" fontAlgn="auto">
              <a:spcBef>
                <a:spcPts val="0"/>
              </a:spcBef>
              <a:spcAft>
                <a:spcPts val="0"/>
              </a:spcAft>
              <a:buNone/>
              <a:defRPr/>
            </a:pPr>
            <a:r>
              <a:rPr lang="id-ID" sz="3600" dirty="0" smtClean="0"/>
              <a:t>Contoh Soal 2 :</a:t>
            </a:r>
          </a:p>
          <a:p>
            <a:pPr marL="0" indent="0" algn="just" fontAlgn="auto">
              <a:spcBef>
                <a:spcPts val="0"/>
              </a:spcBef>
              <a:spcAft>
                <a:spcPts val="0"/>
              </a:spcAft>
              <a:buNone/>
              <a:defRPr/>
            </a:pPr>
            <a:endParaRPr lang="id-ID" sz="3600" dirty="0" smtClean="0"/>
          </a:p>
          <a:p>
            <a:pPr marL="0" indent="0" algn="just" fontAlgn="auto">
              <a:spcBef>
                <a:spcPts val="0"/>
              </a:spcBef>
              <a:spcAft>
                <a:spcPts val="0"/>
              </a:spcAft>
              <a:buNone/>
              <a:defRPr/>
            </a:pPr>
            <a:r>
              <a:rPr lang="id-ID" sz="3600" dirty="0" smtClean="0"/>
              <a:t>Apabila pada Contoh Soal No. 1, PLTA berbeban penuh selama 24 jam sehari :</a:t>
            </a:r>
          </a:p>
          <a:p>
            <a:pPr marL="355600" indent="-355600" algn="just" fontAlgn="auto">
              <a:spcBef>
                <a:spcPts val="0"/>
              </a:spcBef>
              <a:spcAft>
                <a:spcPts val="0"/>
              </a:spcAft>
              <a:buClrTx/>
              <a:buSzPct val="100000"/>
              <a:buAutoNum type="alphaLcPeriod"/>
              <a:defRPr/>
            </a:pPr>
            <a:r>
              <a:rPr lang="id-ID" sz="3600" dirty="0" smtClean="0"/>
              <a:t>Berapa banyak jumlah produksi kWh-nya ?</a:t>
            </a:r>
          </a:p>
          <a:p>
            <a:pPr marL="355600" indent="-355600" algn="just" fontAlgn="auto">
              <a:spcBef>
                <a:spcPts val="0"/>
              </a:spcBef>
              <a:spcAft>
                <a:spcPts val="0"/>
              </a:spcAft>
              <a:buClrTx/>
              <a:buAutoNum type="alphaLcPeriod"/>
              <a:defRPr/>
            </a:pPr>
            <a:r>
              <a:rPr lang="id-ID" sz="3600" dirty="0" smtClean="0"/>
              <a:t>Berapa banyak pemakaian airnya ?</a:t>
            </a:r>
          </a:p>
        </p:txBody>
      </p:sp>
      <p:sp>
        <p:nvSpPr>
          <p:cNvPr id="9" name="Title 1"/>
          <p:cNvSpPr>
            <a:spLocks noGrp="1"/>
          </p:cNvSpPr>
          <p:nvPr>
            <p:ph type="title"/>
          </p:nvPr>
        </p:nvSpPr>
        <p:spPr>
          <a:xfrm>
            <a:off x="914400" y="274638"/>
            <a:ext cx="7772400" cy="654032"/>
          </a:xfrm>
        </p:spPr>
        <p:txBody>
          <a:bodyPr>
            <a:normAutofit fontScale="90000"/>
          </a:bodyPr>
          <a:lstStyle/>
          <a:p>
            <a:pPr algn="ctr"/>
            <a:r>
              <a:rPr lang="id-ID" b="1" dirty="0" smtClean="0">
                <a:latin typeface="Aharoni" pitchFamily="2" charset="-79"/>
                <a:cs typeface="Aharoni" pitchFamily="2" charset="-79"/>
              </a:rPr>
              <a:t>PEMBANGKIT LISTRIK TENAGA AIR</a:t>
            </a:r>
            <a:endParaRPr lang="id-ID" b="1" dirty="0">
              <a:latin typeface="Aharoni" pitchFamily="2" charset="-79"/>
              <a:cs typeface="Aharoni" pitchFamily="2" charset="-79"/>
            </a:endParaRPr>
          </a:p>
        </p:txBody>
      </p:sp>
    </p:spTree>
    <p:extLst>
      <p:ext uri="{BB962C8B-B14F-4D97-AF65-F5344CB8AC3E}">
        <p14:creationId xmlns:p14="http://schemas.microsoft.com/office/powerpoint/2010/main" xmlns="" val="3767510062"/>
      </p:ext>
    </p:extLst>
  </p:cSld>
  <p:clrMapOvr>
    <a:masterClrMapping/>
  </p:clrMapOvr>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Textured template_Wine Segoe">
  <a:themeElements>
    <a:clrScheme name="Red Template Template">
      <a:dk1>
        <a:srgbClr val="000000"/>
      </a:dk1>
      <a:lt1>
        <a:srgbClr val="FFFFFF"/>
      </a:lt1>
      <a:dk2>
        <a:srgbClr val="9C2828"/>
      </a:dk2>
      <a:lt2>
        <a:srgbClr val="FFFF99"/>
      </a:lt2>
      <a:accent1>
        <a:srgbClr val="FFC000"/>
      </a:accent1>
      <a:accent2>
        <a:srgbClr val="0D84CD"/>
      </a:accent2>
      <a:accent3>
        <a:srgbClr val="AD5778"/>
      </a:accent3>
      <a:accent4>
        <a:srgbClr val="919E7A"/>
      </a:accent4>
      <a:accent5>
        <a:srgbClr val="DA804E"/>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DE799-400D-457A-A0F1-CBEB124E44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1_Textured template_Wine Segoe</Template>
  <TotalTime>2383</TotalTime>
  <Words>2323</Words>
  <Application>Microsoft Office PowerPoint</Application>
  <PresentationFormat>On-screen Show (4:3)</PresentationFormat>
  <Paragraphs>438</Paragraphs>
  <Slides>47</Slides>
  <Notes>31</Notes>
  <HiddenSlides>0</HiddenSlides>
  <MMClips>0</MMClips>
  <ScaleCrop>false</ScaleCrop>
  <HeadingPairs>
    <vt:vector size="4" baseType="variant">
      <vt:variant>
        <vt:lpstr>Theme</vt:lpstr>
      </vt:variant>
      <vt:variant>
        <vt:i4>4</vt:i4>
      </vt:variant>
      <vt:variant>
        <vt:lpstr>Slide Titles</vt:lpstr>
      </vt:variant>
      <vt:variant>
        <vt:i4>47</vt:i4>
      </vt:variant>
    </vt:vector>
  </HeadingPairs>
  <TitlesOfParts>
    <vt:vector size="51" baseType="lpstr">
      <vt:lpstr>1_Textured template_Wine Segoe</vt:lpstr>
      <vt:lpstr>White with Courier font for code slides</vt:lpstr>
      <vt:lpstr>Equity</vt:lpstr>
      <vt:lpstr>Concourse</vt:lpstr>
      <vt:lpstr> Persyaratan K3 Perencanaan Instalasi, Perlengkapan dan Peralatan listrik di Pembangkitan listrik    </vt:lpstr>
      <vt:lpstr>Slide 2</vt:lpstr>
      <vt:lpstr>PENDAHULUAN</vt:lpstr>
      <vt:lpstr>Slide 4</vt:lpstr>
      <vt:lpstr>Jenis dan Sistem Pembangkitan Listrik</vt:lpstr>
      <vt:lpstr>PEMBANGKIT LISTRIK TENAGA AIR</vt:lpstr>
      <vt:lpstr>PEMBANGKIT LISTRIK TENAGA AIR</vt:lpstr>
      <vt:lpstr>PEMBANGKIT LISTRIK TENAGA AIR</vt:lpstr>
      <vt:lpstr>PEMBANGKIT LISTRIK TENAGA AIR</vt:lpstr>
      <vt:lpstr>Slide 10</vt:lpstr>
      <vt:lpstr>PEMBANGKIT LISTRIK TENAGA AIR</vt:lpstr>
      <vt:lpstr>PEMBANGKIT LISTRIK TENAGA AIR</vt:lpstr>
      <vt:lpstr>PEMBANGKIT LISTRIK TENAGA UAP</vt:lpstr>
      <vt:lpstr>Slide 14</vt:lpstr>
      <vt:lpstr>Slide 15</vt:lpstr>
      <vt:lpstr>PEMBANGKIT LISTRIK TENAGA GAS</vt:lpstr>
      <vt:lpstr>Slide 17</vt:lpstr>
      <vt:lpstr>PEMBANGKIT LISTRIK TENAGA PANAS BUMI</vt:lpstr>
      <vt:lpstr>PEMBANGKIT LISTRIK TENAGA PANAS BUMI</vt:lpstr>
      <vt:lpstr>PEMBANGKIT LISTRIK TENAGA DIESEL</vt:lpstr>
      <vt:lpstr>PEMBANGKIT LISTRIK TENAGA DIESEL</vt:lpstr>
      <vt:lpstr>PEMBANGKIT LISTRIK TENAGA NUKLIR</vt:lpstr>
      <vt:lpstr>PEMBANGKIT LISTRIK TENAGA NUKLIR</vt:lpstr>
      <vt:lpstr>PEMBANGKIT LISTRIK NON KONVENSIONAL</vt:lpstr>
      <vt:lpstr>PENCEGAHAN KEBAKARAN  PADA PUSAT-PUSAT LISTRIK TERMIS</vt:lpstr>
      <vt:lpstr>Slide 26</vt:lpstr>
      <vt:lpstr>Slide 27</vt:lpstr>
      <vt:lpstr>Slide 28</vt:lpstr>
      <vt:lpstr>Slide 29</vt:lpstr>
      <vt:lpstr>Slide 30</vt:lpstr>
      <vt:lpstr>Slide 31</vt:lpstr>
      <vt:lpstr>Penyesuaian Kebutuhan Daya </vt:lpstr>
      <vt:lpstr>NAME PLATE GENERATOR</vt:lpstr>
      <vt:lpstr>NAME PLATE GENERATOR</vt:lpstr>
      <vt:lpstr>Contoh Soal :</vt:lpstr>
      <vt:lpstr>PERTANYAAN ?</vt:lpstr>
      <vt:lpstr>Slide 37</vt:lpstr>
      <vt:lpstr>Persyaratan K3 Perencanaan Instalasi Listrik pada Pembangkitan</vt:lpstr>
      <vt:lpstr>Teori Dasar Teknik Perencanaan Instalasi Listrik pada Pembangkitan</vt:lpstr>
      <vt:lpstr>Diagram Garis Tunggal</vt:lpstr>
      <vt:lpstr>Gambar Instalasi</vt:lpstr>
      <vt:lpstr>Gambar Situasi</vt:lpstr>
      <vt:lpstr>LOTO</vt:lpstr>
      <vt:lpstr>Persyaratan Administrasi K3</vt:lpstr>
      <vt:lpstr>Slide 45</vt:lpstr>
      <vt:lpstr>Penyusunan laporan hasil pemeriksaan dokumen perencanaan</vt:lpstr>
      <vt:lpstr>SOAL EVALUASI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Sprinkler Systems</dc:title>
  <dc:subject>The Basics</dc:subject>
  <dc:creator>Thomas Bartsch</dc:creator>
  <cp:lastModifiedBy>Binwasnaker 267</cp:lastModifiedBy>
  <cp:revision>311</cp:revision>
  <dcterms:created xsi:type="dcterms:W3CDTF">2012-12-13T21:37:21Z</dcterms:created>
  <dcterms:modified xsi:type="dcterms:W3CDTF">2018-06-26T03:56:59Z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TC102867849990</vt:lpwstr>
  </property>
</Properties>
</file>