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  <p:sldId id="280" r:id="rId18"/>
    <p:sldId id="281" r:id="rId19"/>
    <p:sldId id="282" r:id="rId20"/>
    <p:sldId id="28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886-5760-481E-B773-2233FF0D718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6495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1" y="1063265"/>
            <a:ext cx="10515600" cy="449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0045" algn="l"/>
              </a:tabLs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Beri tanda lingkaran pada huruf jawaban a,b,c,d yang Saudara anggap benar.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4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9870" marR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enis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Pengaman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Hubung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Singkat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Sirkit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Motor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Pompa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Hydrant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atau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Spinkler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 Earth Leakage Circuit Breaker (ELCB) yang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sangat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peka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terhadap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bumi</a:t>
            </a:r>
            <a:r>
              <a:rPr lang="id-ID" sz="10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Circuit Breaker (CB)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jatuh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minimal 600%.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Arrester Grounding,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pengaman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potensial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 Fuse type class 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rating voltage 250 V s/d 600 V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Menurut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Ketentuan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2011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Tegangan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Sentuh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(AC) Yang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Berbahaya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3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25 V,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50 V,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12 V,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120 V,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70514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8285" y="1341223"/>
            <a:ext cx="105907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/>
              <a:t>18. </a:t>
            </a:r>
            <a:r>
              <a:rPr lang="sv-SE" dirty="0"/>
              <a:t>CHECK LIST Pemeriksaan dan dan pengawasan persyaratan K3 </a:t>
            </a:r>
            <a:r>
              <a:rPr lang="sv-SE" dirty="0" smtClean="0"/>
              <a:t>alat-alat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Insulation </a:t>
            </a:r>
            <a:r>
              <a:rPr lang="en-US" dirty="0" smtClean="0"/>
              <a:t>(</a:t>
            </a:r>
            <a:r>
              <a:rPr lang="en-US" dirty="0" err="1" smtClean="0"/>
              <a:t>isolasi</a:t>
            </a:r>
            <a:r>
              <a:rPr lang="en-US" dirty="0" smtClean="0"/>
              <a:t>)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/>
              <a:t>Short Circuit </a:t>
            </a:r>
            <a:r>
              <a:rPr lang="en-US" dirty="0" smtClean="0"/>
              <a:t>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/>
              <a:t>Shock, Arc &amp; Blast</a:t>
            </a:r>
            <a:r>
              <a:rPr lang="en-US" dirty="0" smtClean="0"/>
              <a:t>.</a:t>
            </a:r>
          </a:p>
          <a:p>
            <a:r>
              <a:rPr lang="en-US" dirty="0"/>
              <a:t>1.Teknologi </a:t>
            </a:r>
            <a:r>
              <a:rPr lang="en-US" dirty="0" err="1"/>
              <a:t>kesatu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paling </a:t>
            </a:r>
            <a:r>
              <a:rPr lang="en-US" dirty="0" err="1" smtClean="0"/>
              <a:t>awal</a:t>
            </a:r>
            <a:r>
              <a:rPr lang="en-US" dirty="0" smtClean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Insulation Resistance </a:t>
            </a:r>
            <a:r>
              <a:rPr lang="en-US" dirty="0"/>
              <a:t>Tester </a:t>
            </a:r>
            <a:r>
              <a:rPr lang="en-US" dirty="0" smtClean="0"/>
              <a:t>(</a:t>
            </a:r>
            <a:r>
              <a:rPr lang="en-US" dirty="0" err="1" smtClean="0"/>
              <a:t>Meger</a:t>
            </a:r>
            <a:r>
              <a:rPr lang="nl-NL" dirty="0" smtClean="0"/>
              <a:t>) </a:t>
            </a:r>
            <a:r>
              <a:rPr lang="nl-NL" dirty="0"/>
              <a:t>: </a:t>
            </a:r>
            <a:endParaRPr lang="nl-NL" dirty="0" smtClean="0"/>
          </a:p>
          <a:p>
            <a:r>
              <a:rPr lang="nl-NL" dirty="0" smtClean="0"/>
              <a:t>Untuk </a:t>
            </a:r>
            <a:r>
              <a:rPr lang="nl-NL" dirty="0"/>
              <a:t>Tegangan Rendah s/d Tegangan </a:t>
            </a:r>
            <a:r>
              <a:rPr lang="nl-NL" dirty="0" smtClean="0"/>
              <a:t>Menengah. </a:t>
            </a:r>
            <a:r>
              <a:rPr lang="en-US" dirty="0" smtClean="0"/>
              <a:t>Rule </a:t>
            </a:r>
            <a:r>
              <a:rPr lang="en-US" dirty="0"/>
              <a:t>of Thumb : Insulation Resistance minimum = 1000 </a:t>
            </a:r>
            <a:r>
              <a:rPr lang="en-US" dirty="0" smtClean="0"/>
              <a:t>Ohm/Volt.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didunia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+ 1 </a:t>
            </a:r>
            <a:r>
              <a:rPr lang="en-US" dirty="0" err="1"/>
              <a:t>MOhm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kV </a:t>
            </a:r>
            <a:r>
              <a:rPr lang="en-US" dirty="0" err="1" smtClean="0"/>
              <a:t>operasi</a:t>
            </a:r>
            <a:r>
              <a:rPr lang="en-US" dirty="0"/>
              <a:t> </a:t>
            </a:r>
            <a:r>
              <a:rPr lang="en-US" dirty="0" err="1" smtClean="0"/>
              <a:t>isolasi</a:t>
            </a:r>
            <a:r>
              <a:rPr lang="en-US" dirty="0" smtClean="0"/>
              <a:t>) </a:t>
            </a:r>
            <a:r>
              <a:rPr lang="en-US" dirty="0"/>
              <a:t>+ 1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r>
              <a:rPr lang="sv-SE" dirty="0"/>
              <a:t>Jika tegangan operasi kabel berisolasi 220 Volt, maka Insulation </a:t>
            </a:r>
            <a:r>
              <a:rPr lang="sv-SE" dirty="0" smtClean="0"/>
              <a:t>Resistance </a:t>
            </a:r>
            <a:r>
              <a:rPr lang="en-US" dirty="0" smtClean="0"/>
              <a:t>minimum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a. = </a:t>
            </a:r>
            <a:r>
              <a:rPr lang="en-US" dirty="0" smtClean="0"/>
              <a:t>1,21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b. = 1,22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c. = 1,23 </a:t>
            </a:r>
            <a:r>
              <a:rPr lang="en-US" dirty="0" err="1"/>
              <a:t>Mohm</a:t>
            </a:r>
            <a:r>
              <a:rPr lang="en-US" dirty="0" smtClean="0"/>
              <a:t>. </a:t>
            </a:r>
            <a:endParaRPr lang="en-US" dirty="0"/>
          </a:p>
          <a:p>
            <a:pPr lvl="2"/>
            <a:r>
              <a:rPr lang="en-US" dirty="0"/>
              <a:t>d. = 1,24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19. </a:t>
            </a:r>
            <a:r>
              <a:rPr lang="en-US" b="1" dirty="0"/>
              <a:t>Insulation Resistance Test </a:t>
            </a:r>
            <a:r>
              <a:rPr lang="en-US" b="1" dirty="0" err="1"/>
              <a:t>merupakan</a:t>
            </a:r>
            <a:r>
              <a:rPr lang="en-US" b="1" dirty="0"/>
              <a:t> :</a:t>
            </a:r>
          </a:p>
          <a:p>
            <a:pPr lvl="2"/>
            <a:r>
              <a:rPr lang="en-US" dirty="0"/>
              <a:t>a. “Indication Test”</a:t>
            </a:r>
          </a:p>
          <a:p>
            <a:pPr lvl="2"/>
            <a:r>
              <a:rPr lang="en-US" dirty="0"/>
              <a:t>b. “Measurement Test”</a:t>
            </a:r>
          </a:p>
          <a:p>
            <a:pPr lvl="2"/>
            <a:r>
              <a:rPr lang="en-US" dirty="0"/>
              <a:t>c. “Information Test”</a:t>
            </a:r>
          </a:p>
          <a:p>
            <a:pPr lvl="2"/>
            <a:r>
              <a:rPr lang="en-US" dirty="0"/>
              <a:t>d. “Go or No Go Test”</a:t>
            </a:r>
          </a:p>
        </p:txBody>
      </p:sp>
    </p:spTree>
    <p:extLst>
      <p:ext uri="{BB962C8B-B14F-4D97-AF65-F5344CB8AC3E}">
        <p14:creationId xmlns:p14="http://schemas.microsoft.com/office/powerpoint/2010/main" val="2594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55327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6823" y="980370"/>
            <a:ext cx="10766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20.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“Polarization Index </a:t>
            </a:r>
            <a:r>
              <a:rPr lang="en-US" dirty="0" smtClean="0"/>
              <a:t>(P.I) </a:t>
            </a:r>
            <a:r>
              <a:rPr lang="en-US" dirty="0"/>
              <a:t>Test” </a:t>
            </a:r>
            <a:r>
              <a:rPr lang="en-US" dirty="0" smtClean="0"/>
              <a:t>: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equipment yang </a:t>
            </a:r>
            <a:r>
              <a:rPr lang="en-US" dirty="0" err="1"/>
              <a:t>ada</a:t>
            </a:r>
            <a:r>
              <a:rPr lang="en-US" dirty="0"/>
              <a:t> winding-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/>
              <a:t>Motor, </a:t>
            </a:r>
            <a:r>
              <a:rPr lang="en-US" dirty="0" smtClean="0"/>
              <a:t>Generator, </a:t>
            </a:r>
            <a:r>
              <a:rPr lang="en-US" dirty="0" err="1" smtClean="0"/>
              <a:t>Transformator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s/d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Hasilnya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&lt; 1.0 = </a:t>
            </a:r>
            <a:r>
              <a:rPr lang="en-US" dirty="0" err="1" smtClean="0"/>
              <a:t>Bahaya</a:t>
            </a:r>
            <a:r>
              <a:rPr lang="en-US" dirty="0"/>
              <a:t> </a:t>
            </a:r>
            <a:r>
              <a:rPr lang="en-US" dirty="0" smtClean="0"/>
              <a:t>          1.0 </a:t>
            </a:r>
            <a:r>
              <a:rPr lang="en-US" dirty="0"/>
              <a:t>- 1.4 = </a:t>
            </a:r>
            <a:r>
              <a:rPr lang="en-US" dirty="0" err="1" smtClean="0"/>
              <a:t>Jelek</a:t>
            </a:r>
            <a:r>
              <a:rPr lang="en-US" dirty="0"/>
              <a:t> </a:t>
            </a:r>
            <a:r>
              <a:rPr lang="en-US" dirty="0" smtClean="0"/>
              <a:t>             1.5 </a:t>
            </a:r>
            <a:r>
              <a:rPr lang="en-US" dirty="0"/>
              <a:t>- 1.9 =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dipertanyakan</a:t>
            </a:r>
            <a:endParaRPr lang="en-US" dirty="0"/>
          </a:p>
          <a:p>
            <a:pPr lvl="2"/>
            <a:r>
              <a:rPr lang="en-US" dirty="0"/>
              <a:t>2.0 – 2.9 = </a:t>
            </a:r>
            <a:r>
              <a:rPr lang="en-US" dirty="0" err="1" smtClean="0"/>
              <a:t>Lumayan</a:t>
            </a:r>
            <a:r>
              <a:rPr lang="en-US" dirty="0"/>
              <a:t> </a:t>
            </a:r>
            <a:r>
              <a:rPr lang="en-US" dirty="0" smtClean="0"/>
              <a:t>           3.0 </a:t>
            </a:r>
            <a:r>
              <a:rPr lang="en-US" dirty="0"/>
              <a:t>– 4.0 = </a:t>
            </a:r>
            <a:r>
              <a:rPr lang="en-US" dirty="0" err="1" smtClean="0"/>
              <a:t>Bagus</a:t>
            </a:r>
            <a:r>
              <a:rPr lang="en-US" dirty="0"/>
              <a:t> </a:t>
            </a:r>
            <a:r>
              <a:rPr lang="en-US" dirty="0" smtClean="0"/>
              <a:t>                &gt; </a:t>
            </a:r>
            <a:r>
              <a:rPr lang="en-US" dirty="0"/>
              <a:t>4.0 =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bagus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PI </a:t>
            </a:r>
            <a:r>
              <a:rPr lang="en-US" dirty="0" err="1"/>
              <a:t>pada</a:t>
            </a:r>
            <a:r>
              <a:rPr lang="en-US" dirty="0"/>
              <a:t> winding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= 1,3, </a:t>
            </a:r>
            <a:r>
              <a:rPr lang="en-US" dirty="0" err="1"/>
              <a:t>berarti</a:t>
            </a:r>
            <a:r>
              <a:rPr lang="en-US" dirty="0"/>
              <a:t> :</a:t>
            </a:r>
          </a:p>
          <a:p>
            <a:r>
              <a:rPr lang="en-US" dirty="0"/>
              <a:t>a.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endParaRPr lang="en-US" dirty="0"/>
          </a:p>
          <a:p>
            <a:r>
              <a:rPr lang="en-US" dirty="0"/>
              <a:t>b.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lembab</a:t>
            </a:r>
            <a:r>
              <a:rPr lang="en-US" dirty="0" smtClean="0"/>
              <a:t>,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endParaRPr lang="en-US" dirty="0"/>
          </a:p>
          <a:p>
            <a:r>
              <a:rPr lang="en-US" dirty="0"/>
              <a:t>c.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kotoran</a:t>
            </a:r>
            <a:r>
              <a:rPr lang="en-US" dirty="0"/>
              <a:t> </a:t>
            </a:r>
            <a:r>
              <a:rPr lang="en-US" dirty="0" err="1" smtClean="0"/>
              <a:t>kontaminasi</a:t>
            </a:r>
            <a:endParaRPr lang="en-US" dirty="0"/>
          </a:p>
          <a:p>
            <a:r>
              <a:rPr lang="en-US" dirty="0"/>
              <a:t>d.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kotoran</a:t>
            </a:r>
            <a:r>
              <a:rPr lang="en-US" dirty="0"/>
              <a:t> </a:t>
            </a:r>
            <a:r>
              <a:rPr lang="en-US" dirty="0" err="1" smtClean="0"/>
              <a:t>kontaminasi</a:t>
            </a:r>
            <a:r>
              <a:rPr lang="en-US" dirty="0" smtClean="0"/>
              <a:t>             </a:t>
            </a:r>
          </a:p>
          <a:p>
            <a:endParaRPr lang="en-US" b="1" dirty="0" smtClean="0"/>
          </a:p>
          <a:p>
            <a:r>
              <a:rPr lang="en-US" b="1" dirty="0" smtClean="0"/>
              <a:t>21. </a:t>
            </a:r>
            <a:r>
              <a:rPr lang="en-US" dirty="0" err="1"/>
              <a:t>Sesuai</a:t>
            </a:r>
            <a:r>
              <a:rPr lang="en-US" dirty="0"/>
              <a:t> PUIL 2011 </a:t>
            </a:r>
            <a:r>
              <a:rPr lang="en-US" dirty="0" err="1"/>
              <a:t>ketentuan</a:t>
            </a:r>
            <a:r>
              <a:rPr lang="en-US" dirty="0"/>
              <a:t> 510.5.3.1 </a:t>
            </a:r>
            <a:r>
              <a:rPr lang="en-US" dirty="0" err="1"/>
              <a:t>halaman</a:t>
            </a:r>
            <a:r>
              <a:rPr lang="en-US" dirty="0"/>
              <a:t> 400 </a:t>
            </a:r>
            <a:r>
              <a:rPr lang="en-US" dirty="0" err="1"/>
              <a:t>dari</a:t>
            </a:r>
            <a:r>
              <a:rPr lang="en-US" dirty="0"/>
              <a:t> 639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r>
              <a:rPr lang="en-US" dirty="0"/>
              <a:t> </a:t>
            </a:r>
            <a:r>
              <a:rPr lang="fi-FI" dirty="0" smtClean="0"/>
              <a:t>K.52.3.4 </a:t>
            </a:r>
            <a:r>
              <a:rPr lang="fi-FI" dirty="0"/>
              <a:t>pada PUIL 2011 Amademen 1 tahun 2013, halaman 121 dari </a:t>
            </a:r>
            <a:r>
              <a:rPr lang="fi-FI" dirty="0" smtClean="0"/>
              <a:t>154,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/>
              <a:t>NYM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motor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 smtClean="0"/>
              <a:t>supaya</a:t>
            </a:r>
            <a:r>
              <a:rPr lang="en-US" dirty="0"/>
              <a:t> </a:t>
            </a:r>
            <a:r>
              <a:rPr lang="fi-FI" dirty="0" smtClean="0"/>
              <a:t>lebih </a:t>
            </a:r>
            <a:r>
              <a:rPr lang="fi-FI" dirty="0"/>
              <a:t>aman, ukuran kawat dinaikkan satu step):</a:t>
            </a:r>
          </a:p>
          <a:p>
            <a:r>
              <a:rPr lang="en-US" dirty="0"/>
              <a:t>a. </a:t>
            </a:r>
            <a:r>
              <a:rPr lang="en-US" dirty="0" err="1"/>
              <a:t>Berukuran</a:t>
            </a:r>
            <a:r>
              <a:rPr lang="en-US" dirty="0"/>
              <a:t> 6 mm2</a:t>
            </a:r>
          </a:p>
          <a:p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dirty="0"/>
              <a:t>4 mm2</a:t>
            </a:r>
          </a:p>
          <a:p>
            <a:r>
              <a:rPr lang="en-US" dirty="0"/>
              <a:t>c. </a:t>
            </a:r>
            <a:r>
              <a:rPr lang="en-US" dirty="0" err="1"/>
              <a:t>Berukuran</a:t>
            </a:r>
            <a:r>
              <a:rPr lang="en-US" dirty="0"/>
              <a:t> 2,5 mm2</a:t>
            </a:r>
          </a:p>
          <a:p>
            <a:r>
              <a:rPr lang="en-US" dirty="0"/>
              <a:t>d. </a:t>
            </a:r>
            <a:r>
              <a:rPr lang="en-US" dirty="0" err="1"/>
              <a:t>Berukuran</a:t>
            </a:r>
            <a:r>
              <a:rPr lang="en-US" dirty="0"/>
              <a:t> 1,5 mm2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90537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5307" y="1262713"/>
            <a:ext cx="106508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smtClean="0"/>
              <a:t>22. </a:t>
            </a:r>
            <a:r>
              <a:rPr lang="sv-SE" sz="2000" b="1" dirty="0"/>
              <a:t>Yang dimaksudkan sebagai Mesin Listrik dalam Pemanfaatan adalah :</a:t>
            </a:r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Transformator</a:t>
            </a:r>
            <a:r>
              <a:rPr lang="en-US" sz="2000" dirty="0" smtClean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Fasa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Fasa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 smtClean="0"/>
              <a:t>Khusus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Autotransformator</a:t>
            </a:r>
            <a:r>
              <a:rPr lang="en-US" sz="2000" dirty="0"/>
              <a:t>, 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Transformator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), </a:t>
            </a:r>
            <a:r>
              <a:rPr lang="en-US" sz="2000" dirty="0"/>
              <a:t>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 smtClean="0"/>
              <a:t>Arus</a:t>
            </a:r>
            <a:r>
              <a:rPr lang="en-US" sz="2000" dirty="0"/>
              <a:t> </a:t>
            </a:r>
            <a:r>
              <a:rPr lang="sv-SE" sz="2000" dirty="0" smtClean="0"/>
              <a:t>Searah</a:t>
            </a:r>
            <a:r>
              <a:rPr lang="sv-SE" sz="2000" dirty="0"/>
              <a:t>, Motor Induksi Tiga Fasa, </a:t>
            </a:r>
            <a:r>
              <a:rPr lang="sv-SE" sz="2000" dirty="0" smtClean="0"/>
              <a:t>    </a:t>
            </a:r>
          </a:p>
          <a:p>
            <a:r>
              <a:rPr lang="sv-SE" sz="2000" dirty="0"/>
              <a:t> </a:t>
            </a:r>
            <a:r>
              <a:rPr lang="sv-SE" sz="2000" dirty="0" smtClean="0"/>
              <a:t>    Generator </a:t>
            </a:r>
            <a:r>
              <a:rPr lang="sv-SE" sz="2000" dirty="0"/>
              <a:t>Sinkron, Motor Sinkron, Motor Satu </a:t>
            </a:r>
            <a:r>
              <a:rPr lang="sv-SE" sz="2000" dirty="0" smtClean="0"/>
              <a:t>Fasa, </a:t>
            </a:r>
            <a:r>
              <a:rPr lang="en-US" sz="2000" dirty="0" smtClean="0"/>
              <a:t>Generator </a:t>
            </a:r>
            <a:r>
              <a:rPr lang="en-US" sz="2000" dirty="0"/>
              <a:t>Set.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.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Potensial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 smtClean="0"/>
              <a:t>Khusus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Autotransformator</a:t>
            </a:r>
            <a:r>
              <a:rPr lang="en-US" sz="2000" dirty="0"/>
              <a:t>, </a:t>
            </a:r>
            <a:r>
              <a:rPr lang="en-US" sz="2000" dirty="0" smtClean="0"/>
              <a:t>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Transformator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), </a:t>
            </a:r>
            <a:r>
              <a:rPr lang="en-US" sz="2000" dirty="0"/>
              <a:t>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 smtClean="0"/>
              <a:t>Arus</a:t>
            </a:r>
            <a:r>
              <a:rPr lang="en-US" sz="2000" dirty="0"/>
              <a:t> </a:t>
            </a:r>
            <a:r>
              <a:rPr lang="sv-SE" sz="2000" dirty="0" smtClean="0"/>
              <a:t>Searah</a:t>
            </a:r>
            <a:r>
              <a:rPr lang="sv-SE" sz="2000" dirty="0"/>
              <a:t>, Motor Induksi Tiga Fasa, </a:t>
            </a:r>
            <a:r>
              <a:rPr lang="sv-SE" sz="2000" dirty="0" smtClean="0"/>
              <a:t>  </a:t>
            </a:r>
          </a:p>
          <a:p>
            <a:r>
              <a:rPr lang="sv-SE" sz="2000" dirty="0"/>
              <a:t> </a:t>
            </a:r>
            <a:r>
              <a:rPr lang="sv-SE" sz="2000" dirty="0" smtClean="0"/>
              <a:t>    Generator </a:t>
            </a:r>
            <a:r>
              <a:rPr lang="sv-SE" sz="2000" dirty="0"/>
              <a:t>Sinkron, Motor Sinkron, Motor Satu </a:t>
            </a:r>
            <a:r>
              <a:rPr lang="sv-SE" sz="2000" dirty="0" smtClean="0"/>
              <a:t>Fasa, </a:t>
            </a:r>
            <a:r>
              <a:rPr lang="en-US" sz="2000" dirty="0" smtClean="0"/>
              <a:t>Generator </a:t>
            </a:r>
            <a:r>
              <a:rPr lang="en-US" sz="2000" dirty="0"/>
              <a:t>PLTD.</a:t>
            </a:r>
          </a:p>
          <a:p>
            <a:r>
              <a:rPr lang="en-US" sz="2000" dirty="0"/>
              <a:t>c.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Frekwensi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Fasa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 smtClean="0"/>
              <a:t>Khusus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</a:t>
            </a:r>
            <a:r>
              <a:rPr lang="en-US" sz="2000" dirty="0" err="1" smtClean="0"/>
              <a:t>Autotransformator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), </a:t>
            </a:r>
            <a:r>
              <a:rPr lang="en-US" sz="2000" dirty="0"/>
              <a:t>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 smtClean="0"/>
              <a:t>Arus</a:t>
            </a:r>
            <a:r>
              <a:rPr lang="en-US" sz="2000" dirty="0"/>
              <a:t> </a:t>
            </a:r>
            <a:r>
              <a:rPr lang="sv-SE" sz="2000" dirty="0" smtClean="0"/>
              <a:t>Searah</a:t>
            </a:r>
            <a:r>
              <a:rPr lang="sv-SE" sz="2000" dirty="0"/>
              <a:t>, </a:t>
            </a:r>
            <a:r>
              <a:rPr lang="sv-SE" sz="2000" dirty="0" smtClean="0"/>
              <a:t> </a:t>
            </a:r>
          </a:p>
          <a:p>
            <a:r>
              <a:rPr lang="sv-SE" sz="2000" dirty="0"/>
              <a:t> </a:t>
            </a:r>
            <a:r>
              <a:rPr lang="sv-SE" sz="2000" dirty="0" smtClean="0"/>
              <a:t>    Motor </a:t>
            </a:r>
            <a:r>
              <a:rPr lang="sv-SE" sz="2000" dirty="0"/>
              <a:t>Induksi Tiga Fasa, Generator Sinkron, Motor Sinkron, Motor Satu </a:t>
            </a:r>
            <a:r>
              <a:rPr lang="sv-SE" sz="2000" dirty="0" smtClean="0"/>
              <a:t>Fasa, </a:t>
            </a:r>
            <a:r>
              <a:rPr lang="en-US" sz="2000" dirty="0" smtClean="0"/>
              <a:t>Generator </a:t>
            </a:r>
            <a:r>
              <a:rPr lang="en-US" sz="2000" dirty="0"/>
              <a:t>PLTU.</a:t>
            </a:r>
          </a:p>
          <a:p>
            <a:r>
              <a:rPr lang="pt-BR" sz="2000" dirty="0"/>
              <a:t>d. Transformator Auto, Transformator Tiga Fasa, Transformator </a:t>
            </a:r>
            <a:r>
              <a:rPr lang="pt-BR" sz="2000" dirty="0" smtClean="0"/>
              <a:t>Khusus </a:t>
            </a:r>
            <a:r>
              <a:rPr lang="en-US" sz="2000" dirty="0" smtClean="0"/>
              <a:t>(</a:t>
            </a:r>
            <a:r>
              <a:rPr lang="en-US" sz="2000" dirty="0" err="1" smtClean="0"/>
              <a:t>Autotransformator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Transformator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), </a:t>
            </a:r>
            <a:r>
              <a:rPr lang="en-US" sz="2000" dirty="0"/>
              <a:t>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 smtClean="0"/>
              <a:t>Arus</a:t>
            </a:r>
            <a:r>
              <a:rPr lang="en-US" sz="2000" dirty="0"/>
              <a:t> </a:t>
            </a:r>
            <a:r>
              <a:rPr lang="sv-SE" sz="2000" dirty="0" smtClean="0"/>
              <a:t>Searah</a:t>
            </a:r>
            <a:r>
              <a:rPr lang="sv-SE" sz="2000" dirty="0"/>
              <a:t>, Motor Induksi Tiga Fasa</a:t>
            </a:r>
            <a:r>
              <a:rPr lang="sv-SE" sz="2000" dirty="0" smtClean="0"/>
              <a:t>,                                                                                                                                     </a:t>
            </a:r>
          </a:p>
          <a:p>
            <a:r>
              <a:rPr lang="sv-SE" sz="2000" dirty="0"/>
              <a:t> </a:t>
            </a:r>
            <a:r>
              <a:rPr lang="sv-SE" sz="2000" dirty="0" smtClean="0"/>
              <a:t>    Generator </a:t>
            </a:r>
            <a:r>
              <a:rPr lang="sv-SE" sz="2000" dirty="0"/>
              <a:t>Sinkron, Motor Sinkron, Motor Satu </a:t>
            </a:r>
            <a:r>
              <a:rPr lang="sv-SE" sz="2000" dirty="0" smtClean="0"/>
              <a:t>Fasa, </a:t>
            </a:r>
            <a:r>
              <a:rPr lang="en-US" sz="2000" dirty="0" smtClean="0"/>
              <a:t>Generator </a:t>
            </a:r>
            <a:r>
              <a:rPr lang="en-US" sz="2000" dirty="0"/>
              <a:t>PLTG.</a:t>
            </a:r>
          </a:p>
        </p:txBody>
      </p:sp>
    </p:spTree>
    <p:extLst>
      <p:ext uri="{BB962C8B-B14F-4D97-AF65-F5344CB8AC3E}">
        <p14:creationId xmlns:p14="http://schemas.microsoft.com/office/powerpoint/2010/main" val="7551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992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5061" y="1141929"/>
            <a:ext cx="106364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b="1" dirty="0" smtClean="0"/>
              <a:t>23.Agar </a:t>
            </a:r>
            <a:r>
              <a:rPr lang="fi-FI" sz="2000" b="1" dirty="0"/>
              <a:t>mata kita tetap sehat maka Tingkat pencahayaan </a:t>
            </a:r>
            <a:r>
              <a:rPr lang="en-US" sz="2000" b="1" dirty="0" smtClean="0"/>
              <a:t>(lux)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 smtClean="0"/>
              <a:t>Ruang</a:t>
            </a:r>
            <a:r>
              <a:rPr lang="en-US" sz="2000" b="1" dirty="0"/>
              <a:t> </a:t>
            </a:r>
            <a:r>
              <a:rPr lang="en-US" sz="2000" b="1" dirty="0" err="1" smtClean="0"/>
              <a:t>kerja</a:t>
            </a:r>
            <a:r>
              <a:rPr lang="en-US" sz="2000" b="1" dirty="0" smtClean="0"/>
              <a:t> </a:t>
            </a:r>
            <a:r>
              <a:rPr lang="en-US" sz="2000" b="1" dirty="0"/>
              <a:t>di </a:t>
            </a:r>
            <a:r>
              <a:rPr lang="en-US" sz="2000" b="1" dirty="0" err="1"/>
              <a:t>Perkantoran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smtClean="0"/>
              <a:t>:</a:t>
            </a:r>
          </a:p>
          <a:p>
            <a:pPr lvl="2"/>
            <a:r>
              <a:rPr lang="en-US" sz="2000" dirty="0"/>
              <a:t>a. 150 lux</a:t>
            </a:r>
          </a:p>
          <a:p>
            <a:pPr lvl="2"/>
            <a:r>
              <a:rPr lang="en-US" sz="2000" dirty="0"/>
              <a:t>b. 250 lux</a:t>
            </a:r>
          </a:p>
          <a:p>
            <a:pPr lvl="2"/>
            <a:r>
              <a:rPr lang="en-US" sz="2000" dirty="0"/>
              <a:t>c. 300 lux</a:t>
            </a:r>
          </a:p>
          <a:p>
            <a:pPr lvl="2"/>
            <a:r>
              <a:rPr lang="en-US" sz="2000" dirty="0"/>
              <a:t>d. 350 lux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24. </a:t>
            </a:r>
            <a:r>
              <a:rPr lang="en-US" sz="2000" b="1" dirty="0" err="1"/>
              <a:t>Objek</a:t>
            </a:r>
            <a:r>
              <a:rPr lang="en-US" sz="2000" b="1" dirty="0"/>
              <a:t> </a:t>
            </a:r>
            <a:r>
              <a:rPr lang="en-US" sz="2000" b="1" dirty="0" err="1"/>
              <a:t>Pemeliharaan</a:t>
            </a:r>
            <a:r>
              <a:rPr lang="en-US" sz="2000" b="1" dirty="0"/>
              <a:t> di </a:t>
            </a:r>
            <a:r>
              <a:rPr lang="en-US" sz="2000" b="1" dirty="0" err="1"/>
              <a:t>Pemanfaatan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r>
              <a:rPr lang="sv-SE" sz="2000" dirty="0" smtClean="0"/>
              <a:t>a. Instalasi </a:t>
            </a:r>
            <a:r>
              <a:rPr lang="sv-SE" sz="2000" dirty="0"/>
              <a:t>Listrik, Peralatan Listrik Rumah Tangga, Sistem Pengendalian, Mesin </a:t>
            </a:r>
            <a:r>
              <a:rPr lang="sv-SE" sz="2000" dirty="0" smtClean="0"/>
              <a:t>Listrik, </a:t>
            </a:r>
            <a:r>
              <a:rPr lang="en-US" sz="2000" dirty="0" smtClean="0"/>
              <a:t>Programmable  </a:t>
            </a:r>
          </a:p>
          <a:p>
            <a:r>
              <a:rPr lang="en-US" sz="2000" dirty="0" smtClean="0"/>
              <a:t>    Logic Controller (</a:t>
            </a:r>
            <a:r>
              <a:rPr lang="en-US" sz="2000" dirty="0"/>
              <a:t>PLC).</a:t>
            </a:r>
          </a:p>
          <a:p>
            <a:r>
              <a:rPr lang="sv-SE" sz="2000" dirty="0"/>
              <a:t>b. Instalasi Listrik, Peralatan Listrik Rumah Tangga, Sistem Pengendalian, Mesin </a:t>
            </a:r>
            <a:r>
              <a:rPr lang="sv-SE" sz="2000" dirty="0" smtClean="0"/>
              <a:t>Listrik, </a:t>
            </a:r>
            <a:r>
              <a:rPr lang="en-US" sz="2000" dirty="0" smtClean="0"/>
              <a:t>Power </a:t>
            </a:r>
            <a:r>
              <a:rPr lang="en-US" sz="2000" dirty="0"/>
              <a:t>Carrier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Line  (</a:t>
            </a:r>
            <a:r>
              <a:rPr lang="en-US" sz="2000" dirty="0"/>
              <a:t>PLC).</a:t>
            </a:r>
          </a:p>
          <a:p>
            <a:r>
              <a:rPr lang="sv-SE" sz="2000" dirty="0"/>
              <a:t>c. Instalasi Listrik, Peralatan Listrik Rumah Tangga, Sistem Pengendalian, Mesin </a:t>
            </a:r>
            <a:r>
              <a:rPr lang="sv-SE" sz="2000" dirty="0" smtClean="0"/>
              <a:t>Listrik, </a:t>
            </a:r>
            <a:r>
              <a:rPr lang="en-US" sz="2000" dirty="0" smtClean="0"/>
              <a:t>Professional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Logic </a:t>
            </a:r>
            <a:r>
              <a:rPr lang="en-US" sz="2000" dirty="0"/>
              <a:t>Controller </a:t>
            </a:r>
            <a:r>
              <a:rPr lang="en-US" sz="2000" dirty="0" smtClean="0"/>
              <a:t>(</a:t>
            </a:r>
            <a:r>
              <a:rPr lang="en-US" sz="2000" dirty="0"/>
              <a:t>PLC).</a:t>
            </a:r>
          </a:p>
          <a:p>
            <a:r>
              <a:rPr lang="sv-SE" sz="2000" dirty="0"/>
              <a:t>d. Instalasi Listrik, Peralatan Listrik Rumah Tangga, Sistem Pengendalian, Mesin </a:t>
            </a:r>
            <a:r>
              <a:rPr lang="sv-SE" sz="2000" dirty="0" smtClean="0"/>
              <a:t>Listrik, </a:t>
            </a:r>
            <a:r>
              <a:rPr lang="en-US" sz="2000" dirty="0" err="1" smtClean="0"/>
              <a:t>Proporsional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Logic Controller (</a:t>
            </a:r>
            <a:r>
              <a:rPr lang="en-US" sz="2000" dirty="0"/>
              <a:t>PLC).</a:t>
            </a:r>
          </a:p>
        </p:txBody>
      </p:sp>
    </p:spTree>
    <p:extLst>
      <p:ext uri="{BB962C8B-B14F-4D97-AF65-F5344CB8AC3E}">
        <p14:creationId xmlns:p14="http://schemas.microsoft.com/office/powerpoint/2010/main" val="25428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55345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214" y="956302"/>
            <a:ext cx="10704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25. </a:t>
            </a:r>
            <a:r>
              <a:rPr lang="en-US" dirty="0"/>
              <a:t>Cara </a:t>
            </a:r>
            <a:r>
              <a:rPr lang="en-US" dirty="0" err="1"/>
              <a:t>mencegah</a:t>
            </a:r>
            <a:r>
              <a:rPr lang="en-US" dirty="0"/>
              <a:t> Blast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Interrupting Rating yang </a:t>
            </a:r>
            <a:r>
              <a:rPr lang="en-US" dirty="0" err="1" smtClean="0"/>
              <a:t>tidak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CB &amp; Fuse,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sv-SE" dirty="0"/>
              <a:t>1. Hindari kemungkinan terjadinya short circuit</a:t>
            </a:r>
          </a:p>
          <a:p>
            <a:r>
              <a:rPr lang="en-US" dirty="0"/>
              <a:t>2. </a:t>
            </a:r>
            <a:r>
              <a:rPr lang="en-US" dirty="0" err="1"/>
              <a:t>Pastikan</a:t>
            </a:r>
            <a:r>
              <a:rPr lang="en-US" dirty="0"/>
              <a:t> Breaking Capacity </a:t>
            </a:r>
            <a:r>
              <a:rPr lang="en-US" dirty="0" err="1"/>
              <a:t>dari</a:t>
            </a:r>
            <a:r>
              <a:rPr lang="en-US" dirty="0"/>
              <a:t> Fuse </a:t>
            </a:r>
            <a:r>
              <a:rPr lang="en-US" dirty="0" err="1"/>
              <a:t>dan</a:t>
            </a:r>
            <a:r>
              <a:rPr lang="en-US" dirty="0"/>
              <a:t> Circuit Breaker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r>
              <a:rPr lang="en-US" dirty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/>
              <a:t>Maximum Short Circuit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short circuit </a:t>
            </a:r>
            <a:r>
              <a:rPr lang="en-US" dirty="0" err="1" smtClean="0"/>
              <a:t>tersebut</a:t>
            </a:r>
            <a:r>
              <a:rPr lang="en-US" dirty="0" smtClean="0"/>
              <a:t>. Maximum </a:t>
            </a:r>
            <a:r>
              <a:rPr lang="en-US" dirty="0"/>
              <a:t>Short Circuit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Bus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software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/>
              <a:t>ETAP </a:t>
            </a:r>
            <a:r>
              <a:rPr lang="en-US" dirty="0" smtClean="0"/>
              <a:t> (</a:t>
            </a:r>
            <a:r>
              <a:rPr lang="en-US" dirty="0"/>
              <a:t>Electrical Transient </a:t>
            </a:r>
            <a:r>
              <a:rPr lang="en-US" dirty="0" err="1"/>
              <a:t>Analizer</a:t>
            </a:r>
            <a:r>
              <a:rPr lang="en-US" dirty="0"/>
              <a:t> </a:t>
            </a:r>
            <a:r>
              <a:rPr lang="en-US" dirty="0" smtClean="0"/>
              <a:t>Program),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it-IT" dirty="0" smtClean="0"/>
              <a:t>menggunakan </a:t>
            </a:r>
            <a:r>
              <a:rPr lang="it-IT" dirty="0"/>
              <a:t>Tabel seperti contoh dari PLN.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/>
              <a:t>b.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/>
              <a:t>d.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26. </a:t>
            </a:r>
            <a:r>
              <a:rPr lang="en-US" dirty="0"/>
              <a:t>Kita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ELCB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menyelamatkan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SHOCK </a:t>
            </a:r>
          </a:p>
          <a:p>
            <a:r>
              <a:rPr lang="en-US" dirty="0"/>
              <a:t>(=</a:t>
            </a:r>
            <a:r>
              <a:rPr lang="en-US" dirty="0" err="1"/>
              <a:t>tersengat</a:t>
            </a:r>
            <a:r>
              <a:rPr lang="en-US" dirty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) </a:t>
            </a:r>
            <a:r>
              <a:rPr lang="en-US" dirty="0" err="1"/>
              <a:t>adalah</a:t>
            </a:r>
            <a:r>
              <a:rPr lang="en-US" dirty="0"/>
              <a:t> 30 </a:t>
            </a:r>
            <a:r>
              <a:rPr lang="en-US" dirty="0" smtClean="0"/>
              <a:t>mA. </a:t>
            </a:r>
            <a:r>
              <a:rPr lang="sv-SE" dirty="0" smtClean="0"/>
              <a:t>Berapa </a:t>
            </a:r>
            <a:r>
              <a:rPr lang="sv-SE" dirty="0"/>
              <a:t>milidetik ELCB tersebut akan trip memutuskan aliran listrik ? [</a:t>
            </a:r>
            <a:r>
              <a:rPr lang="sv-SE" dirty="0" smtClean="0"/>
              <a:t>Gunakan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ketubuh</a:t>
            </a:r>
            <a:r>
              <a:rPr lang="en-US" dirty="0"/>
              <a:t> </a:t>
            </a:r>
            <a:r>
              <a:rPr lang="en-US" dirty="0" smtClean="0"/>
              <a:t>(mA)-</a:t>
            </a:r>
            <a:r>
              <a:rPr lang="en-US" dirty="0" err="1" smtClean="0"/>
              <a:t>vs-Waktu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/>
              <a:t>a. 10 </a:t>
            </a:r>
            <a:r>
              <a:rPr lang="en-US" dirty="0" err="1"/>
              <a:t>milidetik</a:t>
            </a:r>
            <a:endParaRPr lang="en-US" dirty="0"/>
          </a:p>
          <a:p>
            <a:pPr lvl="1"/>
            <a:r>
              <a:rPr lang="en-US" dirty="0"/>
              <a:t>b. 20 </a:t>
            </a:r>
            <a:r>
              <a:rPr lang="en-US" dirty="0" err="1"/>
              <a:t>milidetik</a:t>
            </a:r>
            <a:endParaRPr lang="en-US" dirty="0"/>
          </a:p>
          <a:p>
            <a:pPr lvl="1"/>
            <a:r>
              <a:rPr lang="en-US" dirty="0"/>
              <a:t>c. 30 </a:t>
            </a:r>
            <a:r>
              <a:rPr lang="en-US" dirty="0" err="1"/>
              <a:t>milidetik</a:t>
            </a:r>
            <a:endParaRPr lang="en-US" dirty="0"/>
          </a:p>
          <a:p>
            <a:pPr lvl="1"/>
            <a:r>
              <a:rPr lang="en-US" dirty="0"/>
              <a:t>d. 40 </a:t>
            </a:r>
            <a:r>
              <a:rPr lang="en-US" dirty="0" err="1"/>
              <a:t>milidetik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6301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9087" y="886449"/>
            <a:ext cx="111146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27. </a:t>
            </a:r>
            <a:r>
              <a:rPr lang="en-US" dirty="0" smtClean="0"/>
              <a:t>UPS (Uninterruptible Power Supply)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Pembangkitan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r>
              <a:rPr lang="en-US" dirty="0"/>
              <a:t>a.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catu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beban-beban</a:t>
            </a:r>
            <a:r>
              <a:rPr lang="en-US" dirty="0"/>
              <a:t> yang normal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suplai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terputus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berkedip</a:t>
            </a:r>
            <a:r>
              <a:rPr lang="en-US" dirty="0"/>
              <a:t>.</a:t>
            </a:r>
          </a:p>
          <a:p>
            <a:r>
              <a:rPr lang="en-US" dirty="0"/>
              <a:t>b.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catu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beban-beban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/>
              <a:t>suplai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terputus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berkedip</a:t>
            </a:r>
            <a:r>
              <a:rPr lang="en-US" dirty="0"/>
              <a:t>.</a:t>
            </a:r>
          </a:p>
          <a:p>
            <a:r>
              <a:rPr lang="sv-SE" dirty="0"/>
              <a:t>c. Yang digunakan untuk kebutuhan listrik di sekolah-sekolah SMK dan SMA di </a:t>
            </a:r>
            <a:r>
              <a:rPr lang="sv-SE" dirty="0" smtClean="0"/>
              <a:t>Jakarta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sv-SE" dirty="0"/>
              <a:t>d. Yang digunakan untuk kebutuhan listrik di pusat-pusat perbelanjaan dan </a:t>
            </a:r>
            <a:r>
              <a:rPr lang="sv-SE" dirty="0" smtClean="0"/>
              <a:t>perdagangan sehingga </a:t>
            </a:r>
            <a:r>
              <a:rPr lang="sv-SE" dirty="0"/>
              <a:t>kegiatan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    ekonomi </a:t>
            </a:r>
            <a:r>
              <a:rPr lang="sv-SE" dirty="0"/>
              <a:t>bisa berjalan dengan baik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en-US" b="1" dirty="0" smtClean="0"/>
              <a:t>28.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Underground), </a:t>
            </a:r>
            <a:r>
              <a:rPr lang="en-US" dirty="0" err="1" smtClean="0"/>
              <a:t>maka</a:t>
            </a:r>
            <a:r>
              <a:rPr lang="en-US" dirty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Overhead)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lain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US" dirty="0" err="1"/>
              <a:t>a.Biaya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r>
              <a:rPr lang="en-US" dirty="0" err="1"/>
              <a:t>b.Biaya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r>
              <a:rPr lang="en-US" dirty="0"/>
              <a:t>c.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0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1084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5520" y="1034957"/>
            <a:ext cx="105502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29. </a:t>
            </a:r>
            <a:r>
              <a:rPr lang="it-IT" b="1" dirty="0"/>
              <a:t>Identifikasi potensi bahaya listrik :</a:t>
            </a:r>
          </a:p>
          <a:p>
            <a:pPr lvl="1"/>
            <a:r>
              <a:rPr lang="es-ES" dirty="0"/>
              <a:t>a. Senada </a:t>
            </a:r>
            <a:r>
              <a:rPr lang="es-ES" dirty="0" err="1"/>
              <a:t>dengan</a:t>
            </a:r>
            <a:r>
              <a:rPr lang="es-ES" dirty="0"/>
              <a:t> Cara </a:t>
            </a:r>
            <a:r>
              <a:rPr lang="es-ES" dirty="0" err="1"/>
              <a:t>Pencegahan</a:t>
            </a:r>
            <a:r>
              <a:rPr lang="es-ES" dirty="0"/>
              <a:t> </a:t>
            </a:r>
            <a:r>
              <a:rPr lang="es-ES" dirty="0" err="1"/>
              <a:t>bahaya</a:t>
            </a:r>
            <a:r>
              <a:rPr lang="es-ES" dirty="0"/>
              <a:t> </a:t>
            </a:r>
            <a:r>
              <a:rPr lang="es-ES" dirty="0" err="1"/>
              <a:t>listrik</a:t>
            </a:r>
            <a:endParaRPr lang="es-ES" dirty="0"/>
          </a:p>
          <a:p>
            <a:pPr lvl="1"/>
            <a:r>
              <a:rPr lang="es-ES" dirty="0"/>
              <a:t>b. </a:t>
            </a:r>
            <a:r>
              <a:rPr lang="es-ES" dirty="0" err="1"/>
              <a:t>Berlawanan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Cara </a:t>
            </a:r>
            <a:r>
              <a:rPr lang="es-ES" dirty="0" err="1"/>
              <a:t>pencegahan</a:t>
            </a:r>
            <a:r>
              <a:rPr lang="es-ES" dirty="0"/>
              <a:t> </a:t>
            </a:r>
            <a:r>
              <a:rPr lang="es-ES" dirty="0" err="1"/>
              <a:t>bahaya</a:t>
            </a:r>
            <a:r>
              <a:rPr lang="es-ES" dirty="0"/>
              <a:t> </a:t>
            </a:r>
            <a:r>
              <a:rPr lang="es-ES" dirty="0" err="1"/>
              <a:t>listrik</a:t>
            </a:r>
            <a:endParaRPr lang="es-E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fi-FI" dirty="0"/>
              <a:t>d. Bisa dilakukan oleh siapa </a:t>
            </a:r>
            <a:r>
              <a:rPr lang="fi-FI" dirty="0" smtClean="0"/>
              <a:t>saja</a:t>
            </a:r>
          </a:p>
          <a:p>
            <a:endParaRPr lang="fi-FI" dirty="0"/>
          </a:p>
          <a:p>
            <a:r>
              <a:rPr lang="en-US" b="1" dirty="0" smtClean="0"/>
              <a:t>30. Cara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pertolongan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kecelakaan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r>
              <a:rPr lang="en-US" dirty="0"/>
              <a:t>1.Prinsipnya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penyelamatan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sehinggan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r>
              <a:rPr lang="en-US" dirty="0"/>
              <a:t>2.Segera </a:t>
            </a: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 smtClean="0"/>
              <a:t>kelokasi</a:t>
            </a:r>
            <a:r>
              <a:rPr lang="en-US" dirty="0"/>
              <a:t> </a:t>
            </a:r>
            <a:r>
              <a:rPr lang="en-US" dirty="0" err="1" smtClean="0"/>
              <a:t>kecelakaan</a:t>
            </a:r>
            <a:r>
              <a:rPr lang="en-US" dirty="0"/>
              <a:t>.</a:t>
            </a:r>
          </a:p>
          <a:p>
            <a:r>
              <a:rPr lang="en-US" dirty="0"/>
              <a:t>3.Bagi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terlatih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Pertolonga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/>
              <a:t> </a:t>
            </a:r>
            <a:r>
              <a:rPr lang="en-US" dirty="0" err="1" smtClean="0"/>
              <a:t>resisutasi</a:t>
            </a:r>
            <a:r>
              <a:rPr lang="en-US" dirty="0" smtClean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nafas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buatan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dirty="0"/>
              <a:t>b.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dirty="0"/>
              <a:t>d.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dikaji</a:t>
            </a:r>
            <a:r>
              <a:rPr lang="en-US" dirty="0"/>
              <a:t> </a:t>
            </a:r>
            <a:r>
              <a:rPr lang="en-US" dirty="0" err="1" smtClean="0"/>
              <a:t>ulang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32501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65848"/>
            <a:ext cx="109534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31. </a:t>
            </a:r>
            <a:r>
              <a:rPr lang="en-US" sz="2200" b="1" dirty="0" err="1" smtClean="0"/>
              <a:t>Fungsi</a:t>
            </a:r>
            <a:r>
              <a:rPr lang="en-US" sz="2200" b="1" dirty="0" smtClean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Transformator</a:t>
            </a:r>
            <a:r>
              <a:rPr lang="en-US" sz="2200" b="1" dirty="0"/>
              <a:t> </a:t>
            </a:r>
            <a:r>
              <a:rPr lang="en-US" sz="2200" b="1" dirty="0" err="1"/>
              <a:t>Daya</a:t>
            </a:r>
            <a:r>
              <a:rPr lang="en-US" sz="2200" b="1" dirty="0"/>
              <a:t> ( </a:t>
            </a:r>
            <a:r>
              <a:rPr lang="en-US" sz="2200" b="1" dirty="0" err="1"/>
              <a:t>Trafo</a:t>
            </a:r>
            <a:r>
              <a:rPr lang="en-US" sz="2200" b="1" dirty="0"/>
              <a:t> ) </a:t>
            </a:r>
            <a:r>
              <a:rPr lang="en-US" sz="2200" b="1" dirty="0" err="1"/>
              <a:t>daya</a:t>
            </a:r>
            <a:r>
              <a:rPr lang="en-US" sz="2200" b="1" dirty="0"/>
              <a:t> , </a:t>
            </a:r>
            <a:r>
              <a:rPr lang="en-US" sz="2200" b="1" dirty="0" err="1"/>
              <a:t>adalah</a:t>
            </a:r>
            <a:r>
              <a:rPr lang="en-US" sz="2200" b="1" dirty="0"/>
              <a:t> ; </a:t>
            </a:r>
          </a:p>
          <a:p>
            <a:r>
              <a:rPr lang="en-US" sz="2200" dirty="0"/>
              <a:t>a.	</a:t>
            </a:r>
            <a:r>
              <a:rPr lang="en-US" sz="2200" dirty="0" err="1"/>
              <a:t>Menaikan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menurunkan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r>
              <a:rPr lang="en-US" sz="2200" dirty="0"/>
              <a:t>b.	</a:t>
            </a:r>
            <a:r>
              <a:rPr lang="en-US" sz="2200" dirty="0" err="1"/>
              <a:t>Mentransformasikan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r>
              <a:rPr lang="en-US" sz="2200" dirty="0"/>
              <a:t>c.	</a:t>
            </a:r>
            <a:r>
              <a:rPr lang="en-US" sz="2200" dirty="0" err="1"/>
              <a:t>Mentransformasikan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(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d.	</a:t>
            </a:r>
            <a:r>
              <a:rPr lang="en-US" sz="2200" dirty="0" err="1"/>
              <a:t>Menaikan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menurunkan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32. </a:t>
            </a:r>
            <a:r>
              <a:rPr lang="en-US" sz="2200" b="1" dirty="0" err="1" smtClean="0"/>
              <a:t>Menurut</a:t>
            </a:r>
            <a:r>
              <a:rPr lang="en-US" sz="2200" b="1" dirty="0" smtClean="0"/>
              <a:t> </a:t>
            </a:r>
            <a:r>
              <a:rPr lang="en-US" sz="2200" b="1" dirty="0" err="1"/>
              <a:t>penerapan</a:t>
            </a:r>
            <a:r>
              <a:rPr lang="en-US" sz="2200" b="1" dirty="0"/>
              <a:t> level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 yang </a:t>
            </a:r>
            <a:r>
              <a:rPr lang="en-US" sz="2200" b="1" dirty="0" err="1"/>
              <a:t>berlaku</a:t>
            </a:r>
            <a:r>
              <a:rPr lang="en-US" sz="2200" b="1" dirty="0"/>
              <a:t> di Indonesia , yang </a:t>
            </a:r>
            <a:r>
              <a:rPr lang="en-US" sz="2200" b="1" dirty="0" err="1"/>
              <a:t>termasuk</a:t>
            </a:r>
            <a:r>
              <a:rPr lang="en-US" sz="2200" b="1" dirty="0"/>
              <a:t> level </a:t>
            </a:r>
            <a:r>
              <a:rPr lang="en-US" sz="2200" b="1" dirty="0" smtClean="0"/>
              <a:t> 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b="1" dirty="0" err="1" smtClean="0"/>
              <a:t>Tegangan</a:t>
            </a:r>
            <a:r>
              <a:rPr lang="en-US" sz="2200" b="1" dirty="0" smtClean="0"/>
              <a:t> </a:t>
            </a:r>
            <a:r>
              <a:rPr lang="en-US" sz="2200" b="1" dirty="0" err="1"/>
              <a:t>Tinggi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;</a:t>
            </a:r>
          </a:p>
          <a:p>
            <a:r>
              <a:rPr lang="en-US" sz="2200" dirty="0"/>
              <a:t>a. </a:t>
            </a:r>
            <a:r>
              <a:rPr lang="en-US" sz="2200" dirty="0" smtClean="0"/>
              <a:t>	150 </a:t>
            </a:r>
            <a:r>
              <a:rPr lang="en-US" sz="2200" dirty="0"/>
              <a:t>KV</a:t>
            </a:r>
          </a:p>
          <a:p>
            <a:r>
              <a:rPr lang="en-US" sz="2200" dirty="0"/>
              <a:t>b. </a:t>
            </a:r>
            <a:r>
              <a:rPr lang="en-US" sz="2200" dirty="0" smtClean="0"/>
              <a:t>	20 </a:t>
            </a:r>
            <a:r>
              <a:rPr lang="en-US" sz="2200" dirty="0"/>
              <a:t>KV</a:t>
            </a:r>
          </a:p>
          <a:p>
            <a:r>
              <a:rPr lang="en-US" sz="2200" dirty="0"/>
              <a:t>c. </a:t>
            </a:r>
            <a:r>
              <a:rPr lang="en-US" sz="2200" dirty="0" smtClean="0"/>
              <a:t>	220 </a:t>
            </a:r>
            <a:r>
              <a:rPr lang="en-US" sz="2200" dirty="0"/>
              <a:t>V</a:t>
            </a:r>
          </a:p>
          <a:p>
            <a:r>
              <a:rPr lang="en-US" sz="2200" dirty="0"/>
              <a:t>d.	380 V</a:t>
            </a:r>
          </a:p>
        </p:txBody>
      </p:sp>
    </p:spTree>
    <p:extLst>
      <p:ext uri="{BB962C8B-B14F-4D97-AF65-F5344CB8AC3E}">
        <p14:creationId xmlns:p14="http://schemas.microsoft.com/office/powerpoint/2010/main" val="28484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6979" y="1275545"/>
            <a:ext cx="108636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33. </a:t>
            </a:r>
            <a:r>
              <a:rPr lang="en-US" sz="2200" b="1" dirty="0" err="1" smtClean="0"/>
              <a:t>Fungsi</a:t>
            </a:r>
            <a:r>
              <a:rPr lang="en-US" sz="2200" b="1" dirty="0" smtClean="0"/>
              <a:t> </a:t>
            </a:r>
            <a:r>
              <a:rPr lang="en-US" sz="2200" b="1" dirty="0"/>
              <a:t>Grounding </a:t>
            </a:r>
            <a:r>
              <a:rPr lang="en-US" sz="2200" b="1" dirty="0" err="1"/>
              <a:t>Pentanahan</a:t>
            </a:r>
            <a:r>
              <a:rPr lang="en-US" sz="2200" b="1" dirty="0"/>
              <a:t> yang </a:t>
            </a:r>
            <a:r>
              <a:rPr lang="en-US" sz="2200" b="1" dirty="0" err="1"/>
              <a:t>terpasang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instalasi</a:t>
            </a:r>
            <a:r>
              <a:rPr lang="en-US" sz="2200" b="1" dirty="0"/>
              <a:t> di kaki </a:t>
            </a:r>
            <a:r>
              <a:rPr lang="en-US" sz="2200" b="1" dirty="0" err="1"/>
              <a:t>tiang</a:t>
            </a:r>
            <a:r>
              <a:rPr lang="en-US" sz="2200" b="1" dirty="0"/>
              <a:t> </a:t>
            </a:r>
            <a:r>
              <a:rPr lang="en-US" sz="2200" b="1" dirty="0" err="1"/>
              <a:t>Transmisi</a:t>
            </a:r>
            <a:r>
              <a:rPr lang="en-US" sz="2200" b="1" dirty="0"/>
              <a:t>  </a:t>
            </a:r>
            <a:r>
              <a:rPr lang="en-US" sz="2200" b="1" dirty="0" smtClean="0"/>
              <a:t>  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  </a:t>
            </a:r>
            <a:r>
              <a:rPr lang="en-US" sz="2200" b="1" dirty="0" err="1" smtClean="0"/>
              <a:t>adalah</a:t>
            </a:r>
            <a:r>
              <a:rPr lang="en-US" sz="2200" b="1" dirty="0" smtClean="0"/>
              <a:t> </a:t>
            </a:r>
            <a:r>
              <a:rPr lang="en-US" sz="2200" b="1" dirty="0"/>
              <a:t>:</a:t>
            </a:r>
          </a:p>
          <a:p>
            <a:endParaRPr lang="en-US" sz="2200" dirty="0"/>
          </a:p>
          <a:p>
            <a:r>
              <a:rPr lang="en-US" sz="2200" dirty="0"/>
              <a:t>a.	</a:t>
            </a:r>
            <a:r>
              <a:rPr lang="en-US" sz="2200" dirty="0" err="1"/>
              <a:t>Penguat</a:t>
            </a:r>
            <a:r>
              <a:rPr lang="en-US" sz="2200" dirty="0"/>
              <a:t> kaki tower</a:t>
            </a:r>
          </a:p>
          <a:p>
            <a:r>
              <a:rPr lang="en-US" sz="2200" dirty="0"/>
              <a:t>b.	</a:t>
            </a:r>
            <a:r>
              <a:rPr lang="en-US" sz="2200" dirty="0" err="1"/>
              <a:t>Penguat</a:t>
            </a:r>
            <a:r>
              <a:rPr lang="en-US" sz="2200" dirty="0"/>
              <a:t> </a:t>
            </a:r>
            <a:r>
              <a:rPr lang="en-US" sz="2200" dirty="0" err="1"/>
              <a:t>pondasi</a:t>
            </a:r>
            <a:r>
              <a:rPr lang="en-US" sz="2200" dirty="0"/>
              <a:t> </a:t>
            </a:r>
            <a:r>
              <a:rPr lang="en-US" sz="2200" dirty="0" err="1"/>
              <a:t>peralatan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r>
              <a:rPr lang="en-US" sz="2200" dirty="0"/>
              <a:t>c.	Agar </a:t>
            </a:r>
            <a:r>
              <a:rPr lang="en-US" sz="2200" dirty="0" err="1"/>
              <a:t>tanahnya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longsor</a:t>
            </a:r>
            <a:endParaRPr lang="en-US" sz="2200" dirty="0"/>
          </a:p>
          <a:p>
            <a:r>
              <a:rPr lang="en-US" sz="2200" dirty="0"/>
              <a:t>d.	</a:t>
            </a:r>
            <a:r>
              <a:rPr lang="en-US" sz="2200" dirty="0" err="1"/>
              <a:t>Pengaman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sambaran</a:t>
            </a:r>
            <a:r>
              <a:rPr lang="en-US" sz="2200" dirty="0"/>
              <a:t> </a:t>
            </a:r>
            <a:r>
              <a:rPr lang="en-US" sz="2200" dirty="0" err="1" smtClean="0"/>
              <a:t>petir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34. </a:t>
            </a:r>
            <a:r>
              <a:rPr lang="en-US" sz="2200" b="1" dirty="0" err="1" smtClean="0"/>
              <a:t>Peralatan</a:t>
            </a:r>
            <a:r>
              <a:rPr lang="en-US" sz="2200" b="1" dirty="0" smtClean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tinggi</a:t>
            </a:r>
            <a:r>
              <a:rPr lang="en-US" sz="2200" b="1" dirty="0"/>
              <a:t>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berfungsi</a:t>
            </a:r>
            <a:r>
              <a:rPr lang="en-US" sz="2200" b="1" dirty="0"/>
              <a:t> </a:t>
            </a:r>
            <a:r>
              <a:rPr lang="en-US" sz="2200" b="1" dirty="0" err="1"/>
              <a:t>sebagai</a:t>
            </a:r>
            <a:r>
              <a:rPr lang="en-US" sz="2200" b="1" dirty="0"/>
              <a:t> </a:t>
            </a:r>
            <a:r>
              <a:rPr lang="en-US" sz="2200" b="1" dirty="0" err="1"/>
              <a:t>saklar</a:t>
            </a:r>
            <a:r>
              <a:rPr lang="en-US" sz="2200" b="1" dirty="0"/>
              <a:t>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dapat</a:t>
            </a:r>
            <a:r>
              <a:rPr lang="en-US" sz="2200" b="1" dirty="0"/>
              <a:t> </a:t>
            </a:r>
            <a:r>
              <a:rPr lang="en-US" sz="2200" b="1" dirty="0" err="1"/>
              <a:t>membuka</a:t>
            </a:r>
            <a:r>
              <a:rPr lang="en-US" sz="2200" b="1" dirty="0"/>
              <a:t> </a:t>
            </a:r>
            <a:r>
              <a:rPr lang="en-US" sz="2200" b="1" dirty="0" err="1"/>
              <a:t>atau</a:t>
            </a:r>
            <a:r>
              <a:rPr lang="en-US" sz="2200" b="1" dirty="0"/>
              <a:t> </a:t>
            </a:r>
            <a:r>
              <a:rPr lang="en-US" sz="2200" b="1" dirty="0" err="1"/>
              <a:t>menutup</a:t>
            </a:r>
            <a:r>
              <a:rPr lang="en-US" sz="2200" b="1" dirty="0"/>
              <a:t> </a:t>
            </a:r>
            <a:r>
              <a:rPr lang="en-US" sz="2200" b="1" dirty="0" smtClean="0"/>
              <a:t> 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b="1" dirty="0" err="1" smtClean="0"/>
              <a:t>rangkaian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listrik</a:t>
            </a:r>
            <a:r>
              <a:rPr lang="en-US" sz="2200" b="1" dirty="0" smtClean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keadaan</a:t>
            </a:r>
            <a:r>
              <a:rPr lang="en-US" sz="2200" b="1" dirty="0"/>
              <a:t> </a:t>
            </a:r>
            <a:r>
              <a:rPr lang="en-US" sz="2200" b="1" dirty="0" err="1"/>
              <a:t>berbeban</a:t>
            </a:r>
            <a:r>
              <a:rPr lang="en-US" sz="2200" b="1" dirty="0"/>
              <a:t> </a:t>
            </a:r>
            <a:r>
              <a:rPr lang="en-US" sz="2200" b="1" dirty="0" err="1"/>
              <a:t>atau</a:t>
            </a:r>
            <a:r>
              <a:rPr lang="en-US" sz="2200" b="1" dirty="0"/>
              <a:t> </a:t>
            </a:r>
            <a:r>
              <a:rPr lang="en-US" sz="2200" b="1" dirty="0" err="1"/>
              <a:t>gangguan</a:t>
            </a:r>
            <a:r>
              <a:rPr lang="en-US" sz="2200" b="1" dirty="0"/>
              <a:t>,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r>
              <a:rPr lang="en-US" sz="2200" dirty="0"/>
              <a:t>a.	</a:t>
            </a:r>
            <a:r>
              <a:rPr lang="en-US" sz="2200" dirty="0" err="1"/>
              <a:t>Pemisah</a:t>
            </a:r>
            <a:r>
              <a:rPr lang="en-US" sz="2200" dirty="0"/>
              <a:t> (PMS)</a:t>
            </a:r>
          </a:p>
          <a:p>
            <a:r>
              <a:rPr lang="en-US" sz="2200" dirty="0"/>
              <a:t>b.	</a:t>
            </a:r>
            <a:r>
              <a:rPr lang="en-US" sz="2200" dirty="0" err="1"/>
              <a:t>Pemutus</a:t>
            </a:r>
            <a:r>
              <a:rPr lang="en-US" sz="2200" dirty="0"/>
              <a:t> Tenaga (PMT) /Circuit Breaker (CB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c.	Load Break Switch (LBS)</a:t>
            </a:r>
          </a:p>
          <a:p>
            <a:r>
              <a:rPr lang="en-US" sz="2200" dirty="0"/>
              <a:t>d.	</a:t>
            </a:r>
            <a:r>
              <a:rPr lang="en-US" sz="2200" dirty="0" err="1"/>
              <a:t>Sekering</a:t>
            </a:r>
            <a:r>
              <a:rPr lang="en-US" sz="2200" dirty="0"/>
              <a:t> (Fuse)</a:t>
            </a:r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8740" y="1282085"/>
            <a:ext cx="110000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35. </a:t>
            </a:r>
            <a:r>
              <a:rPr lang="en-US" sz="2200" b="1" dirty="0" err="1" smtClean="0"/>
              <a:t>Konduktor</a:t>
            </a:r>
            <a:r>
              <a:rPr lang="en-US" sz="2200" b="1" dirty="0" smtClean="0"/>
              <a:t> </a:t>
            </a:r>
            <a:r>
              <a:rPr lang="en-US" sz="2200" b="1" dirty="0" err="1"/>
              <a:t>kawat</a:t>
            </a:r>
            <a:r>
              <a:rPr lang="en-US" sz="2200" b="1" dirty="0"/>
              <a:t> </a:t>
            </a:r>
            <a:r>
              <a:rPr lang="en-US" sz="2200" b="1" dirty="0" err="1"/>
              <a:t>penghantar</a:t>
            </a:r>
            <a:r>
              <a:rPr lang="en-US" sz="2200" b="1" dirty="0"/>
              <a:t> 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dipasang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Instalasi</a:t>
            </a:r>
            <a:r>
              <a:rPr lang="en-US" sz="2200" b="1" dirty="0"/>
              <a:t> </a:t>
            </a:r>
            <a:r>
              <a:rPr lang="en-US" sz="2200" b="1" dirty="0" err="1"/>
              <a:t>harus</a:t>
            </a:r>
            <a:r>
              <a:rPr lang="en-US" sz="2200" b="1" dirty="0"/>
              <a:t> </a:t>
            </a:r>
            <a:r>
              <a:rPr lang="en-US" sz="2200" b="1" dirty="0" err="1"/>
              <a:t>memiliki</a:t>
            </a:r>
            <a:r>
              <a:rPr lang="en-US" sz="2200" b="1" dirty="0"/>
              <a:t> </a:t>
            </a:r>
            <a:r>
              <a:rPr lang="en-US" sz="2200" b="1" dirty="0" err="1"/>
              <a:t>salah</a:t>
            </a:r>
            <a:r>
              <a:rPr lang="en-US" sz="2200" b="1" dirty="0"/>
              <a:t> </a:t>
            </a:r>
            <a:r>
              <a:rPr lang="en-US" sz="2200" b="1" dirty="0" err="1"/>
              <a:t>satu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r>
              <a:rPr lang="en-US" sz="2200" b="1" dirty="0"/>
              <a:t> </a:t>
            </a:r>
            <a:r>
              <a:rPr lang="en-US" sz="2200" b="1" dirty="0" smtClean="0"/>
              <a:t>      </a:t>
            </a:r>
            <a:r>
              <a:rPr lang="en-US" sz="2200" b="1" dirty="0" err="1" smtClean="0"/>
              <a:t>sifat</a:t>
            </a:r>
            <a:r>
              <a:rPr lang="en-US" sz="2200" b="1" dirty="0"/>
              <a:t>, </a:t>
            </a:r>
            <a:r>
              <a:rPr lang="en-US" sz="2200" b="1" dirty="0" err="1" smtClean="0"/>
              <a:t>yaitu</a:t>
            </a:r>
            <a:r>
              <a:rPr lang="en-US" sz="2200" b="1" dirty="0" smtClean="0"/>
              <a:t> </a:t>
            </a:r>
            <a:r>
              <a:rPr lang="en-US" sz="2200" b="1" dirty="0"/>
              <a:t>:</a:t>
            </a:r>
          </a:p>
          <a:p>
            <a:r>
              <a:rPr lang="en-US" sz="2200" dirty="0"/>
              <a:t>a.	</a:t>
            </a:r>
            <a:r>
              <a:rPr lang="en-US" sz="2200" dirty="0" err="1"/>
              <a:t>Resitivitas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/>
              <a:t>b.	</a:t>
            </a:r>
            <a:r>
              <a:rPr lang="en-US" sz="2200" dirty="0" err="1"/>
              <a:t>Inductivitas</a:t>
            </a:r>
            <a:r>
              <a:rPr lang="en-US" sz="2200" dirty="0"/>
              <a:t> 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/>
              <a:t>c.	</a:t>
            </a:r>
            <a:r>
              <a:rPr lang="en-US" sz="2200" dirty="0" err="1"/>
              <a:t>Capasitansi</a:t>
            </a:r>
            <a:r>
              <a:rPr lang="en-US" sz="2200" dirty="0"/>
              <a:t> </a:t>
            </a:r>
            <a:r>
              <a:rPr lang="en-US" sz="2200" dirty="0" err="1" smtClean="0"/>
              <a:t>tinggi</a:t>
            </a:r>
            <a:endParaRPr lang="en-US" sz="2200" dirty="0"/>
          </a:p>
          <a:p>
            <a:r>
              <a:rPr lang="en-US" sz="2200" dirty="0"/>
              <a:t>d.	</a:t>
            </a:r>
            <a:r>
              <a:rPr lang="en-US" sz="2200" dirty="0" err="1"/>
              <a:t>Konduktivitas</a:t>
            </a:r>
            <a:r>
              <a:rPr lang="en-US" sz="2200" dirty="0"/>
              <a:t> </a:t>
            </a:r>
            <a:r>
              <a:rPr lang="en-US" sz="2200" dirty="0" err="1" smtClean="0"/>
              <a:t>tinggi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36. </a:t>
            </a:r>
            <a:r>
              <a:rPr lang="en-US" sz="2200" b="1" dirty="0" err="1" smtClean="0"/>
              <a:t>Metoda</a:t>
            </a:r>
            <a:r>
              <a:rPr lang="en-US" sz="2200" b="1" dirty="0" smtClean="0"/>
              <a:t> </a:t>
            </a:r>
            <a:r>
              <a:rPr lang="en-US" sz="2200" b="1" dirty="0" err="1"/>
              <a:t>Pemeliharaan</a:t>
            </a:r>
            <a:r>
              <a:rPr lang="en-US" sz="2200" b="1" dirty="0"/>
              <a:t> </a:t>
            </a:r>
            <a:r>
              <a:rPr lang="en-US" sz="2200" b="1" dirty="0" err="1"/>
              <a:t>peralatan</a:t>
            </a:r>
            <a:r>
              <a:rPr lang="en-US" sz="2200" b="1" dirty="0"/>
              <a:t> </a:t>
            </a:r>
            <a:r>
              <a:rPr lang="en-US" sz="2200" b="1" dirty="0" err="1"/>
              <a:t>tenaga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 yang </a:t>
            </a:r>
            <a:r>
              <a:rPr lang="en-US" sz="2200" b="1" dirty="0" err="1"/>
              <a:t>berdasarkan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kondisi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jenis</a:t>
            </a:r>
            <a:r>
              <a:rPr lang="en-US" sz="2200" b="1" dirty="0"/>
              <a:t> </a:t>
            </a:r>
            <a:r>
              <a:rPr lang="en-US" sz="2200" b="1" dirty="0" smtClean="0"/>
              <a:t> 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  </a:t>
            </a:r>
            <a:r>
              <a:rPr lang="en-US" sz="2200" b="1" dirty="0" err="1" smtClean="0"/>
              <a:t>metode</a:t>
            </a:r>
            <a:r>
              <a:rPr lang="en-US" sz="2200" b="1" dirty="0" smtClean="0"/>
              <a:t> </a:t>
            </a:r>
            <a:r>
              <a:rPr lang="en-US" sz="2200" b="1" dirty="0"/>
              <a:t>:</a:t>
            </a:r>
          </a:p>
          <a:p>
            <a:r>
              <a:rPr lang="en-US" sz="2200" dirty="0"/>
              <a:t>a.  </a:t>
            </a:r>
            <a:r>
              <a:rPr lang="en-US" sz="2200" dirty="0" smtClean="0"/>
              <a:t>	Preventive </a:t>
            </a:r>
            <a:r>
              <a:rPr lang="en-US" sz="2200" dirty="0"/>
              <a:t>Maintenance</a:t>
            </a:r>
          </a:p>
          <a:p>
            <a:r>
              <a:rPr lang="en-US" sz="2200" dirty="0"/>
              <a:t>b.	Predictive </a:t>
            </a:r>
            <a:r>
              <a:rPr lang="en-US" sz="2200" dirty="0" smtClean="0"/>
              <a:t>Maintenance</a:t>
            </a:r>
            <a:endParaRPr lang="en-US" sz="2200" dirty="0"/>
          </a:p>
          <a:p>
            <a:r>
              <a:rPr lang="en-US" sz="2200" dirty="0"/>
              <a:t>c.	Corrective Maintenance</a:t>
            </a:r>
          </a:p>
          <a:p>
            <a:r>
              <a:rPr lang="en-US" sz="2200" dirty="0"/>
              <a:t>d.	</a:t>
            </a:r>
            <a:r>
              <a:rPr lang="en-US" sz="2200" dirty="0" err="1"/>
              <a:t>Rutine</a:t>
            </a:r>
            <a:r>
              <a:rPr lang="en-US" sz="2200" dirty="0"/>
              <a:t> Maintenance</a:t>
            </a:r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98475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1" y="1063265"/>
            <a:ext cx="10515600" cy="449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4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Undang-undang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Keselamatan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Kerja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Standard K3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Yang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Pertama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Kali di  </a:t>
            </a: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Berlakukan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 Negara Indonesia,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 HO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AVE 1938</a:t>
            </a:r>
            <a:r>
              <a:rPr lang="id-ID" sz="10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VR 1910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AVE 1938</a:t>
            </a: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UU No.1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1970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1964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PP No.1 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Tentang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jawatan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Tahun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1945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1964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Dalam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Suatu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Rangkaian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Tertutup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Tahanan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Terhubung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Serie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 </a:t>
            </a:r>
          </a:p>
          <a:p>
            <a:pPr>
              <a:tabLst>
                <a:tab pos="2865755" algn="ctr"/>
                <a:tab pos="5731510" algn="r"/>
              </a:tabLs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Nilai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Masuk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………………..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Keluar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3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besar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Kecil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kecil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50%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2513" y="1321233"/>
            <a:ext cx="102904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37. </a:t>
            </a:r>
            <a:r>
              <a:rPr lang="en-US" sz="2200" b="1" dirty="0" err="1" smtClean="0"/>
              <a:t>Berikut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ini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bukan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termasuk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sumber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energi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alternatif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adalah</a:t>
            </a:r>
            <a:r>
              <a:rPr lang="en-US" sz="2200" b="1" dirty="0" smtClean="0"/>
              <a:t>...</a:t>
            </a:r>
          </a:p>
          <a:p>
            <a:r>
              <a:rPr lang="en-US" sz="2200" dirty="0" smtClean="0"/>
              <a:t>A. </a:t>
            </a:r>
            <a:r>
              <a:rPr lang="en-US" sz="2200" dirty="0" err="1" smtClean="0"/>
              <a:t>Angin</a:t>
            </a:r>
            <a:endParaRPr lang="en-US" sz="2200" dirty="0" smtClean="0"/>
          </a:p>
          <a:p>
            <a:r>
              <a:rPr lang="en-US" sz="2200" dirty="0" smtClean="0"/>
              <a:t>B. </a:t>
            </a:r>
            <a:r>
              <a:rPr lang="en-US" sz="2200" dirty="0" err="1" smtClean="0"/>
              <a:t>Bensin</a:t>
            </a:r>
            <a:endParaRPr lang="en-US" sz="2200" dirty="0" smtClean="0"/>
          </a:p>
          <a:p>
            <a:r>
              <a:rPr lang="en-US" sz="2200" dirty="0" smtClean="0"/>
              <a:t>C. </a:t>
            </a:r>
            <a:r>
              <a:rPr lang="en-US" sz="2200" dirty="0" err="1" smtClean="0"/>
              <a:t>Matahari</a:t>
            </a:r>
            <a:endParaRPr lang="en-US" sz="2200" dirty="0" smtClean="0"/>
          </a:p>
          <a:p>
            <a:r>
              <a:rPr lang="en-US" sz="2200" dirty="0" smtClean="0"/>
              <a:t>D. Air</a:t>
            </a:r>
          </a:p>
          <a:p>
            <a:endParaRPr lang="en-US" sz="2200" dirty="0"/>
          </a:p>
          <a:p>
            <a:r>
              <a:rPr lang="en-US" sz="2200" b="1" dirty="0" smtClean="0"/>
              <a:t>38. Di </a:t>
            </a:r>
            <a:r>
              <a:rPr lang="en-US" sz="2200" b="1" dirty="0" err="1"/>
              <a:t>daerah</a:t>
            </a:r>
            <a:r>
              <a:rPr lang="en-US" sz="2200" b="1" dirty="0"/>
              <a:t> </a:t>
            </a:r>
            <a:r>
              <a:rPr lang="en-US" sz="2200" b="1" dirty="0" err="1"/>
              <a:t>pedesaan</a:t>
            </a:r>
            <a:r>
              <a:rPr lang="en-US" sz="2200" b="1" dirty="0"/>
              <a:t> </a:t>
            </a:r>
            <a:r>
              <a:rPr lang="en-US" sz="2200" b="1" dirty="0" err="1"/>
              <a:t>banyak</a:t>
            </a:r>
            <a:r>
              <a:rPr lang="en-US" sz="2200" b="1" dirty="0"/>
              <a:t> </a:t>
            </a:r>
            <a:r>
              <a:rPr lang="en-US" sz="2200" b="1" dirty="0" err="1"/>
              <a:t>dijumpai</a:t>
            </a:r>
            <a:r>
              <a:rPr lang="en-US" sz="2200" b="1" dirty="0"/>
              <a:t> </a:t>
            </a:r>
            <a:r>
              <a:rPr lang="en-US" sz="2200" b="1" dirty="0" err="1"/>
              <a:t>alat</a:t>
            </a:r>
            <a:r>
              <a:rPr lang="en-US" sz="2200" b="1" dirty="0"/>
              <a:t> yang </a:t>
            </a:r>
            <a:r>
              <a:rPr lang="en-US" sz="2200" b="1" dirty="0" err="1"/>
              <a:t>diletakkan</a:t>
            </a:r>
            <a:r>
              <a:rPr lang="en-US" sz="2200" b="1" dirty="0"/>
              <a:t> di </a:t>
            </a:r>
            <a:r>
              <a:rPr lang="en-US" sz="2200" b="1" dirty="0" err="1"/>
              <a:t>aliran</a:t>
            </a:r>
            <a:r>
              <a:rPr lang="en-US" sz="2200" b="1" dirty="0"/>
              <a:t> </a:t>
            </a:r>
            <a:r>
              <a:rPr lang="en-US" sz="2200" b="1" dirty="0" err="1"/>
              <a:t>sungai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b="1" dirty="0" err="1" smtClean="0"/>
              <a:t>berfungsi</a:t>
            </a:r>
            <a:r>
              <a:rPr lang="en-US" sz="2200" b="1" dirty="0" smtClean="0"/>
              <a:t> </a:t>
            </a:r>
            <a:r>
              <a:rPr lang="en-US" sz="2200" b="1" dirty="0" err="1"/>
              <a:t>menghasilkan</a:t>
            </a:r>
            <a:r>
              <a:rPr lang="en-US" sz="2200" b="1" dirty="0"/>
              <a:t> </a:t>
            </a:r>
            <a:r>
              <a:rPr lang="en-US" sz="2200" b="1" dirty="0" err="1"/>
              <a:t>sumber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. </a:t>
            </a:r>
            <a:r>
              <a:rPr lang="en-US" sz="2200" b="1" dirty="0" err="1"/>
              <a:t>Alat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...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Kincir</a:t>
            </a:r>
            <a:r>
              <a:rPr lang="en-US" sz="2200" dirty="0"/>
              <a:t> air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Kincir</a:t>
            </a:r>
            <a:r>
              <a:rPr lang="en-US" sz="2200" dirty="0"/>
              <a:t> </a:t>
            </a:r>
            <a:r>
              <a:rPr lang="en-US" sz="2200" dirty="0" err="1"/>
              <a:t>angin</a:t>
            </a:r>
            <a:endParaRPr lang="en-US" sz="2200" dirty="0"/>
          </a:p>
          <a:p>
            <a:r>
              <a:rPr lang="en-US" sz="2200" dirty="0"/>
              <a:t>C. Dam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Turbin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1291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91521" y="6204352"/>
            <a:ext cx="5191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latin typeface="Tahoma" panose="020B0604030504040204" pitchFamily="34" charset="0"/>
              </a:rPr>
              <a:t>Selamat</a:t>
            </a:r>
            <a:r>
              <a:rPr lang="en-US" sz="1600" b="1" i="1" dirty="0">
                <a:latin typeface="Tahoma" panose="020B0604030504040204" pitchFamily="34" charset="0"/>
              </a:rPr>
              <a:t> </a:t>
            </a:r>
            <a:r>
              <a:rPr lang="en-US" sz="1600" b="1" i="1" dirty="0" err="1">
                <a:latin typeface="Tahoma" panose="020B0604030504040204" pitchFamily="34" charset="0"/>
              </a:rPr>
              <a:t>bekerja</a:t>
            </a:r>
            <a:r>
              <a:rPr lang="en-US" sz="1600" b="1" i="1" dirty="0">
                <a:latin typeface="Tahoma" panose="020B0604030504040204" pitchFamily="34" charset="0"/>
              </a:rPr>
              <a:t>.</a:t>
            </a:r>
          </a:p>
          <a:p>
            <a:pPr algn="ctr"/>
            <a:r>
              <a:rPr lang="fi-FI" sz="1600" b="1" i="1" dirty="0">
                <a:latin typeface="Tahoma" panose="020B0604030504040204" pitchFamily="34" charset="0"/>
              </a:rPr>
              <a:t>Moto : Kerja keras, Kerja Cerdas, Kerja Ikhlas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934871" y="1166885"/>
            <a:ext cx="104337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39. </a:t>
            </a:r>
            <a:r>
              <a:rPr lang="en-US" sz="2200" b="1" dirty="0" err="1" smtClean="0"/>
              <a:t>Matahari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bisa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dimanfaatkan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manusia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sebagai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pembangkit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listrik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hal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tersebut</a:t>
            </a:r>
            <a:r>
              <a:rPr lang="en-US" sz="2200" b="1" dirty="0" smtClean="0"/>
              <a:t> 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b="1" dirty="0" err="1" smtClean="0"/>
              <a:t>dikenal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….</a:t>
            </a:r>
          </a:p>
          <a:p>
            <a:r>
              <a:rPr lang="en-US" sz="2200" dirty="0" smtClean="0"/>
              <a:t>A. </a:t>
            </a:r>
            <a:r>
              <a:rPr lang="en-US" sz="2200" dirty="0" err="1" smtClean="0"/>
              <a:t>Pembangkit</a:t>
            </a:r>
            <a:r>
              <a:rPr lang="en-US" sz="2200" dirty="0" smtClean="0"/>
              <a:t> </a:t>
            </a:r>
            <a:r>
              <a:rPr lang="en-US" sz="2200" dirty="0" err="1" smtClean="0"/>
              <a:t>listrik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sinar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B. </a:t>
            </a:r>
            <a:r>
              <a:rPr lang="en-US" sz="2200" dirty="0" err="1" smtClean="0"/>
              <a:t>Pembangkit</a:t>
            </a:r>
            <a:r>
              <a:rPr lang="en-US" sz="2200" dirty="0" smtClean="0"/>
              <a:t> </a:t>
            </a:r>
            <a:r>
              <a:rPr lang="en-US" sz="2200" dirty="0" err="1" smtClean="0"/>
              <a:t>listrik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solar</a:t>
            </a:r>
          </a:p>
          <a:p>
            <a:r>
              <a:rPr lang="en-US" sz="2200" dirty="0" smtClean="0"/>
              <a:t>C. </a:t>
            </a:r>
            <a:r>
              <a:rPr lang="en-US" sz="2200" dirty="0" err="1" smtClean="0"/>
              <a:t>Pembangkit</a:t>
            </a:r>
            <a:r>
              <a:rPr lang="en-US" sz="2200" dirty="0" smtClean="0"/>
              <a:t> </a:t>
            </a:r>
            <a:r>
              <a:rPr lang="en-US" sz="2200" dirty="0" err="1" smtClean="0"/>
              <a:t>listrik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surya</a:t>
            </a:r>
            <a:endParaRPr lang="en-US" sz="2200" dirty="0" smtClean="0"/>
          </a:p>
          <a:p>
            <a:r>
              <a:rPr lang="en-US" sz="2200" dirty="0" smtClean="0"/>
              <a:t>D. </a:t>
            </a:r>
            <a:r>
              <a:rPr lang="en-US" sz="2200" dirty="0" err="1" smtClean="0"/>
              <a:t>Pembangkit</a:t>
            </a:r>
            <a:r>
              <a:rPr lang="en-US" sz="2200" dirty="0" smtClean="0"/>
              <a:t> </a:t>
            </a:r>
            <a:r>
              <a:rPr lang="en-US" sz="2200" dirty="0" err="1" smtClean="0"/>
              <a:t>listrik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sunset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/>
              <a:t>40. </a:t>
            </a:r>
            <a:r>
              <a:rPr lang="en-US" sz="2200" b="1" dirty="0" err="1" smtClean="0"/>
              <a:t>Perubahan</a:t>
            </a:r>
            <a:r>
              <a:rPr lang="en-US" sz="2200" b="1" dirty="0" smtClean="0"/>
              <a:t> </a:t>
            </a:r>
            <a:r>
              <a:rPr lang="en-US" sz="2200" b="1" dirty="0" err="1"/>
              <a:t>energi</a:t>
            </a:r>
            <a:r>
              <a:rPr lang="en-US" sz="2200" b="1" dirty="0"/>
              <a:t> yang </a:t>
            </a:r>
            <a:r>
              <a:rPr lang="en-US" sz="2200" b="1" dirty="0" err="1"/>
              <a:t>terjadi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gambar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...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kimia</a:t>
            </a:r>
            <a:endParaRPr lang="en-US" sz="2200" dirty="0"/>
          </a:p>
          <a:p>
            <a:r>
              <a:rPr lang="en-US" sz="2200" dirty="0"/>
              <a:t>B.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gerak</a:t>
            </a:r>
            <a:endParaRPr lang="en-US" sz="2200" dirty="0"/>
          </a:p>
          <a:p>
            <a:r>
              <a:rPr lang="en-US" sz="2200" dirty="0"/>
              <a:t>C.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panas</a:t>
            </a:r>
            <a:endParaRPr lang="en-US" sz="2200" dirty="0"/>
          </a:p>
          <a:p>
            <a:r>
              <a:rPr lang="en-US" sz="2200" dirty="0"/>
              <a:t>D.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 smtClean="0"/>
              <a:t>cahaya</a:t>
            </a:r>
            <a:endParaRPr lang="en-US" sz="2200" dirty="0" smtClean="0"/>
          </a:p>
          <a:p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21" y="4339988"/>
            <a:ext cx="1836306" cy="123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099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4348" y="1051138"/>
            <a:ext cx="1044905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5</a:t>
            </a:r>
            <a:r>
              <a:rPr lang="en-US" sz="2000" b="1" dirty="0" smtClean="0"/>
              <a:t>. Yang </a:t>
            </a:r>
            <a:r>
              <a:rPr lang="en-US" sz="2000" b="1" dirty="0" err="1"/>
              <a:t>D</a:t>
            </a:r>
            <a:r>
              <a:rPr lang="en-US" sz="2000" b="1" dirty="0" err="1" smtClean="0"/>
              <a:t>imaksud</a:t>
            </a:r>
            <a:r>
              <a:rPr lang="en-US" sz="2000" b="1" dirty="0" smtClean="0"/>
              <a:t> </a:t>
            </a:r>
            <a:r>
              <a:rPr lang="en-US" sz="2000" b="1" dirty="0" err="1"/>
              <a:t>D</a:t>
            </a:r>
            <a:r>
              <a:rPr lang="en-US" sz="2000" b="1" dirty="0" err="1" smtClean="0"/>
              <a:t>engan</a:t>
            </a:r>
            <a:r>
              <a:rPr lang="en-US" sz="2000" b="1" dirty="0" smtClean="0"/>
              <a:t> </a:t>
            </a:r>
            <a:r>
              <a:rPr lang="en-US" sz="2000" b="1" dirty="0" err="1"/>
              <a:t>Saluran</a:t>
            </a:r>
            <a:r>
              <a:rPr lang="en-US" sz="2000" b="1" dirty="0"/>
              <a:t> </a:t>
            </a:r>
            <a:r>
              <a:rPr lang="en-US" sz="2000" b="1" dirty="0" err="1"/>
              <a:t>P</a:t>
            </a:r>
            <a:r>
              <a:rPr lang="en-US" sz="2000" b="1" dirty="0" err="1" smtClean="0"/>
              <a:t>entanahan</a:t>
            </a:r>
            <a:r>
              <a:rPr lang="en-US" sz="2000" b="1" dirty="0" smtClean="0"/>
              <a:t> </a:t>
            </a:r>
            <a:r>
              <a:rPr lang="en-US" sz="2000" b="1" dirty="0"/>
              <a:t>TN-S </a:t>
            </a:r>
            <a:r>
              <a:rPr lang="en-US" sz="2000" b="1" dirty="0" err="1"/>
              <a:t>A</a:t>
            </a:r>
            <a:r>
              <a:rPr lang="en-US" sz="2000" b="1" dirty="0" err="1" smtClean="0"/>
              <a:t>dalah</a:t>
            </a:r>
            <a:r>
              <a:rPr lang="en-US" sz="2000" b="1" dirty="0" smtClean="0"/>
              <a:t> </a:t>
            </a:r>
            <a:r>
              <a:rPr lang="en-US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a.TN-S=Terra Neutral </a:t>
            </a:r>
            <a:r>
              <a:rPr lang="en-US" sz="2000" dirty="0" err="1"/>
              <a:t>Sensored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di sensor.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b.TN-S=Terra Neutral Separated,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</a:t>
            </a:r>
            <a:r>
              <a:rPr lang="en-US" sz="2000" dirty="0" err="1"/>
              <a:t>dipisah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c.TN-S=Terra Neutral Supplied,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di </a:t>
            </a:r>
            <a:r>
              <a:rPr lang="en-US" sz="2000" dirty="0" smtClean="0"/>
              <a:t>supply (</a:t>
            </a:r>
            <a:r>
              <a:rPr lang="en-US" sz="2000" dirty="0" err="1" smtClean="0"/>
              <a:t>catu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d.TN-S=Terra Neutral </a:t>
            </a:r>
            <a:r>
              <a:rPr lang="en-US" sz="2000" dirty="0" err="1"/>
              <a:t>Seried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</a:t>
            </a:r>
            <a:r>
              <a:rPr lang="en-US" sz="2000" dirty="0" err="1" smtClean="0"/>
              <a:t>disambung</a:t>
            </a:r>
            <a:r>
              <a:rPr lang="en-US" sz="2000" dirty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/>
              <a:t>seri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6</a:t>
            </a:r>
            <a:r>
              <a:rPr lang="en-US" sz="2000" b="1" dirty="0" smtClean="0"/>
              <a:t>. </a:t>
            </a:r>
            <a:r>
              <a:rPr lang="en-US" sz="2000" b="1" dirty="0" err="1"/>
              <a:t>Bahaya</a:t>
            </a:r>
            <a:r>
              <a:rPr lang="en-US" sz="2000" b="1" dirty="0"/>
              <a:t> </a:t>
            </a:r>
            <a:r>
              <a:rPr lang="en-US" sz="2000" b="1" dirty="0" err="1"/>
              <a:t>listrik</a:t>
            </a:r>
            <a:r>
              <a:rPr lang="en-US" sz="2000" b="1" dirty="0"/>
              <a:t> </a:t>
            </a:r>
            <a:r>
              <a:rPr lang="en-US" sz="2000" b="1" dirty="0" err="1"/>
              <a:t>menurut</a:t>
            </a:r>
            <a:r>
              <a:rPr lang="en-US" sz="2000" b="1" dirty="0"/>
              <a:t> John </a:t>
            </a:r>
            <a:r>
              <a:rPr lang="en-US" sz="2000" b="1" dirty="0" err="1"/>
              <a:t>Cadick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bukunya</a:t>
            </a:r>
            <a:r>
              <a:rPr lang="en-US" sz="2000" b="1" dirty="0"/>
              <a:t> “Electrical </a:t>
            </a:r>
            <a:r>
              <a:rPr lang="en-US" sz="2000" b="1" dirty="0" smtClean="0"/>
              <a:t>Safety Handbook</a:t>
            </a:r>
            <a:r>
              <a:rPr lang="en-US" sz="2000" b="1" dirty="0"/>
              <a:t>”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a. Lightning, Electrostatic, Electricity leakage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b.  Shock, Arc, Blast, </a:t>
            </a:r>
            <a:r>
              <a:rPr lang="en-US" sz="2000" dirty="0" err="1"/>
              <a:t>dan</a:t>
            </a:r>
            <a:r>
              <a:rPr lang="en-US" sz="2000" dirty="0"/>
              <a:t> other hazards.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c. Sudden death, Electricity leakage, Fire.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d. Short </a:t>
            </a:r>
            <a:r>
              <a:rPr lang="en-US" sz="2000" dirty="0" err="1"/>
              <a:t>Cicuit</a:t>
            </a:r>
            <a:r>
              <a:rPr lang="en-US" sz="2000" dirty="0"/>
              <a:t>, Alternating Current, Direct Current</a:t>
            </a:r>
          </a:p>
        </p:txBody>
      </p:sp>
    </p:spTree>
    <p:extLst>
      <p:ext uri="{BB962C8B-B14F-4D97-AF65-F5344CB8AC3E}">
        <p14:creationId xmlns:p14="http://schemas.microsoft.com/office/powerpoint/2010/main" val="20798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1799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58688" y="1077968"/>
            <a:ext cx="10761617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engamanan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Untuk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Mencegah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Terjadinya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Kebakaran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Seperti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Bawah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Kecuali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panel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Pemasangan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pembatas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sirkit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pembebanan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Gunakan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ELCB/RCBO/GPAS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kapasitas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5"/>
              </a:lnSpc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ts val="15"/>
              </a:lnSpc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Tempatkan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APAR Co2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panel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8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Tingkat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Kehandalan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Sebuah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Ditentukan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Oleh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…………..</a:t>
            </a:r>
            <a:r>
              <a:rPr lang="id-ID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Besarnya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nilai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tahanan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isolasi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Perencanaan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</a:t>
            </a: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Pemasangan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gambar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terencana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Penggunaan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kualitas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peralatan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baik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harga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mahal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45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4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4430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43944" y="1213334"/>
            <a:ext cx="108182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9</a:t>
            </a:r>
            <a:r>
              <a:rPr lang="en-US" sz="2000" b="1" dirty="0" smtClean="0"/>
              <a:t>. </a:t>
            </a:r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 Circuit Breaker </a:t>
            </a:r>
            <a:r>
              <a:rPr lang="en-US" sz="2000" b="1" dirty="0" err="1"/>
              <a:t>dan</a:t>
            </a:r>
            <a:r>
              <a:rPr lang="en-US" sz="2000" b="1" dirty="0"/>
              <a:t> Fuse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 marL="342900" indent="-342900">
              <a:buAutoNum type="alphaLcPeriod"/>
            </a:pP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, </a:t>
            </a:r>
            <a:r>
              <a:rPr lang="en-US" dirty="0" err="1" smtClean="0"/>
              <a:t>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</a:t>
            </a:r>
            <a:r>
              <a:rPr lang="sv-SE" dirty="0" smtClean="0"/>
              <a:t>) </a:t>
            </a:r>
            <a:r>
              <a:rPr lang="sv-SE" dirty="0"/>
              <a:t>dan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      setelah </a:t>
            </a:r>
            <a:r>
              <a:rPr lang="sv-SE" dirty="0"/>
              <a:t>itu kontak tidak dapat ditutup kembali </a:t>
            </a:r>
            <a:r>
              <a:rPr lang="sv-SE" dirty="0" smtClean="0"/>
              <a:t>apabila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Fuse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 smtClean="0"/>
              <a:t>didalamnya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melebur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fi-FI" dirty="0" smtClean="0"/>
              <a:t>(</a:t>
            </a:r>
            <a:r>
              <a:rPr lang="fi-FI" dirty="0"/>
              <a:t>berupa arus, tegangan, dan </a:t>
            </a:r>
            <a:r>
              <a:rPr lang="fi-FI" dirty="0" smtClean="0"/>
              <a:t>lain-lain</a:t>
            </a:r>
            <a:r>
              <a:rPr lang="en-US" dirty="0" smtClean="0"/>
              <a:t>)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dan</a:t>
            </a:r>
            <a:r>
              <a:rPr lang="en-US" dirty="0" smtClean="0"/>
              <a:t> Fuse </a:t>
            </a:r>
            <a:r>
              <a:rPr lang="en-US" dirty="0" err="1" smtClean="0"/>
              <a:t>tsb.harus</a:t>
            </a:r>
            <a:r>
              <a:rPr lang="en-US" dirty="0" smtClean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r>
              <a:rPr lang="en-US" dirty="0"/>
              <a:t>b. 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arus,tegangan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</a:t>
            </a:r>
            <a:r>
              <a:rPr lang="sv-SE" dirty="0" smtClean="0"/>
              <a:t>) </a:t>
            </a:r>
            <a:r>
              <a:rPr lang="sv-SE" dirty="0"/>
              <a:t>dan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     setelah </a:t>
            </a:r>
            <a:r>
              <a:rPr lang="sv-SE" dirty="0"/>
              <a:t>itu kontak tidak dapat ditutup kembali </a:t>
            </a:r>
            <a:r>
              <a:rPr lang="sv-SE" dirty="0" smtClean="0"/>
              <a:t>apabila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Fuse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 smtClean="0"/>
              <a:t>didalamnya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melebur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fi-FI" dirty="0" smtClean="0"/>
              <a:t>(</a:t>
            </a:r>
            <a:r>
              <a:rPr lang="fi-FI" dirty="0"/>
              <a:t>berupa arus, tegangan, dan </a:t>
            </a:r>
            <a:r>
              <a:rPr lang="fi-FI" dirty="0" smtClean="0"/>
              <a:t>lain-lain</a:t>
            </a:r>
            <a:r>
              <a:rPr lang="en-US" dirty="0" smtClean="0"/>
              <a:t>)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dan</a:t>
            </a:r>
            <a:r>
              <a:rPr lang="en-US" dirty="0" smtClean="0"/>
              <a:t> Fuse </a:t>
            </a:r>
            <a:r>
              <a:rPr lang="en-US" dirty="0" err="1" smtClean="0"/>
              <a:t>tsb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, </a:t>
            </a:r>
            <a:r>
              <a:rPr lang="en-US" dirty="0" err="1" smtClean="0"/>
              <a:t>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 smtClean="0"/>
              <a:t>gangguan</a:t>
            </a:r>
            <a:r>
              <a:rPr lang="en-US" dirty="0"/>
              <a:t> </a:t>
            </a:r>
            <a:r>
              <a:rPr lang="en-US" dirty="0" err="1" smtClean="0"/>
              <a:t>listriknya</a:t>
            </a:r>
            <a:r>
              <a:rPr lang="en-US" dirty="0" smtClean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Fuse</a:t>
            </a:r>
            <a:r>
              <a:rPr lang="en-US" dirty="0" smtClean="0"/>
              <a:t>,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melebur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fi-FI" dirty="0" smtClean="0"/>
              <a:t>(</a:t>
            </a:r>
            <a:r>
              <a:rPr lang="fi-FI" dirty="0"/>
              <a:t>berupa arus, tegangan, dan </a:t>
            </a:r>
            <a:r>
              <a:rPr lang="fi-FI" dirty="0" smtClean="0"/>
              <a:t>lain-lain</a:t>
            </a:r>
            <a:r>
              <a:rPr lang="en-US" dirty="0" smtClean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Fuse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342900" indent="-342900">
              <a:buAutoNum type="alphaLcPeriod" startAt="4"/>
            </a:pP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, </a:t>
            </a:r>
            <a:r>
              <a:rPr lang="en-US" dirty="0" err="1" smtClean="0"/>
              <a:t>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 smtClean="0"/>
              <a:t>gangguan</a:t>
            </a:r>
            <a:r>
              <a:rPr lang="en-US" dirty="0"/>
              <a:t> </a:t>
            </a:r>
            <a:r>
              <a:rPr lang="en-US" dirty="0" err="1" smtClean="0"/>
              <a:t>listriknya</a:t>
            </a:r>
            <a:r>
              <a:rPr lang="en-US" dirty="0" smtClean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Fuse,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melebur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fi-FI" dirty="0" smtClean="0"/>
              <a:t>(</a:t>
            </a:r>
            <a:r>
              <a:rPr lang="fi-FI" dirty="0"/>
              <a:t>berupa arus, tegangan, dan </a:t>
            </a:r>
            <a:r>
              <a:rPr lang="fi-FI" dirty="0" smtClean="0"/>
              <a:t>lain-lain</a:t>
            </a:r>
            <a:r>
              <a:rPr lang="en-US" dirty="0" smtClean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Fuse </a:t>
            </a:r>
            <a:r>
              <a:rPr lang="en-US" dirty="0" err="1" smtClean="0"/>
              <a:t>tsb.harus</a:t>
            </a:r>
            <a:r>
              <a:rPr lang="en-US" dirty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4421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2885" y="1388745"/>
            <a:ext cx="105091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10. </a:t>
            </a:r>
            <a:r>
              <a:rPr lang="en-US" sz="2200" b="1" dirty="0" err="1"/>
              <a:t>Alat</a:t>
            </a:r>
            <a:r>
              <a:rPr lang="en-US" sz="2200" b="1" dirty="0"/>
              <a:t> yang </a:t>
            </a:r>
            <a:r>
              <a:rPr lang="en-US" sz="2200" b="1" dirty="0" err="1"/>
              <a:t>dipergunakan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menyelamatkan</a:t>
            </a:r>
            <a:r>
              <a:rPr lang="en-US" sz="2200" b="1" dirty="0"/>
              <a:t> </a:t>
            </a:r>
            <a:r>
              <a:rPr lang="en-US" sz="2200" b="1" dirty="0" err="1"/>
              <a:t>manusia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 smtClean="0"/>
              <a:t>bahaya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r>
              <a:rPr lang="en-US" sz="2200" b="1" dirty="0" smtClean="0"/>
              <a:t>       “SHOCK =(</a:t>
            </a:r>
            <a:r>
              <a:rPr lang="en-US" sz="2200" b="1" dirty="0" err="1" smtClean="0"/>
              <a:t>tersengat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listrik</a:t>
            </a:r>
            <a:r>
              <a:rPr lang="en-US" sz="2200" b="1" dirty="0" smtClean="0"/>
              <a:t>)”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rendah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r>
              <a:rPr lang="en-US" sz="2200" dirty="0"/>
              <a:t>a. ELCB, alias RCCB, alias GFCI, alias RCD, alias GPAS</a:t>
            </a:r>
          </a:p>
          <a:p>
            <a:r>
              <a:rPr lang="en-US" sz="2200" dirty="0"/>
              <a:t>b. Circuit Breaker, alias Fuse, alias </a:t>
            </a:r>
            <a:r>
              <a:rPr lang="en-US" sz="2200" dirty="0" err="1"/>
              <a:t>Sekering</a:t>
            </a:r>
            <a:r>
              <a:rPr lang="en-US" sz="2200" dirty="0"/>
              <a:t>, alias Switchgear, alias Switchyard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. </a:t>
            </a:r>
            <a:r>
              <a:rPr lang="en-US" sz="2200" dirty="0"/>
              <a:t>UPS, alias Charger, alias Rectifier, alias Diodes, alias Capacitor</a:t>
            </a:r>
          </a:p>
          <a:p>
            <a:r>
              <a:rPr lang="pt-BR" sz="2200" dirty="0"/>
              <a:t>d</a:t>
            </a:r>
            <a:r>
              <a:rPr lang="pt-BR" sz="2200" dirty="0" smtClean="0"/>
              <a:t>. Slip </a:t>
            </a:r>
            <a:r>
              <a:rPr lang="pt-BR" sz="2200" dirty="0"/>
              <a:t>ring, alias Exciter, alias PMG, alias PT, alias </a:t>
            </a:r>
            <a:r>
              <a:rPr lang="pt-BR" sz="2200" dirty="0" smtClean="0"/>
              <a:t>CT</a:t>
            </a:r>
            <a:endParaRPr lang="pt-BR" sz="2200" dirty="0"/>
          </a:p>
          <a:p>
            <a:endParaRPr lang="sv-SE" sz="2200" b="1" dirty="0" smtClean="0"/>
          </a:p>
          <a:p>
            <a:r>
              <a:rPr lang="sv-SE" sz="2200" b="1" dirty="0" smtClean="0"/>
              <a:t>11. </a:t>
            </a:r>
            <a:r>
              <a:rPr lang="sv-SE" sz="2200" b="1" dirty="0"/>
              <a:t>Sensitivitas ELCB ditentukan sebesar 30 mA, karena apabila </a:t>
            </a:r>
            <a:r>
              <a:rPr lang="sv-SE" sz="2200" b="1" dirty="0" smtClean="0"/>
              <a:t>manusia teraliri </a:t>
            </a:r>
            <a:r>
              <a:rPr lang="sv-SE" sz="2200" b="1" dirty="0"/>
              <a:t>arus </a:t>
            </a:r>
            <a:r>
              <a:rPr lang="sv-SE" sz="2200" b="1" dirty="0" smtClean="0"/>
              <a:t> </a:t>
            </a:r>
          </a:p>
          <a:p>
            <a:r>
              <a:rPr lang="sv-SE" sz="2200" b="1" dirty="0"/>
              <a:t> </a:t>
            </a:r>
            <a:r>
              <a:rPr lang="sv-SE" sz="2200" b="1" dirty="0" smtClean="0"/>
              <a:t>      sebesar </a:t>
            </a:r>
            <a:r>
              <a:rPr lang="sv-SE" sz="2200" b="1" dirty="0"/>
              <a:t>30 mA, maka berakibat  :</a:t>
            </a:r>
          </a:p>
          <a:p>
            <a:r>
              <a:rPr lang="en-US" sz="2200" dirty="0"/>
              <a:t>a.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terkejut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mengendalikan</a:t>
            </a:r>
            <a:r>
              <a:rPr lang="en-US" sz="2200" dirty="0"/>
              <a:t> </a:t>
            </a:r>
            <a:r>
              <a:rPr lang="en-US" sz="2200" dirty="0" err="1"/>
              <a:t>kan</a:t>
            </a:r>
            <a:r>
              <a:rPr lang="en-US" sz="2200" dirty="0"/>
              <a:t> </a:t>
            </a:r>
            <a:r>
              <a:rPr lang="en-US" sz="2200" dirty="0" err="1"/>
              <a:t>diri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endParaRPr lang="en-US" sz="2200" dirty="0"/>
          </a:p>
          <a:p>
            <a:r>
              <a:rPr lang="en-US" sz="2200" dirty="0"/>
              <a:t>b.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lengket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melepaskan</a:t>
            </a:r>
            <a:r>
              <a:rPr lang="en-US" sz="2200" dirty="0"/>
              <a:t> </a:t>
            </a:r>
            <a:r>
              <a:rPr lang="en-US" sz="2200" dirty="0" err="1"/>
              <a:t>diri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smtClean="0"/>
              <a:t> (</a:t>
            </a:r>
            <a:r>
              <a:rPr lang="en-US" sz="2200" dirty="0"/>
              <a:t>Can not let </a:t>
            </a:r>
            <a:r>
              <a:rPr lang="en-US" sz="2200" dirty="0" smtClean="0"/>
              <a:t>go)</a:t>
            </a:r>
            <a:endParaRPr lang="en-US" sz="2200" dirty="0"/>
          </a:p>
          <a:p>
            <a:r>
              <a:rPr lang="en-US" sz="2200" dirty="0"/>
              <a:t>c. </a:t>
            </a:r>
            <a:r>
              <a:rPr lang="en-US" sz="2200" dirty="0" smtClean="0"/>
              <a:t>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/>
              <a:t>terjatuh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berdiri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endParaRPr lang="en-US" sz="2200" dirty="0"/>
          </a:p>
          <a:p>
            <a:r>
              <a:rPr lang="en-US" sz="2200" dirty="0"/>
              <a:t>d.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terjatuh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melepaskan</a:t>
            </a:r>
            <a:r>
              <a:rPr lang="en-US" sz="2200" dirty="0"/>
              <a:t> </a:t>
            </a:r>
            <a:r>
              <a:rPr lang="en-US" sz="2200" dirty="0" err="1"/>
              <a:t>diri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/>
              <a:t>Can not let </a:t>
            </a:r>
            <a:r>
              <a:rPr lang="en-US" sz="2200" dirty="0" smtClean="0"/>
              <a:t>go)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65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8352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190169"/>
            <a:ext cx="10515599" cy="53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id-ID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Penyalur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Petir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Konvensional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Harus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Dilengkapi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Sekurang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kurangnya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id-ID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satu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/down conductor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188595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17653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c. 3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tiga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tiga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1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satu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id-ID" sz="1600" b="1" dirty="0" smtClean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teori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Segitiga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Fire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Triangle</a:t>
            </a:r>
            <a:r>
              <a:rPr lang="it-IT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it-IT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Api akan muncul apabila </a:t>
            </a:r>
            <a:r>
              <a:rPr lang="it-IT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ada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Oxigen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Fuel,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Heat,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cukup.Dalam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tenaga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listrik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“HEAT”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timbul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short circuit,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tetapi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proteksi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mentripkan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cicuit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Kualitas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kabel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kawat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isolasi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i-FI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3. Penggunaan jenis kabel yang salah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NYM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indoor).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i-FI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4. Ukuran kawat terlalu kecil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“loss connection”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sambungan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kawat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tusuk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kontak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bertumpuk-tumpuk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cenderung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rapat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lain-lain)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diatas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b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benar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c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benar</a:t>
            </a:r>
            <a:endParaRPr lang="en-US" sz="1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9138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6822" y="1206069"/>
            <a:ext cx="109084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14. </a:t>
            </a:r>
            <a:r>
              <a:rPr lang="en-US" sz="1600" b="1" dirty="0" err="1"/>
              <a:t>Bahaya</a:t>
            </a:r>
            <a:r>
              <a:rPr lang="en-US" sz="1600" b="1" dirty="0"/>
              <a:t> Blast </a:t>
            </a:r>
            <a:r>
              <a:rPr lang="en-US" sz="1600" b="1" dirty="0" smtClean="0"/>
              <a:t> </a:t>
            </a:r>
            <a:r>
              <a:rPr lang="it-IT" sz="1600" b="1" dirty="0" smtClean="0"/>
              <a:t>(</a:t>
            </a:r>
            <a:r>
              <a:rPr lang="it-IT" sz="1600" b="1" dirty="0"/>
              <a:t>ledakan) pada listrik, terdiri dari :</a:t>
            </a:r>
          </a:p>
          <a:p>
            <a:r>
              <a:rPr lang="en-US" sz="1600" dirty="0" smtClean="0"/>
              <a:t>a. Blast </a:t>
            </a:r>
            <a:r>
              <a:rPr lang="en-US" sz="1600" dirty="0"/>
              <a:t>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yang </a:t>
            </a:r>
            <a:r>
              <a:rPr lang="en-US" sz="1600" dirty="0" err="1"/>
              <a:t>pemeliharaannya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, </a:t>
            </a:r>
            <a:r>
              <a:rPr lang="en-US" sz="1600" dirty="0" err="1" smtClean="0"/>
              <a:t>misalnya</a:t>
            </a:r>
            <a:r>
              <a:rPr lang="en-US" sz="1600" dirty="0"/>
              <a:t> </a:t>
            </a:r>
            <a:r>
              <a:rPr lang="en-US" sz="1600" dirty="0" err="1" smtClean="0"/>
              <a:t>Tranformator</a:t>
            </a:r>
            <a:r>
              <a:rPr lang="en-US" sz="1600" dirty="0" smtClean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Battery </a:t>
            </a:r>
            <a:r>
              <a:rPr lang="en-US" sz="1600" dirty="0" err="1"/>
              <a:t>meledak</a:t>
            </a:r>
            <a:r>
              <a:rPr lang="en-US" sz="1600" dirty="0"/>
              <a:t> Dan </a:t>
            </a:r>
            <a:endParaRPr lang="en-US" sz="1600" dirty="0" smtClean="0"/>
          </a:p>
          <a:p>
            <a:r>
              <a:rPr lang="en-US" sz="1600" dirty="0" smtClean="0"/>
              <a:t>    lain-lain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Blast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Interrupting </a:t>
            </a:r>
            <a:r>
              <a:rPr lang="en-US" sz="1600" dirty="0"/>
              <a:t>Rating </a:t>
            </a:r>
            <a:r>
              <a:rPr lang="en-US" sz="1600" dirty="0" smtClean="0"/>
              <a:t>(</a:t>
            </a:r>
            <a:r>
              <a:rPr lang="en-US" sz="1600" dirty="0"/>
              <a:t>Breaking </a:t>
            </a:r>
            <a:r>
              <a:rPr lang="en-US" sz="1600" dirty="0" smtClean="0"/>
              <a:t>Capacity)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r>
              <a:rPr lang="en-US" sz="1600" dirty="0"/>
              <a:t>b.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</a:t>
            </a:r>
            <a:r>
              <a:rPr lang="en-US" sz="1600" dirty="0" err="1"/>
              <a:t>baru</a:t>
            </a:r>
            <a:r>
              <a:rPr lang="en-US" sz="1600" dirty="0"/>
              <a:t> 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Tranformator</a:t>
            </a:r>
            <a:r>
              <a:rPr lang="en-US" sz="1600" dirty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</a:t>
            </a:r>
            <a:r>
              <a:rPr lang="en-US" sz="1600" dirty="0" smtClean="0"/>
              <a:t>Battery </a:t>
            </a:r>
            <a:r>
              <a:rPr lang="en-US" sz="1600" dirty="0" err="1" smtClean="0"/>
              <a:t>meledak</a:t>
            </a:r>
            <a:r>
              <a:rPr lang="en-US" sz="1600" dirty="0" smtClean="0"/>
              <a:t> </a:t>
            </a:r>
            <a:r>
              <a:rPr lang="en-US" sz="1600" dirty="0"/>
              <a:t>Dan lain-lain, </a:t>
            </a:r>
            <a:r>
              <a:rPr lang="en-US" sz="1600" dirty="0" err="1"/>
              <a:t>serta</a:t>
            </a:r>
            <a:r>
              <a:rPr lang="en-US" sz="1600" dirty="0"/>
              <a:t> Blast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/>
              <a:t>Interrupting Rating </a:t>
            </a:r>
            <a:r>
              <a:rPr lang="en-US" sz="1600" dirty="0" smtClean="0"/>
              <a:t>(Breaking Capacity)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r>
              <a:rPr lang="en-US" sz="1600" dirty="0"/>
              <a:t>c.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yang </a:t>
            </a:r>
            <a:r>
              <a:rPr lang="en-US" sz="1600" dirty="0" err="1"/>
              <a:t>pemeliharaannya</a:t>
            </a:r>
            <a:r>
              <a:rPr lang="en-US" sz="1600" dirty="0"/>
              <a:t> </a:t>
            </a:r>
            <a:r>
              <a:rPr lang="en-US" sz="1600" dirty="0" err="1"/>
              <a:t>bagus</a:t>
            </a:r>
            <a:r>
              <a:rPr lang="en-US" sz="1600" dirty="0"/>
              <a:t> , </a:t>
            </a:r>
            <a:r>
              <a:rPr lang="en-US" sz="1600" dirty="0" err="1" smtClean="0"/>
              <a:t>misalnya</a:t>
            </a:r>
            <a:r>
              <a:rPr lang="en-US" sz="1600" dirty="0"/>
              <a:t> </a:t>
            </a:r>
            <a:r>
              <a:rPr lang="en-US" sz="1600" dirty="0" err="1" smtClean="0"/>
              <a:t>Tranformator</a:t>
            </a:r>
            <a:r>
              <a:rPr lang="en-US" sz="1600" dirty="0" smtClean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Battery </a:t>
            </a:r>
            <a:r>
              <a:rPr lang="en-US" sz="1600" dirty="0" err="1"/>
              <a:t>meledak</a:t>
            </a:r>
            <a:r>
              <a:rPr lang="en-US" sz="1600" dirty="0"/>
              <a:t> Dan lain-lain,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/>
              <a:t>Blast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 smtClean="0"/>
              <a:t>karena</a:t>
            </a:r>
            <a:r>
              <a:rPr lang="en-US" sz="1600" dirty="0"/>
              <a:t> </a:t>
            </a:r>
            <a:r>
              <a:rPr lang="en-US" sz="1600" dirty="0" smtClean="0"/>
              <a:t>Interrupting </a:t>
            </a:r>
            <a:r>
              <a:rPr lang="en-US" sz="1600" dirty="0"/>
              <a:t>Rating </a:t>
            </a:r>
            <a:r>
              <a:rPr lang="en-US" sz="1600" dirty="0" smtClean="0"/>
              <a:t>(</a:t>
            </a:r>
            <a:r>
              <a:rPr lang="en-US" sz="1600" dirty="0"/>
              <a:t>Breaking </a:t>
            </a:r>
            <a:r>
              <a:rPr lang="en-US" sz="1600" dirty="0" smtClean="0"/>
              <a:t>Capacity)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r>
              <a:rPr lang="en-US" sz="1600" dirty="0"/>
              <a:t>d.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pabrik</a:t>
            </a:r>
            <a:r>
              <a:rPr lang="en-US" sz="1600" dirty="0"/>
              <a:t> lain 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Tranformator</a:t>
            </a:r>
            <a:r>
              <a:rPr lang="en-US" sz="1600" dirty="0"/>
              <a:t> </a:t>
            </a:r>
            <a:r>
              <a:rPr lang="en-US" sz="1600" dirty="0" err="1" smtClean="0"/>
              <a:t>meledak</a:t>
            </a:r>
            <a:r>
              <a:rPr lang="en-US" sz="1600" dirty="0"/>
              <a:t> </a:t>
            </a:r>
            <a:r>
              <a:rPr lang="en-US" sz="1600" dirty="0" smtClean="0"/>
              <a:t>Battery </a:t>
            </a:r>
            <a:r>
              <a:rPr lang="en-US" sz="1600" dirty="0" err="1"/>
              <a:t>meledak</a:t>
            </a:r>
            <a:r>
              <a:rPr lang="en-US" sz="1600" dirty="0"/>
              <a:t> Dan lain-lain, </a:t>
            </a:r>
            <a:r>
              <a:rPr lang="en-US" sz="1600" dirty="0" err="1"/>
              <a:t>serta</a:t>
            </a:r>
            <a:r>
              <a:rPr lang="en-US" sz="1600" dirty="0"/>
              <a:t> Blast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Interrupting </a:t>
            </a:r>
            <a:r>
              <a:rPr lang="en-US" sz="1600" dirty="0" smtClean="0"/>
              <a:t>Rating (Breaking Capacity)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15. </a:t>
            </a:r>
            <a:r>
              <a:rPr lang="en-US" sz="1600" b="1" dirty="0" err="1"/>
              <a:t>Berikut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 Cara </a:t>
            </a:r>
            <a:r>
              <a:rPr lang="en-US" sz="1600" b="1" dirty="0" err="1"/>
              <a:t>mencegah</a:t>
            </a:r>
            <a:r>
              <a:rPr lang="en-US" sz="1600" b="1" dirty="0"/>
              <a:t> Blast yang </a:t>
            </a:r>
            <a:r>
              <a:rPr lang="en-US" sz="1600" b="1" dirty="0" err="1"/>
              <a:t>berasal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equipment </a:t>
            </a:r>
            <a:r>
              <a:rPr lang="en-US" sz="1600" b="1" dirty="0" smtClean="0"/>
              <a:t>yang </a:t>
            </a:r>
            <a:r>
              <a:rPr lang="en-US" sz="1600" b="1" dirty="0" err="1" smtClean="0"/>
              <a:t>pemeliharaannya</a:t>
            </a:r>
            <a:r>
              <a:rPr lang="en-US" sz="1600" b="1" dirty="0" smtClean="0"/>
              <a:t> </a:t>
            </a:r>
            <a:r>
              <a:rPr lang="en-US" sz="1600" b="1" dirty="0" err="1"/>
              <a:t>kurang</a:t>
            </a:r>
            <a:r>
              <a:rPr lang="en-US" sz="1600" b="1" dirty="0"/>
              <a:t> </a:t>
            </a:r>
            <a:r>
              <a:rPr lang="en-US" sz="1600" b="1" dirty="0" err="1" smtClean="0"/>
              <a:t>baik</a:t>
            </a:r>
            <a:r>
              <a:rPr lang="en-US" sz="1600" b="1" dirty="0" smtClean="0"/>
              <a:t> :</a:t>
            </a:r>
            <a:endParaRPr lang="en-US" sz="1600" b="1" dirty="0"/>
          </a:p>
          <a:p>
            <a:r>
              <a:rPr lang="en-US" sz="1600" b="1" dirty="0"/>
              <a:t>1.Laksanakan </a:t>
            </a:r>
            <a:r>
              <a:rPr lang="en-US" sz="1600" b="1" dirty="0" err="1"/>
              <a:t>pekerjaan</a:t>
            </a:r>
            <a:r>
              <a:rPr lang="en-US" sz="1600" b="1" dirty="0"/>
              <a:t> </a:t>
            </a:r>
            <a:r>
              <a:rPr lang="en-US" sz="1600" b="1" dirty="0" err="1"/>
              <a:t>Pemeliharaan</a:t>
            </a:r>
            <a:r>
              <a:rPr lang="en-US" sz="1600" b="1" dirty="0"/>
              <a:t> </a:t>
            </a:r>
            <a:r>
              <a:rPr lang="en-US" sz="1600" b="1" dirty="0" smtClean="0"/>
              <a:t>(</a:t>
            </a:r>
            <a:r>
              <a:rPr lang="en-US" sz="1600" b="1" dirty="0"/>
              <a:t>PM, </a:t>
            </a:r>
            <a:r>
              <a:rPr lang="en-US" sz="1600" b="1" dirty="0" err="1"/>
              <a:t>PdM</a:t>
            </a:r>
            <a:r>
              <a:rPr lang="en-US" sz="1600" b="1" dirty="0"/>
              <a:t>,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smtClean="0"/>
              <a:t>CM) </a:t>
            </a:r>
            <a:r>
              <a:rPr lang="en-US" sz="1600" b="1" dirty="0" err="1"/>
              <a:t>sesuai</a:t>
            </a:r>
            <a:r>
              <a:rPr lang="en-US" sz="1600" b="1" dirty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/>
              <a:t> </a:t>
            </a:r>
            <a:r>
              <a:rPr lang="en-US" sz="1600" b="1" dirty="0" err="1" smtClean="0"/>
              <a:t>prosedur-prosedur</a:t>
            </a:r>
            <a:r>
              <a:rPr lang="en-US" sz="1600" b="1" dirty="0" smtClean="0"/>
              <a:t> </a:t>
            </a:r>
            <a:r>
              <a:rPr lang="en-US" sz="1600" b="1" dirty="0" err="1"/>
              <a:t>pemeliharaan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(Maintenance </a:t>
            </a:r>
            <a:r>
              <a:rPr lang="en-US" sz="1600" b="1" dirty="0" err="1" smtClean="0"/>
              <a:t>Prosedures</a:t>
            </a:r>
            <a:r>
              <a:rPr lang="en-US" sz="1600" b="1" dirty="0" smtClean="0"/>
              <a:t>).</a:t>
            </a:r>
            <a:endParaRPr lang="en-US" sz="1600" b="1" dirty="0"/>
          </a:p>
          <a:p>
            <a:r>
              <a:rPr lang="en-US" sz="1600" b="1" dirty="0"/>
              <a:t>2. </a:t>
            </a:r>
            <a:r>
              <a:rPr lang="en-US" sz="1600" b="1" dirty="0" err="1"/>
              <a:t>Lakukan</a:t>
            </a:r>
            <a:r>
              <a:rPr lang="en-US" sz="1600" b="1" dirty="0"/>
              <a:t> JSA </a:t>
            </a:r>
            <a:r>
              <a:rPr lang="en-US" sz="1600" b="1" dirty="0" smtClean="0"/>
              <a:t>(Job Safety Analysis)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setiap</a:t>
            </a:r>
            <a:r>
              <a:rPr lang="en-US" sz="1600" b="1" dirty="0"/>
              <a:t> </a:t>
            </a:r>
            <a:r>
              <a:rPr lang="en-US" sz="1600" b="1" dirty="0" err="1"/>
              <a:t>pekerjaan</a:t>
            </a:r>
            <a:r>
              <a:rPr lang="en-US" sz="1600" b="1" dirty="0"/>
              <a:t> </a:t>
            </a:r>
            <a:r>
              <a:rPr lang="en-US" sz="1600" b="1" dirty="0" err="1"/>
              <a:t>Pemeliharaan</a:t>
            </a:r>
            <a:endParaRPr lang="en-US" sz="1600" b="1" dirty="0"/>
          </a:p>
          <a:p>
            <a:r>
              <a:rPr lang="en-US" sz="1600" b="1" dirty="0"/>
              <a:t>(PM, </a:t>
            </a:r>
            <a:r>
              <a:rPr lang="en-US" sz="1600" b="1" dirty="0" err="1"/>
              <a:t>PdM</a:t>
            </a:r>
            <a:r>
              <a:rPr lang="en-US" sz="1600" b="1" dirty="0"/>
              <a:t>, </a:t>
            </a:r>
            <a:r>
              <a:rPr lang="en-US" sz="1600" b="1" dirty="0" smtClean="0"/>
              <a:t>CM)</a:t>
            </a:r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Pernyataan</a:t>
            </a:r>
            <a:r>
              <a:rPr lang="en-US" sz="1600" b="1" dirty="0" smtClean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diatas</a:t>
            </a:r>
            <a:r>
              <a:rPr lang="en-US" sz="1600" b="1" dirty="0"/>
              <a:t> :</a:t>
            </a:r>
          </a:p>
          <a:p>
            <a:pPr lvl="2"/>
            <a:r>
              <a:rPr lang="en-US" sz="1600" dirty="0"/>
              <a:t>a.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endParaRPr lang="en-US" sz="1600" dirty="0"/>
          </a:p>
          <a:p>
            <a:pPr lvl="2"/>
            <a:r>
              <a:rPr lang="en-US" sz="1600" dirty="0"/>
              <a:t>b.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endParaRPr lang="en-US" sz="1600" dirty="0"/>
          </a:p>
          <a:p>
            <a:pPr lvl="2"/>
            <a:r>
              <a:rPr lang="en-US" sz="1600" dirty="0"/>
              <a:t>c. </a:t>
            </a:r>
            <a:r>
              <a:rPr lang="en-US" sz="1600" dirty="0" err="1"/>
              <a:t>Semuanya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endParaRPr lang="en-US" sz="1600" dirty="0"/>
          </a:p>
          <a:p>
            <a:pPr lvl="2"/>
            <a:r>
              <a:rPr lang="en-US" sz="1600" dirty="0"/>
              <a:t>d. </a:t>
            </a:r>
            <a:r>
              <a:rPr lang="en-US" sz="1600" dirty="0" err="1"/>
              <a:t>Semuanya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70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68719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</a:t>
                      </a:r>
                      <a:r>
                        <a:rPr lang="id-ID" sz="2000" dirty="0" smtClean="0">
                          <a:effectLst/>
                        </a:rPr>
                        <a:t>K3 </a:t>
                      </a:r>
                      <a:r>
                        <a:rPr lang="id-ID" sz="2000" dirty="0">
                          <a:effectLst/>
                        </a:rPr>
                        <a:t>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6669" y="978793"/>
            <a:ext cx="107538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16. </a:t>
            </a:r>
            <a:r>
              <a:rPr lang="en-US" b="1" dirty="0"/>
              <a:t>Yang </a:t>
            </a:r>
            <a:r>
              <a:rPr lang="en-US" b="1" dirty="0" err="1"/>
              <a:t>dimaksud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lain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/>
              <a:t>Shock, Arc &amp; Blast :</a:t>
            </a:r>
          </a:p>
          <a:p>
            <a:r>
              <a:rPr lang="sv-SE" dirty="0"/>
              <a:t>1.Bahaya Induksi Electromagnetic ketika sedang melakukan </a:t>
            </a:r>
            <a:r>
              <a:rPr lang="sv-SE" dirty="0" smtClean="0"/>
              <a:t>pekerjaan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fi-FI" dirty="0"/>
              <a:t>2.Bahaya radiasi ketika sedang melakukan pekerjaan pemeliharaan listrik</a:t>
            </a:r>
          </a:p>
          <a:p>
            <a:r>
              <a:rPr lang="en-US" dirty="0"/>
              <a:t>3.Bahaya </a:t>
            </a:r>
            <a:r>
              <a:rPr lang="en-US" dirty="0" err="1"/>
              <a:t>terpeleset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fi-FI" dirty="0"/>
              <a:t>4.Bahaya jatuh dari ketinggian ketika sedang melakukan </a:t>
            </a:r>
            <a:r>
              <a:rPr lang="fi-FI" dirty="0" smtClean="0"/>
              <a:t>pekerjaan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en-US" dirty="0"/>
              <a:t>5.Bahaya </a:t>
            </a:r>
            <a:r>
              <a:rPr lang="en-US" dirty="0" err="1"/>
              <a:t>tersentuh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en-US" dirty="0"/>
              <a:t>6. Dan lain-lain</a:t>
            </a:r>
          </a:p>
          <a:p>
            <a:pPr lvl="2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2"/>
            <a:r>
              <a:rPr lang="en-US" dirty="0"/>
              <a:t>b.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2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2"/>
            <a:r>
              <a:rPr lang="en-US" dirty="0"/>
              <a:t>d.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17. </a:t>
            </a:r>
            <a:r>
              <a:rPr lang="en-US" b="1" dirty="0"/>
              <a:t>Cara </a:t>
            </a:r>
            <a:r>
              <a:rPr lang="en-US" b="1" dirty="0" err="1"/>
              <a:t>mencegah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lain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/>
              <a:t>Shock, Arc &amp; Blast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Hati-hati</a:t>
            </a:r>
            <a:r>
              <a:rPr lang="en-US" dirty="0"/>
              <a:t>, </a:t>
            </a:r>
            <a:r>
              <a:rPr lang="en-US" dirty="0" err="1"/>
              <a:t>Hindari</a:t>
            </a:r>
            <a:r>
              <a:rPr lang="en-US" dirty="0"/>
              <a:t> Unsafe Condition &amp; Unsafe Acts, </a:t>
            </a:r>
            <a:r>
              <a:rPr lang="en-US" dirty="0" err="1"/>
              <a:t>Gunakan</a:t>
            </a:r>
            <a:r>
              <a:rPr lang="en-US" dirty="0"/>
              <a:t> APD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Patuhi</a:t>
            </a:r>
            <a:r>
              <a:rPr lang="en-US" dirty="0" smtClean="0"/>
              <a:t> </a:t>
            </a:r>
            <a:r>
              <a:rPr lang="en-US" dirty="0" err="1"/>
              <a:t>rambu-rambu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yang </a:t>
            </a:r>
            <a:r>
              <a:rPr lang="en-US" dirty="0" err="1"/>
              <a:t>dipasang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K3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K3 </a:t>
            </a:r>
            <a:r>
              <a:rPr lang="en-US" dirty="0" err="1"/>
              <a:t>Spesialis</a:t>
            </a:r>
            <a:r>
              <a:rPr lang="en-US" dirty="0"/>
              <a:t>.</a:t>
            </a:r>
          </a:p>
          <a:p>
            <a:r>
              <a:rPr lang="en-US" dirty="0"/>
              <a:t>b. </a:t>
            </a:r>
            <a:r>
              <a:rPr lang="en-US" dirty="0" err="1"/>
              <a:t>Hati-hati</a:t>
            </a:r>
            <a:r>
              <a:rPr lang="en-US" dirty="0"/>
              <a:t>, </a:t>
            </a:r>
            <a:r>
              <a:rPr lang="en-US" dirty="0" err="1"/>
              <a:t>Hindari</a:t>
            </a:r>
            <a:r>
              <a:rPr lang="en-US" dirty="0"/>
              <a:t> Unsafe Condition &amp; Unsafe Acts</a:t>
            </a:r>
          </a:p>
          <a:p>
            <a:r>
              <a:rPr lang="en-US" dirty="0"/>
              <a:t>c. </a:t>
            </a:r>
            <a:r>
              <a:rPr lang="en-US" dirty="0" err="1"/>
              <a:t>Gunakan</a:t>
            </a:r>
            <a:r>
              <a:rPr lang="en-US" dirty="0"/>
              <a:t> APD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rambu-rambu</a:t>
            </a:r>
            <a:r>
              <a:rPr lang="en-US" dirty="0"/>
              <a:t> yang </a:t>
            </a:r>
            <a:r>
              <a:rPr lang="en-US" dirty="0" err="1"/>
              <a:t>dipasang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K3</a:t>
            </a:r>
            <a:r>
              <a:rPr lang="en-US" dirty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dan</a:t>
            </a:r>
            <a:r>
              <a:rPr lang="en-US" dirty="0" smtClean="0"/>
              <a:t> K3</a:t>
            </a:r>
            <a:r>
              <a:rPr lang="en-US" dirty="0"/>
              <a:t> </a:t>
            </a:r>
            <a:r>
              <a:rPr lang="en-US" dirty="0" err="1" smtClean="0"/>
              <a:t>Spesialis</a:t>
            </a:r>
            <a:r>
              <a:rPr lang="en-US" dirty="0"/>
              <a:t>.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Patuhi</a:t>
            </a:r>
            <a:r>
              <a:rPr lang="en-US" dirty="0"/>
              <a:t> </a:t>
            </a:r>
            <a:r>
              <a:rPr lang="en-US" dirty="0" err="1" smtClean="0"/>
              <a:t>rambu-rambu</a:t>
            </a:r>
            <a:r>
              <a:rPr lang="en-US" dirty="0"/>
              <a:t> </a:t>
            </a:r>
            <a:r>
              <a:rPr lang="en-US" dirty="0" smtClean="0"/>
              <a:t>yang</a:t>
            </a:r>
            <a:r>
              <a:rPr lang="en-US" dirty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, </a:t>
            </a:r>
            <a:r>
              <a:rPr lang="en-US" dirty="0" err="1" smtClean="0"/>
              <a:t>Patuhi</a:t>
            </a:r>
            <a:r>
              <a:rPr lang="en-US" dirty="0"/>
              <a:t> </a:t>
            </a:r>
            <a:r>
              <a:rPr lang="en-US" dirty="0" err="1" smtClean="0"/>
              <a:t>prinsip-prinsip</a:t>
            </a:r>
            <a:r>
              <a:rPr lang="en-US" dirty="0"/>
              <a:t> </a:t>
            </a:r>
            <a:r>
              <a:rPr lang="en-US" dirty="0" smtClean="0"/>
              <a:t>K3</a:t>
            </a:r>
            <a:r>
              <a:rPr lang="en-US" dirty="0"/>
              <a:t> </a:t>
            </a:r>
            <a:r>
              <a:rPr lang="en-US" dirty="0" err="1" smtClean="0"/>
              <a:t>Umum,dan</a:t>
            </a:r>
            <a:r>
              <a:rPr lang="en-US" dirty="0"/>
              <a:t> </a:t>
            </a:r>
            <a:r>
              <a:rPr lang="en-US" dirty="0" smtClean="0"/>
              <a:t>K3</a:t>
            </a:r>
            <a:r>
              <a:rPr lang="en-US" dirty="0"/>
              <a:t> </a:t>
            </a:r>
            <a:r>
              <a:rPr lang="en-US" dirty="0" err="1" smtClean="0"/>
              <a:t>Spesialis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2539</Words>
  <Application>Microsoft Office PowerPoint</Application>
  <PresentationFormat>Widescreen</PresentationFormat>
  <Paragraphs>381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53</cp:revision>
  <dcterms:created xsi:type="dcterms:W3CDTF">2020-11-18T17:11:53Z</dcterms:created>
  <dcterms:modified xsi:type="dcterms:W3CDTF">2023-02-20T12:52:36Z</dcterms:modified>
</cp:coreProperties>
</file>