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5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5" r:id="rId17"/>
    <p:sldId id="280" r:id="rId18"/>
    <p:sldId id="281" r:id="rId19"/>
    <p:sldId id="282" r:id="rId20"/>
    <p:sldId id="283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886-5760-481E-B773-2233FF0D718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8BF-AF6C-4939-A3E6-C3741C2A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886-5760-481E-B773-2233FF0D718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8BF-AF6C-4939-A3E6-C3741C2A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2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886-5760-481E-B773-2233FF0D718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8BF-AF6C-4939-A3E6-C3741C2A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1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886-5760-481E-B773-2233FF0D718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8BF-AF6C-4939-A3E6-C3741C2A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0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886-5760-481E-B773-2233FF0D718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8BF-AF6C-4939-A3E6-C3741C2A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886-5760-481E-B773-2233FF0D718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8BF-AF6C-4939-A3E6-C3741C2A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8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886-5760-481E-B773-2233FF0D718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8BF-AF6C-4939-A3E6-C3741C2A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9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886-5760-481E-B773-2233FF0D718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8BF-AF6C-4939-A3E6-C3741C2A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886-5760-481E-B773-2233FF0D718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8BF-AF6C-4939-A3E6-C3741C2A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7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886-5760-481E-B773-2233FF0D718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8BF-AF6C-4939-A3E6-C3741C2A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7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886-5760-481E-B773-2233FF0D718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8BF-AF6C-4939-A3E6-C3741C2A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4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0886-5760-481E-B773-2233FF0D718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228BF-AF6C-4939-A3E6-C3741C2A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3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64958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1" y="1063265"/>
            <a:ext cx="10515600" cy="4499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" marR="0">
              <a:spcBef>
                <a:spcPts val="0"/>
              </a:spcBef>
              <a:spcAft>
                <a:spcPts val="0"/>
              </a:spcAft>
              <a:tabLst>
                <a:tab pos="180340" algn="l"/>
                <a:tab pos="360045" algn="l"/>
              </a:tabLst>
            </a:pPr>
            <a:r>
              <a:rPr lang="id-ID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Beri tanda lingkaran pada huruf jawaban a,b,c,d yang Saudara anggap benar.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45"/>
              </a:lnSpc>
            </a:pP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9870" marR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enis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Pengaman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Hubung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Singkat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Pada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Sirkit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Motor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Pompa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Hydrant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atau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Spinkler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Adalah</a:t>
            </a:r>
            <a:r>
              <a:rPr lang="id-ID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7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0"/>
              </a:lnSpc>
            </a:pP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>
              <a:spcBef>
                <a:spcPts val="0"/>
              </a:spcBef>
              <a:spcAft>
                <a:spcPts val="0"/>
              </a:spcAft>
              <a:tabLst>
                <a:tab pos="4966335" algn="l"/>
              </a:tabLst>
            </a:pP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a.  Earth Leakage Circuit Breaker (ELCB) yang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sangat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peka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terhadap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arus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bumi</a:t>
            </a:r>
            <a:r>
              <a:rPr lang="id-ID" sz="1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>
              <a:spcBef>
                <a:spcPts val="0"/>
              </a:spcBef>
              <a:spcAft>
                <a:spcPts val="0"/>
              </a:spcAft>
              <a:tabLst>
                <a:tab pos="4966335" algn="l"/>
              </a:tabLst>
            </a:pP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b.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Circuit Breaker (CB)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arus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jatuh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minimal 600%.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c.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Arrester Grounding,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pengaman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arus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lebih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beda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potensial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d.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 Fuse type class 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rating voltage 250 V s/d 600 V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325"/>
              </a:lnSpc>
            </a:pP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tabLst>
                <a:tab pos="2865755" algn="ctr"/>
                <a:tab pos="5731510" algn="r"/>
              </a:tabLst>
            </a:pPr>
            <a:r>
              <a:rPr lang="id-ID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Menurut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Ketentuan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PUIL 2011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Tegangan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Sentuh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(AC) Yang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Berbahaya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Adalah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id-ID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: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tabLst>
                <a:tab pos="2865755" algn="ctr"/>
                <a:tab pos="5731510" algn="r"/>
              </a:tabLs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30"/>
              </a:lnSpc>
            </a:pP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166370" algn="l"/>
              </a:tabLst>
            </a:pP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Lebih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25 V,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ruangan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lembab</a:t>
            </a:r>
            <a:endParaRPr lang="en-US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179070" algn="l"/>
              </a:tabLst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Kurang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50 V,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ruangan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lembab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166370" algn="l"/>
              </a:tabLst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Lebih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12 V,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ruangan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lembab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179070" algn="l"/>
              </a:tabLst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Kurang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120 V,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ruangan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lembab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59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770514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78285" y="1341223"/>
            <a:ext cx="105907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/>
              <a:t>18. </a:t>
            </a:r>
            <a:r>
              <a:rPr lang="sv-SE" dirty="0"/>
              <a:t>CHECK LIST Pemeriksaan dan dan pengawasan persyaratan K3 alat-alat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Insulation (</a:t>
            </a:r>
            <a:r>
              <a:rPr lang="en-US" dirty="0" err="1"/>
              <a:t>isolasi</a:t>
            </a:r>
            <a:r>
              <a:rPr lang="en-US" dirty="0"/>
              <a:t>)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Short Circuit yang </a:t>
            </a:r>
            <a:r>
              <a:rPr lang="en-US" dirty="0" err="1"/>
              <a:t>menyebabkan</a:t>
            </a:r>
            <a:r>
              <a:rPr lang="en-US" dirty="0"/>
              <a:t> Shock, Arc &amp; Blast.</a:t>
            </a:r>
          </a:p>
          <a:p>
            <a:r>
              <a:rPr lang="en-US" dirty="0"/>
              <a:t>1.Teknologi </a:t>
            </a:r>
            <a:r>
              <a:rPr lang="en-US" dirty="0" err="1"/>
              <a:t>kesatu</a:t>
            </a:r>
            <a:r>
              <a:rPr lang="en-US" dirty="0"/>
              <a:t> (paling </a:t>
            </a:r>
            <a:r>
              <a:rPr lang="en-US" dirty="0" err="1"/>
              <a:t>awal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Insulation Resistance Tester (</a:t>
            </a:r>
            <a:r>
              <a:rPr lang="en-US" dirty="0" err="1"/>
              <a:t>Meger</a:t>
            </a:r>
            <a:r>
              <a:rPr lang="nl-NL" dirty="0"/>
              <a:t>) : </a:t>
            </a:r>
          </a:p>
          <a:p>
            <a:r>
              <a:rPr lang="nl-NL" dirty="0"/>
              <a:t>Untuk Tegangan Rendah s/d Tegangan Menengah. </a:t>
            </a:r>
            <a:r>
              <a:rPr lang="en-US" dirty="0"/>
              <a:t>Rule of Thumb : Insulation Resistance minimum = 1000 Ohm/Volt.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didunia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+ 1 </a:t>
            </a:r>
            <a:r>
              <a:rPr lang="en-US" dirty="0" err="1"/>
              <a:t>MOhm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(kV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isolasi</a:t>
            </a:r>
            <a:r>
              <a:rPr lang="en-US" dirty="0"/>
              <a:t>) + 1 </a:t>
            </a:r>
            <a:r>
              <a:rPr lang="en-US" dirty="0" err="1"/>
              <a:t>MOhm</a:t>
            </a:r>
            <a:r>
              <a:rPr lang="en-US" dirty="0"/>
              <a:t>.</a:t>
            </a:r>
          </a:p>
          <a:p>
            <a:r>
              <a:rPr lang="sv-SE" dirty="0"/>
              <a:t>Jika tegangan operasi kabel berisolasi 220 Volt, maka Insulation Resistance </a:t>
            </a:r>
            <a:r>
              <a:rPr lang="en-US" dirty="0"/>
              <a:t>minimum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lvl="2"/>
            <a:r>
              <a:rPr lang="en-US" dirty="0"/>
              <a:t>a. = 1,21 </a:t>
            </a:r>
            <a:r>
              <a:rPr lang="en-US" dirty="0" err="1"/>
              <a:t>Mohm</a:t>
            </a:r>
            <a:r>
              <a:rPr lang="en-US" dirty="0"/>
              <a:t>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b. = 1,22 </a:t>
            </a:r>
            <a:r>
              <a:rPr lang="en-US" dirty="0" err="1">
                <a:solidFill>
                  <a:srgbClr val="FF0000"/>
                </a:solidFill>
              </a:rPr>
              <a:t>Mohm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en-US" dirty="0"/>
              <a:t>c. = 1,23 </a:t>
            </a:r>
            <a:r>
              <a:rPr lang="en-US" dirty="0" err="1"/>
              <a:t>Mohm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d. = 1,24 </a:t>
            </a:r>
            <a:r>
              <a:rPr lang="en-US" dirty="0" err="1"/>
              <a:t>Mohm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/>
              <a:t>19. Insulation Resistance Test </a:t>
            </a:r>
            <a:r>
              <a:rPr lang="en-US" b="1" dirty="0" err="1"/>
              <a:t>merupakan</a:t>
            </a:r>
            <a:r>
              <a:rPr lang="en-US" b="1" dirty="0"/>
              <a:t> :</a:t>
            </a:r>
          </a:p>
          <a:p>
            <a:pPr lvl="2"/>
            <a:r>
              <a:rPr lang="en-US" dirty="0"/>
              <a:t>a. “Indication Test”</a:t>
            </a:r>
          </a:p>
          <a:p>
            <a:pPr lvl="2"/>
            <a:r>
              <a:rPr lang="en-US" dirty="0"/>
              <a:t>b. “Measurement Test”</a:t>
            </a:r>
          </a:p>
          <a:p>
            <a:pPr lvl="2"/>
            <a:r>
              <a:rPr lang="en-US" dirty="0"/>
              <a:t>c. “Information Test”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d. “Go or No Go Test”</a:t>
            </a:r>
          </a:p>
        </p:txBody>
      </p:sp>
    </p:spTree>
    <p:extLst>
      <p:ext uri="{BB962C8B-B14F-4D97-AF65-F5344CB8AC3E}">
        <p14:creationId xmlns:p14="http://schemas.microsoft.com/office/powerpoint/2010/main" val="259449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55327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6823" y="980370"/>
            <a:ext cx="107667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20.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 </a:t>
            </a:r>
            <a:r>
              <a:rPr lang="en-US" dirty="0" err="1"/>
              <a:t>adalah</a:t>
            </a:r>
            <a:r>
              <a:rPr lang="en-US" dirty="0"/>
              <a:t> “Polarization Index (P.I) Test” :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equipment yang </a:t>
            </a:r>
            <a:r>
              <a:rPr lang="en-US" dirty="0" err="1"/>
              <a:t>ada</a:t>
            </a:r>
            <a:r>
              <a:rPr lang="en-US" dirty="0"/>
              <a:t> winding-</a:t>
            </a:r>
            <a:r>
              <a:rPr lang="en-US" dirty="0" err="1"/>
              <a:t>nya</a:t>
            </a:r>
            <a:r>
              <a:rPr lang="en-US" dirty="0"/>
              <a:t>,  </a:t>
            </a:r>
          </a:p>
          <a:p>
            <a:r>
              <a:rPr lang="en-US" dirty="0"/>
              <a:t>       </a:t>
            </a:r>
            <a:r>
              <a:rPr lang="en-US" dirty="0" err="1"/>
              <a:t>misalnya</a:t>
            </a:r>
            <a:r>
              <a:rPr lang="en-US" dirty="0"/>
              <a:t> Motor, Generator, </a:t>
            </a:r>
            <a:r>
              <a:rPr lang="en-US" dirty="0" err="1"/>
              <a:t>Transformator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s/d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Menengah</a:t>
            </a:r>
            <a:r>
              <a:rPr lang="en-US" dirty="0"/>
              <a:t>.</a:t>
            </a:r>
          </a:p>
          <a:p>
            <a:r>
              <a:rPr lang="en-US" dirty="0"/>
              <a:t>       </a:t>
            </a:r>
            <a:r>
              <a:rPr lang="en-US" dirty="0" err="1"/>
              <a:t>Hasilnya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&lt; 1.0 = </a:t>
            </a:r>
            <a:r>
              <a:rPr lang="en-US" dirty="0" err="1"/>
              <a:t>Bahaya</a:t>
            </a:r>
            <a:r>
              <a:rPr lang="en-US" dirty="0"/>
              <a:t>           1.0 - 1.4 = </a:t>
            </a:r>
            <a:r>
              <a:rPr lang="en-US" dirty="0" err="1"/>
              <a:t>Jelek</a:t>
            </a:r>
            <a:r>
              <a:rPr lang="en-US" dirty="0"/>
              <a:t>              1.5 - 1.9 =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dipertanyakan</a:t>
            </a:r>
            <a:endParaRPr lang="en-US" dirty="0"/>
          </a:p>
          <a:p>
            <a:pPr lvl="2"/>
            <a:r>
              <a:rPr lang="en-US" dirty="0"/>
              <a:t>2.0 – 2.9 = </a:t>
            </a:r>
            <a:r>
              <a:rPr lang="en-US" dirty="0" err="1"/>
              <a:t>Lumayan</a:t>
            </a:r>
            <a:r>
              <a:rPr lang="en-US" dirty="0"/>
              <a:t>            3.0 – 4.0 = </a:t>
            </a:r>
            <a:r>
              <a:rPr lang="en-US" dirty="0" err="1"/>
              <a:t>Bagus</a:t>
            </a:r>
            <a:r>
              <a:rPr lang="en-US" dirty="0"/>
              <a:t>                 &gt; 4.0 =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bagus</a:t>
            </a:r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PI </a:t>
            </a:r>
            <a:r>
              <a:rPr lang="en-US" dirty="0" err="1"/>
              <a:t>pada</a:t>
            </a:r>
            <a:r>
              <a:rPr lang="en-US" dirty="0"/>
              <a:t> winding </a:t>
            </a:r>
            <a:r>
              <a:rPr lang="en-US" dirty="0" err="1"/>
              <a:t>Transformator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= 1,3, </a:t>
            </a:r>
            <a:r>
              <a:rPr lang="en-US" dirty="0" err="1"/>
              <a:t>berarti</a:t>
            </a:r>
            <a:r>
              <a:rPr lang="en-US" dirty="0"/>
              <a:t> :</a:t>
            </a:r>
          </a:p>
          <a:p>
            <a:r>
              <a:rPr lang="en-US" dirty="0"/>
              <a:t>a. Winding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Transformator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kotor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terkontaminasi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b. Winding </a:t>
            </a:r>
            <a:r>
              <a:rPr lang="en-US" dirty="0" err="1">
                <a:solidFill>
                  <a:srgbClr val="FF0000"/>
                </a:solidFill>
              </a:rPr>
              <a:t>pada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Transformator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tersebut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lembab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kotor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terkontaminasi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c. Winding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Transformator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agak</a:t>
            </a:r>
            <a:r>
              <a:rPr lang="en-US" dirty="0"/>
              <a:t> </a:t>
            </a:r>
            <a:r>
              <a:rPr lang="en-US" dirty="0" err="1"/>
              <a:t>kotor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agak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kotoran</a:t>
            </a:r>
            <a:r>
              <a:rPr lang="en-US" dirty="0"/>
              <a:t> </a:t>
            </a:r>
            <a:r>
              <a:rPr lang="en-US" dirty="0" err="1"/>
              <a:t>kontaminasi</a:t>
            </a:r>
            <a:endParaRPr lang="en-US" dirty="0"/>
          </a:p>
          <a:p>
            <a:r>
              <a:rPr lang="en-US" dirty="0"/>
              <a:t>d. Winding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Transformator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kotoran</a:t>
            </a:r>
            <a:r>
              <a:rPr lang="en-US" dirty="0"/>
              <a:t> </a:t>
            </a:r>
            <a:r>
              <a:rPr lang="en-US" dirty="0" err="1"/>
              <a:t>kontaminasi</a:t>
            </a:r>
            <a:r>
              <a:rPr lang="en-US" dirty="0"/>
              <a:t>             </a:t>
            </a:r>
          </a:p>
          <a:p>
            <a:endParaRPr lang="en-US" b="1" dirty="0"/>
          </a:p>
          <a:p>
            <a:r>
              <a:rPr lang="en-US" b="1" dirty="0"/>
              <a:t>21. </a:t>
            </a:r>
            <a:r>
              <a:rPr lang="en-US" dirty="0" err="1"/>
              <a:t>Sesuai</a:t>
            </a:r>
            <a:r>
              <a:rPr lang="en-US" dirty="0"/>
              <a:t> PUIL 2011 </a:t>
            </a:r>
            <a:r>
              <a:rPr lang="en-US" dirty="0" err="1"/>
              <a:t>ketentuan</a:t>
            </a:r>
            <a:r>
              <a:rPr lang="en-US" dirty="0"/>
              <a:t> 510.5.3.1 </a:t>
            </a:r>
            <a:r>
              <a:rPr lang="en-US" dirty="0" err="1"/>
              <a:t>halaman</a:t>
            </a:r>
            <a:r>
              <a:rPr lang="en-US" dirty="0"/>
              <a:t> 400 </a:t>
            </a:r>
            <a:r>
              <a:rPr lang="en-US" dirty="0" err="1"/>
              <a:t>dari</a:t>
            </a:r>
            <a:r>
              <a:rPr lang="en-US" dirty="0"/>
              <a:t> 639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fi-FI" dirty="0"/>
              <a:t>K.52.3.4 pada PUIL 2011 Amademen 1 tahun 2013, halaman 121 dari 154, </a:t>
            </a:r>
            <a:r>
              <a:rPr lang="en-US" dirty="0" err="1"/>
              <a:t>Kabel</a:t>
            </a:r>
            <a:r>
              <a:rPr lang="en-US" dirty="0"/>
              <a:t> NYM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motor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fi-FI" dirty="0"/>
              <a:t>lebih aman, ukuran kawat dinaikkan satu step):</a:t>
            </a:r>
          </a:p>
          <a:p>
            <a:r>
              <a:rPr lang="en-US" dirty="0"/>
              <a:t>a. </a:t>
            </a:r>
            <a:r>
              <a:rPr lang="en-US" dirty="0" err="1"/>
              <a:t>Berukuran</a:t>
            </a:r>
            <a:r>
              <a:rPr lang="en-US" dirty="0"/>
              <a:t> 6 mm2</a:t>
            </a:r>
          </a:p>
          <a:p>
            <a:r>
              <a:rPr lang="en-US" dirty="0"/>
              <a:t>b. </a:t>
            </a:r>
            <a:r>
              <a:rPr lang="en-US" dirty="0" err="1"/>
              <a:t>Berukuran</a:t>
            </a:r>
            <a:r>
              <a:rPr lang="en-US" dirty="0"/>
              <a:t> 4 mm2</a:t>
            </a:r>
          </a:p>
          <a:p>
            <a:r>
              <a:rPr lang="en-US" dirty="0">
                <a:solidFill>
                  <a:srgbClr val="FF0000"/>
                </a:solidFill>
              </a:rPr>
              <a:t>c. </a:t>
            </a:r>
            <a:r>
              <a:rPr lang="en-US" dirty="0" err="1">
                <a:solidFill>
                  <a:srgbClr val="FF0000"/>
                </a:solidFill>
              </a:rPr>
              <a:t>Berukuran</a:t>
            </a:r>
            <a:r>
              <a:rPr lang="en-US" dirty="0">
                <a:solidFill>
                  <a:srgbClr val="FF0000"/>
                </a:solidFill>
              </a:rPr>
              <a:t> 2,5 mm2</a:t>
            </a:r>
          </a:p>
          <a:p>
            <a:r>
              <a:rPr lang="en-US" dirty="0"/>
              <a:t>d. </a:t>
            </a:r>
            <a:r>
              <a:rPr lang="en-US" dirty="0" err="1"/>
              <a:t>Berukuran</a:t>
            </a:r>
            <a:r>
              <a:rPr lang="en-US" dirty="0"/>
              <a:t> 1,5 mm2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5646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90537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05307" y="1262713"/>
            <a:ext cx="106508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000" b="1" dirty="0"/>
              <a:t>22. Yang dimaksudkan sebagai Mesin Listrik dalam Pemanfaatan adalah :</a:t>
            </a:r>
          </a:p>
          <a:p>
            <a:r>
              <a:rPr lang="en-US" sz="2000" dirty="0"/>
              <a:t>a. </a:t>
            </a:r>
            <a:r>
              <a:rPr lang="en-US" sz="2000" dirty="0" err="1">
                <a:solidFill>
                  <a:srgbClr val="FF0000"/>
                </a:solidFill>
              </a:rPr>
              <a:t>Transformator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Satu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Fasa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Transformator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Tiga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Fasa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Transformator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Khusus</a:t>
            </a:r>
            <a:r>
              <a:rPr lang="en-US" sz="2000" dirty="0">
                <a:solidFill>
                  <a:srgbClr val="FF0000"/>
                </a:solidFill>
              </a:rPr>
              <a:t> (</a:t>
            </a:r>
            <a:r>
              <a:rPr lang="en-US" sz="2000" dirty="0" err="1">
                <a:solidFill>
                  <a:srgbClr val="FF0000"/>
                </a:solidFill>
              </a:rPr>
              <a:t>Autotransformator</a:t>
            </a:r>
            <a:r>
              <a:rPr lang="en-US" sz="2000" dirty="0">
                <a:solidFill>
                  <a:srgbClr val="FF0000"/>
                </a:solidFill>
              </a:rPr>
              <a:t>,  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</a:t>
            </a:r>
            <a:r>
              <a:rPr lang="en-US" sz="2000" dirty="0" err="1">
                <a:solidFill>
                  <a:srgbClr val="FF0000"/>
                </a:solidFill>
              </a:rPr>
              <a:t>Transformator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Pengukuran</a:t>
            </a:r>
            <a:r>
              <a:rPr lang="en-US" sz="2000" dirty="0">
                <a:solidFill>
                  <a:srgbClr val="FF0000"/>
                </a:solidFill>
              </a:rPr>
              <a:t>), Generator </a:t>
            </a:r>
            <a:r>
              <a:rPr lang="en-US" sz="2000" dirty="0" err="1">
                <a:solidFill>
                  <a:srgbClr val="FF0000"/>
                </a:solidFill>
              </a:rPr>
              <a:t>Arus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Searah</a:t>
            </a:r>
            <a:r>
              <a:rPr lang="en-US" sz="2000" dirty="0">
                <a:solidFill>
                  <a:srgbClr val="FF0000"/>
                </a:solidFill>
              </a:rPr>
              <a:t>, Motor </a:t>
            </a:r>
            <a:r>
              <a:rPr lang="en-US" sz="2000" dirty="0" err="1">
                <a:solidFill>
                  <a:srgbClr val="FF0000"/>
                </a:solidFill>
              </a:rPr>
              <a:t>Arus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sv-SE" sz="2000" dirty="0">
                <a:solidFill>
                  <a:srgbClr val="FF0000"/>
                </a:solidFill>
              </a:rPr>
              <a:t>Searah, Motor Induksi Tiga Fasa,     </a:t>
            </a:r>
          </a:p>
          <a:p>
            <a:r>
              <a:rPr lang="sv-SE" sz="2000" dirty="0">
                <a:solidFill>
                  <a:srgbClr val="FF0000"/>
                </a:solidFill>
              </a:rPr>
              <a:t>     Generator Sinkron, Motor Sinkron, Motor Satu Fasa, </a:t>
            </a:r>
            <a:r>
              <a:rPr lang="en-US" sz="2000" dirty="0">
                <a:solidFill>
                  <a:srgbClr val="FF0000"/>
                </a:solidFill>
              </a:rPr>
              <a:t>Generator Set.</a:t>
            </a:r>
          </a:p>
          <a:p>
            <a:r>
              <a:rPr lang="en-US" sz="2000" dirty="0"/>
              <a:t>b. </a:t>
            </a:r>
            <a:r>
              <a:rPr lang="en-US" sz="2000" dirty="0" err="1"/>
              <a:t>Transformator</a:t>
            </a:r>
            <a:r>
              <a:rPr lang="en-US" sz="2000" dirty="0"/>
              <a:t> </a:t>
            </a:r>
            <a:r>
              <a:rPr lang="en-US" sz="2000" dirty="0" err="1"/>
              <a:t>Arus</a:t>
            </a:r>
            <a:r>
              <a:rPr lang="en-US" sz="2000" dirty="0"/>
              <a:t>, </a:t>
            </a:r>
            <a:r>
              <a:rPr lang="en-US" sz="2000" dirty="0" err="1"/>
              <a:t>Transformator</a:t>
            </a:r>
            <a:r>
              <a:rPr lang="en-US" sz="2000" dirty="0"/>
              <a:t> </a:t>
            </a:r>
            <a:r>
              <a:rPr lang="en-US" sz="2000" dirty="0" err="1"/>
              <a:t>Potensial</a:t>
            </a:r>
            <a:r>
              <a:rPr lang="en-US" sz="2000" dirty="0"/>
              <a:t>, </a:t>
            </a:r>
            <a:r>
              <a:rPr lang="en-US" sz="2000" dirty="0" err="1"/>
              <a:t>Transformator</a:t>
            </a:r>
            <a:r>
              <a:rPr lang="en-US" sz="2000" dirty="0"/>
              <a:t> </a:t>
            </a:r>
            <a:r>
              <a:rPr lang="en-US" sz="2000" dirty="0" err="1"/>
              <a:t>Khusus</a:t>
            </a:r>
            <a:r>
              <a:rPr lang="en-US" sz="2000" dirty="0"/>
              <a:t> (</a:t>
            </a:r>
            <a:r>
              <a:rPr lang="en-US" sz="2000" dirty="0" err="1"/>
              <a:t>Autotransformator</a:t>
            </a:r>
            <a:r>
              <a:rPr lang="en-US" sz="2000" dirty="0"/>
              <a:t>,    </a:t>
            </a:r>
          </a:p>
          <a:p>
            <a:r>
              <a:rPr lang="en-US" sz="2000" dirty="0"/>
              <a:t>     </a:t>
            </a:r>
            <a:r>
              <a:rPr lang="en-US" sz="2000" dirty="0" err="1"/>
              <a:t>Transformator</a:t>
            </a:r>
            <a:r>
              <a:rPr lang="en-US" sz="2000" dirty="0"/>
              <a:t> </a:t>
            </a:r>
            <a:r>
              <a:rPr lang="en-US" sz="2000" dirty="0" err="1"/>
              <a:t>Pengukuran</a:t>
            </a:r>
            <a:r>
              <a:rPr lang="en-US" sz="2000" dirty="0"/>
              <a:t>), Generator </a:t>
            </a:r>
            <a:r>
              <a:rPr lang="en-US" sz="2000" dirty="0" err="1"/>
              <a:t>Arus</a:t>
            </a:r>
            <a:r>
              <a:rPr lang="en-US" sz="2000" dirty="0"/>
              <a:t> </a:t>
            </a:r>
            <a:r>
              <a:rPr lang="en-US" sz="2000" dirty="0" err="1"/>
              <a:t>Searah</a:t>
            </a:r>
            <a:r>
              <a:rPr lang="en-US" sz="2000" dirty="0"/>
              <a:t>, Motor </a:t>
            </a:r>
            <a:r>
              <a:rPr lang="en-US" sz="2000" dirty="0" err="1"/>
              <a:t>Arus</a:t>
            </a:r>
            <a:r>
              <a:rPr lang="en-US" sz="2000" dirty="0"/>
              <a:t> </a:t>
            </a:r>
            <a:r>
              <a:rPr lang="sv-SE" sz="2000" dirty="0"/>
              <a:t>Searah, Motor Induksi Tiga Fasa,   </a:t>
            </a:r>
          </a:p>
          <a:p>
            <a:r>
              <a:rPr lang="sv-SE" sz="2000" dirty="0"/>
              <a:t>     Generator Sinkron, Motor Sinkron, Motor Satu Fasa, </a:t>
            </a:r>
            <a:r>
              <a:rPr lang="en-US" sz="2000" dirty="0"/>
              <a:t>Generator PLTD.</a:t>
            </a:r>
          </a:p>
          <a:p>
            <a:r>
              <a:rPr lang="en-US" sz="2000" dirty="0"/>
              <a:t>c. </a:t>
            </a:r>
            <a:r>
              <a:rPr lang="en-US" sz="2000" dirty="0" err="1"/>
              <a:t>Transformator</a:t>
            </a:r>
            <a:r>
              <a:rPr lang="en-US" sz="2000" dirty="0"/>
              <a:t> </a:t>
            </a:r>
            <a:r>
              <a:rPr lang="en-US" sz="2000" dirty="0" err="1"/>
              <a:t>Frekwensi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, </a:t>
            </a:r>
            <a:r>
              <a:rPr lang="en-US" sz="2000" dirty="0" err="1"/>
              <a:t>Transformator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 </a:t>
            </a:r>
            <a:r>
              <a:rPr lang="en-US" sz="2000" dirty="0" err="1"/>
              <a:t>Fasa</a:t>
            </a:r>
            <a:r>
              <a:rPr lang="en-US" sz="2000" dirty="0"/>
              <a:t>, </a:t>
            </a:r>
            <a:r>
              <a:rPr lang="en-US" sz="2000" dirty="0" err="1"/>
              <a:t>Transformator</a:t>
            </a:r>
            <a:r>
              <a:rPr lang="en-US" sz="2000" dirty="0"/>
              <a:t> </a:t>
            </a:r>
            <a:r>
              <a:rPr lang="en-US" sz="2000" dirty="0" err="1"/>
              <a:t>Khusus</a:t>
            </a:r>
            <a:r>
              <a:rPr lang="en-US" sz="2000" dirty="0"/>
              <a:t>   </a:t>
            </a:r>
          </a:p>
          <a:p>
            <a:r>
              <a:rPr lang="en-US" sz="2000" dirty="0"/>
              <a:t>     (</a:t>
            </a:r>
            <a:r>
              <a:rPr lang="en-US" sz="2000" dirty="0" err="1"/>
              <a:t>Autotransformator</a:t>
            </a:r>
            <a:r>
              <a:rPr lang="en-US" sz="2000" dirty="0"/>
              <a:t>, </a:t>
            </a:r>
            <a:r>
              <a:rPr lang="en-US" sz="2000" dirty="0" err="1"/>
              <a:t>Transformator</a:t>
            </a:r>
            <a:r>
              <a:rPr lang="en-US" sz="2000" dirty="0"/>
              <a:t> </a:t>
            </a:r>
            <a:r>
              <a:rPr lang="en-US" sz="2000" dirty="0" err="1"/>
              <a:t>Pengukuran</a:t>
            </a:r>
            <a:r>
              <a:rPr lang="en-US" sz="2000" dirty="0"/>
              <a:t>), Generator </a:t>
            </a:r>
            <a:r>
              <a:rPr lang="en-US" sz="2000" dirty="0" err="1"/>
              <a:t>Arus</a:t>
            </a:r>
            <a:r>
              <a:rPr lang="en-US" sz="2000" dirty="0"/>
              <a:t> </a:t>
            </a:r>
            <a:r>
              <a:rPr lang="en-US" sz="2000" dirty="0" err="1"/>
              <a:t>Searah</a:t>
            </a:r>
            <a:r>
              <a:rPr lang="en-US" sz="2000" dirty="0"/>
              <a:t>, Motor </a:t>
            </a:r>
            <a:r>
              <a:rPr lang="en-US" sz="2000" dirty="0" err="1"/>
              <a:t>Arus</a:t>
            </a:r>
            <a:r>
              <a:rPr lang="en-US" sz="2000" dirty="0"/>
              <a:t> </a:t>
            </a:r>
            <a:r>
              <a:rPr lang="sv-SE" sz="2000" dirty="0"/>
              <a:t>Searah,  </a:t>
            </a:r>
          </a:p>
          <a:p>
            <a:r>
              <a:rPr lang="sv-SE" sz="2000" dirty="0"/>
              <a:t>     Motor Induksi Tiga Fasa, Generator Sinkron, Motor Sinkron, Motor Satu Fasa, </a:t>
            </a:r>
            <a:r>
              <a:rPr lang="en-US" sz="2000" dirty="0"/>
              <a:t>Generator PLTU.</a:t>
            </a:r>
          </a:p>
          <a:p>
            <a:r>
              <a:rPr lang="pt-BR" sz="2000" dirty="0"/>
              <a:t>d. Transformator Auto, Transformator Tiga Fasa, Transformator Khusus </a:t>
            </a:r>
            <a:r>
              <a:rPr lang="en-US" sz="2000" dirty="0"/>
              <a:t>(</a:t>
            </a:r>
            <a:r>
              <a:rPr lang="en-US" sz="2000" dirty="0" err="1"/>
              <a:t>Autotransformator</a:t>
            </a:r>
            <a:r>
              <a:rPr lang="en-US" sz="2000" dirty="0"/>
              <a:t>, </a:t>
            </a:r>
          </a:p>
          <a:p>
            <a:r>
              <a:rPr lang="en-US" sz="2000" dirty="0"/>
              <a:t>     </a:t>
            </a:r>
            <a:r>
              <a:rPr lang="en-US" sz="2000" dirty="0" err="1"/>
              <a:t>Transformator</a:t>
            </a:r>
            <a:r>
              <a:rPr lang="en-US" sz="2000" dirty="0"/>
              <a:t> </a:t>
            </a:r>
            <a:r>
              <a:rPr lang="en-US" sz="2000" dirty="0" err="1"/>
              <a:t>Pengukuran</a:t>
            </a:r>
            <a:r>
              <a:rPr lang="en-US" sz="2000" dirty="0"/>
              <a:t>), Generator </a:t>
            </a:r>
            <a:r>
              <a:rPr lang="en-US" sz="2000" dirty="0" err="1"/>
              <a:t>Arus</a:t>
            </a:r>
            <a:r>
              <a:rPr lang="en-US" sz="2000" dirty="0"/>
              <a:t> </a:t>
            </a:r>
            <a:r>
              <a:rPr lang="en-US" sz="2000" dirty="0" err="1"/>
              <a:t>Searah</a:t>
            </a:r>
            <a:r>
              <a:rPr lang="en-US" sz="2000" dirty="0"/>
              <a:t>, Motor </a:t>
            </a:r>
            <a:r>
              <a:rPr lang="en-US" sz="2000" dirty="0" err="1"/>
              <a:t>Arus</a:t>
            </a:r>
            <a:r>
              <a:rPr lang="en-US" sz="2000" dirty="0"/>
              <a:t> </a:t>
            </a:r>
            <a:r>
              <a:rPr lang="sv-SE" sz="2000" dirty="0"/>
              <a:t>Searah, Motor Induksi Tiga Fasa,                                                                                                                                     </a:t>
            </a:r>
          </a:p>
          <a:p>
            <a:r>
              <a:rPr lang="sv-SE" sz="2000" dirty="0"/>
              <a:t>     Generator Sinkron, Motor Sinkron, Motor Satu Fasa, </a:t>
            </a:r>
            <a:r>
              <a:rPr lang="en-US" sz="2000" dirty="0"/>
              <a:t>Generator PLTG.</a:t>
            </a:r>
          </a:p>
        </p:txBody>
      </p:sp>
    </p:spTree>
    <p:extLst>
      <p:ext uri="{BB962C8B-B14F-4D97-AF65-F5344CB8AC3E}">
        <p14:creationId xmlns:p14="http://schemas.microsoft.com/office/powerpoint/2010/main" val="75515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19928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25061" y="1141929"/>
            <a:ext cx="1063646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000" b="1" dirty="0"/>
              <a:t>23.Agar mata kita tetap sehat maka Tingkat pencahayaan </a:t>
            </a:r>
            <a:r>
              <a:rPr lang="en-US" sz="2000" b="1" dirty="0"/>
              <a:t>(lux)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Ruang</a:t>
            </a:r>
            <a:r>
              <a:rPr lang="en-US" sz="2000" b="1" dirty="0"/>
              <a:t> </a:t>
            </a:r>
            <a:r>
              <a:rPr lang="en-US" sz="2000" b="1" dirty="0" err="1"/>
              <a:t>kerja</a:t>
            </a:r>
            <a:r>
              <a:rPr lang="en-US" sz="2000" b="1" dirty="0"/>
              <a:t> di </a:t>
            </a:r>
            <a:r>
              <a:rPr lang="en-US" sz="2000" b="1" dirty="0" err="1"/>
              <a:t>Perkantoran</a:t>
            </a:r>
            <a:r>
              <a:rPr lang="en-US" sz="2000" b="1" dirty="0"/>
              <a:t>  </a:t>
            </a:r>
          </a:p>
          <a:p>
            <a:r>
              <a:rPr lang="en-US" sz="2000" b="1" dirty="0"/>
              <a:t>      </a:t>
            </a:r>
            <a:r>
              <a:rPr lang="en-US" sz="2000" b="1" dirty="0" err="1"/>
              <a:t>adalah</a:t>
            </a:r>
            <a:r>
              <a:rPr lang="en-US" sz="2000" b="1" dirty="0"/>
              <a:t> :</a:t>
            </a:r>
          </a:p>
          <a:p>
            <a:pPr lvl="2"/>
            <a:r>
              <a:rPr lang="en-US" sz="2000" dirty="0"/>
              <a:t>a. 150 lux</a:t>
            </a:r>
          </a:p>
          <a:p>
            <a:pPr lvl="2"/>
            <a:r>
              <a:rPr lang="en-US" sz="2000" dirty="0"/>
              <a:t>b. 250 lux</a:t>
            </a:r>
          </a:p>
          <a:p>
            <a:pPr lvl="2"/>
            <a:r>
              <a:rPr lang="en-US" sz="2000" dirty="0"/>
              <a:t>c. 300 lux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d. 350 lux</a:t>
            </a:r>
          </a:p>
          <a:p>
            <a:endParaRPr lang="en-US" sz="2000" b="1" dirty="0"/>
          </a:p>
          <a:p>
            <a:r>
              <a:rPr lang="en-US" sz="2000" b="1" dirty="0"/>
              <a:t>24. </a:t>
            </a:r>
            <a:r>
              <a:rPr lang="en-US" sz="2000" b="1" dirty="0" err="1"/>
              <a:t>Objek</a:t>
            </a:r>
            <a:r>
              <a:rPr lang="en-US" sz="2000" b="1" dirty="0"/>
              <a:t> </a:t>
            </a:r>
            <a:r>
              <a:rPr lang="en-US" sz="2000" b="1" dirty="0" err="1"/>
              <a:t>Pemeliharaan</a:t>
            </a:r>
            <a:r>
              <a:rPr lang="en-US" sz="2000" b="1" dirty="0"/>
              <a:t> di </a:t>
            </a:r>
            <a:r>
              <a:rPr lang="en-US" sz="2000" b="1" dirty="0" err="1"/>
              <a:t>Pemanfaatan</a:t>
            </a:r>
            <a:r>
              <a:rPr lang="en-US" sz="2000" b="1" dirty="0"/>
              <a:t> </a:t>
            </a:r>
            <a:r>
              <a:rPr lang="en-US" sz="2000" b="1" dirty="0" err="1"/>
              <a:t>adalah</a:t>
            </a:r>
            <a:r>
              <a:rPr lang="en-US" sz="2000" b="1" dirty="0"/>
              <a:t> :</a:t>
            </a:r>
          </a:p>
          <a:p>
            <a:r>
              <a:rPr lang="sv-SE" sz="2000" dirty="0">
                <a:solidFill>
                  <a:srgbClr val="FF0000"/>
                </a:solidFill>
              </a:rPr>
              <a:t>a. Instalasi Listrik, Peralatan Listrik Rumah Tangga, Sistem Pengendalian, Mesin Listrik, </a:t>
            </a:r>
            <a:r>
              <a:rPr lang="en-US" sz="2000" dirty="0">
                <a:solidFill>
                  <a:srgbClr val="FF0000"/>
                </a:solidFill>
              </a:rPr>
              <a:t>Programmable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Logic Controller (PLC).</a:t>
            </a:r>
          </a:p>
          <a:p>
            <a:r>
              <a:rPr lang="sv-SE" sz="2000" dirty="0"/>
              <a:t>b. Instalasi Listrik, Peralatan Listrik Rumah Tangga, Sistem Pengendalian, Mesin Listrik, </a:t>
            </a:r>
            <a:r>
              <a:rPr lang="en-US" sz="2000" dirty="0"/>
              <a:t>Power Carrier   </a:t>
            </a:r>
          </a:p>
          <a:p>
            <a:r>
              <a:rPr lang="en-US" sz="2000" dirty="0"/>
              <a:t>    Line  (PLC).</a:t>
            </a:r>
          </a:p>
          <a:p>
            <a:r>
              <a:rPr lang="sv-SE" sz="2000" dirty="0"/>
              <a:t>c. Instalasi Listrik, Peralatan Listrik Rumah Tangga, Sistem Pengendalian, Mesin Listrik, </a:t>
            </a:r>
            <a:r>
              <a:rPr lang="en-US" sz="2000" dirty="0"/>
              <a:t>Professional  </a:t>
            </a:r>
          </a:p>
          <a:p>
            <a:r>
              <a:rPr lang="en-US" sz="2000" dirty="0"/>
              <a:t>    Logic Controller (PLC).</a:t>
            </a:r>
          </a:p>
          <a:p>
            <a:r>
              <a:rPr lang="sv-SE" sz="2000" dirty="0"/>
              <a:t>d. Instalasi Listrik, Peralatan Listrik Rumah Tangga, Sistem Pengendalian, Mesin Listrik, </a:t>
            </a:r>
            <a:r>
              <a:rPr lang="en-US" sz="2000" dirty="0" err="1"/>
              <a:t>Proporsional</a:t>
            </a:r>
            <a:r>
              <a:rPr lang="en-US" sz="2000" dirty="0"/>
              <a:t>  </a:t>
            </a:r>
          </a:p>
          <a:p>
            <a:r>
              <a:rPr lang="en-US" sz="2000" dirty="0"/>
              <a:t>    Logic Controller (PLC).</a:t>
            </a:r>
          </a:p>
        </p:txBody>
      </p:sp>
    </p:spTree>
    <p:extLst>
      <p:ext uri="{BB962C8B-B14F-4D97-AF65-F5344CB8AC3E}">
        <p14:creationId xmlns:p14="http://schemas.microsoft.com/office/powerpoint/2010/main" val="254289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055345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25214" y="956302"/>
            <a:ext cx="1070478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25. </a:t>
            </a:r>
            <a:r>
              <a:rPr lang="en-US" dirty="0"/>
              <a:t>Cara </a:t>
            </a:r>
            <a:r>
              <a:rPr lang="en-US" dirty="0" err="1"/>
              <a:t>mencegah</a:t>
            </a:r>
            <a:r>
              <a:rPr lang="en-US" dirty="0"/>
              <a:t> Blast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Interrupting Rating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CB &amp; Fuse,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r>
              <a:rPr lang="sv-SE" dirty="0"/>
              <a:t>1. Hindari kemungkinan terjadinya short circuit</a:t>
            </a:r>
          </a:p>
          <a:p>
            <a:r>
              <a:rPr lang="en-US" dirty="0"/>
              <a:t>2. </a:t>
            </a:r>
            <a:r>
              <a:rPr lang="en-US" dirty="0" err="1"/>
              <a:t>Pastikan</a:t>
            </a:r>
            <a:r>
              <a:rPr lang="en-US" dirty="0"/>
              <a:t> Breaking Capacity </a:t>
            </a:r>
            <a:r>
              <a:rPr lang="en-US" dirty="0" err="1"/>
              <a:t>dari</a:t>
            </a:r>
            <a:r>
              <a:rPr lang="en-US" dirty="0"/>
              <a:t> Fuse </a:t>
            </a:r>
            <a:r>
              <a:rPr lang="en-US" dirty="0" err="1"/>
              <a:t>dan</a:t>
            </a:r>
            <a:r>
              <a:rPr lang="en-US" dirty="0"/>
              <a:t> Circuit Breaker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Maximum Short Circuit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short circuit </a:t>
            </a:r>
            <a:r>
              <a:rPr lang="en-US" dirty="0" err="1"/>
              <a:t>tersebut</a:t>
            </a:r>
            <a:r>
              <a:rPr lang="en-US" dirty="0"/>
              <a:t>. Maximum Short Circuit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Bus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software </a:t>
            </a:r>
            <a:r>
              <a:rPr lang="en-US" dirty="0" err="1"/>
              <a:t>misalnya</a:t>
            </a:r>
            <a:r>
              <a:rPr lang="en-US" dirty="0"/>
              <a:t> ETAP  (Electrical Transient </a:t>
            </a:r>
            <a:r>
              <a:rPr lang="en-US" dirty="0" err="1"/>
              <a:t>Analizer</a:t>
            </a:r>
            <a:r>
              <a:rPr lang="en-US" dirty="0"/>
              <a:t> Program),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it-IT" dirty="0"/>
              <a:t>menggunakan Tabel seperti contoh dari PLN.</a:t>
            </a:r>
          </a:p>
          <a:p>
            <a:pPr lvl="1"/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a.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salah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b. </a:t>
            </a:r>
            <a:r>
              <a:rPr lang="en-US" dirty="0" err="1">
                <a:solidFill>
                  <a:srgbClr val="FF0000"/>
                </a:solidFill>
              </a:rPr>
              <a:t>Semuanya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benar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c.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salah</a:t>
            </a:r>
            <a:endParaRPr lang="en-US" dirty="0"/>
          </a:p>
          <a:p>
            <a:pPr lvl="1"/>
            <a:r>
              <a:rPr lang="en-US" dirty="0"/>
              <a:t>d.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26. </a:t>
            </a:r>
            <a:r>
              <a:rPr lang="en-US" dirty="0"/>
              <a:t>Kita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Sensitivitas</a:t>
            </a:r>
            <a:r>
              <a:rPr lang="en-US" dirty="0"/>
              <a:t> ELCB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menyelamatkan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bahaya</a:t>
            </a:r>
            <a:r>
              <a:rPr lang="en-US" dirty="0"/>
              <a:t> SHOCK </a:t>
            </a:r>
          </a:p>
          <a:p>
            <a:r>
              <a:rPr lang="en-US" dirty="0"/>
              <a:t>(=</a:t>
            </a:r>
            <a:r>
              <a:rPr lang="en-US" dirty="0" err="1"/>
              <a:t>tersengat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30 mA. </a:t>
            </a:r>
            <a:r>
              <a:rPr lang="sv-SE" dirty="0"/>
              <a:t>Berapa milidetik ELCB tersebut akan trip memutuskan aliran listrik ? [Gunakan </a:t>
            </a:r>
            <a:r>
              <a:rPr lang="en-US" dirty="0" err="1"/>
              <a:t>Kurva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mengalir</a:t>
            </a:r>
            <a:r>
              <a:rPr lang="en-US" dirty="0"/>
              <a:t> </a:t>
            </a:r>
            <a:r>
              <a:rPr lang="en-US" dirty="0" err="1"/>
              <a:t>ketubuh</a:t>
            </a:r>
            <a:r>
              <a:rPr lang="en-US" dirty="0"/>
              <a:t> (mA)-</a:t>
            </a:r>
            <a:r>
              <a:rPr lang="en-US" dirty="0" err="1"/>
              <a:t>vs-Waktu</a:t>
            </a:r>
            <a:r>
              <a:rPr lang="en-US" dirty="0"/>
              <a:t>(</a:t>
            </a:r>
            <a:r>
              <a:rPr lang="en-US" dirty="0" err="1"/>
              <a:t>mS</a:t>
            </a:r>
            <a:r>
              <a:rPr lang="en-US" dirty="0"/>
              <a:t>)]</a:t>
            </a:r>
          </a:p>
          <a:p>
            <a:pPr lvl="1"/>
            <a:r>
              <a:rPr lang="en-US" dirty="0"/>
              <a:t>a. 10 </a:t>
            </a:r>
            <a:r>
              <a:rPr lang="en-US" dirty="0" err="1"/>
              <a:t>milidetik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b. 20 </a:t>
            </a:r>
            <a:r>
              <a:rPr lang="en-US" dirty="0" err="1">
                <a:solidFill>
                  <a:srgbClr val="FF0000"/>
                </a:solidFill>
              </a:rPr>
              <a:t>milidetik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c. 30 </a:t>
            </a:r>
            <a:r>
              <a:rPr lang="en-US" dirty="0" err="1"/>
              <a:t>milidetik</a:t>
            </a:r>
            <a:endParaRPr lang="en-US" dirty="0"/>
          </a:p>
          <a:p>
            <a:pPr lvl="1"/>
            <a:r>
              <a:rPr lang="en-US" dirty="0"/>
              <a:t>d. 40 </a:t>
            </a:r>
            <a:r>
              <a:rPr lang="en-US" dirty="0" err="1"/>
              <a:t>milidetik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97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506301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99087" y="886449"/>
            <a:ext cx="1111469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27. </a:t>
            </a:r>
            <a:r>
              <a:rPr lang="en-US" dirty="0"/>
              <a:t>UPS (Uninterruptible Power Supply)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Pembangkitan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,  </a:t>
            </a:r>
          </a:p>
          <a:p>
            <a:r>
              <a:rPr lang="en-US" dirty="0"/>
              <a:t>      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:</a:t>
            </a:r>
          </a:p>
          <a:p>
            <a:r>
              <a:rPr lang="en-US" dirty="0"/>
              <a:t>a.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catu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beban-beban</a:t>
            </a:r>
            <a:r>
              <a:rPr lang="en-US" dirty="0"/>
              <a:t> yang normal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suplai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terputus</a:t>
            </a:r>
            <a:r>
              <a:rPr lang="en-US" dirty="0"/>
              <a:t>  </a:t>
            </a:r>
          </a:p>
          <a:p>
            <a:r>
              <a:rPr lang="en-US" dirty="0"/>
              <a:t>    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lampu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berkedip</a:t>
            </a:r>
            <a:r>
              <a:rPr lang="en-US" dirty="0"/>
              <a:t>.</a:t>
            </a:r>
          </a:p>
          <a:p>
            <a:r>
              <a:rPr lang="en-US" dirty="0"/>
              <a:t>b. </a:t>
            </a:r>
            <a:r>
              <a:rPr lang="en-US" dirty="0">
                <a:solidFill>
                  <a:srgbClr val="FF0000"/>
                </a:solidFill>
              </a:rPr>
              <a:t>Yang </a:t>
            </a:r>
            <a:r>
              <a:rPr lang="en-US" dirty="0" err="1">
                <a:solidFill>
                  <a:srgbClr val="FF0000"/>
                </a:solidFill>
              </a:rPr>
              <a:t>digunakan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catu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beban-beban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sangat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penting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sehingga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tidak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boleh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suplai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listrik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terputus</a:t>
            </a:r>
            <a:r>
              <a:rPr lang="en-US" dirty="0">
                <a:solidFill>
                  <a:srgbClr val="FF0000"/>
                </a:solidFill>
              </a:rPr>
              <a:t>  </a:t>
            </a:r>
          </a:p>
          <a:p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atau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lampu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tidak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boleh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berkedip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sv-SE" dirty="0"/>
              <a:t>c. Yang digunakan untuk kebutuhan listrik di sekolah-sekolah SMK dan SMA di Jakarta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siswanya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 </a:t>
            </a:r>
          </a:p>
          <a:p>
            <a:r>
              <a:rPr lang="en-US" dirty="0"/>
              <a:t>    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r>
              <a:rPr lang="sv-SE" dirty="0"/>
              <a:t>d. Yang digunakan untuk kebutuhan listrik di pusat-pusat perbelanjaan dan perdagangan sehingga kegiatan  </a:t>
            </a:r>
          </a:p>
          <a:p>
            <a:r>
              <a:rPr lang="sv-SE" dirty="0"/>
              <a:t>     ekonomi bisa berjalan dengan baik.</a:t>
            </a:r>
          </a:p>
          <a:p>
            <a:endParaRPr lang="sv-SE" dirty="0"/>
          </a:p>
          <a:p>
            <a:r>
              <a:rPr lang="en-US" b="1" dirty="0"/>
              <a:t>28.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(Underground),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 (Overhead) </a:t>
            </a:r>
            <a:r>
              <a:rPr lang="en-US" dirty="0" err="1"/>
              <a:t>antara</a:t>
            </a:r>
            <a:r>
              <a:rPr lang="en-US" dirty="0"/>
              <a:t>  </a:t>
            </a:r>
          </a:p>
          <a:p>
            <a:r>
              <a:rPr lang="en-US" dirty="0"/>
              <a:t>       lain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r>
              <a:rPr lang="en-US" dirty="0" err="1"/>
              <a:t>a.Biaya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mahal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, Cara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 </a:t>
            </a:r>
          </a:p>
          <a:p>
            <a:r>
              <a:rPr lang="en-US" dirty="0"/>
              <a:t>   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banjir</a:t>
            </a:r>
            <a:r>
              <a:rPr lang="en-US" dirty="0"/>
              <a:t>.</a:t>
            </a:r>
          </a:p>
          <a:p>
            <a:r>
              <a:rPr lang="en-US" dirty="0" err="1"/>
              <a:t>b.Biaya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mahal</a:t>
            </a:r>
            <a:r>
              <a:rPr lang="en-US" dirty="0"/>
              <a:t>, Cara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 </a:t>
            </a:r>
          </a:p>
          <a:p>
            <a:r>
              <a:rPr lang="en-US" dirty="0"/>
              <a:t>   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banjir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c. </a:t>
            </a:r>
            <a:r>
              <a:rPr lang="en-US" dirty="0" err="1">
                <a:solidFill>
                  <a:srgbClr val="FF0000"/>
                </a:solidFill>
              </a:rPr>
              <a:t>Biaya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investasi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lebih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murah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Biaya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Pemeliharaan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lebih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murah</a:t>
            </a:r>
            <a:r>
              <a:rPr lang="en-US" dirty="0">
                <a:solidFill>
                  <a:srgbClr val="FF0000"/>
                </a:solidFill>
              </a:rPr>
              <a:t>, Cara </a:t>
            </a:r>
            <a:r>
              <a:rPr lang="en-US" dirty="0" err="1">
                <a:solidFill>
                  <a:srgbClr val="FF0000"/>
                </a:solidFill>
              </a:rPr>
              <a:t>pemeliharaan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lebih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mudah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Cocok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daerah</a:t>
            </a:r>
            <a:r>
              <a:rPr lang="en-US" dirty="0">
                <a:solidFill>
                  <a:srgbClr val="FF0000"/>
                </a:solidFill>
              </a:rPr>
              <a:t>  </a:t>
            </a:r>
          </a:p>
          <a:p>
            <a:r>
              <a:rPr lang="en-US" dirty="0">
                <a:solidFill>
                  <a:srgbClr val="FF0000"/>
                </a:solidFill>
              </a:rPr>
              <a:t>    yang </a:t>
            </a:r>
            <a:r>
              <a:rPr lang="en-US" dirty="0" err="1">
                <a:solidFill>
                  <a:srgbClr val="FF0000"/>
                </a:solidFill>
              </a:rPr>
              <a:t>sering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banjir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d.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, Cara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,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 </a:t>
            </a:r>
          </a:p>
          <a:p>
            <a:r>
              <a:rPr lang="en-US" dirty="0"/>
              <a:t>   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banjir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7051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710848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95520" y="1034957"/>
            <a:ext cx="1055024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/>
              <a:t>29. Identifikasi potensi bahaya listrik :</a:t>
            </a:r>
          </a:p>
          <a:p>
            <a:pPr lvl="1"/>
            <a:r>
              <a:rPr lang="es-ES" dirty="0"/>
              <a:t>a. </a:t>
            </a:r>
            <a:r>
              <a:rPr lang="es-ES" dirty="0">
                <a:solidFill>
                  <a:srgbClr val="FF0000"/>
                </a:solidFill>
              </a:rPr>
              <a:t>Senada </a:t>
            </a:r>
            <a:r>
              <a:rPr lang="es-ES" dirty="0" err="1">
                <a:solidFill>
                  <a:srgbClr val="FF0000"/>
                </a:solidFill>
              </a:rPr>
              <a:t>dengan</a:t>
            </a:r>
            <a:r>
              <a:rPr lang="es-ES" dirty="0">
                <a:solidFill>
                  <a:srgbClr val="FF0000"/>
                </a:solidFill>
              </a:rPr>
              <a:t> Cara </a:t>
            </a:r>
            <a:r>
              <a:rPr lang="es-ES" dirty="0" err="1">
                <a:solidFill>
                  <a:srgbClr val="FF0000"/>
                </a:solidFill>
              </a:rPr>
              <a:t>Pencegahan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bahaya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listrik</a:t>
            </a:r>
            <a:endParaRPr lang="es-ES" dirty="0">
              <a:solidFill>
                <a:srgbClr val="FF0000"/>
              </a:solidFill>
            </a:endParaRPr>
          </a:p>
          <a:p>
            <a:pPr lvl="1"/>
            <a:r>
              <a:rPr lang="es-ES" dirty="0"/>
              <a:t>b. </a:t>
            </a:r>
            <a:r>
              <a:rPr lang="es-ES" dirty="0" err="1"/>
              <a:t>Berlawanan</a:t>
            </a:r>
            <a:r>
              <a:rPr lang="es-ES" dirty="0"/>
              <a:t> </a:t>
            </a:r>
            <a:r>
              <a:rPr lang="es-ES" dirty="0" err="1"/>
              <a:t>dengan</a:t>
            </a:r>
            <a:r>
              <a:rPr lang="es-ES" dirty="0"/>
              <a:t> Cara </a:t>
            </a:r>
            <a:r>
              <a:rPr lang="es-ES" dirty="0" err="1"/>
              <a:t>pencegahan</a:t>
            </a:r>
            <a:r>
              <a:rPr lang="es-ES" dirty="0"/>
              <a:t> </a:t>
            </a:r>
            <a:r>
              <a:rPr lang="es-ES" dirty="0" err="1"/>
              <a:t>bahaya</a:t>
            </a:r>
            <a:r>
              <a:rPr lang="es-ES" dirty="0"/>
              <a:t> </a:t>
            </a:r>
            <a:r>
              <a:rPr lang="es-ES" dirty="0" err="1"/>
              <a:t>listrik</a:t>
            </a:r>
            <a:endParaRPr lang="es-ES" dirty="0"/>
          </a:p>
          <a:p>
            <a:pPr lvl="1"/>
            <a:r>
              <a:rPr lang="en-US" dirty="0"/>
              <a:t>c.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penting</a:t>
            </a:r>
            <a:endParaRPr lang="en-US" dirty="0"/>
          </a:p>
          <a:p>
            <a:pPr lvl="1"/>
            <a:r>
              <a:rPr lang="fi-FI" dirty="0"/>
              <a:t>d. Bisa dilakukan oleh siapa saja</a:t>
            </a:r>
          </a:p>
          <a:p>
            <a:endParaRPr lang="fi-FI" dirty="0"/>
          </a:p>
          <a:p>
            <a:r>
              <a:rPr lang="en-US" b="1" dirty="0"/>
              <a:t>30. Cara </a:t>
            </a:r>
            <a:r>
              <a:rPr lang="en-US" b="1" dirty="0" err="1"/>
              <a:t>melakukan</a:t>
            </a:r>
            <a:r>
              <a:rPr lang="en-US" b="1" dirty="0"/>
              <a:t> </a:t>
            </a:r>
            <a:r>
              <a:rPr lang="en-US" b="1" dirty="0" err="1"/>
              <a:t>pertolongan</a:t>
            </a:r>
            <a:r>
              <a:rPr lang="en-US" b="1" dirty="0"/>
              <a:t> </a:t>
            </a:r>
            <a:r>
              <a:rPr lang="en-US" b="1" dirty="0" err="1"/>
              <a:t>pertama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kecelakaan</a:t>
            </a:r>
            <a:r>
              <a:rPr lang="en-US" b="1" dirty="0"/>
              <a:t> </a:t>
            </a:r>
            <a:r>
              <a:rPr lang="en-US" b="1" dirty="0" err="1"/>
              <a:t>listrik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:</a:t>
            </a:r>
          </a:p>
          <a:p>
            <a:r>
              <a:rPr lang="en-US" dirty="0"/>
              <a:t>1.Prinsipnya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penyelamatan</a:t>
            </a:r>
            <a:r>
              <a:rPr lang="en-US" dirty="0"/>
              <a:t> </a:t>
            </a:r>
            <a:r>
              <a:rPr lang="en-US" dirty="0" err="1"/>
              <a:t>korban</a:t>
            </a:r>
            <a:r>
              <a:rPr lang="en-US" dirty="0"/>
              <a:t> </a:t>
            </a:r>
            <a:r>
              <a:rPr lang="en-US" dirty="0" err="1"/>
              <a:t>sehinggan</a:t>
            </a:r>
            <a:r>
              <a:rPr lang="en-US" dirty="0"/>
              <a:t> </a:t>
            </a:r>
            <a:r>
              <a:rPr lang="en-US" dirty="0" err="1"/>
              <a:t>korban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 </a:t>
            </a:r>
          </a:p>
          <a:p>
            <a:r>
              <a:rPr lang="en-US" dirty="0"/>
              <a:t>   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pertolongan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.</a:t>
            </a:r>
          </a:p>
          <a:p>
            <a:r>
              <a:rPr lang="en-US" dirty="0"/>
              <a:t>2.Segera </a:t>
            </a:r>
            <a:r>
              <a:rPr lang="en-US" dirty="0" err="1"/>
              <a:t>hubungi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medis</a:t>
            </a:r>
            <a:r>
              <a:rPr lang="en-US" dirty="0"/>
              <a:t> yang </a:t>
            </a:r>
            <a:r>
              <a:rPr lang="en-US" dirty="0" err="1"/>
              <a:t>berwenang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kelokasi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.</a:t>
            </a:r>
          </a:p>
          <a:p>
            <a:r>
              <a:rPr lang="en-US" dirty="0"/>
              <a:t>3.Bagi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terlatih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Pertolonga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resisutasi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/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nafas</a:t>
            </a:r>
            <a:r>
              <a:rPr lang="en-US" dirty="0"/>
              <a:t>  </a:t>
            </a:r>
          </a:p>
          <a:p>
            <a:r>
              <a:rPr lang="en-US" dirty="0"/>
              <a:t>   </a:t>
            </a:r>
            <a:r>
              <a:rPr lang="en-US" dirty="0" err="1"/>
              <a:t>buatan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a. </a:t>
            </a:r>
            <a:r>
              <a:rPr lang="en-US" dirty="0" err="1">
                <a:solidFill>
                  <a:srgbClr val="FF0000"/>
                </a:solidFill>
              </a:rPr>
              <a:t>Semuanya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benar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b.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salah</a:t>
            </a:r>
            <a:endParaRPr lang="en-US" dirty="0"/>
          </a:p>
          <a:p>
            <a:pPr lvl="1"/>
            <a:r>
              <a:rPr lang="en-US" dirty="0"/>
              <a:t>c.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pPr lvl="1"/>
            <a:r>
              <a:rPr lang="en-US" dirty="0"/>
              <a:t>d.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dikaji</a:t>
            </a:r>
            <a:r>
              <a:rPr lang="en-US" dirty="0"/>
              <a:t> </a:t>
            </a:r>
            <a:r>
              <a:rPr lang="en-US" dirty="0" err="1"/>
              <a:t>ulang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35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32501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1465848"/>
            <a:ext cx="1095346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31. </a:t>
            </a:r>
            <a:r>
              <a:rPr lang="en-US" sz="2200" b="1" dirty="0" err="1"/>
              <a:t>Fungsi</a:t>
            </a:r>
            <a:r>
              <a:rPr lang="en-US" sz="2200" b="1" dirty="0"/>
              <a:t> </a:t>
            </a:r>
            <a:r>
              <a:rPr lang="en-US" sz="2200" b="1" dirty="0" err="1"/>
              <a:t>dari</a:t>
            </a:r>
            <a:r>
              <a:rPr lang="en-US" sz="2200" b="1" dirty="0"/>
              <a:t> </a:t>
            </a:r>
            <a:r>
              <a:rPr lang="en-US" sz="2200" b="1" dirty="0" err="1"/>
              <a:t>Transformator</a:t>
            </a:r>
            <a:r>
              <a:rPr lang="en-US" sz="2200" b="1" dirty="0"/>
              <a:t> </a:t>
            </a:r>
            <a:r>
              <a:rPr lang="en-US" sz="2200" b="1" dirty="0" err="1"/>
              <a:t>Daya</a:t>
            </a:r>
            <a:r>
              <a:rPr lang="en-US" sz="2200" b="1" dirty="0"/>
              <a:t> ( </a:t>
            </a:r>
            <a:r>
              <a:rPr lang="en-US" sz="2200" b="1" dirty="0" err="1"/>
              <a:t>Trafo</a:t>
            </a:r>
            <a:r>
              <a:rPr lang="en-US" sz="2200" b="1" dirty="0"/>
              <a:t> ) </a:t>
            </a:r>
            <a:r>
              <a:rPr lang="en-US" sz="2200" b="1" dirty="0" err="1"/>
              <a:t>daya</a:t>
            </a:r>
            <a:r>
              <a:rPr lang="en-US" sz="2200" b="1" dirty="0"/>
              <a:t> , </a:t>
            </a:r>
            <a:r>
              <a:rPr lang="en-US" sz="2200" b="1" dirty="0" err="1"/>
              <a:t>adalah</a:t>
            </a:r>
            <a:r>
              <a:rPr lang="en-US" sz="2200" b="1" dirty="0"/>
              <a:t> ; </a:t>
            </a:r>
          </a:p>
          <a:p>
            <a:r>
              <a:rPr lang="en-US" sz="2200" dirty="0"/>
              <a:t>a.	</a:t>
            </a:r>
            <a:r>
              <a:rPr lang="en-US" sz="2200" dirty="0" err="1">
                <a:solidFill>
                  <a:srgbClr val="FF0000"/>
                </a:solidFill>
              </a:rPr>
              <a:t>Menaikan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atau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menurunkan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Tegangan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Listrik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/>
              <a:t>b.	</a:t>
            </a:r>
            <a:r>
              <a:rPr lang="en-US" sz="2200" dirty="0" err="1"/>
              <a:t>Mentransformasikan</a:t>
            </a:r>
            <a:r>
              <a:rPr lang="en-US" sz="2200" dirty="0"/>
              <a:t> </a:t>
            </a:r>
            <a:r>
              <a:rPr lang="en-US" sz="2200" dirty="0" err="1"/>
              <a:t>Arus</a:t>
            </a:r>
            <a:r>
              <a:rPr lang="en-US" sz="2200" dirty="0"/>
              <a:t> </a:t>
            </a:r>
            <a:r>
              <a:rPr lang="en-US" sz="2200" dirty="0" err="1"/>
              <a:t>Listrik</a:t>
            </a:r>
            <a:endParaRPr lang="en-US" sz="2200" dirty="0"/>
          </a:p>
          <a:p>
            <a:r>
              <a:rPr lang="en-US" sz="2200" dirty="0"/>
              <a:t>c.	</a:t>
            </a:r>
            <a:r>
              <a:rPr lang="en-US" sz="2200" dirty="0" err="1"/>
              <a:t>Mentransformasikan</a:t>
            </a:r>
            <a:r>
              <a:rPr lang="en-US" sz="2200" dirty="0"/>
              <a:t> </a:t>
            </a:r>
            <a:r>
              <a:rPr lang="en-US" sz="2200" dirty="0" err="1"/>
              <a:t>Tegangan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Arus</a:t>
            </a:r>
            <a:r>
              <a:rPr lang="en-US" sz="2200" dirty="0"/>
              <a:t> </a:t>
            </a:r>
            <a:r>
              <a:rPr lang="en-US" sz="2200" dirty="0" err="1"/>
              <a:t>Listrik</a:t>
            </a:r>
            <a:r>
              <a:rPr lang="en-US" sz="2200" dirty="0"/>
              <a:t> ( </a:t>
            </a:r>
            <a:r>
              <a:rPr lang="en-US" sz="2200" dirty="0" err="1"/>
              <a:t>Daya</a:t>
            </a:r>
            <a:r>
              <a:rPr lang="en-US" sz="2200" dirty="0"/>
              <a:t> )</a:t>
            </a:r>
          </a:p>
          <a:p>
            <a:r>
              <a:rPr lang="en-US" sz="2200" dirty="0"/>
              <a:t>d.	</a:t>
            </a:r>
            <a:r>
              <a:rPr lang="en-US" sz="2200" dirty="0" err="1"/>
              <a:t>Menaikan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menurunkan</a:t>
            </a:r>
            <a:r>
              <a:rPr lang="en-US" sz="2200" dirty="0"/>
              <a:t> </a:t>
            </a:r>
            <a:r>
              <a:rPr lang="en-US" sz="2200" dirty="0" err="1"/>
              <a:t>arus</a:t>
            </a:r>
            <a:r>
              <a:rPr lang="en-US" sz="2200" dirty="0"/>
              <a:t> </a:t>
            </a:r>
            <a:r>
              <a:rPr lang="en-US" sz="2200" dirty="0" err="1"/>
              <a:t>Listrik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/>
              <a:t>32. </a:t>
            </a:r>
            <a:r>
              <a:rPr lang="en-US" sz="2200" b="1" dirty="0" err="1"/>
              <a:t>Menurut</a:t>
            </a:r>
            <a:r>
              <a:rPr lang="en-US" sz="2200" b="1" dirty="0"/>
              <a:t> </a:t>
            </a:r>
            <a:r>
              <a:rPr lang="en-US" sz="2200" b="1" dirty="0" err="1"/>
              <a:t>penerapan</a:t>
            </a:r>
            <a:r>
              <a:rPr lang="en-US" sz="2200" b="1" dirty="0"/>
              <a:t> level </a:t>
            </a:r>
            <a:r>
              <a:rPr lang="en-US" sz="2200" b="1" dirty="0" err="1"/>
              <a:t>Tegangan</a:t>
            </a:r>
            <a:r>
              <a:rPr lang="en-US" sz="2200" b="1" dirty="0"/>
              <a:t> </a:t>
            </a:r>
            <a:r>
              <a:rPr lang="en-US" sz="2200" b="1" dirty="0" err="1"/>
              <a:t>listrik</a:t>
            </a:r>
            <a:r>
              <a:rPr lang="en-US" sz="2200" b="1" dirty="0"/>
              <a:t> yang </a:t>
            </a:r>
            <a:r>
              <a:rPr lang="en-US" sz="2200" b="1" dirty="0" err="1"/>
              <a:t>berlaku</a:t>
            </a:r>
            <a:r>
              <a:rPr lang="en-US" sz="2200" b="1" dirty="0"/>
              <a:t> di Indonesia , yang </a:t>
            </a:r>
            <a:r>
              <a:rPr lang="en-US" sz="2200" b="1" dirty="0" err="1"/>
              <a:t>termasuk</a:t>
            </a:r>
            <a:r>
              <a:rPr lang="en-US" sz="2200" b="1" dirty="0"/>
              <a:t> level  </a:t>
            </a:r>
          </a:p>
          <a:p>
            <a:r>
              <a:rPr lang="en-US" sz="2200" b="1" dirty="0"/>
              <a:t>      </a:t>
            </a:r>
            <a:r>
              <a:rPr lang="en-US" sz="2200" b="1" dirty="0" err="1"/>
              <a:t>Tegangan</a:t>
            </a:r>
            <a:r>
              <a:rPr lang="en-US" sz="2200" b="1" dirty="0"/>
              <a:t> </a:t>
            </a:r>
            <a:r>
              <a:rPr lang="en-US" sz="2200" b="1" dirty="0" err="1"/>
              <a:t>Tinggi</a:t>
            </a:r>
            <a:r>
              <a:rPr lang="en-US" sz="2200" b="1" dirty="0"/>
              <a:t> </a:t>
            </a:r>
            <a:r>
              <a:rPr lang="en-US" sz="2200" b="1" dirty="0" err="1"/>
              <a:t>adalah</a:t>
            </a:r>
            <a:r>
              <a:rPr lang="en-US" sz="2200" b="1" dirty="0"/>
              <a:t> </a:t>
            </a:r>
            <a:r>
              <a:rPr lang="en-US" sz="2200" b="1" dirty="0" err="1"/>
              <a:t>tegangan</a:t>
            </a:r>
            <a:r>
              <a:rPr lang="en-US" sz="2200" b="1" dirty="0"/>
              <a:t> ;</a:t>
            </a:r>
          </a:p>
          <a:p>
            <a:r>
              <a:rPr lang="en-US" sz="2200" dirty="0"/>
              <a:t>a. 	</a:t>
            </a:r>
            <a:r>
              <a:rPr lang="en-US" sz="2200" dirty="0">
                <a:solidFill>
                  <a:srgbClr val="FF0000"/>
                </a:solidFill>
              </a:rPr>
              <a:t>150 KV</a:t>
            </a:r>
          </a:p>
          <a:p>
            <a:r>
              <a:rPr lang="en-US" sz="2200" dirty="0"/>
              <a:t>b. 	20 KV</a:t>
            </a:r>
          </a:p>
          <a:p>
            <a:r>
              <a:rPr lang="en-US" sz="2200" dirty="0"/>
              <a:t>c. 	220 V</a:t>
            </a:r>
          </a:p>
          <a:p>
            <a:r>
              <a:rPr lang="en-US" sz="2200" dirty="0"/>
              <a:t>d.	380 V</a:t>
            </a:r>
          </a:p>
        </p:txBody>
      </p:sp>
    </p:spTree>
    <p:extLst>
      <p:ext uri="{BB962C8B-B14F-4D97-AF65-F5344CB8AC3E}">
        <p14:creationId xmlns:p14="http://schemas.microsoft.com/office/powerpoint/2010/main" val="2848481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5468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36979" y="1275545"/>
            <a:ext cx="108636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33. </a:t>
            </a:r>
            <a:r>
              <a:rPr lang="en-US" sz="2200" b="1" dirty="0" err="1"/>
              <a:t>Fungsi</a:t>
            </a:r>
            <a:r>
              <a:rPr lang="en-US" sz="2200" b="1" dirty="0"/>
              <a:t> Grounding </a:t>
            </a:r>
            <a:r>
              <a:rPr lang="en-US" sz="2200" b="1" dirty="0" err="1"/>
              <a:t>Pentanahan</a:t>
            </a:r>
            <a:r>
              <a:rPr lang="en-US" sz="2200" b="1" dirty="0"/>
              <a:t> yang </a:t>
            </a:r>
            <a:r>
              <a:rPr lang="en-US" sz="2200" b="1" dirty="0" err="1"/>
              <a:t>terpasang</a:t>
            </a:r>
            <a:r>
              <a:rPr lang="en-US" sz="2200" b="1" dirty="0"/>
              <a:t> </a:t>
            </a:r>
            <a:r>
              <a:rPr lang="en-US" sz="2200" b="1" dirty="0" err="1"/>
              <a:t>pada</a:t>
            </a:r>
            <a:r>
              <a:rPr lang="en-US" sz="2200" b="1" dirty="0"/>
              <a:t> </a:t>
            </a:r>
            <a:r>
              <a:rPr lang="en-US" sz="2200" b="1" dirty="0" err="1"/>
              <a:t>instalasi</a:t>
            </a:r>
            <a:r>
              <a:rPr lang="en-US" sz="2200" b="1" dirty="0"/>
              <a:t> di kaki </a:t>
            </a:r>
            <a:r>
              <a:rPr lang="en-US" sz="2200" b="1" dirty="0" err="1"/>
              <a:t>tiang</a:t>
            </a:r>
            <a:r>
              <a:rPr lang="en-US" sz="2200" b="1" dirty="0"/>
              <a:t> </a:t>
            </a:r>
            <a:r>
              <a:rPr lang="en-US" sz="2200" b="1" dirty="0" err="1"/>
              <a:t>Transmisi</a:t>
            </a:r>
            <a:r>
              <a:rPr lang="en-US" sz="2200" b="1" dirty="0"/>
              <a:t>    </a:t>
            </a:r>
          </a:p>
          <a:p>
            <a:r>
              <a:rPr lang="en-US" sz="2200" b="1" dirty="0"/>
              <a:t>       </a:t>
            </a:r>
            <a:r>
              <a:rPr lang="en-US" sz="2200" b="1" dirty="0" err="1"/>
              <a:t>adalah</a:t>
            </a:r>
            <a:r>
              <a:rPr lang="en-US" sz="2200" b="1" dirty="0"/>
              <a:t> :</a:t>
            </a:r>
          </a:p>
          <a:p>
            <a:endParaRPr lang="en-US" sz="2200" dirty="0"/>
          </a:p>
          <a:p>
            <a:r>
              <a:rPr lang="en-US" sz="2200" dirty="0"/>
              <a:t>a.	</a:t>
            </a:r>
            <a:r>
              <a:rPr lang="en-US" sz="2200" dirty="0" err="1"/>
              <a:t>Penguat</a:t>
            </a:r>
            <a:r>
              <a:rPr lang="en-US" sz="2200" dirty="0"/>
              <a:t> kaki tower</a:t>
            </a:r>
          </a:p>
          <a:p>
            <a:r>
              <a:rPr lang="en-US" sz="2200" dirty="0"/>
              <a:t>b.	</a:t>
            </a:r>
            <a:r>
              <a:rPr lang="en-US" sz="2200" dirty="0" err="1"/>
              <a:t>Penguat</a:t>
            </a:r>
            <a:r>
              <a:rPr lang="en-US" sz="2200" dirty="0"/>
              <a:t> </a:t>
            </a:r>
            <a:r>
              <a:rPr lang="en-US" sz="2200" dirty="0" err="1"/>
              <a:t>pondasi</a:t>
            </a:r>
            <a:r>
              <a:rPr lang="en-US" sz="2200" dirty="0"/>
              <a:t> </a:t>
            </a:r>
            <a:r>
              <a:rPr lang="en-US" sz="2200" dirty="0" err="1"/>
              <a:t>peralatan</a:t>
            </a:r>
            <a:r>
              <a:rPr lang="en-US" sz="2200" dirty="0"/>
              <a:t> </a:t>
            </a:r>
            <a:r>
              <a:rPr lang="en-US" sz="2200" dirty="0" err="1"/>
              <a:t>listrik</a:t>
            </a:r>
            <a:endParaRPr lang="en-US" sz="2200" dirty="0"/>
          </a:p>
          <a:p>
            <a:r>
              <a:rPr lang="en-US" sz="2200" dirty="0"/>
              <a:t>c.	Agar </a:t>
            </a:r>
            <a:r>
              <a:rPr lang="en-US" sz="2200" dirty="0" err="1"/>
              <a:t>tanahnya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mudah</a:t>
            </a:r>
            <a:r>
              <a:rPr lang="en-US" sz="2200" dirty="0"/>
              <a:t> </a:t>
            </a:r>
            <a:r>
              <a:rPr lang="en-US" sz="2200" dirty="0" err="1"/>
              <a:t>longsor</a:t>
            </a:r>
            <a:endParaRPr lang="en-US" sz="2200" dirty="0"/>
          </a:p>
          <a:p>
            <a:r>
              <a:rPr lang="en-US" sz="2200" dirty="0"/>
              <a:t>d.	</a:t>
            </a:r>
            <a:r>
              <a:rPr lang="en-US" sz="2200" dirty="0" err="1">
                <a:solidFill>
                  <a:srgbClr val="FF0000"/>
                </a:solidFill>
              </a:rPr>
              <a:t>Pengaman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terhadap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sambaran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petir</a:t>
            </a:r>
            <a:endParaRPr lang="en-US" sz="2200" dirty="0">
              <a:solidFill>
                <a:srgbClr val="FF0000"/>
              </a:solidFill>
            </a:endParaRPr>
          </a:p>
          <a:p>
            <a:endParaRPr lang="en-US" sz="2200" dirty="0"/>
          </a:p>
          <a:p>
            <a:r>
              <a:rPr lang="en-US" sz="2200" b="1" dirty="0"/>
              <a:t>34. </a:t>
            </a:r>
            <a:r>
              <a:rPr lang="en-US" sz="2200" b="1" dirty="0" err="1"/>
              <a:t>Peralatan</a:t>
            </a:r>
            <a:r>
              <a:rPr lang="en-US" sz="2200" b="1" dirty="0"/>
              <a:t> </a:t>
            </a:r>
            <a:r>
              <a:rPr lang="en-US" sz="2200" b="1" dirty="0" err="1"/>
              <a:t>tegangan</a:t>
            </a:r>
            <a:r>
              <a:rPr lang="en-US" sz="2200" b="1" dirty="0"/>
              <a:t> </a:t>
            </a:r>
            <a:r>
              <a:rPr lang="en-US" sz="2200" b="1" dirty="0" err="1"/>
              <a:t>tinggi</a:t>
            </a:r>
            <a:r>
              <a:rPr lang="en-US" sz="2200" b="1" dirty="0"/>
              <a:t> </a:t>
            </a:r>
            <a:r>
              <a:rPr lang="en-US" sz="2200" b="1" dirty="0" err="1"/>
              <a:t>yg</a:t>
            </a:r>
            <a:r>
              <a:rPr lang="en-US" sz="2200" b="1" dirty="0"/>
              <a:t> </a:t>
            </a:r>
            <a:r>
              <a:rPr lang="en-US" sz="2200" b="1" dirty="0" err="1"/>
              <a:t>berfungsi</a:t>
            </a:r>
            <a:r>
              <a:rPr lang="en-US" sz="2200" b="1" dirty="0"/>
              <a:t> </a:t>
            </a:r>
            <a:r>
              <a:rPr lang="en-US" sz="2200" b="1" dirty="0" err="1"/>
              <a:t>sebagai</a:t>
            </a:r>
            <a:r>
              <a:rPr lang="en-US" sz="2200" b="1" dirty="0"/>
              <a:t> </a:t>
            </a:r>
            <a:r>
              <a:rPr lang="en-US" sz="2200" b="1" dirty="0" err="1"/>
              <a:t>saklar</a:t>
            </a:r>
            <a:r>
              <a:rPr lang="en-US" sz="2200" b="1" dirty="0"/>
              <a:t> </a:t>
            </a:r>
            <a:r>
              <a:rPr lang="en-US" sz="2200" b="1" dirty="0" err="1"/>
              <a:t>yg</a:t>
            </a:r>
            <a:r>
              <a:rPr lang="en-US" sz="2200" b="1" dirty="0"/>
              <a:t> </a:t>
            </a:r>
            <a:r>
              <a:rPr lang="en-US" sz="2200" b="1" dirty="0" err="1"/>
              <a:t>dapat</a:t>
            </a:r>
            <a:r>
              <a:rPr lang="en-US" sz="2200" b="1" dirty="0"/>
              <a:t> </a:t>
            </a:r>
            <a:r>
              <a:rPr lang="en-US" sz="2200" b="1" dirty="0" err="1"/>
              <a:t>membuka</a:t>
            </a:r>
            <a:r>
              <a:rPr lang="en-US" sz="2200" b="1" dirty="0"/>
              <a:t> </a:t>
            </a:r>
            <a:r>
              <a:rPr lang="en-US" sz="2200" b="1" dirty="0" err="1"/>
              <a:t>atau</a:t>
            </a:r>
            <a:r>
              <a:rPr lang="en-US" sz="2200" b="1" dirty="0"/>
              <a:t> </a:t>
            </a:r>
            <a:r>
              <a:rPr lang="en-US" sz="2200" b="1" dirty="0" err="1"/>
              <a:t>menutup</a:t>
            </a:r>
            <a:r>
              <a:rPr lang="en-US" sz="2200" b="1" dirty="0"/>
              <a:t>  </a:t>
            </a:r>
          </a:p>
          <a:p>
            <a:r>
              <a:rPr lang="en-US" sz="2200" b="1" dirty="0"/>
              <a:t>      </a:t>
            </a:r>
            <a:r>
              <a:rPr lang="en-US" sz="2200" b="1" dirty="0" err="1"/>
              <a:t>rangkaian</a:t>
            </a:r>
            <a:r>
              <a:rPr lang="en-US" sz="2200" b="1" dirty="0"/>
              <a:t> </a:t>
            </a:r>
            <a:r>
              <a:rPr lang="en-US" sz="2200" b="1" dirty="0" err="1"/>
              <a:t>listrik</a:t>
            </a:r>
            <a:r>
              <a:rPr lang="en-US" sz="2200" b="1" dirty="0"/>
              <a:t> </a:t>
            </a:r>
            <a:r>
              <a:rPr lang="en-US" sz="2200" b="1" dirty="0" err="1"/>
              <a:t>dalam</a:t>
            </a:r>
            <a:r>
              <a:rPr lang="en-US" sz="2200" b="1" dirty="0"/>
              <a:t> </a:t>
            </a:r>
            <a:r>
              <a:rPr lang="en-US" sz="2200" b="1" dirty="0" err="1"/>
              <a:t>keadaan</a:t>
            </a:r>
            <a:r>
              <a:rPr lang="en-US" sz="2200" b="1" dirty="0"/>
              <a:t> </a:t>
            </a:r>
            <a:r>
              <a:rPr lang="en-US" sz="2200" b="1" dirty="0" err="1"/>
              <a:t>berbeban</a:t>
            </a:r>
            <a:r>
              <a:rPr lang="en-US" sz="2200" b="1" dirty="0"/>
              <a:t> </a:t>
            </a:r>
            <a:r>
              <a:rPr lang="en-US" sz="2200" b="1" dirty="0" err="1"/>
              <a:t>atau</a:t>
            </a:r>
            <a:r>
              <a:rPr lang="en-US" sz="2200" b="1" dirty="0"/>
              <a:t> </a:t>
            </a:r>
            <a:r>
              <a:rPr lang="en-US" sz="2200" b="1" dirty="0" err="1"/>
              <a:t>gangguan</a:t>
            </a:r>
            <a:r>
              <a:rPr lang="en-US" sz="2200" b="1" dirty="0"/>
              <a:t>, </a:t>
            </a:r>
            <a:r>
              <a:rPr lang="en-US" sz="2200" b="1" dirty="0" err="1"/>
              <a:t>adalah</a:t>
            </a:r>
            <a:r>
              <a:rPr lang="en-US" sz="2200" b="1" dirty="0"/>
              <a:t> :</a:t>
            </a:r>
          </a:p>
          <a:p>
            <a:r>
              <a:rPr lang="en-US" sz="2200" dirty="0"/>
              <a:t>a.	</a:t>
            </a:r>
            <a:r>
              <a:rPr lang="en-US" sz="2200" dirty="0" err="1"/>
              <a:t>Pemisah</a:t>
            </a:r>
            <a:r>
              <a:rPr lang="en-US" sz="2200" dirty="0"/>
              <a:t> (PMS)</a:t>
            </a:r>
          </a:p>
          <a:p>
            <a:r>
              <a:rPr lang="en-US" sz="2200" dirty="0"/>
              <a:t>b.	</a:t>
            </a:r>
            <a:r>
              <a:rPr lang="en-US" sz="2200" dirty="0" err="1">
                <a:solidFill>
                  <a:srgbClr val="FF0000"/>
                </a:solidFill>
              </a:rPr>
              <a:t>Pemutus</a:t>
            </a:r>
            <a:r>
              <a:rPr lang="en-US" sz="2200" dirty="0">
                <a:solidFill>
                  <a:srgbClr val="FF0000"/>
                </a:solidFill>
              </a:rPr>
              <a:t> Tenaga (PMT) /Circuit Breaker (CB)</a:t>
            </a:r>
          </a:p>
          <a:p>
            <a:r>
              <a:rPr lang="en-US" sz="2200" dirty="0"/>
              <a:t>c.	Load Break Switch (LBS)</a:t>
            </a:r>
          </a:p>
          <a:p>
            <a:r>
              <a:rPr lang="en-US" sz="2200" dirty="0"/>
              <a:t>d.	</a:t>
            </a:r>
            <a:r>
              <a:rPr lang="en-US" sz="2200" dirty="0" err="1"/>
              <a:t>Sekering</a:t>
            </a:r>
            <a:r>
              <a:rPr lang="en-US" sz="2200" dirty="0"/>
              <a:t> (Fuse)</a:t>
            </a:r>
          </a:p>
        </p:txBody>
      </p:sp>
    </p:spTree>
    <p:extLst>
      <p:ext uri="{BB962C8B-B14F-4D97-AF65-F5344CB8AC3E}">
        <p14:creationId xmlns:p14="http://schemas.microsoft.com/office/powerpoint/2010/main" val="2493840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5468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68740" y="1282085"/>
            <a:ext cx="1100009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35. </a:t>
            </a:r>
            <a:r>
              <a:rPr lang="en-US" sz="2200" b="1" dirty="0" err="1"/>
              <a:t>Konduktor</a:t>
            </a:r>
            <a:r>
              <a:rPr lang="en-US" sz="2200" b="1" dirty="0"/>
              <a:t> </a:t>
            </a:r>
            <a:r>
              <a:rPr lang="en-US" sz="2200" b="1" dirty="0" err="1"/>
              <a:t>kawat</a:t>
            </a:r>
            <a:r>
              <a:rPr lang="en-US" sz="2200" b="1" dirty="0"/>
              <a:t> </a:t>
            </a:r>
            <a:r>
              <a:rPr lang="en-US" sz="2200" b="1" dirty="0" err="1"/>
              <a:t>penghantar</a:t>
            </a:r>
            <a:r>
              <a:rPr lang="en-US" sz="2200" b="1" dirty="0"/>
              <a:t>  </a:t>
            </a:r>
            <a:r>
              <a:rPr lang="en-US" sz="2200" b="1" dirty="0" err="1"/>
              <a:t>yg</a:t>
            </a:r>
            <a:r>
              <a:rPr lang="en-US" sz="2200" b="1" dirty="0"/>
              <a:t> </a:t>
            </a:r>
            <a:r>
              <a:rPr lang="en-US" sz="2200" b="1" dirty="0" err="1"/>
              <a:t>akan</a:t>
            </a:r>
            <a:r>
              <a:rPr lang="en-US" sz="2200" b="1" dirty="0"/>
              <a:t> </a:t>
            </a:r>
            <a:r>
              <a:rPr lang="en-US" sz="2200" b="1" dirty="0" err="1"/>
              <a:t>dipasang</a:t>
            </a:r>
            <a:r>
              <a:rPr lang="en-US" sz="2200" b="1" dirty="0"/>
              <a:t> </a:t>
            </a:r>
            <a:r>
              <a:rPr lang="en-US" sz="2200" b="1" dirty="0" err="1"/>
              <a:t>pada</a:t>
            </a:r>
            <a:r>
              <a:rPr lang="en-US" sz="2200" b="1" dirty="0"/>
              <a:t> </a:t>
            </a:r>
            <a:r>
              <a:rPr lang="en-US" sz="2200" b="1" dirty="0" err="1"/>
              <a:t>Instalasi</a:t>
            </a:r>
            <a:r>
              <a:rPr lang="en-US" sz="2200" b="1" dirty="0"/>
              <a:t> </a:t>
            </a:r>
            <a:r>
              <a:rPr lang="en-US" sz="2200" b="1" dirty="0" err="1"/>
              <a:t>harus</a:t>
            </a:r>
            <a:r>
              <a:rPr lang="en-US" sz="2200" b="1" dirty="0"/>
              <a:t> </a:t>
            </a:r>
            <a:r>
              <a:rPr lang="en-US" sz="2200" b="1" dirty="0" err="1"/>
              <a:t>memiliki</a:t>
            </a:r>
            <a:r>
              <a:rPr lang="en-US" sz="2200" b="1" dirty="0"/>
              <a:t> </a:t>
            </a:r>
            <a:r>
              <a:rPr lang="en-US" sz="2200" b="1" dirty="0" err="1"/>
              <a:t>salah</a:t>
            </a:r>
            <a:r>
              <a:rPr lang="en-US" sz="2200" b="1" dirty="0"/>
              <a:t> </a:t>
            </a:r>
            <a:r>
              <a:rPr lang="en-US" sz="2200" b="1" dirty="0" err="1"/>
              <a:t>satu</a:t>
            </a:r>
            <a:r>
              <a:rPr lang="en-US" sz="2200" b="1" dirty="0"/>
              <a:t> </a:t>
            </a:r>
          </a:p>
          <a:p>
            <a:r>
              <a:rPr lang="en-US" sz="2200" b="1" dirty="0"/>
              <a:t>       </a:t>
            </a:r>
            <a:r>
              <a:rPr lang="en-US" sz="2200" b="1" dirty="0" err="1"/>
              <a:t>sifat</a:t>
            </a:r>
            <a:r>
              <a:rPr lang="en-US" sz="2200" b="1" dirty="0"/>
              <a:t>, </a:t>
            </a:r>
            <a:r>
              <a:rPr lang="en-US" sz="2200" b="1" dirty="0" err="1"/>
              <a:t>yaitu</a:t>
            </a:r>
            <a:r>
              <a:rPr lang="en-US" sz="2200" b="1" dirty="0"/>
              <a:t> :</a:t>
            </a:r>
          </a:p>
          <a:p>
            <a:r>
              <a:rPr lang="en-US" sz="2200" dirty="0"/>
              <a:t>a.	</a:t>
            </a:r>
            <a:r>
              <a:rPr lang="en-US" sz="2200" dirty="0" err="1"/>
              <a:t>Resitivitas</a:t>
            </a:r>
            <a:r>
              <a:rPr lang="en-US" sz="2200" dirty="0"/>
              <a:t> </a:t>
            </a:r>
            <a:r>
              <a:rPr lang="en-US" sz="2200" dirty="0" err="1"/>
              <a:t>tinggi</a:t>
            </a:r>
            <a:endParaRPr lang="en-US" sz="2200" dirty="0"/>
          </a:p>
          <a:p>
            <a:r>
              <a:rPr lang="en-US" sz="2200" dirty="0"/>
              <a:t>b.	</a:t>
            </a:r>
            <a:r>
              <a:rPr lang="en-US" sz="2200" dirty="0" err="1"/>
              <a:t>Inductivitas</a:t>
            </a:r>
            <a:r>
              <a:rPr lang="en-US" sz="2200" dirty="0"/>
              <a:t>  </a:t>
            </a:r>
            <a:r>
              <a:rPr lang="en-US" sz="2200" dirty="0" err="1"/>
              <a:t>tinggi</a:t>
            </a:r>
            <a:endParaRPr lang="en-US" sz="2200" dirty="0"/>
          </a:p>
          <a:p>
            <a:r>
              <a:rPr lang="en-US" sz="2200" dirty="0"/>
              <a:t>c.	</a:t>
            </a:r>
            <a:r>
              <a:rPr lang="en-US" sz="2200" dirty="0" err="1"/>
              <a:t>Capasitansi</a:t>
            </a:r>
            <a:r>
              <a:rPr lang="en-US" sz="2200" dirty="0"/>
              <a:t> </a:t>
            </a:r>
            <a:r>
              <a:rPr lang="en-US" sz="2200" dirty="0" err="1"/>
              <a:t>tinggi</a:t>
            </a:r>
            <a:endParaRPr lang="en-US" sz="2200" dirty="0"/>
          </a:p>
          <a:p>
            <a:r>
              <a:rPr lang="en-US" sz="2200" dirty="0">
                <a:solidFill>
                  <a:srgbClr val="FF0000"/>
                </a:solidFill>
              </a:rPr>
              <a:t>d.	</a:t>
            </a:r>
            <a:r>
              <a:rPr lang="en-US" sz="2200" dirty="0" err="1">
                <a:solidFill>
                  <a:srgbClr val="FF0000"/>
                </a:solidFill>
              </a:rPr>
              <a:t>Konduktivitas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tinggi</a:t>
            </a:r>
            <a:endParaRPr lang="en-US" sz="2200" dirty="0">
              <a:solidFill>
                <a:srgbClr val="FF0000"/>
              </a:solidFill>
            </a:endParaRPr>
          </a:p>
          <a:p>
            <a:endParaRPr lang="en-US" sz="2200" dirty="0"/>
          </a:p>
          <a:p>
            <a:r>
              <a:rPr lang="en-US" sz="2200" b="1" dirty="0"/>
              <a:t>36. </a:t>
            </a:r>
            <a:r>
              <a:rPr lang="en-US" sz="2200" b="1" dirty="0" err="1"/>
              <a:t>Metoda</a:t>
            </a:r>
            <a:r>
              <a:rPr lang="en-US" sz="2200" b="1" dirty="0"/>
              <a:t> </a:t>
            </a:r>
            <a:r>
              <a:rPr lang="en-US" sz="2200" b="1" dirty="0" err="1"/>
              <a:t>Pemeliharaan</a:t>
            </a:r>
            <a:r>
              <a:rPr lang="en-US" sz="2200" b="1" dirty="0"/>
              <a:t> </a:t>
            </a:r>
            <a:r>
              <a:rPr lang="en-US" sz="2200" b="1" dirty="0" err="1"/>
              <a:t>peralatan</a:t>
            </a:r>
            <a:r>
              <a:rPr lang="en-US" sz="2200" b="1" dirty="0"/>
              <a:t> </a:t>
            </a:r>
            <a:r>
              <a:rPr lang="en-US" sz="2200" b="1" dirty="0" err="1"/>
              <a:t>tenaga</a:t>
            </a:r>
            <a:r>
              <a:rPr lang="en-US" sz="2200" b="1" dirty="0"/>
              <a:t> </a:t>
            </a:r>
            <a:r>
              <a:rPr lang="en-US" sz="2200" b="1" dirty="0" err="1"/>
              <a:t>listrik</a:t>
            </a:r>
            <a:r>
              <a:rPr lang="en-US" sz="2200" b="1" dirty="0"/>
              <a:t> yang </a:t>
            </a:r>
            <a:r>
              <a:rPr lang="en-US" sz="2200" b="1" dirty="0" err="1"/>
              <a:t>berdasarkan</a:t>
            </a:r>
            <a:r>
              <a:rPr lang="en-US" sz="2200" b="1" dirty="0"/>
              <a:t> </a:t>
            </a:r>
            <a:r>
              <a:rPr lang="en-US" sz="2200" b="1" dirty="0" err="1"/>
              <a:t>pada</a:t>
            </a:r>
            <a:r>
              <a:rPr lang="en-US" sz="2200" b="1" dirty="0"/>
              <a:t> </a:t>
            </a:r>
            <a:r>
              <a:rPr lang="en-US" sz="2200" b="1" dirty="0" err="1"/>
              <a:t>kondisi</a:t>
            </a:r>
            <a:r>
              <a:rPr lang="en-US" sz="2200" b="1" dirty="0"/>
              <a:t> </a:t>
            </a:r>
            <a:r>
              <a:rPr lang="en-US" sz="2200" b="1" dirty="0" err="1"/>
              <a:t>adalah</a:t>
            </a:r>
            <a:r>
              <a:rPr lang="en-US" sz="2200" b="1" dirty="0"/>
              <a:t> </a:t>
            </a:r>
            <a:r>
              <a:rPr lang="en-US" sz="2200" b="1" dirty="0" err="1"/>
              <a:t>jenis</a:t>
            </a:r>
            <a:r>
              <a:rPr lang="en-US" sz="2200" b="1" dirty="0"/>
              <a:t>  </a:t>
            </a:r>
          </a:p>
          <a:p>
            <a:r>
              <a:rPr lang="en-US" sz="2200" b="1" dirty="0"/>
              <a:t>       </a:t>
            </a:r>
            <a:r>
              <a:rPr lang="en-US" sz="2200" b="1" dirty="0" err="1"/>
              <a:t>metode</a:t>
            </a:r>
            <a:r>
              <a:rPr lang="en-US" sz="2200" b="1" dirty="0"/>
              <a:t> :</a:t>
            </a:r>
          </a:p>
          <a:p>
            <a:r>
              <a:rPr lang="en-US" sz="2200" dirty="0"/>
              <a:t>a.  	Preventive Maintenance</a:t>
            </a:r>
          </a:p>
          <a:p>
            <a:r>
              <a:rPr lang="en-US" sz="2200" dirty="0">
                <a:solidFill>
                  <a:srgbClr val="FF0000"/>
                </a:solidFill>
              </a:rPr>
              <a:t>b.	Predictive Maintenance</a:t>
            </a:r>
          </a:p>
          <a:p>
            <a:r>
              <a:rPr lang="en-US" sz="2200" dirty="0"/>
              <a:t>c.	Corrective Maintenance</a:t>
            </a:r>
          </a:p>
          <a:p>
            <a:r>
              <a:rPr lang="en-US" sz="2200" dirty="0"/>
              <a:t>d.	</a:t>
            </a:r>
            <a:r>
              <a:rPr lang="en-US" sz="2200" dirty="0" err="1"/>
              <a:t>Rutine</a:t>
            </a:r>
            <a:r>
              <a:rPr lang="en-US" sz="2200" dirty="0"/>
              <a:t> Maintenance</a:t>
            </a:r>
          </a:p>
        </p:txBody>
      </p:sp>
    </p:spTree>
    <p:extLst>
      <p:ext uri="{BB962C8B-B14F-4D97-AF65-F5344CB8AC3E}">
        <p14:creationId xmlns:p14="http://schemas.microsoft.com/office/powerpoint/2010/main" val="249384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098475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38201" y="1063265"/>
            <a:ext cx="10515600" cy="4499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45"/>
              </a:lnSpc>
            </a:pP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3.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Undang-undang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Keselamatan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Kerja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Standard K3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Listrik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Yang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Pertama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Kali di  </a:t>
            </a:r>
          </a:p>
          <a:p>
            <a:pPr marL="127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Berlakukan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di Negara Indonesia,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Adalah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id-ID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7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0"/>
              </a:lnSpc>
            </a:pP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>
              <a:spcBef>
                <a:spcPts val="0"/>
              </a:spcBef>
              <a:spcAft>
                <a:spcPts val="0"/>
              </a:spcAft>
              <a:tabLst>
                <a:tab pos="4966335" algn="l"/>
              </a:tabLs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a.  HO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AVE 1938</a:t>
            </a:r>
            <a:r>
              <a:rPr lang="id-ID" sz="10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>
              <a:spcBef>
                <a:spcPts val="0"/>
              </a:spcBef>
              <a:spcAft>
                <a:spcPts val="0"/>
              </a:spcAft>
              <a:tabLst>
                <a:tab pos="4966335" algn="l"/>
              </a:tabLst>
            </a:pP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b.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VR 1910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AVE 1938</a:t>
            </a: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</a:t>
            </a:r>
            <a:r>
              <a:rPr lang="id-ID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UU No.1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1970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PUIL 1964</a:t>
            </a:r>
            <a:endParaRPr lang="en-US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d.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PP No.1 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Tentang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jawatan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listrik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Tahun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1945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PUIL 1964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325"/>
              </a:lnSpc>
            </a:pP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tabLst>
                <a:tab pos="2865755" algn="ctr"/>
                <a:tab pos="5731510" algn="r"/>
              </a:tabLs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4.</a:t>
            </a:r>
            <a:r>
              <a:rPr lang="id-ID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Arus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Listrik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Dalam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Suatu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Rangkaian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Tertutup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Dengan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Tahanan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Yang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Terhubung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Serie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 </a:t>
            </a:r>
          </a:p>
          <a:p>
            <a:pPr>
              <a:tabLst>
                <a:tab pos="2865755" algn="ctr"/>
                <a:tab pos="5731510" algn="r"/>
              </a:tabLs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Maka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Nilai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Arus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Masuk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………………..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Arus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Keluar</a:t>
            </a:r>
            <a:r>
              <a:rPr lang="id-ID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: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tabLst>
                <a:tab pos="2865755" algn="ctr"/>
                <a:tab pos="5731510" algn="r"/>
              </a:tabLs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30"/>
              </a:lnSpc>
            </a:pP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166370" algn="l"/>
              </a:tabLst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Lebih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besar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179070" algn="l"/>
              </a:tabLst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Lebih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Kecil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166370" algn="l"/>
              </a:tabLst>
            </a:pP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Sama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dengan</a:t>
            </a:r>
            <a:endParaRPr lang="en-US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179070" algn="l"/>
              </a:tabLst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Lebih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kecil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50%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44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5468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2513" y="1321233"/>
            <a:ext cx="102904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37. </a:t>
            </a:r>
            <a:r>
              <a:rPr lang="en-US" sz="2200" b="1" dirty="0" err="1"/>
              <a:t>Berikut</a:t>
            </a:r>
            <a:r>
              <a:rPr lang="en-US" sz="2200" b="1" dirty="0"/>
              <a:t> </a:t>
            </a:r>
            <a:r>
              <a:rPr lang="en-US" sz="2200" b="1" dirty="0" err="1"/>
              <a:t>ini</a:t>
            </a:r>
            <a:r>
              <a:rPr lang="en-US" sz="2200" b="1" dirty="0"/>
              <a:t> yang </a:t>
            </a:r>
            <a:r>
              <a:rPr lang="en-US" sz="2200" b="1" dirty="0" err="1"/>
              <a:t>bukan</a:t>
            </a:r>
            <a:r>
              <a:rPr lang="en-US" sz="2200" b="1" dirty="0"/>
              <a:t> </a:t>
            </a:r>
            <a:r>
              <a:rPr lang="en-US" sz="2200" b="1" dirty="0" err="1"/>
              <a:t>termasuk</a:t>
            </a:r>
            <a:r>
              <a:rPr lang="en-US" sz="2200" b="1" dirty="0"/>
              <a:t> </a:t>
            </a:r>
            <a:r>
              <a:rPr lang="en-US" sz="2200" b="1" dirty="0" err="1"/>
              <a:t>sumber</a:t>
            </a:r>
            <a:r>
              <a:rPr lang="en-US" sz="2200" b="1" dirty="0"/>
              <a:t> </a:t>
            </a:r>
            <a:r>
              <a:rPr lang="en-US" sz="2200" b="1" dirty="0" err="1"/>
              <a:t>energi</a:t>
            </a:r>
            <a:r>
              <a:rPr lang="en-US" sz="2200" b="1" dirty="0"/>
              <a:t> </a:t>
            </a:r>
            <a:r>
              <a:rPr lang="en-US" sz="2200" b="1" dirty="0" err="1"/>
              <a:t>alternatif</a:t>
            </a:r>
            <a:r>
              <a:rPr lang="en-US" sz="2200" b="1" dirty="0"/>
              <a:t> </a:t>
            </a:r>
            <a:r>
              <a:rPr lang="en-US" sz="2200" b="1" dirty="0" err="1"/>
              <a:t>adalah</a:t>
            </a:r>
            <a:r>
              <a:rPr lang="en-US" sz="2200" b="1" dirty="0"/>
              <a:t>...</a:t>
            </a:r>
          </a:p>
          <a:p>
            <a:r>
              <a:rPr lang="en-US" sz="2200" dirty="0"/>
              <a:t>A. </a:t>
            </a:r>
            <a:r>
              <a:rPr lang="en-US" sz="2200" dirty="0" err="1"/>
              <a:t>Angin</a:t>
            </a:r>
            <a:endParaRPr lang="en-US" sz="2200" dirty="0"/>
          </a:p>
          <a:p>
            <a:r>
              <a:rPr lang="en-US" sz="2200" dirty="0">
                <a:solidFill>
                  <a:srgbClr val="FF0000"/>
                </a:solidFill>
              </a:rPr>
              <a:t>B. </a:t>
            </a:r>
            <a:r>
              <a:rPr lang="en-US" sz="2200" dirty="0" err="1">
                <a:solidFill>
                  <a:srgbClr val="FF0000"/>
                </a:solidFill>
              </a:rPr>
              <a:t>Bensin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/>
              <a:t>C. </a:t>
            </a:r>
            <a:r>
              <a:rPr lang="en-US" sz="2200" dirty="0" err="1"/>
              <a:t>Matahari</a:t>
            </a:r>
            <a:endParaRPr lang="en-US" sz="2200" dirty="0"/>
          </a:p>
          <a:p>
            <a:r>
              <a:rPr lang="en-US" sz="2200" dirty="0"/>
              <a:t>D. Air</a:t>
            </a:r>
          </a:p>
          <a:p>
            <a:endParaRPr lang="en-US" sz="2200" dirty="0"/>
          </a:p>
          <a:p>
            <a:r>
              <a:rPr lang="en-US" sz="2200" b="1" dirty="0"/>
              <a:t>38. Di </a:t>
            </a:r>
            <a:r>
              <a:rPr lang="en-US" sz="2200" b="1" dirty="0" err="1"/>
              <a:t>daerah</a:t>
            </a:r>
            <a:r>
              <a:rPr lang="en-US" sz="2200" b="1" dirty="0"/>
              <a:t> </a:t>
            </a:r>
            <a:r>
              <a:rPr lang="en-US" sz="2200" b="1" dirty="0" err="1"/>
              <a:t>pedesaan</a:t>
            </a:r>
            <a:r>
              <a:rPr lang="en-US" sz="2200" b="1" dirty="0"/>
              <a:t> </a:t>
            </a:r>
            <a:r>
              <a:rPr lang="en-US" sz="2200" b="1" dirty="0" err="1"/>
              <a:t>banyak</a:t>
            </a:r>
            <a:r>
              <a:rPr lang="en-US" sz="2200" b="1" dirty="0"/>
              <a:t> </a:t>
            </a:r>
            <a:r>
              <a:rPr lang="en-US" sz="2200" b="1" dirty="0" err="1"/>
              <a:t>dijumpai</a:t>
            </a:r>
            <a:r>
              <a:rPr lang="en-US" sz="2200" b="1" dirty="0"/>
              <a:t> </a:t>
            </a:r>
            <a:r>
              <a:rPr lang="en-US" sz="2200" b="1" dirty="0" err="1"/>
              <a:t>alat</a:t>
            </a:r>
            <a:r>
              <a:rPr lang="en-US" sz="2200" b="1" dirty="0"/>
              <a:t> yang </a:t>
            </a:r>
            <a:r>
              <a:rPr lang="en-US" sz="2200" b="1" dirty="0" err="1"/>
              <a:t>diletakkan</a:t>
            </a:r>
            <a:r>
              <a:rPr lang="en-US" sz="2200" b="1" dirty="0"/>
              <a:t> di </a:t>
            </a:r>
            <a:r>
              <a:rPr lang="en-US" sz="2200" b="1" dirty="0" err="1"/>
              <a:t>aliran</a:t>
            </a:r>
            <a:r>
              <a:rPr lang="en-US" sz="2200" b="1" dirty="0"/>
              <a:t> </a:t>
            </a:r>
            <a:r>
              <a:rPr lang="en-US" sz="2200" b="1" dirty="0" err="1"/>
              <a:t>sungai</a:t>
            </a:r>
            <a:r>
              <a:rPr lang="en-US" sz="2200" b="1" dirty="0"/>
              <a:t> </a:t>
            </a:r>
            <a:r>
              <a:rPr lang="en-US" sz="2200" b="1" dirty="0" err="1"/>
              <a:t>dan</a:t>
            </a:r>
            <a:r>
              <a:rPr lang="en-US" sz="2200" b="1" dirty="0"/>
              <a:t> </a:t>
            </a:r>
          </a:p>
          <a:p>
            <a:r>
              <a:rPr lang="en-US" sz="2200" b="1" dirty="0"/>
              <a:t>      </a:t>
            </a:r>
            <a:r>
              <a:rPr lang="en-US" sz="2200" b="1" dirty="0" err="1"/>
              <a:t>berfungsi</a:t>
            </a:r>
            <a:r>
              <a:rPr lang="en-US" sz="2200" b="1" dirty="0"/>
              <a:t> </a:t>
            </a:r>
            <a:r>
              <a:rPr lang="en-US" sz="2200" b="1" dirty="0" err="1"/>
              <a:t>menghasilkan</a:t>
            </a:r>
            <a:r>
              <a:rPr lang="en-US" sz="2200" b="1" dirty="0"/>
              <a:t> </a:t>
            </a:r>
            <a:r>
              <a:rPr lang="en-US" sz="2200" b="1" dirty="0" err="1"/>
              <a:t>sumber</a:t>
            </a:r>
            <a:r>
              <a:rPr lang="en-US" sz="2200" b="1" dirty="0"/>
              <a:t> </a:t>
            </a:r>
            <a:r>
              <a:rPr lang="en-US" sz="2200" b="1" dirty="0" err="1"/>
              <a:t>listrik</a:t>
            </a:r>
            <a:r>
              <a:rPr lang="en-US" sz="2200" b="1" dirty="0"/>
              <a:t>. </a:t>
            </a:r>
            <a:r>
              <a:rPr lang="en-US" sz="2200" b="1" dirty="0" err="1"/>
              <a:t>Alat</a:t>
            </a:r>
            <a:r>
              <a:rPr lang="en-US" sz="2200" b="1" dirty="0"/>
              <a:t> </a:t>
            </a:r>
            <a:r>
              <a:rPr lang="en-US" sz="2200" b="1" dirty="0" err="1"/>
              <a:t>tersebut</a:t>
            </a:r>
            <a:r>
              <a:rPr lang="en-US" sz="2200" b="1" dirty="0"/>
              <a:t> </a:t>
            </a:r>
            <a:r>
              <a:rPr lang="en-US" sz="2200" b="1" dirty="0" err="1"/>
              <a:t>adalah</a:t>
            </a:r>
            <a:r>
              <a:rPr lang="en-US" sz="2200" b="1" dirty="0"/>
              <a:t> ...</a:t>
            </a:r>
          </a:p>
          <a:p>
            <a:r>
              <a:rPr lang="en-US" sz="2200" dirty="0">
                <a:solidFill>
                  <a:srgbClr val="FF0000"/>
                </a:solidFill>
              </a:rPr>
              <a:t>A. </a:t>
            </a:r>
            <a:r>
              <a:rPr lang="en-US" sz="2200" dirty="0" err="1">
                <a:solidFill>
                  <a:srgbClr val="FF0000"/>
                </a:solidFill>
              </a:rPr>
              <a:t>Kincir</a:t>
            </a:r>
            <a:r>
              <a:rPr lang="en-US" sz="2200" dirty="0">
                <a:solidFill>
                  <a:srgbClr val="FF0000"/>
                </a:solidFill>
              </a:rPr>
              <a:t> air</a:t>
            </a:r>
          </a:p>
          <a:p>
            <a:r>
              <a:rPr lang="en-US" sz="2200" dirty="0"/>
              <a:t>B. </a:t>
            </a:r>
            <a:r>
              <a:rPr lang="en-US" sz="2200" dirty="0" err="1"/>
              <a:t>Kincir</a:t>
            </a:r>
            <a:r>
              <a:rPr lang="en-US" sz="2200" dirty="0"/>
              <a:t> </a:t>
            </a:r>
            <a:r>
              <a:rPr lang="en-US" sz="2200" dirty="0" err="1"/>
              <a:t>angin</a:t>
            </a:r>
            <a:endParaRPr lang="en-US" sz="2200" dirty="0"/>
          </a:p>
          <a:p>
            <a:r>
              <a:rPr lang="en-US" sz="2200" dirty="0"/>
              <a:t>C. Dam</a:t>
            </a:r>
          </a:p>
          <a:p>
            <a:r>
              <a:rPr lang="en-US" sz="2200" dirty="0"/>
              <a:t>D. </a:t>
            </a:r>
            <a:r>
              <a:rPr lang="en-US" sz="2200" dirty="0" err="1"/>
              <a:t>Turbin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93840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412910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991521" y="6204352"/>
            <a:ext cx="51918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 err="1">
                <a:latin typeface="Tahoma" panose="020B0604030504040204" pitchFamily="34" charset="0"/>
              </a:rPr>
              <a:t>Selamat</a:t>
            </a:r>
            <a:r>
              <a:rPr lang="en-US" sz="1600" b="1" i="1" dirty="0">
                <a:latin typeface="Tahoma" panose="020B0604030504040204" pitchFamily="34" charset="0"/>
              </a:rPr>
              <a:t> </a:t>
            </a:r>
            <a:r>
              <a:rPr lang="en-US" sz="1600" b="1" i="1" dirty="0" err="1">
                <a:latin typeface="Tahoma" panose="020B0604030504040204" pitchFamily="34" charset="0"/>
              </a:rPr>
              <a:t>bekerja</a:t>
            </a:r>
            <a:r>
              <a:rPr lang="en-US" sz="1600" b="1" i="1" dirty="0">
                <a:latin typeface="Tahoma" panose="020B0604030504040204" pitchFamily="34" charset="0"/>
              </a:rPr>
              <a:t>.</a:t>
            </a:r>
          </a:p>
          <a:p>
            <a:pPr algn="ctr"/>
            <a:r>
              <a:rPr lang="fi-FI" sz="1600" b="1" i="1" dirty="0">
                <a:latin typeface="Tahoma" panose="020B0604030504040204" pitchFamily="34" charset="0"/>
              </a:rPr>
              <a:t>Moto : Kerja keras, Kerja Cerdas, Kerja Ikhlas</a:t>
            </a:r>
            <a:endParaRPr lang="en-US" sz="1600" i="1" dirty="0"/>
          </a:p>
        </p:txBody>
      </p:sp>
      <p:sp>
        <p:nvSpPr>
          <p:cNvPr id="6" name="Rectangle 5"/>
          <p:cNvSpPr/>
          <p:nvPr/>
        </p:nvSpPr>
        <p:spPr>
          <a:xfrm>
            <a:off x="934871" y="1166885"/>
            <a:ext cx="1043371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39. </a:t>
            </a:r>
            <a:r>
              <a:rPr lang="en-US" sz="2200" b="1" dirty="0" err="1"/>
              <a:t>Matahari</a:t>
            </a:r>
            <a:r>
              <a:rPr lang="en-US" sz="2200" b="1" dirty="0"/>
              <a:t> </a:t>
            </a:r>
            <a:r>
              <a:rPr lang="en-US" sz="2200" b="1" dirty="0" err="1"/>
              <a:t>bisa</a:t>
            </a:r>
            <a:r>
              <a:rPr lang="en-US" sz="2200" b="1" dirty="0"/>
              <a:t> </a:t>
            </a:r>
            <a:r>
              <a:rPr lang="en-US" sz="2200" b="1" dirty="0" err="1"/>
              <a:t>dimanfaatkan</a:t>
            </a:r>
            <a:r>
              <a:rPr lang="en-US" sz="2200" b="1" dirty="0"/>
              <a:t> </a:t>
            </a:r>
            <a:r>
              <a:rPr lang="en-US" sz="2200" b="1" dirty="0" err="1"/>
              <a:t>manusia</a:t>
            </a:r>
            <a:r>
              <a:rPr lang="en-US" sz="2200" b="1" dirty="0"/>
              <a:t> </a:t>
            </a:r>
            <a:r>
              <a:rPr lang="en-US" sz="2200" b="1" dirty="0" err="1"/>
              <a:t>sebagai</a:t>
            </a:r>
            <a:r>
              <a:rPr lang="en-US" sz="2200" b="1" dirty="0"/>
              <a:t> </a:t>
            </a:r>
            <a:r>
              <a:rPr lang="en-US" sz="2200" b="1" dirty="0" err="1"/>
              <a:t>pembangkit</a:t>
            </a:r>
            <a:r>
              <a:rPr lang="en-US" sz="2200" b="1" dirty="0"/>
              <a:t> </a:t>
            </a:r>
            <a:r>
              <a:rPr lang="en-US" sz="2200" b="1" dirty="0" err="1"/>
              <a:t>listrik</a:t>
            </a:r>
            <a:r>
              <a:rPr lang="en-US" sz="2200" b="1" dirty="0"/>
              <a:t>, </a:t>
            </a:r>
            <a:r>
              <a:rPr lang="en-US" sz="2200" b="1" dirty="0" err="1"/>
              <a:t>hal</a:t>
            </a:r>
            <a:r>
              <a:rPr lang="en-US" sz="2200" b="1" dirty="0"/>
              <a:t> </a:t>
            </a:r>
            <a:r>
              <a:rPr lang="en-US" sz="2200" b="1" dirty="0" err="1"/>
              <a:t>tersebut</a:t>
            </a:r>
            <a:r>
              <a:rPr lang="en-US" sz="2200" b="1" dirty="0"/>
              <a:t> </a:t>
            </a:r>
          </a:p>
          <a:p>
            <a:r>
              <a:rPr lang="en-US" sz="2200" b="1" dirty="0"/>
              <a:t>      </a:t>
            </a:r>
            <a:r>
              <a:rPr lang="en-US" sz="2200" b="1" dirty="0" err="1"/>
              <a:t>dikenal</a:t>
            </a:r>
            <a:r>
              <a:rPr lang="en-US" sz="2200" b="1" dirty="0"/>
              <a:t> </a:t>
            </a:r>
            <a:r>
              <a:rPr lang="en-US" sz="2200" b="1" dirty="0" err="1"/>
              <a:t>dengan</a:t>
            </a:r>
            <a:r>
              <a:rPr lang="en-US" sz="2200" b="1" dirty="0"/>
              <a:t> ….</a:t>
            </a:r>
          </a:p>
          <a:p>
            <a:r>
              <a:rPr lang="en-US" sz="2200" dirty="0"/>
              <a:t>A. </a:t>
            </a:r>
            <a:r>
              <a:rPr lang="en-US" sz="2200" dirty="0" err="1"/>
              <a:t>Pembangkit</a:t>
            </a:r>
            <a:r>
              <a:rPr lang="en-US" sz="2200" dirty="0"/>
              <a:t> </a:t>
            </a:r>
            <a:r>
              <a:rPr lang="en-US" sz="2200" dirty="0" err="1"/>
              <a:t>listrik</a:t>
            </a:r>
            <a:r>
              <a:rPr lang="en-US" sz="2200" dirty="0"/>
              <a:t> </a:t>
            </a:r>
            <a:r>
              <a:rPr lang="en-US" sz="2200" dirty="0" err="1"/>
              <a:t>tenaga</a:t>
            </a:r>
            <a:r>
              <a:rPr lang="en-US" sz="2200" dirty="0"/>
              <a:t> </a:t>
            </a:r>
            <a:r>
              <a:rPr lang="en-US" sz="2200" dirty="0" err="1"/>
              <a:t>sinar</a:t>
            </a:r>
            <a:r>
              <a:rPr lang="en-US" sz="2200" dirty="0"/>
              <a:t> </a:t>
            </a:r>
          </a:p>
          <a:p>
            <a:r>
              <a:rPr lang="en-US" sz="2200" dirty="0"/>
              <a:t>B. </a:t>
            </a:r>
            <a:r>
              <a:rPr lang="en-US" sz="2200" dirty="0" err="1"/>
              <a:t>Pembangkit</a:t>
            </a:r>
            <a:r>
              <a:rPr lang="en-US" sz="2200" dirty="0"/>
              <a:t> </a:t>
            </a:r>
            <a:r>
              <a:rPr lang="en-US" sz="2200" dirty="0" err="1"/>
              <a:t>listrik</a:t>
            </a:r>
            <a:r>
              <a:rPr lang="en-US" sz="2200" dirty="0"/>
              <a:t> </a:t>
            </a:r>
            <a:r>
              <a:rPr lang="en-US" sz="2200" dirty="0" err="1"/>
              <a:t>tenaga</a:t>
            </a:r>
            <a:r>
              <a:rPr lang="en-US" sz="2200" dirty="0"/>
              <a:t> solar</a:t>
            </a:r>
          </a:p>
          <a:p>
            <a:r>
              <a:rPr lang="en-US" sz="2200" dirty="0">
                <a:solidFill>
                  <a:srgbClr val="FF0000"/>
                </a:solidFill>
              </a:rPr>
              <a:t>C. </a:t>
            </a:r>
            <a:r>
              <a:rPr lang="en-US" sz="2200" dirty="0" err="1">
                <a:solidFill>
                  <a:srgbClr val="FF0000"/>
                </a:solidFill>
              </a:rPr>
              <a:t>Pembangkit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listrik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tenaga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surya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/>
              <a:t>D. </a:t>
            </a:r>
            <a:r>
              <a:rPr lang="en-US" sz="2200" dirty="0" err="1"/>
              <a:t>Pembangkit</a:t>
            </a:r>
            <a:r>
              <a:rPr lang="en-US" sz="2200" dirty="0"/>
              <a:t> </a:t>
            </a:r>
            <a:r>
              <a:rPr lang="en-US" sz="2200" dirty="0" err="1"/>
              <a:t>listrik</a:t>
            </a:r>
            <a:r>
              <a:rPr lang="en-US" sz="2200" dirty="0"/>
              <a:t> </a:t>
            </a:r>
            <a:r>
              <a:rPr lang="en-US" sz="2200" dirty="0" err="1"/>
              <a:t>tenaga</a:t>
            </a:r>
            <a:r>
              <a:rPr lang="en-US" sz="2200" dirty="0"/>
              <a:t> sunset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b="1" dirty="0"/>
              <a:t>40. </a:t>
            </a:r>
            <a:r>
              <a:rPr lang="en-US" sz="2200" b="1" dirty="0" err="1"/>
              <a:t>Perubahan</a:t>
            </a:r>
            <a:r>
              <a:rPr lang="en-US" sz="2200" b="1" dirty="0"/>
              <a:t> </a:t>
            </a:r>
            <a:r>
              <a:rPr lang="en-US" sz="2200" b="1" dirty="0" err="1"/>
              <a:t>energi</a:t>
            </a:r>
            <a:r>
              <a:rPr lang="en-US" sz="2200" b="1" dirty="0"/>
              <a:t> yang </a:t>
            </a:r>
            <a:r>
              <a:rPr lang="en-US" sz="2200" b="1" dirty="0" err="1"/>
              <a:t>terjadi</a:t>
            </a:r>
            <a:r>
              <a:rPr lang="en-US" sz="2200" b="1" dirty="0"/>
              <a:t> </a:t>
            </a:r>
            <a:r>
              <a:rPr lang="en-US" sz="2200" b="1" dirty="0" err="1"/>
              <a:t>pada</a:t>
            </a:r>
            <a:r>
              <a:rPr lang="en-US" sz="2200" b="1" dirty="0"/>
              <a:t> </a:t>
            </a:r>
            <a:r>
              <a:rPr lang="en-US" sz="2200" b="1" dirty="0" err="1"/>
              <a:t>gambar</a:t>
            </a:r>
            <a:r>
              <a:rPr lang="en-US" sz="2200" b="1" dirty="0"/>
              <a:t> </a:t>
            </a:r>
            <a:r>
              <a:rPr lang="en-US" sz="2200" b="1" dirty="0" err="1"/>
              <a:t>tersebut</a:t>
            </a:r>
            <a:r>
              <a:rPr lang="en-US" sz="2200" b="1" dirty="0"/>
              <a:t> </a:t>
            </a:r>
            <a:r>
              <a:rPr lang="en-US" sz="2200" b="1" dirty="0" err="1"/>
              <a:t>adalah</a:t>
            </a:r>
            <a:r>
              <a:rPr lang="en-US" sz="2200" b="1" dirty="0"/>
              <a:t> ...</a:t>
            </a:r>
          </a:p>
          <a:p>
            <a:r>
              <a:rPr lang="en-US" sz="2200" dirty="0"/>
              <a:t>A. </a:t>
            </a:r>
            <a:r>
              <a:rPr lang="en-US" sz="2200" dirty="0" err="1"/>
              <a:t>Energi</a:t>
            </a:r>
            <a:r>
              <a:rPr lang="en-US" sz="2200" dirty="0"/>
              <a:t> </a:t>
            </a:r>
            <a:r>
              <a:rPr lang="en-US" sz="2200" dirty="0" err="1"/>
              <a:t>listrik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energi</a:t>
            </a:r>
            <a:r>
              <a:rPr lang="en-US" sz="2200" dirty="0"/>
              <a:t> </a:t>
            </a:r>
            <a:r>
              <a:rPr lang="en-US" sz="2200" dirty="0" err="1"/>
              <a:t>kimia</a:t>
            </a:r>
            <a:endParaRPr lang="en-US" sz="2200" dirty="0"/>
          </a:p>
          <a:p>
            <a:r>
              <a:rPr lang="en-US" sz="2200" dirty="0"/>
              <a:t>B. </a:t>
            </a:r>
            <a:r>
              <a:rPr lang="en-US" sz="2200" dirty="0" err="1"/>
              <a:t>Energi</a:t>
            </a:r>
            <a:r>
              <a:rPr lang="en-US" sz="2200" dirty="0"/>
              <a:t> </a:t>
            </a:r>
            <a:r>
              <a:rPr lang="en-US" sz="2200" dirty="0" err="1"/>
              <a:t>listrik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energi</a:t>
            </a:r>
            <a:r>
              <a:rPr lang="en-US" sz="2200" dirty="0"/>
              <a:t> </a:t>
            </a:r>
            <a:r>
              <a:rPr lang="en-US" sz="2200" dirty="0" err="1"/>
              <a:t>gerak</a:t>
            </a:r>
            <a:endParaRPr lang="en-US" sz="2200" dirty="0"/>
          </a:p>
          <a:p>
            <a:r>
              <a:rPr lang="en-US" sz="2200" dirty="0"/>
              <a:t>C. </a:t>
            </a:r>
            <a:r>
              <a:rPr lang="en-US" sz="2200" dirty="0" err="1"/>
              <a:t>Energi</a:t>
            </a:r>
            <a:r>
              <a:rPr lang="en-US" sz="2200" dirty="0"/>
              <a:t> </a:t>
            </a:r>
            <a:r>
              <a:rPr lang="en-US" sz="2200" dirty="0" err="1"/>
              <a:t>listrik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energi</a:t>
            </a:r>
            <a:r>
              <a:rPr lang="en-US" sz="2200" dirty="0"/>
              <a:t> </a:t>
            </a:r>
            <a:r>
              <a:rPr lang="en-US" sz="2200" dirty="0" err="1"/>
              <a:t>panas</a:t>
            </a:r>
            <a:endParaRPr lang="en-US" sz="2200" dirty="0"/>
          </a:p>
          <a:p>
            <a:r>
              <a:rPr lang="en-US" sz="2200" dirty="0">
                <a:solidFill>
                  <a:srgbClr val="FF0000"/>
                </a:solidFill>
              </a:rPr>
              <a:t>D. </a:t>
            </a:r>
            <a:r>
              <a:rPr lang="en-US" sz="2200" dirty="0" err="1">
                <a:solidFill>
                  <a:srgbClr val="FF0000"/>
                </a:solidFill>
              </a:rPr>
              <a:t>Energi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listrik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menjadi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energi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cahaya</a:t>
            </a:r>
            <a:endParaRPr lang="en-US" sz="2200" dirty="0">
              <a:solidFill>
                <a:srgbClr val="FF0000"/>
              </a:solidFill>
            </a:endParaRPr>
          </a:p>
          <a:p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521" y="4339988"/>
            <a:ext cx="1836306" cy="123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93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40990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84348" y="1051138"/>
            <a:ext cx="1044905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5. Yang </a:t>
            </a:r>
            <a:r>
              <a:rPr lang="en-US" sz="2000" b="1" dirty="0" err="1"/>
              <a:t>Dimaksud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Saluran</a:t>
            </a:r>
            <a:r>
              <a:rPr lang="en-US" sz="2000" b="1" dirty="0"/>
              <a:t> </a:t>
            </a:r>
            <a:r>
              <a:rPr lang="en-US" sz="2000" b="1" dirty="0" err="1"/>
              <a:t>Pentanahan</a:t>
            </a:r>
            <a:r>
              <a:rPr lang="en-US" sz="2000" b="1" dirty="0"/>
              <a:t> TN-S </a:t>
            </a:r>
            <a:r>
              <a:rPr lang="en-US" sz="2000" b="1" dirty="0" err="1"/>
              <a:t>Adalah</a:t>
            </a:r>
            <a:r>
              <a:rPr lang="en-US" sz="2000" b="1" dirty="0"/>
              <a:t> 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a.TN-S=Terra Neutral </a:t>
            </a:r>
            <a:r>
              <a:rPr lang="en-US" sz="2000" dirty="0" err="1"/>
              <a:t>Sensored</a:t>
            </a:r>
            <a:r>
              <a:rPr lang="en-US" sz="2000" dirty="0"/>
              <a:t>,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kawat</a:t>
            </a:r>
            <a:r>
              <a:rPr lang="en-US" sz="2000" dirty="0"/>
              <a:t> </a:t>
            </a:r>
            <a:r>
              <a:rPr lang="en-US" sz="2000" dirty="0" err="1"/>
              <a:t>netral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kawat</a:t>
            </a:r>
            <a:r>
              <a:rPr lang="en-US" sz="2000" dirty="0"/>
              <a:t> </a:t>
            </a:r>
            <a:r>
              <a:rPr lang="en-US" sz="2000" dirty="0" err="1"/>
              <a:t>pentanahan</a:t>
            </a:r>
            <a:r>
              <a:rPr lang="en-US" sz="2000" dirty="0"/>
              <a:t> di sensor.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b.</a:t>
            </a:r>
            <a:r>
              <a:rPr lang="en-US" sz="2000" dirty="0">
                <a:solidFill>
                  <a:srgbClr val="FF0000"/>
                </a:solidFill>
              </a:rPr>
              <a:t>TN-S=Terra Neutral Separated, </a:t>
            </a:r>
            <a:r>
              <a:rPr lang="en-US" sz="2000" dirty="0" err="1">
                <a:solidFill>
                  <a:srgbClr val="FF0000"/>
                </a:solidFill>
              </a:rPr>
              <a:t>artinya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kawat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netral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kawat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pentanahan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dipisah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c.TN-S=Terra Neutral Supplied,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kawat</a:t>
            </a:r>
            <a:r>
              <a:rPr lang="en-US" sz="2000" dirty="0"/>
              <a:t> </a:t>
            </a:r>
            <a:r>
              <a:rPr lang="en-US" sz="2000" dirty="0" err="1"/>
              <a:t>netral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kawat</a:t>
            </a:r>
            <a:r>
              <a:rPr lang="en-US" sz="2000" dirty="0"/>
              <a:t> </a:t>
            </a:r>
            <a:r>
              <a:rPr lang="en-US" sz="2000" dirty="0" err="1"/>
              <a:t>pentanahan</a:t>
            </a:r>
            <a:r>
              <a:rPr lang="en-US" sz="2000" dirty="0"/>
              <a:t> di supply (</a:t>
            </a:r>
            <a:r>
              <a:rPr lang="en-US" sz="2000" dirty="0" err="1"/>
              <a:t>catu</a:t>
            </a:r>
            <a:r>
              <a:rPr lang="en-US" sz="2000" dirty="0"/>
              <a:t>).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d.TN-S=Terra Neutral </a:t>
            </a:r>
            <a:r>
              <a:rPr lang="en-US" sz="2000" dirty="0" err="1"/>
              <a:t>Seried</a:t>
            </a:r>
            <a:r>
              <a:rPr lang="en-US" sz="2000" dirty="0"/>
              <a:t>,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kawat</a:t>
            </a:r>
            <a:r>
              <a:rPr lang="en-US" sz="2000" dirty="0"/>
              <a:t> </a:t>
            </a:r>
            <a:r>
              <a:rPr lang="en-US" sz="2000" dirty="0" err="1"/>
              <a:t>netral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kawat</a:t>
            </a:r>
            <a:r>
              <a:rPr lang="en-US" sz="2000" dirty="0"/>
              <a:t> </a:t>
            </a:r>
            <a:r>
              <a:rPr lang="en-US" sz="2000" dirty="0" err="1"/>
              <a:t>pentanahan</a:t>
            </a:r>
            <a:r>
              <a:rPr lang="en-US" sz="2000" dirty="0"/>
              <a:t> </a:t>
            </a:r>
            <a:r>
              <a:rPr lang="en-US" sz="2000" dirty="0" err="1"/>
              <a:t>disambung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seri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6. </a:t>
            </a:r>
            <a:r>
              <a:rPr lang="en-US" sz="2000" b="1" dirty="0" err="1"/>
              <a:t>Bahaya</a:t>
            </a:r>
            <a:r>
              <a:rPr lang="en-US" sz="2000" b="1" dirty="0"/>
              <a:t> </a:t>
            </a:r>
            <a:r>
              <a:rPr lang="en-US" sz="2000" b="1" dirty="0" err="1"/>
              <a:t>listrik</a:t>
            </a:r>
            <a:r>
              <a:rPr lang="en-US" sz="2000" b="1" dirty="0"/>
              <a:t> </a:t>
            </a:r>
            <a:r>
              <a:rPr lang="en-US" sz="2000" b="1" dirty="0" err="1"/>
              <a:t>menurut</a:t>
            </a:r>
            <a:r>
              <a:rPr lang="en-US" sz="2000" b="1" dirty="0"/>
              <a:t> John </a:t>
            </a:r>
            <a:r>
              <a:rPr lang="en-US" sz="2000" b="1" dirty="0" err="1"/>
              <a:t>Cadick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bukunya</a:t>
            </a:r>
            <a:r>
              <a:rPr lang="en-US" sz="2000" b="1" dirty="0"/>
              <a:t> “Electrical Safety Handbook” </a:t>
            </a:r>
            <a:r>
              <a:rPr lang="en-US" sz="2000" b="1" dirty="0" err="1"/>
              <a:t>adalah</a:t>
            </a:r>
            <a:r>
              <a:rPr lang="en-US" sz="2000" b="1" dirty="0"/>
              <a:t> 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a. Lightning, Electrostatic, Electricity leakage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b.  </a:t>
            </a:r>
            <a:r>
              <a:rPr lang="en-US" sz="2000" dirty="0">
                <a:solidFill>
                  <a:srgbClr val="FF0000"/>
                </a:solidFill>
              </a:rPr>
              <a:t>Shock, Arc, Blast, </a:t>
            </a:r>
            <a:r>
              <a:rPr lang="en-US" sz="2000" dirty="0" err="1">
                <a:solidFill>
                  <a:srgbClr val="FF0000"/>
                </a:solidFill>
              </a:rPr>
              <a:t>dan</a:t>
            </a:r>
            <a:r>
              <a:rPr lang="en-US" sz="2000" dirty="0">
                <a:solidFill>
                  <a:srgbClr val="FF0000"/>
                </a:solidFill>
              </a:rPr>
              <a:t> other hazards.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c. Sudden death, Electricity leakage, Fire.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d. Short </a:t>
            </a:r>
            <a:r>
              <a:rPr lang="en-US" sz="2000" dirty="0" err="1"/>
              <a:t>Cicuit</a:t>
            </a:r>
            <a:r>
              <a:rPr lang="en-US" sz="2000" dirty="0"/>
              <a:t>, Alternating Current, Direct Current</a:t>
            </a:r>
          </a:p>
        </p:txBody>
      </p:sp>
    </p:spTree>
    <p:extLst>
      <p:ext uri="{BB962C8B-B14F-4D97-AF65-F5344CB8AC3E}">
        <p14:creationId xmlns:p14="http://schemas.microsoft.com/office/powerpoint/2010/main" val="207987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81799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58688" y="1077968"/>
            <a:ext cx="10761617" cy="5200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7</a:t>
            </a:r>
            <a:r>
              <a:rPr lang="id-ID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 P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engamanan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Instalasi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Listrik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Untuk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Mencegah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Terjadinya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Kebakaran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Seperti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di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Bawah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</a:t>
            </a:r>
          </a:p>
          <a:p>
            <a:pPr marL="127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ini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Kecuali</a:t>
            </a:r>
            <a:r>
              <a:rPr lang="id-ID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: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7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0"/>
              </a:lnSpc>
            </a:pP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 algn="just">
              <a:lnSpc>
                <a:spcPct val="9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Pembumian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instalasi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listrik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setiap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panel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listrik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terpasang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"/>
              </a:lnSpc>
            </a:pP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 algn="just"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Pemasangan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pembatas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arus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setiap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sirkit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pembebanan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listrik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0"/>
              </a:lnSpc>
            </a:pP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 algn="just">
              <a:lnSpc>
                <a:spcPct val="9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Gunakan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ELCB/RCBO/GPAS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sesuai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kapasitas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terpasang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5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ts val="15"/>
              </a:lnSpc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ts val="15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</a:t>
            </a:r>
          </a:p>
          <a:p>
            <a:pPr>
              <a:lnSpc>
                <a:spcPts val="15"/>
              </a:lnSpc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ts val="15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d.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Tempatkan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APAR Co2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setiap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panel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listrik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terpasang</a:t>
            </a:r>
            <a:r>
              <a:rPr lang="id-ID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70" marR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70" marR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7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8</a:t>
            </a:r>
            <a:r>
              <a:rPr lang="id-ID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Tingkat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Kehandalan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Sebuah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Instalasi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Listrik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Ditentukan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Oleh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…………..</a:t>
            </a:r>
            <a:r>
              <a:rPr lang="id-ID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: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7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4170" marR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Besarnya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nilai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tahanan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isolasi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4170" marR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Perencanaan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sesuai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PUIL</a:t>
            </a:r>
          </a:p>
          <a:p>
            <a:pPr marL="344170" marR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Pemasangan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sesuai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gambar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terencana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4170" marR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Penggunaan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kualitas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peralatan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baik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harga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mahal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70" marR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345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7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345"/>
              </a:lnSpc>
            </a:pP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49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44300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43944" y="1213334"/>
            <a:ext cx="1081825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9. Cara </a:t>
            </a:r>
            <a:r>
              <a:rPr lang="en-US" sz="2000" b="1" dirty="0" err="1"/>
              <a:t>kerja</a:t>
            </a:r>
            <a:r>
              <a:rPr lang="en-US" sz="2000" b="1" dirty="0"/>
              <a:t> Circuit Breaker </a:t>
            </a:r>
            <a:r>
              <a:rPr lang="en-US" sz="2000" b="1" dirty="0" err="1"/>
              <a:t>dan</a:t>
            </a:r>
            <a:r>
              <a:rPr lang="en-US" sz="2000" b="1" dirty="0"/>
              <a:t> Fuse </a:t>
            </a:r>
            <a:r>
              <a:rPr lang="en-US" sz="2000" b="1" dirty="0" err="1"/>
              <a:t>adalah</a:t>
            </a:r>
            <a:r>
              <a:rPr lang="en-US" sz="2000" b="1" dirty="0"/>
              <a:t> :</a:t>
            </a:r>
          </a:p>
          <a:p>
            <a:pPr marL="342900" indent="-342900">
              <a:buAutoNum type="alphaLcPeriod"/>
            </a:pP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Circuit Breaker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(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, </a:t>
            </a:r>
            <a:r>
              <a:rPr lang="en-US" dirty="0" err="1"/>
              <a:t>tegangan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lain-lain</a:t>
            </a:r>
            <a:r>
              <a:rPr lang="sv-SE" dirty="0"/>
              <a:t>) dan  </a:t>
            </a:r>
          </a:p>
          <a:p>
            <a:r>
              <a:rPr lang="sv-SE" dirty="0"/>
              <a:t>       setelah itu kontak tidak dapat ditutup kembali apabila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listriknya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 </a:t>
            </a:r>
          </a:p>
          <a:p>
            <a:r>
              <a:rPr lang="en-US" dirty="0"/>
              <a:t>       Fuse,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logam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melebur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 </a:t>
            </a:r>
            <a:r>
              <a:rPr lang="fi-FI" dirty="0"/>
              <a:t>(berupa arus, tegangan, dan lain-lain</a:t>
            </a:r>
            <a:r>
              <a:rPr lang="en-US" dirty="0"/>
              <a:t>)  </a:t>
            </a:r>
          </a:p>
          <a:p>
            <a:r>
              <a:rPr lang="en-US" dirty="0"/>
              <a:t>       </a:t>
            </a:r>
            <a:r>
              <a:rPr lang="en-US" dirty="0" err="1"/>
              <a:t>dan</a:t>
            </a:r>
            <a:r>
              <a:rPr lang="en-US" dirty="0"/>
              <a:t> Fuse </a:t>
            </a:r>
            <a:r>
              <a:rPr lang="en-US" dirty="0" err="1"/>
              <a:t>tsb.harus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logamnya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r>
              <a:rPr lang="en-US" dirty="0"/>
              <a:t>b. 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Circuit Breaker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(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arus,tegangan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lain-lain</a:t>
            </a:r>
            <a:r>
              <a:rPr lang="sv-SE" dirty="0"/>
              <a:t>) dan  </a:t>
            </a:r>
          </a:p>
          <a:p>
            <a:r>
              <a:rPr lang="sv-SE" dirty="0"/>
              <a:t>      setelah itu kontak tidak dapat ditutup kembali apabila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listriknya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  </a:t>
            </a:r>
          </a:p>
          <a:p>
            <a:r>
              <a:rPr lang="en-US" dirty="0"/>
              <a:t>     Fuse,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logam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melebur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fi-FI" dirty="0"/>
              <a:t>(berupa arus, tegangan, dan lain-lain</a:t>
            </a:r>
            <a:r>
              <a:rPr lang="en-US" dirty="0"/>
              <a:t>)  </a:t>
            </a:r>
          </a:p>
          <a:p>
            <a:r>
              <a:rPr lang="en-US" dirty="0"/>
              <a:t>     </a:t>
            </a:r>
            <a:r>
              <a:rPr lang="en-US" dirty="0" err="1"/>
              <a:t>dan</a:t>
            </a:r>
            <a:r>
              <a:rPr lang="en-US" dirty="0"/>
              <a:t> Fuse </a:t>
            </a:r>
            <a:r>
              <a:rPr lang="en-US" dirty="0" err="1"/>
              <a:t>tsb</a:t>
            </a:r>
            <a:r>
              <a:rPr lang="en-US" dirty="0"/>
              <a:t>.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dianjurkan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logamnya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).</a:t>
            </a:r>
          </a:p>
          <a:p>
            <a:r>
              <a:rPr lang="en-US" dirty="0"/>
              <a:t>c. 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Circuit Breaker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(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, </a:t>
            </a:r>
            <a:r>
              <a:rPr lang="en-US" dirty="0" err="1"/>
              <a:t>tegangan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lain-lain) </a:t>
            </a:r>
            <a:r>
              <a:rPr lang="en-US" dirty="0" err="1"/>
              <a:t>dan</a:t>
            </a:r>
            <a:r>
              <a:rPr lang="en-US" dirty="0"/>
              <a:t>  </a:t>
            </a:r>
          </a:p>
          <a:p>
            <a:r>
              <a:rPr lang="en-US" dirty="0"/>
              <a:t>    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listriknya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Fuse,   </a:t>
            </a:r>
          </a:p>
          <a:p>
            <a:r>
              <a:rPr lang="en-US" dirty="0"/>
              <a:t>    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logam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melebur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 </a:t>
            </a:r>
            <a:r>
              <a:rPr lang="fi-FI" dirty="0"/>
              <a:t>(berupa arus, tegangan, dan lain-lain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 </a:t>
            </a:r>
          </a:p>
          <a:p>
            <a:r>
              <a:rPr lang="en-US" dirty="0"/>
              <a:t>     Fuse </a:t>
            </a:r>
            <a:r>
              <a:rPr lang="en-US" dirty="0" err="1"/>
              <a:t>tsb</a:t>
            </a:r>
            <a:r>
              <a:rPr lang="en-US" dirty="0"/>
              <a:t>.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logamnya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pPr marL="342900" indent="-342900">
              <a:buAutoNum type="alphaLcPeriod" startAt="4"/>
            </a:pPr>
            <a:r>
              <a:rPr lang="en-US" dirty="0" err="1">
                <a:solidFill>
                  <a:srgbClr val="FF0000"/>
                </a:solidFill>
              </a:rPr>
              <a:t>Kontak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Circuit Breaker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membuka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jika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gangguan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listrik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berupa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arus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tegangan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lain-lain)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 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setelah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itu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kontak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dapat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ditutup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kembali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apabila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gangguan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listriknya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telah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tidak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ada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Sedangkan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pada</a:t>
            </a:r>
            <a:r>
              <a:rPr lang="en-US" dirty="0">
                <a:solidFill>
                  <a:srgbClr val="FF0000"/>
                </a:solidFill>
              </a:rPr>
              <a:t> Fuse,  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elemen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logam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didalamnya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melebur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jika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gangguan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listrik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fi-FI" dirty="0">
                <a:solidFill>
                  <a:srgbClr val="FF0000"/>
                </a:solidFill>
              </a:rPr>
              <a:t>(berupa arus, tegangan, dan lain-lain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 </a:t>
            </a:r>
          </a:p>
          <a:p>
            <a:r>
              <a:rPr lang="en-US" dirty="0">
                <a:solidFill>
                  <a:srgbClr val="FF0000"/>
                </a:solidFill>
              </a:rPr>
              <a:t>      Fuse </a:t>
            </a:r>
            <a:r>
              <a:rPr lang="en-US" dirty="0" err="1">
                <a:solidFill>
                  <a:srgbClr val="FF0000"/>
                </a:solidFill>
              </a:rPr>
              <a:t>tsb.harus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diganti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lengkap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tidak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dianjurkan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mengganti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elemen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logamnya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saja</a:t>
            </a:r>
            <a:r>
              <a:rPr lang="en-US" dirty="0">
                <a:solidFill>
                  <a:srgbClr val="FF000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7994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444210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62885" y="1388745"/>
            <a:ext cx="1050916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10. </a:t>
            </a:r>
            <a:r>
              <a:rPr lang="en-US" sz="2200" b="1" dirty="0" err="1"/>
              <a:t>Alat</a:t>
            </a:r>
            <a:r>
              <a:rPr lang="en-US" sz="2200" b="1" dirty="0"/>
              <a:t> yang </a:t>
            </a:r>
            <a:r>
              <a:rPr lang="en-US" sz="2200" b="1" dirty="0" err="1"/>
              <a:t>dipergunakan</a:t>
            </a:r>
            <a:r>
              <a:rPr lang="en-US" sz="2200" b="1" dirty="0"/>
              <a:t> </a:t>
            </a:r>
            <a:r>
              <a:rPr lang="en-US" sz="2200" b="1" dirty="0" err="1"/>
              <a:t>untuk</a:t>
            </a:r>
            <a:r>
              <a:rPr lang="en-US" sz="2200" b="1" dirty="0"/>
              <a:t> </a:t>
            </a:r>
            <a:r>
              <a:rPr lang="en-US" sz="2200" b="1" dirty="0" err="1"/>
              <a:t>menyelamatkan</a:t>
            </a:r>
            <a:r>
              <a:rPr lang="en-US" sz="2200" b="1" dirty="0"/>
              <a:t> </a:t>
            </a:r>
            <a:r>
              <a:rPr lang="en-US" sz="2200" b="1" dirty="0" err="1"/>
              <a:t>manusia</a:t>
            </a:r>
            <a:r>
              <a:rPr lang="en-US" sz="2200" b="1" dirty="0"/>
              <a:t> </a:t>
            </a:r>
            <a:r>
              <a:rPr lang="en-US" sz="2200" b="1" dirty="0" err="1"/>
              <a:t>dari</a:t>
            </a:r>
            <a:r>
              <a:rPr lang="en-US" sz="2200" b="1" dirty="0"/>
              <a:t> </a:t>
            </a:r>
            <a:r>
              <a:rPr lang="en-US" sz="2200" b="1" dirty="0" err="1"/>
              <a:t>bahaya</a:t>
            </a:r>
            <a:r>
              <a:rPr lang="en-US" sz="2200" b="1" dirty="0"/>
              <a:t> </a:t>
            </a:r>
          </a:p>
          <a:p>
            <a:r>
              <a:rPr lang="en-US" sz="2200" b="1" dirty="0"/>
              <a:t>       “SHOCK =(</a:t>
            </a:r>
            <a:r>
              <a:rPr lang="en-US" sz="2200" b="1" dirty="0" err="1"/>
              <a:t>tersengat</a:t>
            </a:r>
            <a:r>
              <a:rPr lang="en-US" sz="2200" b="1" dirty="0"/>
              <a:t> </a:t>
            </a:r>
            <a:r>
              <a:rPr lang="en-US" sz="2200" b="1" dirty="0" err="1"/>
              <a:t>listrik</a:t>
            </a:r>
            <a:r>
              <a:rPr lang="en-US" sz="2200" b="1" dirty="0"/>
              <a:t>)” </a:t>
            </a:r>
            <a:r>
              <a:rPr lang="en-US" sz="2200" b="1" dirty="0" err="1"/>
              <a:t>pada</a:t>
            </a:r>
            <a:r>
              <a:rPr lang="en-US" sz="2200" b="1" dirty="0"/>
              <a:t> </a:t>
            </a:r>
            <a:r>
              <a:rPr lang="en-US" sz="2200" b="1" dirty="0" err="1"/>
              <a:t>tegangan</a:t>
            </a:r>
            <a:r>
              <a:rPr lang="en-US" sz="2200" b="1" dirty="0"/>
              <a:t> </a:t>
            </a:r>
            <a:r>
              <a:rPr lang="en-US" sz="2200" b="1" dirty="0" err="1"/>
              <a:t>rendah</a:t>
            </a:r>
            <a:r>
              <a:rPr lang="en-US" sz="2200" b="1" dirty="0"/>
              <a:t> </a:t>
            </a:r>
            <a:r>
              <a:rPr lang="en-US" sz="2200" b="1" dirty="0" err="1"/>
              <a:t>adalah</a:t>
            </a:r>
            <a:r>
              <a:rPr lang="en-US" sz="2200" b="1" dirty="0"/>
              <a:t> :</a:t>
            </a:r>
          </a:p>
          <a:p>
            <a:r>
              <a:rPr lang="en-US" sz="2200" dirty="0"/>
              <a:t>a</a:t>
            </a:r>
            <a:r>
              <a:rPr lang="en-US" sz="2200" dirty="0">
                <a:solidFill>
                  <a:srgbClr val="FF0000"/>
                </a:solidFill>
              </a:rPr>
              <a:t>. ELCB, alias RCCB, alias GFCI, alias RCD, alias GPAS</a:t>
            </a:r>
          </a:p>
          <a:p>
            <a:r>
              <a:rPr lang="en-US" sz="2200" dirty="0"/>
              <a:t>b. Circuit Breaker, alias Fuse, alias </a:t>
            </a:r>
            <a:r>
              <a:rPr lang="en-US" sz="2200" dirty="0" err="1"/>
              <a:t>Sekering</a:t>
            </a:r>
            <a:r>
              <a:rPr lang="en-US" sz="2200" dirty="0"/>
              <a:t>, alias Switchgear, alias Switchyard</a:t>
            </a:r>
          </a:p>
          <a:p>
            <a:r>
              <a:rPr lang="en-US" sz="2200" dirty="0"/>
              <a:t>c. UPS, alias Charger, alias Rectifier, alias Diodes, alias Capacitor</a:t>
            </a:r>
          </a:p>
          <a:p>
            <a:r>
              <a:rPr lang="pt-BR" sz="2200" dirty="0"/>
              <a:t>d. Slip ring, alias Exciter, alias PMG, alias PT, alias CT</a:t>
            </a:r>
          </a:p>
          <a:p>
            <a:endParaRPr lang="sv-SE" sz="2200" b="1" dirty="0"/>
          </a:p>
          <a:p>
            <a:r>
              <a:rPr lang="sv-SE" sz="2200" b="1" dirty="0"/>
              <a:t>11. Sensitivitas ELCB ditentukan sebesar 30 mA, karena apabila manusia teraliri arus  </a:t>
            </a:r>
          </a:p>
          <a:p>
            <a:r>
              <a:rPr lang="sv-SE" sz="2200" b="1" dirty="0"/>
              <a:t>       sebesar 30 mA, maka berakibat  :</a:t>
            </a:r>
          </a:p>
          <a:p>
            <a:r>
              <a:rPr lang="en-US" sz="2200" dirty="0"/>
              <a:t>a.  </a:t>
            </a:r>
            <a:r>
              <a:rPr lang="en-US" sz="2200" dirty="0" err="1"/>
              <a:t>Mulai</a:t>
            </a:r>
            <a:r>
              <a:rPr lang="en-US" sz="2200" dirty="0"/>
              <a:t> </a:t>
            </a:r>
            <a:r>
              <a:rPr lang="en-US" sz="2200" dirty="0" err="1"/>
              <a:t>terkejut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mengendalikan</a:t>
            </a:r>
            <a:r>
              <a:rPr lang="en-US" sz="2200" dirty="0"/>
              <a:t> </a:t>
            </a:r>
            <a:r>
              <a:rPr lang="en-US" sz="2200" dirty="0" err="1"/>
              <a:t>kan</a:t>
            </a:r>
            <a:r>
              <a:rPr lang="en-US" sz="2200" dirty="0"/>
              <a:t> </a:t>
            </a:r>
            <a:r>
              <a:rPr lang="en-US" sz="2200" dirty="0" err="1"/>
              <a:t>diri</a:t>
            </a:r>
            <a:r>
              <a:rPr lang="en-US" sz="2200" dirty="0"/>
              <a:t> </a:t>
            </a:r>
            <a:r>
              <a:rPr lang="en-US" sz="2200" dirty="0" err="1"/>
              <a:t>sendiri</a:t>
            </a:r>
            <a:endParaRPr lang="en-US" sz="2200" dirty="0"/>
          </a:p>
          <a:p>
            <a:r>
              <a:rPr lang="en-US" sz="2200" dirty="0">
                <a:solidFill>
                  <a:srgbClr val="FF0000"/>
                </a:solidFill>
              </a:rPr>
              <a:t>b.  </a:t>
            </a:r>
            <a:r>
              <a:rPr lang="en-US" sz="2200" dirty="0" err="1">
                <a:solidFill>
                  <a:srgbClr val="FF0000"/>
                </a:solidFill>
              </a:rPr>
              <a:t>Mulai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lengket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atau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mulai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tidak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bisa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melepaskan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diri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sendiri</a:t>
            </a:r>
            <a:r>
              <a:rPr lang="en-US" sz="2200" dirty="0">
                <a:solidFill>
                  <a:srgbClr val="FF0000"/>
                </a:solidFill>
              </a:rPr>
              <a:t>  (Can not let go)</a:t>
            </a:r>
          </a:p>
          <a:p>
            <a:r>
              <a:rPr lang="en-US" sz="2200" dirty="0"/>
              <a:t>c.  </a:t>
            </a:r>
            <a:r>
              <a:rPr lang="en-US" sz="2200" dirty="0" err="1"/>
              <a:t>Mulai</a:t>
            </a:r>
            <a:r>
              <a:rPr lang="en-US" sz="2200" dirty="0"/>
              <a:t> </a:t>
            </a:r>
            <a:r>
              <a:rPr lang="en-US" sz="2200" dirty="0" err="1"/>
              <a:t>terjatuh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mulai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berdiri</a:t>
            </a:r>
            <a:r>
              <a:rPr lang="en-US" sz="2200" dirty="0"/>
              <a:t> </a:t>
            </a:r>
            <a:r>
              <a:rPr lang="en-US" sz="2200" dirty="0" err="1"/>
              <a:t>lagi</a:t>
            </a:r>
            <a:endParaRPr lang="en-US" sz="2200" dirty="0"/>
          </a:p>
          <a:p>
            <a:r>
              <a:rPr lang="en-US" sz="2200" dirty="0"/>
              <a:t>d.  </a:t>
            </a:r>
            <a:r>
              <a:rPr lang="en-US" sz="2200" dirty="0" err="1"/>
              <a:t>Mulai</a:t>
            </a:r>
            <a:r>
              <a:rPr lang="en-US" sz="2200" dirty="0"/>
              <a:t> </a:t>
            </a:r>
            <a:r>
              <a:rPr lang="en-US" sz="2200" dirty="0" err="1"/>
              <a:t>terjatuh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mulai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melepaskan</a:t>
            </a:r>
            <a:r>
              <a:rPr lang="en-US" sz="2200" dirty="0"/>
              <a:t> </a:t>
            </a:r>
            <a:r>
              <a:rPr lang="en-US" sz="2200" dirty="0" err="1"/>
              <a:t>diri</a:t>
            </a:r>
            <a:r>
              <a:rPr lang="en-US" sz="2200" dirty="0"/>
              <a:t> </a:t>
            </a:r>
            <a:r>
              <a:rPr lang="en-US" sz="2200" dirty="0" err="1"/>
              <a:t>sendiri</a:t>
            </a:r>
            <a:r>
              <a:rPr lang="en-US" sz="2200" dirty="0"/>
              <a:t> (Can not let go)</a:t>
            </a:r>
          </a:p>
        </p:txBody>
      </p:sp>
    </p:spTree>
    <p:extLst>
      <p:ext uri="{BB962C8B-B14F-4D97-AF65-F5344CB8AC3E}">
        <p14:creationId xmlns:p14="http://schemas.microsoft.com/office/powerpoint/2010/main" val="86650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38352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38200" y="1190169"/>
            <a:ext cx="10515599" cy="5350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2</a:t>
            </a:r>
            <a:r>
              <a:rPr lang="id-ID" sz="1600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Instalasi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Penyalur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Petir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Konvensional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Harus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Dilengkapi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Dengan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Pembumian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Sekurang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 </a:t>
            </a:r>
          </a:p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kurangnya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Adalah</a:t>
            </a:r>
            <a:r>
              <a:rPr lang="id-ID" sz="1600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: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7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0"/>
              </a:lnSpc>
            </a:pPr>
            <a:r>
              <a:rPr lang="id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184150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a. 1 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satu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penurunan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/down conductor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2 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dua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pembumian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/grounding rod.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tabLst>
                <a:tab pos="188595" algn="l"/>
              </a:tabLst>
            </a:pP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b. 2 (</a:t>
            </a:r>
            <a:r>
              <a:rPr lang="en-US" sz="16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dua</a:t>
            </a: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buah</a:t>
            </a: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penurunan</a:t>
            </a: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/ down conductor </a:t>
            </a:r>
            <a:r>
              <a:rPr lang="en-US" sz="16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2 (</a:t>
            </a:r>
            <a:r>
              <a:rPr lang="en-US" sz="16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dua</a:t>
            </a: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buah</a:t>
            </a: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pembumian</a:t>
            </a: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/grounding rod.</a:t>
            </a:r>
            <a:endParaRPr lang="en-US" sz="16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tabLst>
                <a:tab pos="176530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c. 3 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tiga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penurunan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/ down conductor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3 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tiga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pembumian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/grounding rod.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5"/>
              </a:lnSpc>
            </a:pPr>
            <a:r>
              <a:rPr lang="id-ID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tabLst>
                <a:tab pos="184150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d. 1 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satu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penurunan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/ down conductor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2 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dua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buah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pembumian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/grounding rod.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325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325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id-ID" sz="1600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3</a:t>
            </a:r>
            <a:r>
              <a:rPr lang="id-ID" sz="1600" b="1" dirty="0"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teori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Segitiga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Api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(Fire Triangle</a:t>
            </a:r>
            <a:r>
              <a:rPr lang="it-IT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), Api akan muncul apabila ada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Oxigen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, Fuel,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Heat,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masing-masing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</a:p>
          <a:p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jumlah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cukup.Dalam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tenaga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listrik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, “HEAT”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bisa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timbul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karena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Terjadi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short circuit,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tetapi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alat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proteksi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mentripkan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cicuit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Kualitas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kabel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kawat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isolasi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baik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fi-FI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3. Penggunaan jenis kabel yang salah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misalnya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NYM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hanya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indoor).</a:t>
            </a:r>
          </a:p>
          <a:p>
            <a:r>
              <a:rPr lang="fi-FI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4. Ukuran kawat terlalu kecil</a:t>
            </a:r>
          </a:p>
          <a:p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5.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Terjadi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“loss connection” 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sambungan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kawat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tusuk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kontak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bertumpuk-tumpuk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cenderung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</a:p>
          <a:p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rapat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lain-lain)</a:t>
            </a:r>
          </a:p>
          <a:p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Pernyataan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tersebut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diatas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a.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Sebagian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salah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b.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Sebagian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benar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c.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Semuanya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salah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d. </a:t>
            </a:r>
            <a:r>
              <a:rPr lang="en-US" sz="16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Semuanya</a:t>
            </a:r>
            <a:r>
              <a:rPr lang="en-US" sz="1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benar</a:t>
            </a:r>
            <a:endParaRPr lang="en-US" sz="1600" dirty="0">
              <a:solidFill>
                <a:srgbClr val="FF0000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7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391388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6822" y="1206069"/>
            <a:ext cx="109084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14. </a:t>
            </a:r>
            <a:r>
              <a:rPr lang="en-US" sz="1600" b="1" dirty="0" err="1"/>
              <a:t>Bahaya</a:t>
            </a:r>
            <a:r>
              <a:rPr lang="en-US" sz="1600" b="1" dirty="0"/>
              <a:t> Blast  </a:t>
            </a:r>
            <a:r>
              <a:rPr lang="it-IT" sz="1600" b="1" dirty="0"/>
              <a:t>(ledakan) pada listrik, terdiri dari :</a:t>
            </a:r>
          </a:p>
          <a:p>
            <a:r>
              <a:rPr lang="en-US" sz="1600" dirty="0"/>
              <a:t>a. </a:t>
            </a:r>
            <a:r>
              <a:rPr lang="en-US" sz="1600" dirty="0">
                <a:solidFill>
                  <a:srgbClr val="FF0000"/>
                </a:solidFill>
              </a:rPr>
              <a:t>Blast yang </a:t>
            </a:r>
            <a:r>
              <a:rPr lang="en-US" sz="1600" dirty="0" err="1">
                <a:solidFill>
                  <a:srgbClr val="FF0000"/>
                </a:solidFill>
              </a:rPr>
              <a:t>berasal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dari</a:t>
            </a:r>
            <a:r>
              <a:rPr lang="en-US" sz="1600" dirty="0">
                <a:solidFill>
                  <a:srgbClr val="FF0000"/>
                </a:solidFill>
              </a:rPr>
              <a:t> equipment yang </a:t>
            </a:r>
            <a:r>
              <a:rPr lang="en-US" sz="1600" dirty="0" err="1">
                <a:solidFill>
                  <a:srgbClr val="FF0000"/>
                </a:solidFill>
              </a:rPr>
              <a:t>pemeliharaannya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kurang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baik</a:t>
            </a:r>
            <a:r>
              <a:rPr lang="en-US" sz="1600" dirty="0">
                <a:solidFill>
                  <a:srgbClr val="FF0000"/>
                </a:solidFill>
              </a:rPr>
              <a:t> , </a:t>
            </a:r>
            <a:r>
              <a:rPr lang="en-US" sz="1600" dirty="0" err="1">
                <a:solidFill>
                  <a:srgbClr val="FF0000"/>
                </a:solidFill>
              </a:rPr>
              <a:t>misalnya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Tranformator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meledak</a:t>
            </a:r>
            <a:r>
              <a:rPr lang="en-US" sz="1600" dirty="0">
                <a:solidFill>
                  <a:srgbClr val="FF0000"/>
                </a:solidFill>
              </a:rPr>
              <a:t> Battery </a:t>
            </a:r>
            <a:r>
              <a:rPr lang="en-US" sz="1600" dirty="0" err="1">
                <a:solidFill>
                  <a:srgbClr val="FF0000"/>
                </a:solidFill>
              </a:rPr>
              <a:t>meledak</a:t>
            </a:r>
            <a:r>
              <a:rPr lang="en-US" sz="1600" dirty="0">
                <a:solidFill>
                  <a:srgbClr val="FF0000"/>
                </a:solidFill>
              </a:rPr>
              <a:t> Dan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lain-lain, </a:t>
            </a:r>
            <a:r>
              <a:rPr lang="en-US" sz="1600" dirty="0" err="1">
                <a:solidFill>
                  <a:srgbClr val="FF0000"/>
                </a:solidFill>
              </a:rPr>
              <a:t>serta</a:t>
            </a:r>
            <a:r>
              <a:rPr lang="en-US" sz="1600" dirty="0">
                <a:solidFill>
                  <a:srgbClr val="FF0000"/>
                </a:solidFill>
              </a:rPr>
              <a:t> Blast yang </a:t>
            </a:r>
            <a:r>
              <a:rPr lang="en-US" sz="1600" dirty="0" err="1">
                <a:solidFill>
                  <a:srgbClr val="FF0000"/>
                </a:solidFill>
              </a:rPr>
              <a:t>terjadi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karena</a:t>
            </a:r>
            <a:r>
              <a:rPr lang="en-US" sz="1600" dirty="0">
                <a:solidFill>
                  <a:srgbClr val="FF0000"/>
                </a:solidFill>
              </a:rPr>
              <a:t> Interrupting Rating (Breaking Capacity) yang </a:t>
            </a:r>
            <a:r>
              <a:rPr lang="en-US" sz="1600" dirty="0" err="1">
                <a:solidFill>
                  <a:srgbClr val="FF0000"/>
                </a:solidFill>
              </a:rPr>
              <a:t>tidak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benar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pada</a:t>
            </a:r>
            <a:r>
              <a:rPr lang="en-US" sz="1600" dirty="0">
                <a:solidFill>
                  <a:srgbClr val="FF0000"/>
                </a:solidFill>
              </a:rPr>
              <a:t> CB &amp; Fuse</a:t>
            </a:r>
          </a:p>
          <a:p>
            <a:r>
              <a:rPr lang="en-US" sz="1600" dirty="0"/>
              <a:t>b. Blast yang </a:t>
            </a:r>
            <a:r>
              <a:rPr lang="en-US" sz="1600" dirty="0" err="1"/>
              <a:t>berasal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equipment </a:t>
            </a:r>
            <a:r>
              <a:rPr lang="en-US" sz="1600" dirty="0" err="1"/>
              <a:t>baru</a:t>
            </a:r>
            <a:r>
              <a:rPr lang="en-US" sz="1600" dirty="0"/>
              <a:t> , </a:t>
            </a:r>
            <a:r>
              <a:rPr lang="en-US" sz="1600" dirty="0" err="1"/>
              <a:t>misalnya</a:t>
            </a:r>
            <a:r>
              <a:rPr lang="en-US" sz="1600" dirty="0"/>
              <a:t> </a:t>
            </a:r>
            <a:r>
              <a:rPr lang="en-US" sz="1600" dirty="0" err="1"/>
              <a:t>Tranformator</a:t>
            </a:r>
            <a:r>
              <a:rPr lang="en-US" sz="1600" dirty="0"/>
              <a:t> </a:t>
            </a:r>
            <a:r>
              <a:rPr lang="en-US" sz="1600" dirty="0" err="1"/>
              <a:t>meledak</a:t>
            </a:r>
            <a:r>
              <a:rPr lang="en-US" sz="1600" dirty="0"/>
              <a:t> Battery </a:t>
            </a:r>
            <a:r>
              <a:rPr lang="en-US" sz="1600" dirty="0" err="1"/>
              <a:t>meledak</a:t>
            </a:r>
            <a:r>
              <a:rPr lang="en-US" sz="1600" dirty="0"/>
              <a:t> Dan lain-lain, </a:t>
            </a:r>
            <a:r>
              <a:rPr lang="en-US" sz="1600" dirty="0" err="1"/>
              <a:t>serta</a:t>
            </a:r>
            <a:r>
              <a:rPr lang="en-US" sz="1600" dirty="0"/>
              <a:t> Blast yang </a:t>
            </a:r>
            <a:r>
              <a:rPr lang="en-US" sz="1600" dirty="0" err="1"/>
              <a:t>terjadi</a:t>
            </a:r>
            <a:r>
              <a:rPr lang="en-US" sz="1600" dirty="0"/>
              <a:t>    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karena</a:t>
            </a:r>
            <a:r>
              <a:rPr lang="en-US" sz="1600" dirty="0"/>
              <a:t> Interrupting Rating (Breaking Capacity)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benar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CB &amp; Fuse</a:t>
            </a:r>
          </a:p>
          <a:p>
            <a:r>
              <a:rPr lang="en-US" sz="1600" dirty="0"/>
              <a:t>c. Blast yang </a:t>
            </a:r>
            <a:r>
              <a:rPr lang="en-US" sz="1600" dirty="0" err="1"/>
              <a:t>berasal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equipment yang </a:t>
            </a:r>
            <a:r>
              <a:rPr lang="en-US" sz="1600" dirty="0" err="1"/>
              <a:t>pemeliharaannya</a:t>
            </a:r>
            <a:r>
              <a:rPr lang="en-US" sz="1600" dirty="0"/>
              <a:t> </a:t>
            </a:r>
            <a:r>
              <a:rPr lang="en-US" sz="1600" dirty="0" err="1"/>
              <a:t>bagus</a:t>
            </a:r>
            <a:r>
              <a:rPr lang="en-US" sz="1600" dirty="0"/>
              <a:t> , </a:t>
            </a:r>
            <a:r>
              <a:rPr lang="en-US" sz="1600" dirty="0" err="1"/>
              <a:t>misalnya</a:t>
            </a:r>
            <a:r>
              <a:rPr lang="en-US" sz="1600" dirty="0"/>
              <a:t> </a:t>
            </a:r>
            <a:r>
              <a:rPr lang="en-US" sz="1600" dirty="0" err="1"/>
              <a:t>Tranformator</a:t>
            </a:r>
            <a:r>
              <a:rPr lang="en-US" sz="1600" dirty="0"/>
              <a:t> </a:t>
            </a:r>
            <a:r>
              <a:rPr lang="en-US" sz="1600" dirty="0" err="1"/>
              <a:t>meledak</a:t>
            </a:r>
            <a:r>
              <a:rPr lang="en-US" sz="1600" dirty="0"/>
              <a:t> Battery </a:t>
            </a:r>
            <a:r>
              <a:rPr lang="en-US" sz="1600" dirty="0" err="1"/>
              <a:t>meledak</a:t>
            </a:r>
            <a:r>
              <a:rPr lang="en-US" sz="1600" dirty="0"/>
              <a:t> Dan lain-lain,  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serta</a:t>
            </a:r>
            <a:r>
              <a:rPr lang="en-US" sz="1600" dirty="0"/>
              <a:t> Blast yang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Interrupting Rating (Breaking Capacity)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benar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CB &amp; Fuse</a:t>
            </a:r>
          </a:p>
          <a:p>
            <a:r>
              <a:rPr lang="en-US" sz="1600" dirty="0"/>
              <a:t>d. Blast yang </a:t>
            </a:r>
            <a:r>
              <a:rPr lang="en-US" sz="1600" dirty="0" err="1"/>
              <a:t>berasal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equipment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pabrik</a:t>
            </a:r>
            <a:r>
              <a:rPr lang="en-US" sz="1600" dirty="0"/>
              <a:t> lain , </a:t>
            </a:r>
            <a:r>
              <a:rPr lang="en-US" sz="1600" dirty="0" err="1"/>
              <a:t>misalnya</a:t>
            </a:r>
            <a:r>
              <a:rPr lang="en-US" sz="1600" dirty="0"/>
              <a:t> </a:t>
            </a:r>
            <a:r>
              <a:rPr lang="en-US" sz="1600" dirty="0" err="1"/>
              <a:t>Tranformator</a:t>
            </a:r>
            <a:r>
              <a:rPr lang="en-US" sz="1600" dirty="0"/>
              <a:t> </a:t>
            </a:r>
            <a:r>
              <a:rPr lang="en-US" sz="1600" dirty="0" err="1"/>
              <a:t>meledak</a:t>
            </a:r>
            <a:r>
              <a:rPr lang="en-US" sz="1600" dirty="0"/>
              <a:t> Battery </a:t>
            </a:r>
            <a:r>
              <a:rPr lang="en-US" sz="1600" dirty="0" err="1"/>
              <a:t>meledak</a:t>
            </a:r>
            <a:r>
              <a:rPr lang="en-US" sz="1600" dirty="0"/>
              <a:t> Dan lain-lain, </a:t>
            </a:r>
            <a:r>
              <a:rPr lang="en-US" sz="1600" dirty="0" err="1"/>
              <a:t>serta</a:t>
            </a:r>
            <a:r>
              <a:rPr lang="en-US" sz="1600" dirty="0"/>
              <a:t> Blast  </a:t>
            </a:r>
          </a:p>
          <a:p>
            <a:r>
              <a:rPr lang="en-US" sz="1600" dirty="0"/>
              <a:t>     yang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Interrupting Rating (Breaking Capacity)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benar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CB &amp; Fuse</a:t>
            </a:r>
          </a:p>
          <a:p>
            <a:endParaRPr lang="en-US" sz="1600" b="1" dirty="0"/>
          </a:p>
          <a:p>
            <a:r>
              <a:rPr lang="en-US" sz="1600" b="1" dirty="0"/>
              <a:t>15. </a:t>
            </a:r>
            <a:r>
              <a:rPr lang="en-US" sz="1600" b="1" dirty="0" err="1"/>
              <a:t>Berikut</a:t>
            </a:r>
            <a:r>
              <a:rPr lang="en-US" sz="1600" b="1" dirty="0"/>
              <a:t> </a:t>
            </a:r>
            <a:r>
              <a:rPr lang="en-US" sz="1600" b="1" dirty="0" err="1"/>
              <a:t>ini</a:t>
            </a:r>
            <a:r>
              <a:rPr lang="en-US" sz="1600" b="1" dirty="0"/>
              <a:t> </a:t>
            </a:r>
            <a:r>
              <a:rPr lang="en-US" sz="1600" b="1" dirty="0" err="1"/>
              <a:t>adalah</a:t>
            </a:r>
            <a:r>
              <a:rPr lang="en-US" sz="1600" b="1" dirty="0"/>
              <a:t>  Cara </a:t>
            </a:r>
            <a:r>
              <a:rPr lang="en-US" sz="1600" b="1" dirty="0" err="1"/>
              <a:t>mencegah</a:t>
            </a:r>
            <a:r>
              <a:rPr lang="en-US" sz="1600" b="1" dirty="0"/>
              <a:t> Blast yang </a:t>
            </a:r>
            <a:r>
              <a:rPr lang="en-US" sz="1600" b="1" dirty="0" err="1"/>
              <a:t>berasal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equipment yang </a:t>
            </a:r>
            <a:r>
              <a:rPr lang="en-US" sz="1600" b="1" dirty="0" err="1"/>
              <a:t>pemeliharaannya</a:t>
            </a:r>
            <a:r>
              <a:rPr lang="en-US" sz="1600" b="1" dirty="0"/>
              <a:t> </a:t>
            </a:r>
            <a:r>
              <a:rPr lang="en-US" sz="1600" b="1" dirty="0" err="1"/>
              <a:t>kurang</a:t>
            </a:r>
            <a:r>
              <a:rPr lang="en-US" sz="1600" b="1" dirty="0"/>
              <a:t> </a:t>
            </a:r>
            <a:r>
              <a:rPr lang="en-US" sz="1600" b="1" dirty="0" err="1"/>
              <a:t>baik</a:t>
            </a:r>
            <a:r>
              <a:rPr lang="en-US" sz="1600" b="1" dirty="0"/>
              <a:t> :</a:t>
            </a:r>
          </a:p>
          <a:p>
            <a:r>
              <a:rPr lang="en-US" sz="1600" b="1" dirty="0"/>
              <a:t>1.Laksanakan </a:t>
            </a:r>
            <a:r>
              <a:rPr lang="en-US" sz="1600" b="1" dirty="0" err="1"/>
              <a:t>pekerjaan</a:t>
            </a:r>
            <a:r>
              <a:rPr lang="en-US" sz="1600" b="1" dirty="0"/>
              <a:t> </a:t>
            </a:r>
            <a:r>
              <a:rPr lang="en-US" sz="1600" b="1" dirty="0" err="1"/>
              <a:t>Pemeliharaan</a:t>
            </a:r>
            <a:r>
              <a:rPr lang="en-US" sz="1600" b="1" dirty="0"/>
              <a:t> (PM, </a:t>
            </a:r>
            <a:r>
              <a:rPr lang="en-US" sz="1600" b="1" dirty="0" err="1"/>
              <a:t>PdM</a:t>
            </a:r>
            <a:r>
              <a:rPr lang="en-US" sz="1600" b="1" dirty="0"/>
              <a:t>, </a:t>
            </a:r>
            <a:r>
              <a:rPr lang="en-US" sz="1600" b="1" dirty="0" err="1"/>
              <a:t>dan</a:t>
            </a:r>
            <a:r>
              <a:rPr lang="en-US" sz="1600" b="1" dirty="0"/>
              <a:t> CM) </a:t>
            </a:r>
            <a:r>
              <a:rPr lang="en-US" sz="1600" b="1" dirty="0" err="1"/>
              <a:t>sesuai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prosedur-prosedur</a:t>
            </a:r>
            <a:r>
              <a:rPr lang="en-US" sz="1600" b="1" dirty="0"/>
              <a:t> </a:t>
            </a:r>
            <a:r>
              <a:rPr lang="en-US" sz="1600" b="1" dirty="0" err="1"/>
              <a:t>pemeliharaan</a:t>
            </a:r>
            <a:r>
              <a:rPr lang="en-US" sz="1600" b="1" dirty="0"/>
              <a:t> </a:t>
            </a:r>
          </a:p>
          <a:p>
            <a:r>
              <a:rPr lang="en-US" sz="1600" b="1" dirty="0"/>
              <a:t>(Maintenance </a:t>
            </a:r>
            <a:r>
              <a:rPr lang="en-US" sz="1600" b="1" dirty="0" err="1"/>
              <a:t>Prosedures</a:t>
            </a:r>
            <a:r>
              <a:rPr lang="en-US" sz="1600" b="1" dirty="0"/>
              <a:t>).</a:t>
            </a:r>
          </a:p>
          <a:p>
            <a:r>
              <a:rPr lang="en-US" sz="1600" b="1" dirty="0"/>
              <a:t>2. </a:t>
            </a:r>
            <a:r>
              <a:rPr lang="en-US" sz="1600" b="1" dirty="0" err="1"/>
              <a:t>Lakukan</a:t>
            </a:r>
            <a:r>
              <a:rPr lang="en-US" sz="1600" b="1" dirty="0"/>
              <a:t> JSA (Job Safety Analysis)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err="1"/>
              <a:t>setiap</a:t>
            </a:r>
            <a:r>
              <a:rPr lang="en-US" sz="1600" b="1" dirty="0"/>
              <a:t> </a:t>
            </a:r>
            <a:r>
              <a:rPr lang="en-US" sz="1600" b="1" dirty="0" err="1"/>
              <a:t>pekerjaan</a:t>
            </a:r>
            <a:r>
              <a:rPr lang="en-US" sz="1600" b="1" dirty="0"/>
              <a:t> </a:t>
            </a:r>
            <a:r>
              <a:rPr lang="en-US" sz="1600" b="1" dirty="0" err="1"/>
              <a:t>Pemeliharaan</a:t>
            </a:r>
            <a:endParaRPr lang="en-US" sz="1600" b="1" dirty="0"/>
          </a:p>
          <a:p>
            <a:r>
              <a:rPr lang="en-US" sz="1600" b="1" dirty="0"/>
              <a:t>(PM, </a:t>
            </a:r>
            <a:r>
              <a:rPr lang="en-US" sz="1600" b="1" dirty="0" err="1"/>
              <a:t>PdM</a:t>
            </a:r>
            <a:r>
              <a:rPr lang="en-US" sz="1600" b="1" dirty="0"/>
              <a:t>, CM)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Pernyataan</a:t>
            </a:r>
            <a:r>
              <a:rPr lang="en-US" sz="1600" b="1" dirty="0"/>
              <a:t> </a:t>
            </a:r>
            <a:r>
              <a:rPr lang="en-US" sz="1600" b="1" dirty="0" err="1"/>
              <a:t>tersebut</a:t>
            </a:r>
            <a:r>
              <a:rPr lang="en-US" sz="1600" b="1" dirty="0"/>
              <a:t> </a:t>
            </a:r>
            <a:r>
              <a:rPr lang="en-US" sz="1600" b="1" dirty="0" err="1"/>
              <a:t>diatas</a:t>
            </a:r>
            <a:r>
              <a:rPr lang="en-US" sz="1600" b="1" dirty="0"/>
              <a:t> :</a:t>
            </a:r>
          </a:p>
          <a:p>
            <a:pPr lvl="2"/>
            <a:r>
              <a:rPr lang="en-US" sz="1600" dirty="0"/>
              <a:t>a. </a:t>
            </a:r>
            <a:r>
              <a:rPr lang="en-US" sz="1600" dirty="0" err="1"/>
              <a:t>Sebagian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endParaRPr lang="en-US" sz="1600" dirty="0"/>
          </a:p>
          <a:p>
            <a:pPr lvl="2"/>
            <a:r>
              <a:rPr lang="en-US" sz="1600" dirty="0"/>
              <a:t>b. </a:t>
            </a:r>
            <a:r>
              <a:rPr lang="en-US" sz="1600" dirty="0" err="1"/>
              <a:t>Sebagian</a:t>
            </a:r>
            <a:r>
              <a:rPr lang="en-US" sz="1600" dirty="0"/>
              <a:t> </a:t>
            </a:r>
            <a:r>
              <a:rPr lang="en-US" sz="1600" dirty="0" err="1"/>
              <a:t>benar</a:t>
            </a:r>
            <a:endParaRPr lang="en-US" sz="1600" dirty="0"/>
          </a:p>
          <a:p>
            <a:pPr lvl="2"/>
            <a:r>
              <a:rPr lang="en-US" sz="1600" dirty="0"/>
              <a:t>c. </a:t>
            </a:r>
            <a:r>
              <a:rPr lang="en-US" sz="1600" dirty="0" err="1"/>
              <a:t>Semuanya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endParaRPr lang="en-US" sz="1600" dirty="0"/>
          </a:p>
          <a:p>
            <a:pPr lvl="2"/>
            <a:r>
              <a:rPr lang="en-US" sz="1600" dirty="0">
                <a:solidFill>
                  <a:srgbClr val="FF0000"/>
                </a:solidFill>
              </a:rPr>
              <a:t>d. </a:t>
            </a:r>
            <a:r>
              <a:rPr lang="en-US" sz="1600" dirty="0" err="1">
                <a:solidFill>
                  <a:srgbClr val="FF0000"/>
                </a:solidFill>
              </a:rPr>
              <a:t>Semuanya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benar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02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568719"/>
              </p:ext>
            </p:extLst>
          </p:nvPr>
        </p:nvGraphicFramePr>
        <p:xfrm>
          <a:off x="838200" y="527686"/>
          <a:ext cx="10515600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289002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id-ID" sz="2000" dirty="0">
                          <a:effectLst/>
                        </a:rPr>
                        <a:t> Latihan Evaluasi  K3 Listrik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5959431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66669" y="978793"/>
            <a:ext cx="1075385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16. Yang </a:t>
            </a:r>
            <a:r>
              <a:rPr lang="en-US" b="1" dirty="0" err="1"/>
              <a:t>dimaksud</a:t>
            </a:r>
            <a:r>
              <a:rPr lang="en-US" b="1" dirty="0"/>
              <a:t> </a:t>
            </a:r>
            <a:r>
              <a:rPr lang="en-US" b="1" dirty="0" err="1"/>
              <a:t>bahaya-bahaya</a:t>
            </a:r>
            <a:r>
              <a:rPr lang="en-US" b="1" dirty="0"/>
              <a:t> lain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listrik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bahaya-bahaya</a:t>
            </a:r>
            <a:r>
              <a:rPr lang="en-US" b="1" dirty="0"/>
              <a:t> yang </a:t>
            </a:r>
            <a:r>
              <a:rPr lang="en-US" b="1" dirty="0" err="1"/>
              <a:t>selain</a:t>
            </a:r>
            <a:r>
              <a:rPr lang="en-US" b="1" dirty="0"/>
              <a:t> Shock, Arc &amp; Blast :</a:t>
            </a:r>
          </a:p>
          <a:p>
            <a:r>
              <a:rPr lang="sv-SE" dirty="0"/>
              <a:t>1.Bahaya Induksi Electromagnetic ketika sedang melakukan pekerjaan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listrik</a:t>
            </a:r>
            <a:endParaRPr lang="en-US" dirty="0"/>
          </a:p>
          <a:p>
            <a:r>
              <a:rPr lang="fi-FI" dirty="0"/>
              <a:t>2.Bahaya radiasi ketika sedang melakukan pekerjaan pemeliharaan listrik</a:t>
            </a:r>
          </a:p>
          <a:p>
            <a:r>
              <a:rPr lang="en-US" dirty="0"/>
              <a:t>3.Bahaya </a:t>
            </a:r>
            <a:r>
              <a:rPr lang="en-US" dirty="0" err="1"/>
              <a:t>terpeleset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listrik</a:t>
            </a:r>
            <a:endParaRPr lang="en-US" dirty="0"/>
          </a:p>
          <a:p>
            <a:r>
              <a:rPr lang="fi-FI" dirty="0"/>
              <a:t>4.Bahaya jatuh dari ketinggian ketika sedang melakukan pekerjaan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listrik</a:t>
            </a:r>
            <a:endParaRPr lang="en-US" dirty="0"/>
          </a:p>
          <a:p>
            <a:r>
              <a:rPr lang="en-US" dirty="0"/>
              <a:t>5.Bahaya </a:t>
            </a:r>
            <a:r>
              <a:rPr lang="en-US" dirty="0" err="1"/>
              <a:t>tersentuh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listrik</a:t>
            </a:r>
            <a:endParaRPr lang="en-US" dirty="0"/>
          </a:p>
          <a:p>
            <a:r>
              <a:rPr lang="en-US" dirty="0"/>
              <a:t>6. Dan lain-lain</a:t>
            </a:r>
          </a:p>
          <a:p>
            <a:pPr lvl="2"/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:</a:t>
            </a:r>
          </a:p>
          <a:p>
            <a:pPr lvl="2"/>
            <a:r>
              <a:rPr lang="en-US" dirty="0"/>
              <a:t>a.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salah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b. </a:t>
            </a:r>
            <a:r>
              <a:rPr lang="en-US" dirty="0" err="1">
                <a:solidFill>
                  <a:srgbClr val="FF0000"/>
                </a:solidFill>
              </a:rPr>
              <a:t>Semuanya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benar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c.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salah</a:t>
            </a:r>
            <a:endParaRPr lang="en-US" dirty="0"/>
          </a:p>
          <a:p>
            <a:pPr lvl="2"/>
            <a:r>
              <a:rPr lang="en-US" dirty="0"/>
              <a:t>d.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17. Cara </a:t>
            </a:r>
            <a:r>
              <a:rPr lang="en-US" b="1" dirty="0" err="1"/>
              <a:t>mencegah</a:t>
            </a:r>
            <a:r>
              <a:rPr lang="en-US" b="1" dirty="0"/>
              <a:t> </a:t>
            </a:r>
            <a:r>
              <a:rPr lang="en-US" b="1" dirty="0" err="1"/>
              <a:t>bahaya-bahaya</a:t>
            </a:r>
            <a:r>
              <a:rPr lang="en-US" b="1" dirty="0"/>
              <a:t> lain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listrik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bahaya-bahaya</a:t>
            </a:r>
            <a:r>
              <a:rPr lang="en-US" b="1" dirty="0"/>
              <a:t> yang </a:t>
            </a:r>
            <a:r>
              <a:rPr lang="en-US" b="1" dirty="0" err="1"/>
              <a:t>selain</a:t>
            </a:r>
            <a:r>
              <a:rPr lang="en-US" b="1" dirty="0"/>
              <a:t> Shock, Arc &amp; Blast </a:t>
            </a:r>
            <a:r>
              <a:rPr lang="en-US" b="1" dirty="0" err="1"/>
              <a:t>adalah</a:t>
            </a:r>
            <a:r>
              <a:rPr lang="en-US" b="1" dirty="0"/>
              <a:t> :</a:t>
            </a:r>
          </a:p>
          <a:p>
            <a:r>
              <a:rPr lang="en-US" dirty="0"/>
              <a:t>a. </a:t>
            </a:r>
            <a:r>
              <a:rPr lang="en-US" dirty="0" err="1">
                <a:solidFill>
                  <a:srgbClr val="FF0000"/>
                </a:solidFill>
              </a:rPr>
              <a:t>Hati-hati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Hindari</a:t>
            </a:r>
            <a:r>
              <a:rPr lang="en-US" dirty="0">
                <a:solidFill>
                  <a:srgbClr val="FF0000"/>
                </a:solidFill>
              </a:rPr>
              <a:t> Unsafe Condition &amp; Unsafe Acts, </a:t>
            </a:r>
            <a:r>
              <a:rPr lang="en-US" dirty="0" err="1">
                <a:solidFill>
                  <a:srgbClr val="FF0000"/>
                </a:solidFill>
              </a:rPr>
              <a:t>Gunakan</a:t>
            </a:r>
            <a:r>
              <a:rPr lang="en-US" dirty="0">
                <a:solidFill>
                  <a:srgbClr val="FF0000"/>
                </a:solidFill>
              </a:rPr>
              <a:t> APD yang </a:t>
            </a:r>
            <a:r>
              <a:rPr lang="en-US" dirty="0" err="1">
                <a:solidFill>
                  <a:srgbClr val="FF0000"/>
                </a:solidFill>
              </a:rPr>
              <a:t>tepat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baik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Patuhi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rambu-rambu</a:t>
            </a:r>
            <a:r>
              <a:rPr lang="en-US" dirty="0">
                <a:solidFill>
                  <a:srgbClr val="FF0000"/>
                </a:solidFill>
              </a:rPr>
              <a:t>  </a:t>
            </a:r>
          </a:p>
          <a:p>
            <a:r>
              <a:rPr lang="en-US" dirty="0">
                <a:solidFill>
                  <a:srgbClr val="FF0000"/>
                </a:solidFill>
              </a:rPr>
              <a:t>    yang </a:t>
            </a:r>
            <a:r>
              <a:rPr lang="en-US" dirty="0" err="1">
                <a:solidFill>
                  <a:srgbClr val="FF0000"/>
                </a:solidFill>
              </a:rPr>
              <a:t>dipasang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Patuhi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prinsip-prinsip</a:t>
            </a:r>
            <a:r>
              <a:rPr lang="en-US" dirty="0">
                <a:solidFill>
                  <a:srgbClr val="FF0000"/>
                </a:solidFill>
              </a:rPr>
              <a:t> K3 </a:t>
            </a:r>
            <a:r>
              <a:rPr lang="en-US" dirty="0" err="1">
                <a:solidFill>
                  <a:srgbClr val="FF0000"/>
                </a:solidFill>
              </a:rPr>
              <a:t>Umum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K3 </a:t>
            </a:r>
            <a:r>
              <a:rPr lang="en-US" dirty="0" err="1">
                <a:solidFill>
                  <a:srgbClr val="FF0000"/>
                </a:solidFill>
              </a:rPr>
              <a:t>Spesialis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b. </a:t>
            </a:r>
            <a:r>
              <a:rPr lang="en-US" dirty="0" err="1"/>
              <a:t>Hati-hati</a:t>
            </a:r>
            <a:r>
              <a:rPr lang="en-US" dirty="0"/>
              <a:t>, </a:t>
            </a:r>
            <a:r>
              <a:rPr lang="en-US" dirty="0" err="1"/>
              <a:t>Hindari</a:t>
            </a:r>
            <a:r>
              <a:rPr lang="en-US" dirty="0"/>
              <a:t> Unsafe Condition &amp; Unsafe Acts</a:t>
            </a:r>
          </a:p>
          <a:p>
            <a:r>
              <a:rPr lang="en-US" dirty="0"/>
              <a:t>c. </a:t>
            </a:r>
            <a:r>
              <a:rPr lang="en-US" dirty="0" err="1"/>
              <a:t>Gunakan</a:t>
            </a:r>
            <a:r>
              <a:rPr lang="en-US" dirty="0"/>
              <a:t> APD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Patuhi</a:t>
            </a:r>
            <a:r>
              <a:rPr lang="en-US" dirty="0"/>
              <a:t> </a:t>
            </a:r>
            <a:r>
              <a:rPr lang="en-US" dirty="0" err="1"/>
              <a:t>rambu-rambu</a:t>
            </a:r>
            <a:r>
              <a:rPr lang="en-US" dirty="0"/>
              <a:t> yang </a:t>
            </a:r>
            <a:r>
              <a:rPr lang="en-US" dirty="0" err="1"/>
              <a:t>dipasang</a:t>
            </a:r>
            <a:r>
              <a:rPr lang="en-US" dirty="0"/>
              <a:t>, </a:t>
            </a:r>
            <a:r>
              <a:rPr lang="en-US" dirty="0" err="1"/>
              <a:t>Patuhi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K3 </a:t>
            </a:r>
            <a:r>
              <a:rPr lang="en-US" dirty="0" err="1"/>
              <a:t>Umum</a:t>
            </a:r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dan</a:t>
            </a:r>
            <a:r>
              <a:rPr lang="en-US" dirty="0"/>
              <a:t> K3 </a:t>
            </a:r>
            <a:r>
              <a:rPr lang="en-US" dirty="0" err="1"/>
              <a:t>Spesialis</a:t>
            </a:r>
            <a:r>
              <a:rPr lang="en-US" dirty="0"/>
              <a:t>.</a:t>
            </a:r>
          </a:p>
          <a:p>
            <a:r>
              <a:rPr lang="en-US" dirty="0"/>
              <a:t>d. </a:t>
            </a:r>
            <a:r>
              <a:rPr lang="en-US" dirty="0" err="1"/>
              <a:t>Patuhi</a:t>
            </a:r>
            <a:r>
              <a:rPr lang="en-US" dirty="0"/>
              <a:t> </a:t>
            </a:r>
            <a:r>
              <a:rPr lang="en-US" dirty="0" err="1"/>
              <a:t>rambu-rambu</a:t>
            </a:r>
            <a:r>
              <a:rPr lang="en-US" dirty="0"/>
              <a:t> yang </a:t>
            </a:r>
            <a:r>
              <a:rPr lang="en-US" dirty="0" err="1"/>
              <a:t>dipasang</a:t>
            </a:r>
            <a:r>
              <a:rPr lang="en-US" dirty="0"/>
              <a:t>, </a:t>
            </a:r>
            <a:r>
              <a:rPr lang="en-US" dirty="0" err="1"/>
              <a:t>Patuhi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K3 </a:t>
            </a:r>
            <a:r>
              <a:rPr lang="en-US" dirty="0" err="1"/>
              <a:t>Umum,dan</a:t>
            </a:r>
            <a:r>
              <a:rPr lang="en-US" dirty="0"/>
              <a:t> K3 </a:t>
            </a:r>
            <a:r>
              <a:rPr lang="en-US" dirty="0" err="1"/>
              <a:t>Spesialis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207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3389</Words>
  <Application>Microsoft Office PowerPoint</Application>
  <PresentationFormat>Widescreen</PresentationFormat>
  <Paragraphs>381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Abu Nailah</cp:lastModifiedBy>
  <cp:revision>54</cp:revision>
  <dcterms:created xsi:type="dcterms:W3CDTF">2020-11-18T17:11:53Z</dcterms:created>
  <dcterms:modified xsi:type="dcterms:W3CDTF">2024-12-03T09:17:32Z</dcterms:modified>
</cp:coreProperties>
</file>