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5"/>
  </p:notesMasterIdLst>
  <p:sldIdLst>
    <p:sldId id="256" r:id="rId2"/>
    <p:sldId id="277" r:id="rId3"/>
    <p:sldId id="278" r:id="rId4"/>
    <p:sldId id="276" r:id="rId5"/>
    <p:sldId id="286" r:id="rId6"/>
    <p:sldId id="260" r:id="rId7"/>
    <p:sldId id="284" r:id="rId8"/>
    <p:sldId id="287" r:id="rId9"/>
    <p:sldId id="289" r:id="rId10"/>
    <p:sldId id="283" r:id="rId11"/>
    <p:sldId id="282" r:id="rId12"/>
    <p:sldId id="28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ics, Péter" initials="IP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F"/>
    <a:srgbClr val="36B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/>
    <p:restoredTop sz="75631"/>
  </p:normalViewPr>
  <p:slideViewPr>
    <p:cSldViewPr snapToGrid="0" snapToObjects="1">
      <p:cViewPr varScale="1">
        <p:scale>
          <a:sx n="86" d="100"/>
          <a:sy n="86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F52E7-DAB8-404E-A6F1-B3FB3B90DA0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2B0E6-F951-254E-A7B4-89AC2DE84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2B0E6-F951-254E-A7B4-89AC2DE845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2B0E6-F951-254E-A7B4-89AC2DE845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2B0E6-F951-254E-A7B4-89AC2DE845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2B0E6-F951-254E-A7B4-89AC2DE845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Specialists vs generalists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2B0E6-F951-254E-A7B4-89AC2DE845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36B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8" y="-139652"/>
            <a:ext cx="6504966" cy="650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CDE8D9-5ACC-B24C-913C-BA3B8D8E3F37}" type="datetime1">
              <a:rPr lang="fi-FI" smtClean="0"/>
              <a:t>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0F6-8917-F54F-BEB5-64308F8AFE2F}" type="datetime1">
              <a:rPr lang="fi-FI" smtClean="0"/>
              <a:t>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9DDD-F119-DA44-859D-419CB7B78814}" type="datetime1">
              <a:rPr lang="fi-FI" smtClean="0"/>
              <a:t>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BB1-9555-2D48-943E-5878BF074996}" type="datetime1">
              <a:rPr lang="fi-FI" smtClean="0"/>
              <a:t>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84164B-B66C-D04E-A11E-3B8C40983AF9}" type="datetime1">
              <a:rPr lang="fi-FI" smtClean="0"/>
              <a:t>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C262-DCEC-9B41-A8AE-1994FFBD6F46}" type="datetime1">
              <a:rPr lang="fi-FI" smtClean="0"/>
              <a:t>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85C-39DE-C644-A999-8F5B91948529}" type="datetime1">
              <a:rPr lang="fi-FI" smtClean="0"/>
              <a:t>4.12.2017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9B03-9FF5-9849-A14B-B7842F64A7EF}" type="datetime1">
              <a:rPr lang="fi-FI" smtClean="0"/>
              <a:t>4.12.2017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BF3B-CC92-4241-B5A5-66E9F8C1FB99}" type="datetime1">
              <a:rPr lang="fi-FI" smtClean="0"/>
              <a:t>4.12.2017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856C24A-89EC-024E-B35F-E06236456BA6}" type="datetime1">
              <a:rPr lang="fi-FI" smtClean="0"/>
              <a:t>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B560A5C-63D6-F441-A36C-4D9D630C902E}" type="datetime1">
              <a:rPr lang="fi-FI" smtClean="0"/>
              <a:t>4.12.2017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BCCC0F-692D-3B41-8791-8E54A9E7D273}" type="datetime1">
              <a:rPr lang="fi-FI" smtClean="0"/>
              <a:t>4.12.2017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15E46-C4E8-324B-8439-03E948C183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9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102659"/>
            <a:ext cx="10318418" cy="45988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3200" b="1" cap="none" spc="0" dirty="0" smtClean="0"/>
              <a:t>User Data Analysis</a:t>
            </a:r>
            <a:br>
              <a:rPr lang="en-US" sz="3200" b="1" cap="none" spc="0" dirty="0" smtClean="0"/>
            </a:br>
            <a:r>
              <a:rPr lang="en-US" sz="3200" b="1" cap="none" spc="0" dirty="0" smtClean="0"/>
              <a:t>with Data Mining</a:t>
            </a:r>
            <a:endParaRPr lang="en-US" sz="3200" b="1" cap="none" spc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042" y="82738"/>
            <a:ext cx="1019921" cy="10199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15045" y="5972174"/>
            <a:ext cx="8045373" cy="885825"/>
          </a:xfrm>
        </p:spPr>
        <p:txBody>
          <a:bodyPr>
            <a:normAutofit fontScale="92500" lnSpcReduction="20000"/>
          </a:bodyPr>
          <a:lstStyle/>
          <a:p>
            <a:r>
              <a:rPr lang="en-US" sz="1600" spc="0" dirty="0" smtClean="0">
                <a:solidFill>
                  <a:schemeClr val="bg1"/>
                </a:solidFill>
              </a:rPr>
              <a:t>Péter Ivanics</a:t>
            </a:r>
          </a:p>
          <a:p>
            <a:r>
              <a:rPr lang="fi-FI" sz="1600" i="1" spc="0" dirty="0" err="1" smtClean="0">
                <a:solidFill>
                  <a:schemeClr val="bg1"/>
                </a:solidFill>
              </a:rPr>
              <a:t>Monday</a:t>
            </a:r>
            <a:r>
              <a:rPr lang="fi-FI" sz="1600" i="1" spc="0" dirty="0" smtClean="0">
                <a:solidFill>
                  <a:schemeClr val="bg1"/>
                </a:solidFill>
              </a:rPr>
              <a:t> 4. </a:t>
            </a:r>
            <a:r>
              <a:rPr lang="fi-FI" sz="1600" i="1" spc="0" dirty="0" err="1" smtClean="0">
                <a:solidFill>
                  <a:schemeClr val="bg1"/>
                </a:solidFill>
              </a:rPr>
              <a:t>December</a:t>
            </a:r>
            <a:r>
              <a:rPr lang="fi-FI" sz="1600" i="1" spc="0" dirty="0" smtClean="0">
                <a:solidFill>
                  <a:schemeClr val="bg1"/>
                </a:solidFill>
              </a:rPr>
              <a:t> 2017</a:t>
            </a:r>
          </a:p>
          <a:p>
            <a:r>
              <a:rPr lang="fi-FI" sz="1600" i="1" spc="0" dirty="0" err="1" smtClean="0">
                <a:solidFill>
                  <a:schemeClr val="bg1"/>
                </a:solidFill>
              </a:rPr>
              <a:t>Peter.ivanics@helsinki.fi</a:t>
            </a:r>
            <a:endParaRPr lang="en-US" sz="1600" i="1" spc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6634"/>
              </p:ext>
            </p:extLst>
          </p:nvPr>
        </p:nvGraphicFramePr>
        <p:xfrm>
          <a:off x="2276839" y="4021369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56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studies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Text/Natural language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Unsupervised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Supervised machine</a:t>
                      </a:r>
                      <a:r>
                        <a:rPr lang="en-US" baseline="0" dirty="0" smtClean="0"/>
                        <a:t>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Frequent </a:t>
                      </a:r>
                      <a:r>
                        <a:rPr lang="en-US" dirty="0" err="1" smtClean="0"/>
                        <a:t>Itemset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9428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Combination of multiple data sources</a:t>
            </a:r>
          </a:p>
          <a:p>
            <a:r>
              <a:rPr lang="en-US" sz="2800" dirty="0" smtClean="0"/>
              <a:t>Enhancing the existing data in some way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595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reviewers’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79691"/>
          </a:xfrm>
        </p:spPr>
        <p:txBody>
          <a:bodyPr>
            <a:normAutofit/>
          </a:bodyPr>
          <a:lstStyle/>
          <a:p>
            <a:r>
              <a:rPr lang="en-US" dirty="0" smtClean="0"/>
              <a:t>Q: Why not to </a:t>
            </a:r>
            <a:r>
              <a:rPr lang="en-US" dirty="0"/>
              <a:t>limit the amount of data and focus only on relevant </a:t>
            </a:r>
            <a:r>
              <a:rPr lang="en-US" dirty="0" smtClean="0"/>
              <a:t>data instead of collecting more and using Data Mining techniques?</a:t>
            </a:r>
          </a:p>
          <a:p>
            <a:r>
              <a:rPr lang="en-US" dirty="0" smtClean="0"/>
              <a:t>A: Not realistic to analyze everything with manual labor; Computers work faster and more reliably in this kind of problem solving; Time-efficiency and potential gain on new insights</a:t>
            </a:r>
          </a:p>
          <a:p>
            <a:endParaRPr lang="en-US" dirty="0" smtClean="0"/>
          </a:p>
          <a:p>
            <a:r>
              <a:rPr lang="en-US" dirty="0" smtClean="0"/>
              <a:t>Q: </a:t>
            </a:r>
            <a:r>
              <a:rPr lang="en-US" dirty="0"/>
              <a:t>What do we learn from the individual results, when viewed together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Wide applicability of the methods; Similar results among multiple papers</a:t>
            </a:r>
          </a:p>
          <a:p>
            <a:endParaRPr lang="en-US" dirty="0" smtClean="0"/>
          </a:p>
          <a:p>
            <a:r>
              <a:rPr lang="en-US" dirty="0" smtClean="0"/>
              <a:t>Ethics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896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 data is widely present across application areas</a:t>
            </a:r>
          </a:p>
          <a:p>
            <a:r>
              <a:rPr lang="en-US" sz="2800" dirty="0" smtClean="0"/>
              <a:t>Easy to collect, users are ready to give</a:t>
            </a:r>
          </a:p>
          <a:p>
            <a:r>
              <a:rPr lang="en-US" sz="2800" dirty="0" smtClean="0"/>
              <a:t>Analysis tools and use cases vary because of domain-dependent nature </a:t>
            </a:r>
            <a:r>
              <a:rPr lang="mr-IN" sz="2800" dirty="0" smtClean="0"/>
              <a:t>–</a:t>
            </a:r>
            <a:r>
              <a:rPr lang="en-US" sz="2800" dirty="0" smtClean="0"/>
              <a:t> there is no </a:t>
            </a:r>
            <a:r>
              <a:rPr lang="en-US" sz="2800" smtClean="0"/>
              <a:t>silver bullet</a:t>
            </a:r>
            <a:endParaRPr lang="en-US" sz="2800" dirty="0" smtClean="0"/>
          </a:p>
          <a:p>
            <a:r>
              <a:rPr lang="en-US" sz="2800" dirty="0" smtClean="0"/>
              <a:t>User data can be reliably used for various purposes</a:t>
            </a:r>
          </a:p>
          <a:p>
            <a:r>
              <a:rPr lang="en-US" sz="2800" dirty="0" smtClean="0"/>
              <a:t>Ethics and privacy are important aspects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905000"/>
            <a:ext cx="10318418" cy="2917371"/>
          </a:xfrm>
        </p:spPr>
        <p:txBody>
          <a:bodyPr/>
          <a:lstStyle/>
          <a:p>
            <a:r>
              <a:rPr lang="en-US" sz="3600" b="1" spc="0" dirty="0" smtClean="0"/>
              <a:t>Questions?</a:t>
            </a:r>
            <a:endParaRPr lang="en-US" sz="3600" b="1" spc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15045" y="5972174"/>
            <a:ext cx="8045373" cy="885825"/>
          </a:xfrm>
        </p:spPr>
        <p:txBody>
          <a:bodyPr>
            <a:normAutofit/>
          </a:bodyPr>
          <a:lstStyle/>
          <a:p>
            <a:r>
              <a:rPr lang="en-US" sz="1600" spc="0" dirty="0" smtClean="0">
                <a:solidFill>
                  <a:schemeClr val="bg1"/>
                </a:solidFill>
              </a:rPr>
              <a:t>Péter Ivanics</a:t>
            </a:r>
          </a:p>
          <a:p>
            <a:r>
              <a:rPr lang="fi-FI" sz="1600" i="1" spc="0" dirty="0" smtClean="0">
                <a:solidFill>
                  <a:schemeClr val="bg1"/>
                </a:solidFill>
              </a:rPr>
              <a:t>Peter.ivanics@helsinki.fi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899" y="82738"/>
            <a:ext cx="1019921" cy="10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Research questions &amp;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User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Related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Addressing reviewers’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Conclusions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899" y="82738"/>
            <a:ext cx="1019921" cy="10199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074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Data is commonly collected about and from users</a:t>
            </a:r>
          </a:p>
          <a:p>
            <a:r>
              <a:rPr lang="en-US" sz="3200" dirty="0" smtClean="0"/>
              <a:t>Demographic data and software usage data can be used research purposes</a:t>
            </a:r>
          </a:p>
          <a:p>
            <a:r>
              <a:rPr lang="en-US" sz="3200" dirty="0" smtClean="0"/>
              <a:t>Challenges:</a:t>
            </a:r>
          </a:p>
          <a:p>
            <a:pPr lvl="1"/>
            <a:r>
              <a:rPr lang="en-US" sz="3000" dirty="0" smtClean="0"/>
              <a:t>Domain-dependent in nature</a:t>
            </a:r>
          </a:p>
          <a:p>
            <a:pPr lvl="1"/>
            <a:r>
              <a:rPr lang="en-US" sz="3000" dirty="0" smtClean="0"/>
              <a:t>Volume</a:t>
            </a:r>
          </a:p>
          <a:p>
            <a:r>
              <a:rPr lang="en-US" sz="3200" dirty="0" smtClean="0"/>
              <a:t>Goals: </a:t>
            </a:r>
          </a:p>
          <a:p>
            <a:pPr lvl="1"/>
            <a:r>
              <a:rPr lang="en-US" sz="3000" dirty="0" smtClean="0"/>
              <a:t>To understand the concept of user data</a:t>
            </a:r>
          </a:p>
          <a:p>
            <a:pPr lvl="1"/>
            <a:r>
              <a:rPr lang="en-US" sz="3000" dirty="0" smtClean="0"/>
              <a:t>To analyze how user data is utilized</a:t>
            </a:r>
          </a:p>
          <a:p>
            <a:pPr lvl="1"/>
            <a:r>
              <a:rPr lang="en-US" sz="3000" dirty="0" smtClean="0"/>
              <a:t>To identify tendencies between demographic groups and engaging content</a:t>
            </a:r>
            <a:endParaRPr lang="en-US" sz="3000" dirty="0"/>
          </a:p>
          <a:p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899" y="82738"/>
            <a:ext cx="1019921" cy="10199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169229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RQ1: </a:t>
            </a:r>
            <a:r>
              <a:rPr lang="en-US" sz="2800" dirty="0"/>
              <a:t>How is user data understood in previous research?</a:t>
            </a:r>
          </a:p>
          <a:p>
            <a:r>
              <a:rPr lang="en-US" sz="2800" b="1" dirty="0"/>
              <a:t>RQ2: </a:t>
            </a:r>
            <a:r>
              <a:rPr lang="en-US" sz="2800" dirty="0"/>
              <a:t>How data mining methods are utilized for user </a:t>
            </a:r>
            <a:r>
              <a:rPr lang="en-US" sz="2800" dirty="0" smtClean="0"/>
              <a:t>data analysis </a:t>
            </a:r>
            <a:r>
              <a:rPr lang="en-US" sz="2800" dirty="0"/>
              <a:t>in scientific researches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r>
              <a:rPr lang="en-US" sz="2800" b="1" dirty="0" smtClean="0"/>
              <a:t>Digital libraries:</a:t>
            </a:r>
          </a:p>
          <a:p>
            <a:pPr lvl="1"/>
            <a:r>
              <a:rPr lang="en-US" sz="2600" dirty="0" smtClean="0"/>
              <a:t>ACM </a:t>
            </a:r>
            <a:r>
              <a:rPr lang="en-US" sz="2600" dirty="0"/>
              <a:t>digital </a:t>
            </a:r>
            <a:r>
              <a:rPr lang="en-US" sz="2600" dirty="0" smtClean="0"/>
              <a:t>library,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EEE </a:t>
            </a:r>
            <a:r>
              <a:rPr lang="en-US" sz="2600" dirty="0" err="1" smtClean="0"/>
              <a:t>Xplore</a:t>
            </a:r>
            <a:r>
              <a:rPr lang="en-US" sz="2600" dirty="0" smtClean="0"/>
              <a:t>,</a:t>
            </a:r>
          </a:p>
          <a:p>
            <a:pPr lvl="1"/>
            <a:r>
              <a:rPr lang="en-US" sz="2600" dirty="0" smtClean="0"/>
              <a:t>Google Scholar</a:t>
            </a:r>
          </a:p>
          <a:p>
            <a:r>
              <a:rPr lang="en-US" sz="2800" b="1" dirty="0" smtClean="0"/>
              <a:t>Search keywords: </a:t>
            </a:r>
            <a:r>
              <a:rPr lang="en-US" sz="2800" dirty="0" smtClean="0"/>
              <a:t>"</a:t>
            </a:r>
            <a:r>
              <a:rPr lang="en-US" sz="2800" dirty="0"/>
              <a:t>data mining", "social media", "user data", "user behavior", "demographic characteristics" and "digital </a:t>
            </a:r>
            <a:r>
              <a:rPr lang="en-US" sz="2800" dirty="0" smtClean="0"/>
              <a:t>footprints”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899" y="82738"/>
            <a:ext cx="1019921" cy="10199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behavior is vaguely defined in researches</a:t>
            </a:r>
          </a:p>
          <a:p>
            <a:r>
              <a:rPr lang="en-US" sz="2800" dirty="0" smtClean="0"/>
              <a:t>Various studies utilize user demographic and software usage data</a:t>
            </a:r>
          </a:p>
          <a:p>
            <a:r>
              <a:rPr lang="en-US" sz="2800" dirty="0" smtClean="0"/>
              <a:t>There is no common on concepts/terms in this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7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899" y="82738"/>
            <a:ext cx="1019921" cy="10199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37" y="779930"/>
            <a:ext cx="10364658" cy="54830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35474"/>
          </a:xfrm>
        </p:spPr>
        <p:txBody>
          <a:bodyPr>
            <a:noAutofit/>
          </a:bodyPr>
          <a:lstStyle/>
          <a:p>
            <a:r>
              <a:rPr lang="en-US" sz="2800" dirty="0" smtClean="0"/>
              <a:t>Wide range of domains:</a:t>
            </a:r>
          </a:p>
          <a:p>
            <a:pPr lvl="1"/>
            <a:r>
              <a:rPr lang="en-US" sz="2400" dirty="0" smtClean="0"/>
              <a:t>Social media sites</a:t>
            </a:r>
          </a:p>
          <a:p>
            <a:pPr lvl="1"/>
            <a:r>
              <a:rPr lang="en-US" sz="2400" dirty="0" smtClean="0"/>
              <a:t>Ratings in online movie databases</a:t>
            </a:r>
          </a:p>
          <a:p>
            <a:pPr lvl="1"/>
            <a:r>
              <a:rPr lang="en-US" sz="2400" dirty="0" smtClean="0"/>
              <a:t>Online banking</a:t>
            </a:r>
          </a:p>
          <a:p>
            <a:r>
              <a:rPr lang="en-US" sz="2800" dirty="0" smtClean="0"/>
              <a:t>Application areas:</a:t>
            </a:r>
          </a:p>
          <a:p>
            <a:pPr lvl="1"/>
            <a:r>
              <a:rPr lang="en-US" sz="2400" dirty="0" smtClean="0"/>
              <a:t>Identifying engaging content and features</a:t>
            </a:r>
          </a:p>
          <a:p>
            <a:pPr lvl="1"/>
            <a:r>
              <a:rPr lang="en-US" sz="2400" dirty="0" smtClean="0"/>
              <a:t>Analyzing gender differences</a:t>
            </a:r>
          </a:p>
          <a:p>
            <a:pPr lvl="1"/>
            <a:r>
              <a:rPr lang="en-US" sz="2400" dirty="0" smtClean="0"/>
              <a:t>Improving marketing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5E46-C4E8-324B-8439-03E948C183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>
            <a:extLst>
              <a:ext uri="{FF2B5EF4-FFF2-40B4-BE49-F238E27FC236}">
                <a16:creationId xmlns="" xmlns:a16="http://schemas.microsoft.com/office/drawing/2014/main" id="{0435E05D-C29D-45BA-887D-94B257315B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left edge border">
            <a:extLst>
              <a:ext uri="{FF2B5EF4-FFF2-40B4-BE49-F238E27FC236}">
                <a16:creationId xmlns="" xmlns:a16="http://schemas.microsoft.com/office/drawing/2014/main" id="{C0832B8F-914B-4B26-975B-D7D8C3B9D1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98" y="643464"/>
            <a:ext cx="4250929" cy="5574989"/>
          </a:xfrm>
          <a:prstGeom prst="rect">
            <a:avLst/>
          </a:prstGeom>
        </p:spPr>
      </p:pic>
      <p:sp>
        <p:nvSpPr>
          <p:cNvPr id="17" name="Freeform 22" title="right scallop background shape">
            <a:extLst>
              <a:ext uri="{FF2B5EF4-FFF2-40B4-BE49-F238E27FC236}">
                <a16:creationId xmlns=""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6473" y="6375679"/>
            <a:ext cx="710468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115E46-C4E8-324B-8439-03E948C183F1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41662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 smtClean="0"/>
              <a:t>Age &amp; gender differences</a:t>
            </a:r>
            <a:endParaRPr lang="en-US" sz="4800" spc="800" dirty="0"/>
          </a:p>
        </p:txBody>
      </p:sp>
      <p:sp>
        <p:nvSpPr>
          <p:cNvPr id="2" name="Rectangle 1"/>
          <p:cNvSpPr/>
          <p:nvPr/>
        </p:nvSpPr>
        <p:spPr>
          <a:xfrm>
            <a:off x="0" y="6578536"/>
            <a:ext cx="12007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charset="0"/>
              </a:rPr>
              <a:t>Source: Jang et al. - Teens </a:t>
            </a:r>
            <a:r>
              <a:rPr lang="en-US" sz="1200" dirty="0">
                <a:latin typeface="Arial" charset="0"/>
              </a:rPr>
              <a:t>Engage More with Fewer Photos: Temporal and Comparative Analysis on Behaviors in Instagram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077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>
            <a:extLst>
              <a:ext uri="{FF2B5EF4-FFF2-40B4-BE49-F238E27FC236}">
                <a16:creationId xmlns="" xmlns:a16="http://schemas.microsoft.com/office/drawing/2014/main" id="{0435E05D-C29D-45BA-887D-94B257315B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left edge border">
            <a:extLst>
              <a:ext uri="{FF2B5EF4-FFF2-40B4-BE49-F238E27FC236}">
                <a16:creationId xmlns="" xmlns:a16="http://schemas.microsoft.com/office/drawing/2014/main" id="{C0832B8F-914B-4B26-975B-D7D8C3B9D1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 title="right scallop background shape">
            <a:extLst>
              <a:ext uri="{FF2B5EF4-FFF2-40B4-BE49-F238E27FC236}">
                <a16:creationId xmlns=""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6473" y="6375679"/>
            <a:ext cx="710468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115E46-C4E8-324B-8439-03E948C183F1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41662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 smtClean="0"/>
              <a:t>User clusters</a:t>
            </a:r>
            <a:endParaRPr lang="en-US" sz="4800" spc="800" dirty="0"/>
          </a:p>
        </p:txBody>
      </p:sp>
      <p:sp>
        <p:nvSpPr>
          <p:cNvPr id="2" name="Rectangle 1"/>
          <p:cNvSpPr/>
          <p:nvPr/>
        </p:nvSpPr>
        <p:spPr>
          <a:xfrm>
            <a:off x="0" y="6578536"/>
            <a:ext cx="12007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charset="0"/>
              </a:rPr>
              <a:t>Source</a:t>
            </a:r>
            <a:r>
              <a:rPr lang="en-US" sz="1200" dirty="0">
                <a:latin typeface="Arial" charset="0"/>
              </a:rPr>
              <a:t>: </a:t>
            </a:r>
            <a:r>
              <a:rPr lang="en-US" sz="1200" dirty="0" smtClean="0">
                <a:latin typeface="Arial" charset="0"/>
              </a:rPr>
              <a:t>Y. Hu, L. </a:t>
            </a:r>
            <a:r>
              <a:rPr lang="en-US" sz="1200" dirty="0" err="1" smtClean="0">
                <a:latin typeface="Arial" charset="0"/>
              </a:rPr>
              <a:t>Manikonda</a:t>
            </a:r>
            <a:r>
              <a:rPr lang="en-US" sz="1200" dirty="0" smtClean="0">
                <a:latin typeface="Arial" charset="0"/>
              </a:rPr>
              <a:t>, S. </a:t>
            </a:r>
            <a:r>
              <a:rPr lang="en-US" sz="1200" dirty="0" err="1" smtClean="0">
                <a:latin typeface="Arial" charset="0"/>
              </a:rPr>
              <a:t>Kambhampati</a:t>
            </a:r>
            <a:r>
              <a:rPr lang="en-US" sz="1200" dirty="0" smtClean="0">
                <a:latin typeface="Arial" charset="0"/>
              </a:rPr>
              <a:t> - </a:t>
            </a:r>
            <a:r>
              <a:rPr lang="en-US" sz="1200" dirty="0"/>
              <a:t>What We </a:t>
            </a:r>
            <a:r>
              <a:rPr lang="en-US" sz="1200" dirty="0" smtClean="0"/>
              <a:t>Instagram: A </a:t>
            </a:r>
            <a:r>
              <a:rPr lang="en-US" sz="1200" dirty="0"/>
              <a:t>First Analysis of Instagram Photo Content and User Types 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5" y="1859703"/>
            <a:ext cx="5978273" cy="31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749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3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B283"/>
      </a:accent1>
      <a:accent2>
        <a:srgbClr val="51BC89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1055</TotalTime>
  <Words>463</Words>
  <Application>Microsoft Macintosh PowerPoint</Application>
  <PresentationFormat>Widescreen</PresentationFormat>
  <Paragraphs>96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User Data Analysis with Data Mining</vt:lpstr>
      <vt:lpstr>Outline</vt:lpstr>
      <vt:lpstr>Introduction</vt:lpstr>
      <vt:lpstr>Research questions &amp; methods</vt:lpstr>
      <vt:lpstr>User data</vt:lpstr>
      <vt:lpstr>PowerPoint Presentation</vt:lpstr>
      <vt:lpstr>Related studies</vt:lpstr>
      <vt:lpstr>Age &amp; gender differences</vt:lpstr>
      <vt:lpstr>User clusters</vt:lpstr>
      <vt:lpstr>Tools and techniques</vt:lpstr>
      <vt:lpstr>Addressing reviewers’ Feedback</vt:lpstr>
      <vt:lpstr>Conclusions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Ivanics, Péter</dc:creator>
  <cp:lastModifiedBy>Ivanics, Péter</cp:lastModifiedBy>
  <cp:revision>148</cp:revision>
  <dcterms:created xsi:type="dcterms:W3CDTF">2017-10-28T10:23:36Z</dcterms:created>
  <dcterms:modified xsi:type="dcterms:W3CDTF">2017-12-04T10:03:49Z</dcterms:modified>
</cp:coreProperties>
</file>