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13"/>
  </p:notesMasterIdLst>
  <p:sldIdLst>
    <p:sldId id="256" r:id="rId2"/>
    <p:sldId id="261" r:id="rId3"/>
    <p:sldId id="259" r:id="rId4"/>
    <p:sldId id="258" r:id="rId5"/>
    <p:sldId id="263" r:id="rId6"/>
    <p:sldId id="265" r:id="rId7"/>
    <p:sldId id="269" r:id="rId8"/>
    <p:sldId id="268" r:id="rId9"/>
    <p:sldId id="260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3"/>
    <p:restoredTop sz="94743"/>
  </p:normalViewPr>
  <p:slideViewPr>
    <p:cSldViewPr snapToGrid="0" snapToObjects="1">
      <p:cViewPr>
        <p:scale>
          <a:sx n="140" d="100"/>
          <a:sy n="140" d="100"/>
        </p:scale>
        <p:origin x="-6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5AEE0-56C4-B542-8CA5-162B232C5E88}" type="datetimeFigureOut">
              <a:rPr lang="en-US" smtClean="0"/>
              <a:t>7/11/17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52E8B-C683-8A41-807C-6BC83E42F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4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52E8B-C683-8A41-807C-6BC83E42FF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62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52E8B-C683-8A41-807C-6BC83E42FF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22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7/11/17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smtClean="0"/>
              <a:t>7/11/17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smtClean="0"/>
              <a:t>7/11/17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smtClean="0"/>
              <a:t>7/11/17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smtClean="0"/>
              <a:t>7/11/17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7/11/17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7/11/17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7/11/17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7/11/17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7/11/17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7/11/17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7/11/17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7/11/17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7/11/17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7/11/17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7/11/17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7/11/17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5BB1C6-BF8F-4481-8AB2-603A1C8A906A}" type="datetimeFigureOut">
              <a:rPr lang="en-US" smtClean="0"/>
              <a:t>7/11/17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9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Master’s thesis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Péter Ivanics @ 11.07.2017.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8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 smtClean="0"/>
              <a:t>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13613"/>
            <a:ext cx="10018713" cy="4012867"/>
          </a:xfrm>
        </p:spPr>
        <p:txBody>
          <a:bodyPr>
            <a:normAutofit/>
          </a:bodyPr>
          <a:lstStyle/>
          <a:p>
            <a:r>
              <a:rPr lang="en-US" dirty="0" smtClean="0"/>
              <a:t>Representative sample</a:t>
            </a:r>
          </a:p>
          <a:p>
            <a:pPr lvl="1"/>
            <a:r>
              <a:rPr lang="en-US" dirty="0" smtClean="0"/>
              <a:t>Contests with small number of votes are excluded</a:t>
            </a:r>
          </a:p>
          <a:p>
            <a:pPr lvl="1"/>
            <a:r>
              <a:rPr lang="en-US" dirty="0" smtClean="0"/>
              <a:t>Focus on contests in certain categories where we have expertise (e.g. beauty, sport)</a:t>
            </a:r>
          </a:p>
          <a:p>
            <a:pPr lvl="1"/>
            <a:r>
              <a:rPr lang="en-US" dirty="0" smtClean="0"/>
              <a:t>Exclude users with incomplete profile? </a:t>
            </a:r>
          </a:p>
          <a:p>
            <a:r>
              <a:rPr lang="en-US" dirty="0" smtClean="0"/>
              <a:t>Technology</a:t>
            </a:r>
          </a:p>
          <a:p>
            <a:pPr lvl="1"/>
            <a:r>
              <a:rPr lang="en-US" dirty="0" smtClean="0"/>
              <a:t>Google Vision</a:t>
            </a:r>
          </a:p>
          <a:p>
            <a:pPr lvl="1"/>
            <a:r>
              <a:rPr lang="en-US" dirty="0" smtClean="0"/>
              <a:t>Python (</a:t>
            </a:r>
            <a:r>
              <a:rPr lang="en-US" dirty="0" err="1" smtClean="0"/>
              <a:t>numpy</a:t>
            </a:r>
            <a:r>
              <a:rPr lang="en-US" dirty="0" smtClean="0"/>
              <a:t>/pandas, </a:t>
            </a:r>
            <a:r>
              <a:rPr lang="en-US" dirty="0" err="1" smtClean="0"/>
              <a:t>matplotlib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0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37161"/>
            <a:ext cx="10018713" cy="1572768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09929"/>
            <a:ext cx="10018713" cy="4041647"/>
          </a:xfrm>
        </p:spPr>
        <p:txBody>
          <a:bodyPr/>
          <a:lstStyle/>
          <a:p>
            <a:r>
              <a:rPr lang="en-US" dirty="0" smtClean="0"/>
              <a:t>T-test</a:t>
            </a:r>
          </a:p>
          <a:p>
            <a:r>
              <a:rPr lang="en-US" dirty="0" smtClean="0"/>
              <a:t>LDA (</a:t>
            </a:r>
            <a:r>
              <a:rPr lang="en-US" dirty="0"/>
              <a:t>Latent </a:t>
            </a:r>
            <a:r>
              <a:rPr lang="en-US" dirty="0" err="1"/>
              <a:t>Dirichlet</a:t>
            </a:r>
            <a:r>
              <a:rPr lang="en-US" dirty="0"/>
              <a:t> </a:t>
            </a:r>
            <a:r>
              <a:rPr lang="en-US" dirty="0" smtClean="0"/>
              <a:t>allocation)</a:t>
            </a:r>
          </a:p>
          <a:p>
            <a:r>
              <a:rPr lang="en-US" dirty="0" smtClean="0"/>
              <a:t>Complementary Cumulative Distribution Function (CCDF)</a:t>
            </a:r>
          </a:p>
          <a:p>
            <a:r>
              <a:rPr lang="en-US" dirty="0" smtClean="0"/>
              <a:t>Frequent </a:t>
            </a:r>
            <a:r>
              <a:rPr lang="en-US" dirty="0" err="1" smtClean="0"/>
              <a:t>Itemsets</a:t>
            </a:r>
            <a:r>
              <a:rPr lang="en-US" dirty="0" smtClean="0"/>
              <a:t> &amp; Association Rule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2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09729"/>
            <a:ext cx="10018713" cy="1527048"/>
          </a:xfrm>
        </p:spPr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84248"/>
            <a:ext cx="10018713" cy="3916680"/>
          </a:xfrm>
        </p:spPr>
        <p:txBody>
          <a:bodyPr>
            <a:normAutofit lnSpcReduction="10000"/>
          </a:bodyPr>
          <a:lstStyle/>
          <a:p>
            <a:pPr>
              <a:spcAft>
                <a:spcPts val="0"/>
              </a:spcAft>
            </a:pPr>
            <a:r>
              <a:rPr lang="en-US" b="1" dirty="0" smtClean="0"/>
              <a:t>Data mining: </a:t>
            </a:r>
            <a:r>
              <a:rPr lang="en-US" dirty="0" smtClean="0"/>
              <a:t>the process of automatically discovering useful information in large repositories.</a:t>
            </a:r>
          </a:p>
          <a:p>
            <a:pPr>
              <a:spcAft>
                <a:spcPts val="0"/>
              </a:spcAft>
            </a:pPr>
            <a:r>
              <a:rPr lang="en-US" b="1" dirty="0" smtClean="0"/>
              <a:t>Data mining tasks:</a:t>
            </a:r>
          </a:p>
          <a:p>
            <a:pPr lvl="1">
              <a:spcAft>
                <a:spcPts val="0"/>
              </a:spcAft>
            </a:pPr>
            <a:r>
              <a:rPr lang="en-US" b="1" dirty="0"/>
              <a:t>Predictive:</a:t>
            </a:r>
            <a:r>
              <a:rPr lang="en-US" dirty="0"/>
              <a:t> the goal is to predict a value of an unknown variable based on known input </a:t>
            </a:r>
            <a:r>
              <a:rPr lang="en-US" dirty="0" smtClean="0"/>
              <a:t>values.</a:t>
            </a:r>
            <a:endParaRPr lang="en-US" dirty="0"/>
          </a:p>
          <a:p>
            <a:pPr lvl="1">
              <a:spcAft>
                <a:spcPts val="0"/>
              </a:spcAft>
            </a:pPr>
            <a:r>
              <a:rPr lang="en-US" b="1" dirty="0" smtClean="0"/>
              <a:t>Descriptive: </a:t>
            </a:r>
            <a:r>
              <a:rPr lang="en-US" dirty="0" smtClean="0"/>
              <a:t>identify patterns (based on statistical measures) that summarize underlying relationships in the data.</a:t>
            </a:r>
            <a:endParaRPr lang="en-US" b="1" dirty="0" smtClean="0"/>
          </a:p>
          <a:p>
            <a:pPr>
              <a:spcAft>
                <a:spcPts val="0"/>
              </a:spcAft>
            </a:pPr>
            <a:r>
              <a:rPr lang="en-US" b="1" dirty="0" smtClean="0"/>
              <a:t>Dimensions/Features/Variables: </a:t>
            </a:r>
            <a:r>
              <a:rPr lang="en-US" dirty="0" smtClean="0"/>
              <a:t>the list of input fields of the data based on which the data mining task is performed.</a:t>
            </a:r>
          </a:p>
          <a:p>
            <a:pPr>
              <a:spcAft>
                <a:spcPts val="0"/>
              </a:spcAft>
            </a:pPr>
            <a:r>
              <a:rPr lang="en-US" b="1" dirty="0" smtClean="0"/>
              <a:t>Observations/Objects/Records: </a:t>
            </a:r>
            <a:r>
              <a:rPr lang="en-US" dirty="0" smtClean="0"/>
              <a:t>the objects that are described by the input attributes.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462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1" name="Group 2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2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9" name="Freeform: Shap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0" y="2108200"/>
            <a:ext cx="68326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1" name="Group 2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2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9" name="Freeform: Shap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006" y="974724"/>
            <a:ext cx="5884715" cy="4899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9871616">
            <a:off x="2281622" y="1052597"/>
            <a:ext cx="3058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/>
                </a:solidFill>
              </a:rPr>
              <a:t>Identifying POIs based on location data</a:t>
            </a:r>
          </a:p>
          <a:p>
            <a:pPr algn="ctr"/>
            <a:r>
              <a:rPr lang="en-US" sz="1400" dirty="0" smtClean="0">
                <a:solidFill>
                  <a:schemeClr val="accent2"/>
                </a:solidFill>
              </a:rPr>
              <a:t>Document clustering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1772064">
            <a:off x="2203059" y="5287613"/>
            <a:ext cx="3428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/>
                </a:solidFill>
              </a:rPr>
              <a:t>Shopping cart data analysis</a:t>
            </a:r>
          </a:p>
          <a:p>
            <a:pPr algn="ctr"/>
            <a:r>
              <a:rPr lang="en-US" sz="1400" dirty="0" smtClean="0">
                <a:solidFill>
                  <a:schemeClr val="accent2"/>
                </a:solidFill>
              </a:rPr>
              <a:t>Identifying web pages accessed together</a:t>
            </a:r>
          </a:p>
        </p:txBody>
      </p:sp>
      <p:sp>
        <p:nvSpPr>
          <p:cNvPr id="30" name="TextBox 29"/>
          <p:cNvSpPr txBox="1"/>
          <p:nvPr/>
        </p:nvSpPr>
        <p:spPr>
          <a:xfrm rot="19691921">
            <a:off x="8071595" y="5216616"/>
            <a:ext cx="3058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/>
                </a:solidFill>
              </a:rPr>
              <a:t>Intrusion detection</a:t>
            </a:r>
          </a:p>
          <a:p>
            <a:pPr algn="ctr"/>
            <a:r>
              <a:rPr lang="en-US" sz="1400" dirty="0" smtClean="0">
                <a:solidFill>
                  <a:schemeClr val="accent2"/>
                </a:solidFill>
              </a:rPr>
              <a:t>Fraudulent usage detection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2058446">
            <a:off x="8040453" y="1052598"/>
            <a:ext cx="3058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/>
                </a:solidFill>
              </a:rPr>
              <a:t>Classification</a:t>
            </a:r>
          </a:p>
          <a:p>
            <a:pPr algn="ctr"/>
            <a:r>
              <a:rPr lang="en-US" sz="1400" dirty="0" smtClean="0">
                <a:solidFill>
                  <a:schemeClr val="accent2"/>
                </a:solidFill>
              </a:rPr>
              <a:t>Optical Character Recognition</a:t>
            </a:r>
          </a:p>
        </p:txBody>
      </p:sp>
    </p:spTree>
    <p:extLst>
      <p:ext uri="{BB962C8B-B14F-4D97-AF65-F5344CB8AC3E}">
        <p14:creationId xmlns:p14="http://schemas.microsoft.com/office/powerpoint/2010/main" val="180863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8" grpId="0"/>
      <p:bldP spid="30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03432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69036"/>
            <a:ext cx="10707690" cy="50666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Analyzing Like Activities in Instagram</a:t>
            </a:r>
          </a:p>
          <a:p>
            <a:pPr lvl="1"/>
            <a:r>
              <a:rPr lang="en-US" dirty="0" smtClean="0"/>
              <a:t>Structure </a:t>
            </a:r>
            <a:r>
              <a:rPr lang="fi-FI" dirty="0" smtClean="0"/>
              <a:t>- </a:t>
            </a:r>
            <a:r>
              <a:rPr lang="fi-FI" dirty="0" err="1" smtClean="0"/>
              <a:t>how</a:t>
            </a:r>
            <a:r>
              <a:rPr lang="fi-FI" dirty="0" smtClean="0"/>
              <a:t> </a:t>
            </a:r>
            <a:r>
              <a:rPr lang="fi-FI" dirty="0" err="1" smtClean="0"/>
              <a:t>does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like</a:t>
            </a:r>
            <a:r>
              <a:rPr lang="fi-FI" dirty="0" smtClean="0"/>
              <a:t> </a:t>
            </a:r>
            <a:r>
              <a:rPr lang="fi-FI" dirty="0" err="1" smtClean="0"/>
              <a:t>network</a:t>
            </a:r>
            <a:r>
              <a:rPr lang="fi-FI" dirty="0" smtClean="0"/>
              <a:t> of </a:t>
            </a:r>
            <a:r>
              <a:rPr lang="fi-FI" dirty="0" err="1" smtClean="0"/>
              <a:t>users</a:t>
            </a:r>
            <a:r>
              <a:rPr lang="fi-FI" dirty="0" smtClean="0"/>
              <a:t> look </a:t>
            </a:r>
            <a:r>
              <a:rPr lang="fi-FI" dirty="0" err="1" smtClean="0"/>
              <a:t>like</a:t>
            </a:r>
            <a:r>
              <a:rPr lang="fi-FI" dirty="0" smtClean="0"/>
              <a:t>? </a:t>
            </a:r>
            <a:endParaRPr lang="en-US" dirty="0" smtClean="0"/>
          </a:p>
          <a:p>
            <a:pPr lvl="1"/>
            <a:r>
              <a:rPr lang="en-US" dirty="0" smtClean="0"/>
              <a:t>Influence </a:t>
            </a:r>
            <a:r>
              <a:rPr lang="fi-FI" dirty="0"/>
              <a:t>-</a:t>
            </a:r>
            <a:r>
              <a:rPr lang="en-US" dirty="0" smtClean="0"/>
              <a:t> what factors influence like activities </a:t>
            </a:r>
            <a:r>
              <a:rPr lang="en-US" dirty="0"/>
              <a:t>(i.e. number of total followers, photos)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Context </a:t>
            </a:r>
            <a:r>
              <a:rPr lang="fi-FI" dirty="0" smtClean="0"/>
              <a:t>- </a:t>
            </a:r>
            <a:r>
              <a:rPr lang="en-US" dirty="0" smtClean="0"/>
              <a:t>what kind of content is more likely to engage users?</a:t>
            </a:r>
          </a:p>
          <a:p>
            <a:pPr lvl="1"/>
            <a:r>
              <a:rPr lang="en-US" dirty="0" smtClean="0"/>
              <a:t>=&gt; two types of users (generalists &amp; specialists) + self-promoters + high quality photos tend to get more likes</a:t>
            </a:r>
          </a:p>
          <a:p>
            <a:r>
              <a:rPr lang="en-US" dirty="0" smtClean="0"/>
              <a:t>Faces Engage Us (Instagram)</a:t>
            </a:r>
          </a:p>
          <a:p>
            <a:pPr lvl="1"/>
            <a:r>
              <a:rPr lang="en-US" dirty="0" smtClean="0"/>
              <a:t>Does content with human faces get more attention?</a:t>
            </a:r>
          </a:p>
          <a:p>
            <a:pPr lvl="1"/>
            <a:r>
              <a:rPr lang="en-US" dirty="0" smtClean="0"/>
              <a:t>=&gt; photos with faces are 38% more likely to receive likes and 32% more likely to receive comments</a:t>
            </a:r>
          </a:p>
          <a:p>
            <a:r>
              <a:rPr lang="en-US" dirty="0" smtClean="0"/>
              <a:t>What We Instagram</a:t>
            </a:r>
          </a:p>
          <a:p>
            <a:pPr lvl="1"/>
            <a:r>
              <a:rPr lang="en-US" dirty="0" smtClean="0"/>
              <a:t>What is the proportion of categories/themes posted in terms of picture (identified by computer vision)?</a:t>
            </a:r>
          </a:p>
          <a:p>
            <a:pPr lvl="1"/>
            <a:r>
              <a:rPr lang="en-US" dirty="0" smtClean="0"/>
              <a:t>Clustering of users based on what do they spend likes on</a:t>
            </a:r>
          </a:p>
          <a:p>
            <a:r>
              <a:rPr lang="en-US" dirty="0" smtClean="0"/>
              <a:t>Gender Roles and Behaviors on </a:t>
            </a:r>
            <a:r>
              <a:rPr lang="en-US" dirty="0" err="1" smtClean="0"/>
              <a:t>Pintrest</a:t>
            </a:r>
            <a:endParaRPr lang="en-US" dirty="0" smtClean="0"/>
          </a:p>
          <a:p>
            <a:pPr lvl="1"/>
            <a:r>
              <a:rPr lang="en-US" dirty="0" smtClean="0"/>
              <a:t>What are the usage pattern differences in terms of gender?</a:t>
            </a:r>
          </a:p>
          <a:p>
            <a:pPr lvl="1"/>
            <a:r>
              <a:rPr lang="en-US" dirty="0" smtClean="0"/>
              <a:t>=&gt; Females interact more + self-promoters + top categories by gender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1" name="Group 2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2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9" name="Freeform: Shap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014" y="1419195"/>
            <a:ext cx="8203535" cy="416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7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1" name="Group 2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2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9" name="Freeform: Shap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763" y="1063752"/>
            <a:ext cx="91567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4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1" name="Group 2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2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9" name="Freeform: Shap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693" y="434715"/>
            <a:ext cx="4337823" cy="58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2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4258457"/>
          </a:xfrm>
        </p:spPr>
        <p:txBody>
          <a:bodyPr>
            <a:normAutofit fontScale="92500"/>
          </a:bodyPr>
          <a:lstStyle/>
          <a:p>
            <a:r>
              <a:rPr lang="en-US" dirty="0"/>
              <a:t>How do users interact with the platform? What is the composition of the users, </a:t>
            </a:r>
            <a:r>
              <a:rPr lang="en-US" dirty="0" smtClean="0"/>
              <a:t>how they interact with the platform? </a:t>
            </a:r>
          </a:p>
          <a:p>
            <a:r>
              <a:rPr lang="en-US" dirty="0" smtClean="0"/>
              <a:t>What kind of correlation lies behind the demographical distribution of the users and their expressed opinion</a:t>
            </a:r>
            <a:r>
              <a:rPr lang="en-US" dirty="0"/>
              <a:t>, specifically focused on age, </a:t>
            </a:r>
            <a:r>
              <a:rPr lang="en-US" dirty="0" smtClean="0"/>
              <a:t>gender and location</a:t>
            </a:r>
            <a:r>
              <a:rPr lang="en-US" dirty="0"/>
              <a:t>? </a:t>
            </a:r>
            <a:endParaRPr lang="en-US" dirty="0" smtClean="0"/>
          </a:p>
          <a:p>
            <a:r>
              <a:rPr lang="en-US" dirty="0"/>
              <a:t>What kind of content is more/less popular? Why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Can the system recommend new content for users based on prior activity? </a:t>
            </a: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Is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it possible to predict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results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of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upcoming contests?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Is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it possible to detect outliers/anomalies/fraud usage based on the data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63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2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51BC89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819</TotalTime>
  <Words>448</Words>
  <Application>Microsoft Macintosh PowerPoint</Application>
  <PresentationFormat>Widescreen</PresentationFormat>
  <Paragraphs>56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Corbel</vt:lpstr>
      <vt:lpstr>Arial</vt:lpstr>
      <vt:lpstr>Parallax</vt:lpstr>
      <vt:lpstr>Master’s thesis update</vt:lpstr>
      <vt:lpstr>Definitions</vt:lpstr>
      <vt:lpstr>PowerPoint Presentation</vt:lpstr>
      <vt:lpstr>PowerPoint Presentation</vt:lpstr>
      <vt:lpstr>Related work</vt:lpstr>
      <vt:lpstr>PowerPoint Presentation</vt:lpstr>
      <vt:lpstr>PowerPoint Presentation</vt:lpstr>
      <vt:lpstr>PowerPoint Presentation</vt:lpstr>
      <vt:lpstr>Research</vt:lpstr>
      <vt:lpstr>Focus</vt:lpstr>
      <vt:lpstr>Methods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Ivanics, Péter</dc:creator>
  <cp:lastModifiedBy>Ivanics, Péter</cp:lastModifiedBy>
  <cp:revision>41</cp:revision>
  <dcterms:created xsi:type="dcterms:W3CDTF">2017-07-10T13:29:08Z</dcterms:created>
  <dcterms:modified xsi:type="dcterms:W3CDTF">2017-07-11T08:38:37Z</dcterms:modified>
</cp:coreProperties>
</file>