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roxima Nova"/>
      <p:regular r:id="rId13"/>
      <p:bold r:id="rId14"/>
      <p:italic r:id="rId15"/>
      <p:boldItalic r:id="rId16"/>
    </p:embeddedFont>
    <p:embeddedFont>
      <p:font typeface="Alfa Slab On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AlfaSlabOne-regular.fntdata"/><Relationship Id="rId16"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fi"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5.jpg"/><Relationship Id="rId5" Type="http://schemas.openxmlformats.org/officeDocument/2006/relationships/image" Target="../media/image07.jpg"/><Relationship Id="rId6"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fi.wikipedia.org/wiki/Ylioppilastutkinto" TargetMode="External"/><Relationship Id="rId4"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fi"/>
              <a:t>Vappu</a:t>
            </a:r>
          </a:p>
        </p:txBody>
      </p:sp>
      <p:sp>
        <p:nvSpPr>
          <p:cNvPr id="57" name="Shape 57"/>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fi"/>
              <a:t>Elena, Peter, Safaet</a:t>
            </a:r>
          </a:p>
          <a:p>
            <a:pPr lvl="0">
              <a:spcBef>
                <a:spcPts val="0"/>
              </a:spcBef>
              <a:buNone/>
            </a:pPr>
            <a:r>
              <a:rPr lang="fi"/>
              <a:t>11.11.2016.</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184700" y="287675"/>
            <a:ext cx="8520600" cy="572700"/>
          </a:xfrm>
          <a:prstGeom prst="rect">
            <a:avLst/>
          </a:prstGeom>
        </p:spPr>
        <p:txBody>
          <a:bodyPr anchorCtr="0" anchor="t" bIns="91425" lIns="91425" rIns="91425" tIns="91425">
            <a:noAutofit/>
          </a:bodyPr>
          <a:lstStyle/>
          <a:p>
            <a:pPr lvl="0">
              <a:spcBef>
                <a:spcPts val="0"/>
              </a:spcBef>
              <a:buNone/>
            </a:pPr>
            <a:r>
              <a:rPr lang="fi"/>
              <a:t>Vappu 1/3</a:t>
            </a:r>
          </a:p>
        </p:txBody>
      </p:sp>
      <p:sp>
        <p:nvSpPr>
          <p:cNvPr id="63" name="Shape 63"/>
          <p:cNvSpPr txBox="1"/>
          <p:nvPr>
            <p:ph idx="1" type="body"/>
          </p:nvPr>
        </p:nvSpPr>
        <p:spPr>
          <a:xfrm>
            <a:off x="184700" y="1012775"/>
            <a:ext cx="8780400" cy="3416400"/>
          </a:xfrm>
          <a:prstGeom prst="rect">
            <a:avLst/>
          </a:prstGeom>
        </p:spPr>
        <p:txBody>
          <a:bodyPr anchorCtr="0" anchor="t" bIns="91425" lIns="91425" rIns="91425" tIns="91425">
            <a:noAutofit/>
          </a:bodyPr>
          <a:lstStyle/>
          <a:p>
            <a:pPr indent="0" lvl="0" marL="0" marR="0" rtl="0" algn="l">
              <a:lnSpc>
                <a:spcPct val="150000"/>
              </a:lnSpc>
              <a:spcBef>
                <a:spcPts val="0"/>
              </a:spcBef>
              <a:spcAft>
                <a:spcPts val="0"/>
              </a:spcAft>
              <a:buNone/>
            </a:pPr>
            <a:r>
              <a:rPr lang="fi" sz="1700"/>
              <a:t>Vappu on yksi tärkeimmistä suomalaisista juhlapäivistä. Juhlapäivä on saanut nimensä pyhästä Valburgista, jonka muistopäivä on 1.5. Se merkitsee kevään alkamista ja on työväen ja ylioppilaiden juhlapäivä. </a:t>
            </a:r>
          </a:p>
          <a:p>
            <a:pPr indent="0" lvl="0" marL="0" marR="0" rtl="0" algn="l">
              <a:lnSpc>
                <a:spcPct val="150000"/>
              </a:lnSpc>
              <a:spcBef>
                <a:spcPts val="0"/>
              </a:spcBef>
              <a:spcAft>
                <a:spcPts val="0"/>
              </a:spcAft>
              <a:buNone/>
            </a:pPr>
            <a:r>
              <a:rPr lang="fi" sz="1700"/>
              <a:t>Vappuna opiskelijat laittavat perinteisesti päähänsä valkoisen lakin. Myös jo valmistuneet opiskelijat käyttävät lakkia huolimatta siitä kuinka kauan aikaa </a:t>
            </a:r>
            <a:br>
              <a:rPr lang="fi" sz="1700"/>
            </a:br>
            <a:r>
              <a:rPr lang="fi" sz="1700"/>
              <a:t>sitten he valmistuivat. </a:t>
            </a:r>
          </a:p>
          <a:p>
            <a:pPr indent="0" lvl="0" marL="0" marR="0" rtl="0" algn="l">
              <a:lnSpc>
                <a:spcPct val="150000"/>
              </a:lnSpc>
              <a:spcBef>
                <a:spcPts val="0"/>
              </a:spcBef>
              <a:spcAft>
                <a:spcPts val="0"/>
              </a:spcAft>
              <a:buNone/>
            </a:pPr>
            <a:r>
              <a:rPr lang="fi" sz="1700"/>
              <a:t>Helsingissä vappuaattona on 30.4. Opiskelijat pesevät</a:t>
            </a:r>
          </a:p>
          <a:p>
            <a:pPr indent="0" lvl="0" marL="0" marR="0" rtl="0" algn="l">
              <a:lnSpc>
                <a:spcPct val="150000"/>
              </a:lnSpc>
              <a:spcBef>
                <a:spcPts val="0"/>
              </a:spcBef>
              <a:spcAft>
                <a:spcPts val="0"/>
              </a:spcAft>
              <a:buNone/>
            </a:pPr>
            <a:r>
              <a:rPr lang="fi" sz="1700"/>
              <a:t>Kauppatorilla klo 18 Havis Amanda -patsaan ja </a:t>
            </a:r>
          </a:p>
          <a:p>
            <a:pPr indent="0" lvl="0" marL="0" marR="0" rtl="0" algn="l">
              <a:lnSpc>
                <a:spcPct val="150000"/>
              </a:lnSpc>
              <a:spcBef>
                <a:spcPts val="0"/>
              </a:spcBef>
              <a:spcAft>
                <a:spcPts val="0"/>
              </a:spcAft>
              <a:buNone/>
            </a:pPr>
            <a:r>
              <a:rPr lang="fi" sz="1700"/>
              <a:t>laittavat ylioppilaslakin puhtaan patsaan päähän.</a:t>
            </a:r>
          </a:p>
        </p:txBody>
      </p:sp>
      <p:pic>
        <p:nvPicPr>
          <p:cNvPr id="64" name="Shape 64"/>
          <p:cNvPicPr preferRelativeResize="0"/>
          <p:nvPr/>
        </p:nvPicPr>
        <p:blipFill>
          <a:blip r:embed="rId3">
            <a:alphaModFix/>
          </a:blip>
          <a:stretch>
            <a:fillRect/>
          </a:stretch>
        </p:blipFill>
        <p:spPr>
          <a:xfrm>
            <a:off x="6404824" y="2744974"/>
            <a:ext cx="2739175" cy="1864824"/>
          </a:xfrm>
          <a:prstGeom prst="rect">
            <a:avLst/>
          </a:prstGeom>
          <a:noFill/>
          <a:ln>
            <a:noFill/>
          </a:ln>
        </p:spPr>
      </p:pic>
      <p:sp>
        <p:nvSpPr>
          <p:cNvPr id="65" name="Shape 65"/>
          <p:cNvSpPr txBox="1"/>
          <p:nvPr/>
        </p:nvSpPr>
        <p:spPr>
          <a:xfrm>
            <a:off x="0" y="4609800"/>
            <a:ext cx="9144000" cy="533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rPr lang="fi" sz="1300"/>
              <a:t>pyhä - holy | </a:t>
            </a:r>
            <a:r>
              <a:rPr lang="fi" sz="1300"/>
              <a:t>merkitä</a:t>
            </a:r>
            <a:r>
              <a:rPr lang="fi" sz="1300"/>
              <a:t> (5) - to mean, to represent | työväki - workers | ylioppilas - undergraduate | </a:t>
            </a:r>
            <a:r>
              <a:rPr lang="fi" sz="1300"/>
              <a:t>perinteisesti - traditionally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i"/>
              <a:t>Vappu 2/3</a:t>
            </a:r>
          </a:p>
        </p:txBody>
      </p:sp>
      <p:sp>
        <p:nvSpPr>
          <p:cNvPr id="71" name="Shape 7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marR="0" rtl="0" algn="l">
              <a:lnSpc>
                <a:spcPct val="150000"/>
              </a:lnSpc>
              <a:spcBef>
                <a:spcPts val="0"/>
              </a:spcBef>
              <a:spcAft>
                <a:spcPts val="0"/>
              </a:spcAft>
              <a:buNone/>
            </a:pPr>
            <a:r>
              <a:rPr lang="fi"/>
              <a:t>Vappu on myös suuri karnevaali, jolloin suomalaiset juovat aika lailla alkoholia. Sima on tärkeimpiä suomalaisen vapun tunnusmerkkejä.  Myös kuohuviini ja samppanja kuuluvat vappuun. Vappuun kuuluvia ruokalajeja ovat muun muassa tippaleivät, munkit, nakit ja perunasalaatti.</a:t>
            </a:r>
          </a:p>
          <a:p>
            <a:pPr indent="0" lvl="0" marL="0" marR="0" rtl="0" algn="l">
              <a:lnSpc>
                <a:spcPct val="150000"/>
              </a:lnSpc>
              <a:spcBef>
                <a:spcPts val="0"/>
              </a:spcBef>
              <a:spcAft>
                <a:spcPts val="0"/>
              </a:spcAft>
              <a:buNone/>
            </a:pPr>
            <a:r>
              <a:t/>
            </a:r>
            <a:endParaRPr>
              <a:solidFill>
                <a:srgbClr val="000000"/>
              </a:solidFill>
              <a:latin typeface="Arial"/>
              <a:ea typeface="Arial"/>
              <a:cs typeface="Arial"/>
              <a:sym typeface="Arial"/>
            </a:endParaRPr>
          </a:p>
          <a:p>
            <a:pPr lvl="0">
              <a:spcBef>
                <a:spcPts val="0"/>
              </a:spcBef>
              <a:buNone/>
            </a:pPr>
            <a:r>
              <a:t/>
            </a:r>
            <a:endParaRPr>
              <a:solidFill>
                <a:srgbClr val="000000"/>
              </a:solidFill>
              <a:latin typeface="Arial"/>
              <a:ea typeface="Arial"/>
              <a:cs typeface="Arial"/>
              <a:sym typeface="Arial"/>
            </a:endParaRPr>
          </a:p>
          <a:p>
            <a:pPr lvl="0" rtl="0">
              <a:spcBef>
                <a:spcPts val="0"/>
              </a:spcBef>
              <a:buNone/>
            </a:pPr>
            <a:r>
              <a:rPr lang="fi">
                <a:solidFill>
                  <a:srgbClr val="000000"/>
                </a:solidFill>
                <a:latin typeface="Arial"/>
                <a:ea typeface="Arial"/>
                <a:cs typeface="Arial"/>
                <a:sym typeface="Arial"/>
              </a:rPr>
              <a:t> </a:t>
            </a:r>
          </a:p>
          <a:p>
            <a:pPr lvl="0" rtl="0">
              <a:spcBef>
                <a:spcPts val="0"/>
              </a:spcBef>
              <a:buNone/>
            </a:pPr>
            <a:r>
              <a:t/>
            </a:r>
            <a:endParaRPr>
              <a:solidFill>
                <a:srgbClr val="000000"/>
              </a:solidFill>
              <a:latin typeface="Arial"/>
              <a:ea typeface="Arial"/>
              <a:cs typeface="Arial"/>
              <a:sym typeface="Arial"/>
            </a:endParaRPr>
          </a:p>
          <a:p>
            <a:pPr lvl="0">
              <a:spcBef>
                <a:spcPts val="0"/>
              </a:spcBef>
              <a:buNone/>
            </a:pPr>
            <a:r>
              <a:t/>
            </a:r>
            <a:endParaRPr/>
          </a:p>
        </p:txBody>
      </p:sp>
      <p:pic>
        <p:nvPicPr>
          <p:cNvPr id="72" name="Shape 72"/>
          <p:cNvPicPr preferRelativeResize="0"/>
          <p:nvPr/>
        </p:nvPicPr>
        <p:blipFill>
          <a:blip r:embed="rId3">
            <a:alphaModFix/>
          </a:blip>
          <a:stretch>
            <a:fillRect/>
          </a:stretch>
        </p:blipFill>
        <p:spPr>
          <a:xfrm>
            <a:off x="0" y="3005700"/>
            <a:ext cx="2609850" cy="1752600"/>
          </a:xfrm>
          <a:prstGeom prst="rect">
            <a:avLst/>
          </a:prstGeom>
          <a:noFill/>
          <a:ln>
            <a:noFill/>
          </a:ln>
        </p:spPr>
      </p:pic>
      <p:sp>
        <p:nvSpPr>
          <p:cNvPr id="73" name="Shape 73"/>
          <p:cNvSpPr txBox="1"/>
          <p:nvPr/>
        </p:nvSpPr>
        <p:spPr>
          <a:xfrm>
            <a:off x="0" y="4758300"/>
            <a:ext cx="9144000" cy="385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rPr lang="fi" sz="1300"/>
              <a:t>lailla - by law | tunnusmerkki - symbol | ruokalaji - dish | tippaleipä - funnel cake | munkki - donut | nakki - sausage</a:t>
            </a:r>
          </a:p>
        </p:txBody>
      </p:sp>
      <p:pic>
        <p:nvPicPr>
          <p:cNvPr descr="http://vuodatus-media-3.vuodatus.net/g/27721/1496951.jpg" id="74" name="Shape 74"/>
          <p:cNvPicPr preferRelativeResize="0"/>
          <p:nvPr/>
        </p:nvPicPr>
        <p:blipFill>
          <a:blip r:embed="rId4">
            <a:alphaModFix/>
          </a:blip>
          <a:stretch>
            <a:fillRect/>
          </a:stretch>
        </p:blipFill>
        <p:spPr>
          <a:xfrm>
            <a:off x="2609849" y="3005700"/>
            <a:ext cx="2336818" cy="1752599"/>
          </a:xfrm>
          <a:prstGeom prst="rect">
            <a:avLst/>
          </a:prstGeom>
          <a:noFill/>
          <a:ln>
            <a:noFill/>
          </a:ln>
        </p:spPr>
      </p:pic>
      <p:pic>
        <p:nvPicPr>
          <p:cNvPr descr="http://ruoka.fi/wp-content/uploads/images/ruokafi/ruokajutut/nakkitesti_8067.jpg" id="75" name="Shape 75"/>
          <p:cNvPicPr preferRelativeResize="0"/>
          <p:nvPr/>
        </p:nvPicPr>
        <p:blipFill>
          <a:blip r:embed="rId5">
            <a:alphaModFix/>
          </a:blip>
          <a:stretch>
            <a:fillRect/>
          </a:stretch>
        </p:blipFill>
        <p:spPr>
          <a:xfrm>
            <a:off x="4946675" y="3005700"/>
            <a:ext cx="2624449" cy="1752599"/>
          </a:xfrm>
          <a:prstGeom prst="rect">
            <a:avLst/>
          </a:prstGeom>
          <a:noFill/>
          <a:ln>
            <a:noFill/>
          </a:ln>
        </p:spPr>
      </p:pic>
      <p:pic>
        <p:nvPicPr>
          <p:cNvPr descr="Image result for champagne" id="76" name="Shape 76"/>
          <p:cNvPicPr preferRelativeResize="0"/>
          <p:nvPr/>
        </p:nvPicPr>
        <p:blipFill>
          <a:blip r:embed="rId6">
            <a:alphaModFix/>
          </a:blip>
          <a:stretch>
            <a:fillRect/>
          </a:stretch>
        </p:blipFill>
        <p:spPr>
          <a:xfrm>
            <a:off x="7571125" y="3005700"/>
            <a:ext cx="1568587" cy="1752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i"/>
              <a:t>Vappu 3/3</a:t>
            </a:r>
          </a:p>
        </p:txBody>
      </p:sp>
      <p:sp>
        <p:nvSpPr>
          <p:cNvPr id="82" name="Shape 82"/>
          <p:cNvSpPr txBox="1"/>
          <p:nvPr>
            <p:ph idx="1" type="body"/>
          </p:nvPr>
        </p:nvSpPr>
        <p:spPr>
          <a:xfrm>
            <a:off x="311700" y="1152475"/>
            <a:ext cx="8653500" cy="34164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fi"/>
              <a:t>Vappua juhlitaan tavallisesti ulkona ja ihmiset pitävät ylellisiä piknikejä. Kaupunkien toreilla, kävelykaduilla ja puistokäytävillä on vapun aikaan ja varsinkin vappuaattona (30. huhtikuuta) karnevaalitavaraa myyviä kojuja ja vappu ilmapallojen  kauppiaita. </a:t>
            </a:r>
          </a:p>
          <a:p>
            <a:pPr lvl="0">
              <a:lnSpc>
                <a:spcPct val="150000"/>
              </a:lnSpc>
              <a:spcBef>
                <a:spcPts val="0"/>
              </a:spcBef>
              <a:spcAft>
                <a:spcPts val="0"/>
              </a:spcAft>
              <a:buNone/>
            </a:pPr>
            <a:r>
              <a:rPr lang="fi"/>
              <a:t>Lapsille ja muille juhlijoille ostetaan usein juhlaan kuuluvia asioita kuten naamareita ja serpentiinejä. </a:t>
            </a:r>
          </a:p>
          <a:p>
            <a:pPr lvl="0">
              <a:spcBef>
                <a:spcPts val="0"/>
              </a:spcBef>
              <a:buNone/>
            </a:pPr>
            <a:r>
              <a:t/>
            </a:r>
            <a:endParaRPr/>
          </a:p>
        </p:txBody>
      </p:sp>
      <p:pic>
        <p:nvPicPr>
          <p:cNvPr id="83" name="Shape 83"/>
          <p:cNvPicPr preferRelativeResize="0"/>
          <p:nvPr/>
        </p:nvPicPr>
        <p:blipFill>
          <a:blip r:embed="rId3">
            <a:alphaModFix/>
          </a:blip>
          <a:stretch>
            <a:fillRect/>
          </a:stretch>
        </p:blipFill>
        <p:spPr>
          <a:xfrm>
            <a:off x="6435050" y="3114424"/>
            <a:ext cx="2708950" cy="2029075"/>
          </a:xfrm>
          <a:prstGeom prst="rect">
            <a:avLst/>
          </a:prstGeom>
          <a:noFill/>
          <a:ln>
            <a:noFill/>
          </a:ln>
        </p:spPr>
      </p:pic>
      <p:sp>
        <p:nvSpPr>
          <p:cNvPr id="84" name="Shape 84"/>
          <p:cNvSpPr txBox="1"/>
          <p:nvPr/>
        </p:nvSpPr>
        <p:spPr>
          <a:xfrm>
            <a:off x="0" y="4609800"/>
            <a:ext cx="6435000" cy="533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rPr lang="fi"/>
              <a:t>varsinkin - especially | koju - stall | naamio - mask | serpentiini - streamer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i"/>
              <a:t>Dialogi 1/3</a:t>
            </a:r>
          </a:p>
        </p:txBody>
      </p:sp>
      <p:sp>
        <p:nvSpPr>
          <p:cNvPr id="90" name="Shape 90"/>
          <p:cNvSpPr txBox="1"/>
          <p:nvPr>
            <p:ph idx="1" type="body"/>
          </p:nvPr>
        </p:nvSpPr>
        <p:spPr>
          <a:xfrm>
            <a:off x="311700" y="1152475"/>
            <a:ext cx="8520600" cy="3416400"/>
          </a:xfrm>
          <a:prstGeom prst="rect">
            <a:avLst/>
          </a:prstGeom>
          <a:ln cap="flat" cmpd="sng" w="9525">
            <a:solidFill>
              <a:srgbClr val="666666"/>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fi"/>
              <a:t>On vappupäivä. Kaikki ovat Helsingin Kaivopuistossa juhlimassa Vappua. Péter ja Safaet tapaavat sattumalta puistossa.</a:t>
            </a:r>
          </a:p>
          <a:p>
            <a:pPr indent="-228600" lvl="0" marL="457200" rtl="0">
              <a:lnSpc>
                <a:spcPct val="100000"/>
              </a:lnSpc>
              <a:spcBef>
                <a:spcPts val="0"/>
              </a:spcBef>
              <a:spcAft>
                <a:spcPts val="0"/>
              </a:spcAft>
              <a:buChar char="-"/>
            </a:pPr>
            <a:r>
              <a:rPr b="1" lang="fi"/>
              <a:t>P: </a:t>
            </a:r>
            <a:r>
              <a:rPr lang="fi"/>
              <a:t>Hei Safaet! Hauskaa Vappua! Mitä kuuluu? </a:t>
            </a:r>
          </a:p>
          <a:p>
            <a:pPr indent="-228600" lvl="0" marL="457200" rtl="0">
              <a:lnSpc>
                <a:spcPct val="100000"/>
              </a:lnSpc>
              <a:spcBef>
                <a:spcPts val="0"/>
              </a:spcBef>
              <a:spcAft>
                <a:spcPts val="0"/>
              </a:spcAft>
              <a:buChar char="-"/>
            </a:pPr>
            <a:r>
              <a:rPr b="1" lang="fi"/>
              <a:t>S: </a:t>
            </a:r>
            <a:r>
              <a:rPr lang="fi"/>
              <a:t>Erittäin hyvää, kiitos. Olen jo valmistunut lukiosta!  </a:t>
            </a:r>
          </a:p>
          <a:p>
            <a:pPr indent="-228600" lvl="0" marL="457200" rtl="0">
              <a:lnSpc>
                <a:spcPct val="100000"/>
              </a:lnSpc>
              <a:spcBef>
                <a:spcPts val="0"/>
              </a:spcBef>
              <a:spcAft>
                <a:spcPts val="0"/>
              </a:spcAft>
              <a:buChar char="-"/>
            </a:pPr>
            <a:r>
              <a:rPr b="1" lang="fi"/>
              <a:t>P: </a:t>
            </a:r>
            <a:r>
              <a:rPr lang="fi"/>
              <a:t>Ohoo, paljon onnea! No siksi sinä olet laittanut sen valkoisen hatun päähän. Mikä sen nimi on? Minä aina unohdan...</a:t>
            </a:r>
          </a:p>
          <a:p>
            <a:pPr indent="-228600" lvl="0" marL="457200" rtl="0">
              <a:lnSpc>
                <a:spcPct val="100000"/>
              </a:lnSpc>
              <a:spcBef>
                <a:spcPts val="0"/>
              </a:spcBef>
              <a:spcAft>
                <a:spcPts val="0"/>
              </a:spcAft>
              <a:buChar char="-"/>
            </a:pPr>
            <a:r>
              <a:rPr b="1" lang="fi"/>
              <a:t>S: </a:t>
            </a:r>
            <a:r>
              <a:rPr lang="fi"/>
              <a:t>Se on ylioppilaslakki, jota käyttävät</a:t>
            </a:r>
            <a:r>
              <a:rPr lang="fi">
                <a:hlinkClick r:id="rId3"/>
              </a:rPr>
              <a:t> </a:t>
            </a:r>
            <a:r>
              <a:rPr lang="fi">
                <a:solidFill>
                  <a:srgbClr val="666666"/>
                </a:solidFill>
              </a:rPr>
              <a:t>ylioppilastutkinnon</a:t>
            </a:r>
            <a:r>
              <a:rPr lang="fi"/>
              <a:t> suorittaneet ylioppilasjuhlassa ja vappuna. Mitkä nuo keltaiset housut ovat sinun päälläsi? </a:t>
            </a:r>
          </a:p>
        </p:txBody>
      </p:sp>
      <p:sp>
        <p:nvSpPr>
          <p:cNvPr id="91" name="Shape 91"/>
          <p:cNvSpPr txBox="1"/>
          <p:nvPr/>
        </p:nvSpPr>
        <p:spPr>
          <a:xfrm>
            <a:off x="0" y="4609800"/>
            <a:ext cx="7869000" cy="533700"/>
          </a:xfrm>
          <a:prstGeom prst="rect">
            <a:avLst/>
          </a:prstGeom>
          <a:noFill/>
          <a:ln>
            <a:noFill/>
          </a:ln>
        </p:spPr>
        <p:txBody>
          <a:bodyPr anchorCtr="0" anchor="ctr" bIns="91425" lIns="91425" rIns="91425" tIns="91425">
            <a:noAutofit/>
          </a:bodyPr>
          <a:lstStyle/>
          <a:p>
            <a:pPr lvl="0" rtl="0">
              <a:spcBef>
                <a:spcPts val="0"/>
              </a:spcBef>
              <a:buNone/>
            </a:pPr>
            <a:r>
              <a:rPr lang="fi"/>
              <a:t>sattumalta</a:t>
            </a:r>
            <a:r>
              <a:rPr lang="fi"/>
              <a:t> - accidentally | </a:t>
            </a:r>
            <a:r>
              <a:rPr lang="fi"/>
              <a:t>ylioppilaslakki - “graduation hat”</a:t>
            </a:r>
          </a:p>
        </p:txBody>
      </p:sp>
      <p:pic>
        <p:nvPicPr>
          <p:cNvPr descr="https://clseifert.com/wp-content/uploads/2016/02/fi-basic-ruotsi-cap-img-right.png" id="92" name="Shape 92"/>
          <p:cNvPicPr preferRelativeResize="0"/>
          <p:nvPr/>
        </p:nvPicPr>
        <p:blipFill>
          <a:blip r:embed="rId4">
            <a:alphaModFix/>
          </a:blip>
          <a:stretch>
            <a:fillRect/>
          </a:stretch>
        </p:blipFill>
        <p:spPr>
          <a:xfrm>
            <a:off x="6762374" y="3534199"/>
            <a:ext cx="2381625" cy="1609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fi"/>
              <a:t>Dialogi 2/3</a:t>
            </a:r>
          </a:p>
        </p:txBody>
      </p:sp>
      <p:sp>
        <p:nvSpPr>
          <p:cNvPr id="98" name="Shape 98"/>
          <p:cNvSpPr txBox="1"/>
          <p:nvPr>
            <p:ph idx="1" type="body"/>
          </p:nvPr>
        </p:nvSpPr>
        <p:spPr>
          <a:xfrm>
            <a:off x="311700" y="1170700"/>
            <a:ext cx="8520600" cy="3528000"/>
          </a:xfrm>
          <a:prstGeom prst="rect">
            <a:avLst/>
          </a:prstGeom>
        </p:spPr>
        <p:txBody>
          <a:bodyPr anchorCtr="0" anchor="t" bIns="91425" lIns="91425" rIns="91425" tIns="91425">
            <a:noAutofit/>
          </a:bodyPr>
          <a:lstStyle/>
          <a:p>
            <a:pPr indent="-330200" lvl="0" marL="457200" rtl="0">
              <a:lnSpc>
                <a:spcPct val="100000"/>
              </a:lnSpc>
              <a:spcBef>
                <a:spcPts val="0"/>
              </a:spcBef>
              <a:spcAft>
                <a:spcPts val="0"/>
              </a:spcAft>
              <a:buSzPct val="100000"/>
              <a:buChar char="-"/>
            </a:pPr>
            <a:r>
              <a:rPr b="1" lang="fi" sz="1600"/>
              <a:t>P: </a:t>
            </a:r>
            <a:r>
              <a:rPr lang="fi" sz="1600"/>
              <a:t>Ne ovat haalarit. Opiskelijat jotka opiskelevat yliopistolla</a:t>
            </a:r>
          </a:p>
          <a:p>
            <a:pPr lvl="0" rtl="0">
              <a:lnSpc>
                <a:spcPct val="100000"/>
              </a:lnSpc>
              <a:spcBef>
                <a:spcPts val="0"/>
              </a:spcBef>
              <a:spcAft>
                <a:spcPts val="0"/>
              </a:spcAft>
              <a:buNone/>
            </a:pPr>
            <a:r>
              <a:rPr lang="fi" sz="1600"/>
              <a:t>menevät usein juhlimaan. Jokaisesta juhlasta voimme kerätä </a:t>
            </a:r>
            <a:br>
              <a:rPr lang="fi" sz="1600"/>
            </a:br>
            <a:r>
              <a:rPr lang="fi" sz="1600"/>
              <a:t>merkkejä ja ommella niitä haalareihin. Esimerkiksi, minä sain tämän </a:t>
            </a:r>
            <a:br>
              <a:rPr lang="fi" sz="1600"/>
            </a:br>
            <a:r>
              <a:rPr lang="fi" sz="1600"/>
              <a:t>Tukholman risteilyltä viime viikolla ja tämä on ravintolapäivästä.</a:t>
            </a:r>
          </a:p>
          <a:p>
            <a:pPr indent="-330200" lvl="0" marL="457200" rtl="0">
              <a:lnSpc>
                <a:spcPct val="100000"/>
              </a:lnSpc>
              <a:spcBef>
                <a:spcPts val="0"/>
              </a:spcBef>
              <a:spcAft>
                <a:spcPts val="0"/>
              </a:spcAft>
              <a:buSzPct val="100000"/>
              <a:buChar char="-"/>
            </a:pPr>
            <a:r>
              <a:rPr b="1" lang="fi" sz="1600"/>
              <a:t>S: </a:t>
            </a:r>
            <a:r>
              <a:rPr lang="fi" sz="1600"/>
              <a:t>Aivan. Mitä keltainen väri tarkoittaa? </a:t>
            </a:r>
          </a:p>
          <a:p>
            <a:pPr indent="-330200" lvl="0" marL="457200" rtl="0">
              <a:lnSpc>
                <a:spcPct val="100000"/>
              </a:lnSpc>
              <a:spcBef>
                <a:spcPts val="0"/>
              </a:spcBef>
              <a:spcAft>
                <a:spcPts val="0"/>
              </a:spcAft>
              <a:buSzPct val="100000"/>
              <a:buChar char="-"/>
            </a:pPr>
            <a:r>
              <a:rPr b="1" lang="fi" sz="1600"/>
              <a:t>P: </a:t>
            </a:r>
            <a:r>
              <a:rPr lang="fi" sz="1600"/>
              <a:t>Se tarkoittaa että minä opiskelen tietojenkäsittelytiedettä. Kaikilla osastoilla on oman väriset haalarit, no ne osoittavat mitä me opiskelemme. Jos katsot, muilla opiskelijoilla on erivärisiä haalareita.</a:t>
            </a:r>
          </a:p>
          <a:p>
            <a:pPr indent="-330200" lvl="0" marL="457200" rtl="0">
              <a:lnSpc>
                <a:spcPct val="100000"/>
              </a:lnSpc>
              <a:spcBef>
                <a:spcPts val="0"/>
              </a:spcBef>
              <a:spcAft>
                <a:spcPts val="0"/>
              </a:spcAft>
              <a:buSzPct val="100000"/>
              <a:buChar char="-"/>
            </a:pPr>
            <a:r>
              <a:rPr b="1" lang="fi" sz="1600"/>
              <a:t>S: </a:t>
            </a:r>
            <a:r>
              <a:rPr lang="fi" sz="1600"/>
              <a:t>Selvä, nyt ymmärrän miksi tänään on paljon erivärisiä haalareita ulkona. Hei mutta haluatko juoda vähän simaa? </a:t>
            </a:r>
          </a:p>
          <a:p>
            <a:pPr indent="-330200" lvl="0" marL="457200" rtl="0">
              <a:lnSpc>
                <a:spcPct val="100000"/>
              </a:lnSpc>
              <a:spcBef>
                <a:spcPts val="0"/>
              </a:spcBef>
              <a:spcAft>
                <a:spcPts val="0"/>
              </a:spcAft>
              <a:buSzPct val="100000"/>
              <a:buChar char="-"/>
            </a:pPr>
            <a:r>
              <a:rPr b="1" lang="fi" sz="1600"/>
              <a:t>P:</a:t>
            </a:r>
            <a:r>
              <a:rPr lang="fi" sz="1600"/>
              <a:t> Anteeks, mitä? </a:t>
            </a:r>
          </a:p>
        </p:txBody>
      </p:sp>
      <p:sp>
        <p:nvSpPr>
          <p:cNvPr id="99" name="Shape 99"/>
          <p:cNvSpPr txBox="1"/>
          <p:nvPr/>
        </p:nvSpPr>
        <p:spPr>
          <a:xfrm>
            <a:off x="0" y="4609800"/>
            <a:ext cx="9144000" cy="533700"/>
          </a:xfrm>
          <a:prstGeom prst="rect">
            <a:avLst/>
          </a:prstGeom>
          <a:noFill/>
          <a:ln>
            <a:noFill/>
          </a:ln>
        </p:spPr>
        <p:txBody>
          <a:bodyPr anchorCtr="0" anchor="ctr" bIns="91425" lIns="91425" rIns="91425" tIns="91425">
            <a:noAutofit/>
          </a:bodyPr>
          <a:lstStyle/>
          <a:p>
            <a:pPr lvl="0" rtl="0">
              <a:spcBef>
                <a:spcPts val="0"/>
              </a:spcBef>
              <a:buNone/>
            </a:pPr>
            <a:r>
              <a:rPr lang="fi"/>
              <a:t>haalarit - overalls | kerätä - to collect | merki - patch | </a:t>
            </a:r>
            <a:r>
              <a:rPr lang="fi"/>
              <a:t>ommella</a:t>
            </a:r>
            <a:r>
              <a:rPr lang="fi"/>
              <a:t> (3) - to sew | sima - mead</a:t>
            </a:r>
          </a:p>
        </p:txBody>
      </p:sp>
      <p:pic>
        <p:nvPicPr>
          <p:cNvPr descr="Image result for haalarit" id="100" name="Shape 100"/>
          <p:cNvPicPr preferRelativeResize="0"/>
          <p:nvPr/>
        </p:nvPicPr>
        <p:blipFill>
          <a:blip r:embed="rId3">
            <a:alphaModFix/>
          </a:blip>
          <a:stretch>
            <a:fillRect/>
          </a:stretch>
        </p:blipFill>
        <p:spPr>
          <a:xfrm>
            <a:off x="6485725" y="0"/>
            <a:ext cx="2658275" cy="191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i"/>
              <a:t>Dialogi 3/3</a:t>
            </a:r>
          </a:p>
        </p:txBody>
      </p:sp>
      <p:sp>
        <p:nvSpPr>
          <p:cNvPr id="106" name="Shape 106"/>
          <p:cNvSpPr txBox="1"/>
          <p:nvPr>
            <p:ph idx="1" type="body"/>
          </p:nvPr>
        </p:nvSpPr>
        <p:spPr>
          <a:xfrm>
            <a:off x="311700" y="1453725"/>
            <a:ext cx="5897400" cy="30390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Char char="-"/>
            </a:pPr>
            <a:r>
              <a:rPr b="1" lang="fi"/>
              <a:t>S: </a:t>
            </a:r>
            <a:r>
              <a:rPr lang="fi"/>
              <a:t>Sima! </a:t>
            </a:r>
          </a:p>
          <a:p>
            <a:pPr indent="-228600" lvl="0" marL="457200" rtl="0">
              <a:lnSpc>
                <a:spcPct val="100000"/>
              </a:lnSpc>
              <a:spcBef>
                <a:spcPts val="0"/>
              </a:spcBef>
              <a:spcAft>
                <a:spcPts val="0"/>
              </a:spcAft>
              <a:buChar char="-"/>
            </a:pPr>
            <a:r>
              <a:rPr b="1" lang="fi"/>
              <a:t>P: </a:t>
            </a:r>
            <a:r>
              <a:rPr lang="fi"/>
              <a:t>Mitä sima on?</a:t>
            </a:r>
          </a:p>
          <a:p>
            <a:pPr indent="-228600" lvl="0" marL="457200">
              <a:lnSpc>
                <a:spcPct val="100000"/>
              </a:lnSpc>
              <a:spcBef>
                <a:spcPts val="0"/>
              </a:spcBef>
              <a:spcAft>
                <a:spcPts val="0"/>
              </a:spcAft>
              <a:buChar char="-"/>
            </a:pPr>
            <a:r>
              <a:rPr b="1" lang="fi"/>
              <a:t>S: </a:t>
            </a:r>
            <a:r>
              <a:rPr lang="fi"/>
              <a:t>Sima on suomalainen virvoitusjuoma. Totta se on tyypillinen vapun juoma. Ystäväni mummi aikoo lähettää mulle simareseptin!</a:t>
            </a:r>
          </a:p>
          <a:p>
            <a:pPr indent="-228600" lvl="0" marL="457200">
              <a:lnSpc>
                <a:spcPct val="100000"/>
              </a:lnSpc>
              <a:spcBef>
                <a:spcPts val="0"/>
              </a:spcBef>
              <a:spcAft>
                <a:spcPts val="0"/>
              </a:spcAft>
              <a:buChar char="-"/>
            </a:pPr>
            <a:r>
              <a:rPr b="1" lang="fi"/>
              <a:t>P:</a:t>
            </a:r>
            <a:r>
              <a:rPr lang="fi"/>
              <a:t> Hmm, kyllä kiitos, voisin ottaa vähän. Jatketaanko juhlimista yhdessä? </a:t>
            </a:r>
          </a:p>
          <a:p>
            <a:pPr indent="-228600" lvl="0" marL="457200" rtl="0">
              <a:lnSpc>
                <a:spcPct val="100000"/>
              </a:lnSpc>
              <a:spcBef>
                <a:spcPts val="0"/>
              </a:spcBef>
              <a:spcAft>
                <a:spcPts val="0"/>
              </a:spcAft>
              <a:buChar char="-"/>
            </a:pPr>
            <a:r>
              <a:rPr b="1" lang="fi"/>
              <a:t>S: </a:t>
            </a:r>
            <a:r>
              <a:rPr lang="fi"/>
              <a:t>Joo, miksi ei? Juhlitaan! </a:t>
            </a:r>
          </a:p>
          <a:p>
            <a:pPr lvl="0" rtl="0">
              <a:lnSpc>
                <a:spcPct val="100000"/>
              </a:lnSpc>
              <a:spcBef>
                <a:spcPts val="0"/>
              </a:spcBef>
              <a:spcAft>
                <a:spcPts val="0"/>
              </a:spcAft>
              <a:buNone/>
            </a:pPr>
            <a:r>
              <a:t/>
            </a:r>
            <a:endParaRPr/>
          </a:p>
          <a:p>
            <a:pPr lvl="0">
              <a:lnSpc>
                <a:spcPct val="100000"/>
              </a:lnSpc>
              <a:spcBef>
                <a:spcPts val="0"/>
              </a:spcBef>
              <a:spcAft>
                <a:spcPts val="0"/>
              </a:spcAft>
              <a:buNone/>
            </a:pPr>
            <a:r>
              <a:t/>
            </a:r>
            <a:endParaRPr/>
          </a:p>
        </p:txBody>
      </p:sp>
      <p:pic>
        <p:nvPicPr>
          <p:cNvPr descr="https://maypel.files.wordpress.com/2011/05/vappu2-by-amica-fi.jpg" id="107" name="Shape 107"/>
          <p:cNvPicPr preferRelativeResize="0"/>
          <p:nvPr/>
        </p:nvPicPr>
        <p:blipFill>
          <a:blip r:embed="rId3">
            <a:alphaModFix/>
          </a:blip>
          <a:stretch>
            <a:fillRect/>
          </a:stretch>
        </p:blipFill>
        <p:spPr>
          <a:xfrm>
            <a:off x="6209075" y="0"/>
            <a:ext cx="2934925" cy="1893500"/>
          </a:xfrm>
          <a:prstGeom prst="rect">
            <a:avLst/>
          </a:prstGeom>
          <a:noFill/>
          <a:ln>
            <a:noFill/>
          </a:ln>
        </p:spPr>
      </p:pic>
      <p:sp>
        <p:nvSpPr>
          <p:cNvPr id="108" name="Shape 108"/>
          <p:cNvSpPr txBox="1"/>
          <p:nvPr/>
        </p:nvSpPr>
        <p:spPr>
          <a:xfrm>
            <a:off x="66525" y="4492725"/>
            <a:ext cx="9144000" cy="650700"/>
          </a:xfrm>
          <a:prstGeom prst="rect">
            <a:avLst/>
          </a:prstGeom>
          <a:noFill/>
          <a:ln>
            <a:noFill/>
          </a:ln>
        </p:spPr>
        <p:txBody>
          <a:bodyPr anchorCtr="0" anchor="ctr" bIns="91425" lIns="91425" rIns="91425" tIns="91425">
            <a:noAutofit/>
          </a:bodyPr>
          <a:lstStyle/>
          <a:p>
            <a:pPr lvl="0" rtl="0">
              <a:spcBef>
                <a:spcPts val="0"/>
              </a:spcBef>
              <a:buNone/>
            </a:pPr>
            <a:r>
              <a:rPr lang="fi" sz="1800">
                <a:solidFill>
                  <a:schemeClr val="dk2"/>
                </a:solidFill>
                <a:latin typeface="Proxima Nova"/>
                <a:ea typeface="Proxima Nova"/>
                <a:cs typeface="Proxima Nova"/>
                <a:sym typeface="Proxima Nova"/>
              </a:rPr>
              <a:t>virvoitus- soft drink | kuuluis - famous | resepi - recipe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pic>
        <p:nvPicPr>
          <p:cNvPr descr="Image result for serpentinas png" id="113" name="Shape 113"/>
          <p:cNvPicPr preferRelativeResize="0"/>
          <p:nvPr/>
        </p:nvPicPr>
        <p:blipFill>
          <a:blip r:embed="rId3">
            <a:alphaModFix/>
          </a:blip>
          <a:stretch>
            <a:fillRect/>
          </a:stretch>
        </p:blipFill>
        <p:spPr>
          <a:xfrm>
            <a:off x="0" y="25"/>
            <a:ext cx="9144000" cy="5143500"/>
          </a:xfrm>
          <a:prstGeom prst="rect">
            <a:avLst/>
          </a:prstGeom>
          <a:noFill/>
          <a:ln>
            <a:noFill/>
          </a:ln>
        </p:spPr>
      </p:pic>
      <p:sp>
        <p:nvSpPr>
          <p:cNvPr id="114" name="Shape 114"/>
          <p:cNvSpPr txBox="1"/>
          <p:nvPr>
            <p:ph type="title"/>
          </p:nvPr>
        </p:nvSpPr>
        <p:spPr>
          <a:xfrm>
            <a:off x="311700" y="2854975"/>
            <a:ext cx="8520600" cy="2288400"/>
          </a:xfrm>
          <a:prstGeom prst="rect">
            <a:avLst/>
          </a:prstGeom>
        </p:spPr>
        <p:txBody>
          <a:bodyPr anchorCtr="0" anchor="ctr" bIns="91425" lIns="91425" rIns="91425" tIns="91425">
            <a:noAutofit/>
          </a:bodyPr>
          <a:lstStyle/>
          <a:p>
            <a:pPr lvl="0">
              <a:spcBef>
                <a:spcPts val="0"/>
              </a:spcBef>
              <a:buNone/>
            </a:pPr>
            <a:r>
              <a:rPr lang="fi" sz="9600"/>
              <a:t>🎉 Kiitos!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