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9" r:id="rId4"/>
    <p:sldId id="260" r:id="rId5"/>
    <p:sldId id="285" r:id="rId6"/>
    <p:sldId id="283" r:id="rId7"/>
    <p:sldId id="286" r:id="rId8"/>
    <p:sldId id="287" r:id="rId9"/>
    <p:sldId id="261" r:id="rId10"/>
    <p:sldId id="262" r:id="rId11"/>
    <p:sldId id="263" r:id="rId12"/>
    <p:sldId id="264" r:id="rId13"/>
    <p:sldId id="266" r:id="rId14"/>
    <p:sldId id="282" r:id="rId15"/>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2" d="100"/>
          <a:sy n="132" d="100"/>
        </p:scale>
        <p:origin x="100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8B15DCBE-9103-463B-9825-44F60D6CB17D}" type="datetimeFigureOut">
              <a:rPr lang="en-US" smtClean="0"/>
              <a:t>12/15/2022</a:t>
            </a:fld>
            <a:endParaRPr lang="en-US"/>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B639575-E1CD-4692-AA77-6E0055D3DD10}" type="slidenum">
              <a:rPr lang="en-US" smtClean="0"/>
              <a:t>‹#›</a:t>
            </a:fld>
            <a:endParaRPr lang="en-US"/>
          </a:p>
        </p:txBody>
      </p:sp>
    </p:spTree>
    <p:extLst>
      <p:ext uri="{BB962C8B-B14F-4D97-AF65-F5344CB8AC3E}">
        <p14:creationId xmlns:p14="http://schemas.microsoft.com/office/powerpoint/2010/main" val="348213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39575-E1CD-4692-AA77-6E0055D3DD10}" type="slidenum">
              <a:rPr lang="en-US" smtClean="0"/>
              <a:t>1</a:t>
            </a:fld>
            <a:endParaRPr lang="en-US"/>
          </a:p>
        </p:txBody>
      </p:sp>
    </p:spTree>
    <p:extLst>
      <p:ext uri="{BB962C8B-B14F-4D97-AF65-F5344CB8AC3E}">
        <p14:creationId xmlns:p14="http://schemas.microsoft.com/office/powerpoint/2010/main" val="313550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400" b="0" i="0">
                <a:solidFill>
                  <a:schemeClr val="bg1"/>
                </a:solidFill>
                <a:latin typeface="Calibri"/>
                <a:cs typeface="Calibri"/>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p:txBody>
          <a:bodyPr lIns="0" tIns="0" rIns="0" bIns="0"/>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p:txBody>
          <a:bodyPr lIns="0" tIns="0" rIns="0" bIns="0"/>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Calibri"/>
                <a:cs typeface="Calibri"/>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7" name="Holder 7"/>
          <p:cNvSpPr>
            <a:spLocks noGrp="1"/>
          </p:cNvSpPr>
          <p:nvPr>
            <p:ph type="sldNum" sz="quarter" idx="7"/>
          </p:nvPr>
        </p:nvSpPr>
        <p:spPr/>
        <p:txBody>
          <a:bodyPr lIns="0" tIns="0" rIns="0" bIns="0"/>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5" name="Holder 5"/>
          <p:cNvSpPr>
            <a:spLocks noGrp="1"/>
          </p:cNvSpPr>
          <p:nvPr>
            <p:ph type="sldNum" sz="quarter" idx="7"/>
          </p:nvPr>
        </p:nvSpPr>
        <p:spPr/>
        <p:txBody>
          <a:bodyPr lIns="0" tIns="0" rIns="0" bIns="0"/>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4" name="Holder 4"/>
          <p:cNvSpPr>
            <a:spLocks noGrp="1"/>
          </p:cNvSpPr>
          <p:nvPr>
            <p:ph type="sldNum" sz="quarter" idx="7"/>
          </p:nvPr>
        </p:nvSpPr>
        <p:spPr/>
        <p:txBody>
          <a:bodyPr lIns="0" tIns="0" rIns="0" bIns="0"/>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5760085" cy="3240405"/>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2E3538"/>
          </a:solidFill>
        </p:spPr>
        <p:txBody>
          <a:bodyPr wrap="square" lIns="0" tIns="0" rIns="0" bIns="0" rtlCol="0"/>
          <a:lstStyle/>
          <a:p>
            <a:endParaRPr/>
          </a:p>
        </p:txBody>
      </p:sp>
      <p:sp>
        <p:nvSpPr>
          <p:cNvPr id="17" name="bg object 17"/>
          <p:cNvSpPr/>
          <p:nvPr/>
        </p:nvSpPr>
        <p:spPr>
          <a:xfrm>
            <a:off x="0"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4F0101"/>
          </a:solidFill>
        </p:spPr>
        <p:txBody>
          <a:bodyPr wrap="square" lIns="0" tIns="0" rIns="0" bIns="0" rtlCol="0"/>
          <a:lstStyle/>
          <a:p>
            <a:endParaRPr/>
          </a:p>
        </p:txBody>
      </p:sp>
      <p:sp>
        <p:nvSpPr>
          <p:cNvPr id="2" name="Holder 2"/>
          <p:cNvSpPr>
            <a:spLocks noGrp="1"/>
          </p:cNvSpPr>
          <p:nvPr>
            <p:ph type="title"/>
          </p:nvPr>
        </p:nvSpPr>
        <p:spPr>
          <a:xfrm>
            <a:off x="95300" y="182890"/>
            <a:ext cx="2811259" cy="390220"/>
          </a:xfrm>
          <a:prstGeom prst="rect">
            <a:avLst/>
          </a:prstGeom>
        </p:spPr>
        <p:txBody>
          <a:bodyPr wrap="square" lIns="0" tIns="0" rIns="0" bIns="0">
            <a:spAutoFit/>
          </a:bodyPr>
          <a:lstStyle>
            <a:lvl1pPr>
              <a:defRPr sz="1400" b="0" i="0">
                <a:solidFill>
                  <a:schemeClr val="bg1"/>
                </a:solidFill>
                <a:latin typeface="Calibri"/>
                <a:cs typeface="Calibri"/>
              </a:defRPr>
            </a:lvl1pPr>
          </a:lstStyle>
          <a:p>
            <a:endParaRPr/>
          </a:p>
        </p:txBody>
      </p:sp>
      <p:sp>
        <p:nvSpPr>
          <p:cNvPr id="3" name="Holder 3"/>
          <p:cNvSpPr>
            <a:spLocks noGrp="1"/>
          </p:cNvSpPr>
          <p:nvPr>
            <p:ph type="body" idx="1"/>
          </p:nvPr>
        </p:nvSpPr>
        <p:spPr>
          <a:xfrm>
            <a:off x="268693" y="1184508"/>
            <a:ext cx="4999990" cy="1631314"/>
          </a:xfrm>
          <a:prstGeom prst="rect">
            <a:avLst/>
          </a:prstGeom>
        </p:spPr>
        <p:txBody>
          <a:bodyPr wrap="square" lIns="0" tIns="0" rIns="0" bIns="0">
            <a:spAutoFit/>
          </a:bodyPr>
          <a:lstStyle>
            <a:lvl1pPr>
              <a:defRPr sz="10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25818" y="3127055"/>
            <a:ext cx="588644" cy="114935"/>
          </a:xfrm>
          <a:prstGeom prst="rect">
            <a:avLst/>
          </a:prstGeom>
        </p:spPr>
        <p:txBody>
          <a:bodyPr wrap="square" lIns="0" tIns="0" rIns="0" bIns="0">
            <a:spAutoFit/>
          </a:bodyPr>
          <a:lstStyle>
            <a:lvl1pPr>
              <a:defRPr sz="500" b="0" i="0">
                <a:solidFill>
                  <a:schemeClr val="bg1"/>
                </a:solidFill>
                <a:latin typeface="Calibri"/>
                <a:cs typeface="Calibri"/>
              </a:defRPr>
            </a:lvl1pPr>
          </a:lstStyle>
          <a:p>
            <a:pPr marL="12700">
              <a:lnSpc>
                <a:spcPct val="100000"/>
              </a:lnSpc>
              <a:spcBef>
                <a:spcPts val="130"/>
              </a:spcBef>
            </a:pPr>
            <a:r>
              <a:rPr dirty="0"/>
              <a:t>R.</a:t>
            </a:r>
            <a:r>
              <a:rPr spc="45" dirty="0"/>
              <a:t> </a:t>
            </a:r>
            <a:r>
              <a:rPr dirty="0"/>
              <a:t>Barik</a:t>
            </a:r>
            <a:r>
              <a:rPr spc="200" dirty="0"/>
              <a:t> </a:t>
            </a:r>
            <a:r>
              <a:rPr dirty="0"/>
              <a:t>(WSU</a:t>
            </a:r>
            <a:r>
              <a:rPr spc="50" dirty="0"/>
              <a:t> </a:t>
            </a:r>
            <a:r>
              <a:rPr spc="-10" dirty="0"/>
              <a:t>EECS)</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a:xfrm>
            <a:off x="4821580" y="3127055"/>
            <a:ext cx="885278" cy="114935"/>
          </a:xfrm>
          <a:prstGeom prst="rect">
            <a:avLst/>
          </a:prstGeom>
        </p:spPr>
        <p:txBody>
          <a:bodyPr wrap="square" lIns="0" tIns="0" rIns="0" bIns="0">
            <a:spAutoFit/>
          </a:bodyPr>
          <a:lstStyle>
            <a:lvl1pPr>
              <a:defRPr sz="500" b="0" i="0">
                <a:solidFill>
                  <a:schemeClr val="bg1"/>
                </a:solidFill>
                <a:latin typeface="Calibri"/>
                <a:cs typeface="Calibri"/>
              </a:defRPr>
            </a:lvl1pPr>
          </a:lstStyle>
          <a:p>
            <a:pPr marL="55244">
              <a:lnSpc>
                <a:spcPct val="100000"/>
              </a:lnSpc>
              <a:spcBef>
                <a:spcPts val="130"/>
              </a:spcBef>
              <a:tabLst>
                <a:tab pos="716915" algn="l"/>
              </a:tabLst>
            </a:pPr>
            <a:r>
              <a:rPr dirty="0"/>
              <a:t>December</a:t>
            </a:r>
            <a:r>
              <a:rPr spc="85" dirty="0"/>
              <a:t> </a:t>
            </a:r>
            <a:r>
              <a:rPr spc="-50" dirty="0"/>
              <a:t>17,</a:t>
            </a:r>
            <a:r>
              <a:rPr spc="90" dirty="0"/>
              <a:t> </a:t>
            </a:r>
            <a:r>
              <a:rPr spc="-20" dirty="0"/>
              <a:t>2020</a:t>
            </a:r>
            <a:r>
              <a:rPr dirty="0"/>
              <a:t>	</a:t>
            </a:r>
            <a:fld id="{81D60167-4931-47E6-BA6A-407CBD079E47}" type="slidenum">
              <a:rPr spc="-10" dirty="0"/>
              <a:t>‹#›</a:t>
            </a:fld>
            <a:r>
              <a:rPr dirty="0"/>
              <a:t> </a:t>
            </a:r>
            <a:r>
              <a:rPr spc="65" dirty="0"/>
              <a:t>/</a:t>
            </a:r>
            <a:r>
              <a:rPr spc="5" dirty="0"/>
              <a:t> </a:t>
            </a:r>
            <a:r>
              <a:rPr spc="-25" dirty="0"/>
              <a:t>22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drewmvd/car-plate-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3" name="object 3"/>
          <p:cNvSpPr txBox="1"/>
          <p:nvPr/>
        </p:nvSpPr>
        <p:spPr>
          <a:xfrm>
            <a:off x="126530" y="680224"/>
            <a:ext cx="5507355" cy="468718"/>
          </a:xfrm>
          <a:prstGeom prst="rect">
            <a:avLst/>
          </a:prstGeom>
          <a:solidFill>
            <a:srgbClr val="9E0303"/>
          </a:solidFill>
        </p:spPr>
        <p:txBody>
          <a:bodyPr vert="horz" wrap="square" lIns="0" tIns="60325" rIns="0" bIns="0" rtlCol="0">
            <a:spAutoFit/>
          </a:bodyPr>
          <a:lstStyle/>
          <a:p>
            <a:pPr algn="ctr">
              <a:lnSpc>
                <a:spcPct val="100000"/>
              </a:lnSpc>
              <a:spcBef>
                <a:spcPts val="475"/>
              </a:spcBef>
            </a:pPr>
            <a:r>
              <a:rPr lang="en-US" sz="1400" b="1" dirty="0">
                <a:solidFill>
                  <a:schemeClr val="bg1">
                    <a:lumMod val="95000"/>
                  </a:schemeClr>
                </a:solidFill>
                <a:latin typeface="Calibri"/>
                <a:cs typeface="Calibri"/>
              </a:rPr>
              <a:t>License Plate Detection and Recognition using OCR</a:t>
            </a:r>
            <a:endParaRPr sz="1400" b="1" dirty="0">
              <a:solidFill>
                <a:schemeClr val="bg1">
                  <a:lumMod val="95000"/>
                </a:schemeClr>
              </a:solidFill>
              <a:latin typeface="Calibri"/>
              <a:cs typeface="Calibri"/>
            </a:endParaRPr>
          </a:p>
          <a:p>
            <a:pPr algn="ctr">
              <a:lnSpc>
                <a:spcPct val="100000"/>
              </a:lnSpc>
              <a:spcBef>
                <a:spcPts val="275"/>
              </a:spcBef>
            </a:pPr>
            <a:r>
              <a:rPr sz="1000" dirty="0">
                <a:solidFill>
                  <a:srgbClr val="FFFFFF"/>
                </a:solidFill>
                <a:latin typeface="Calibri"/>
                <a:cs typeface="Calibri"/>
              </a:rPr>
              <a:t>CPT</a:t>
            </a:r>
            <a:r>
              <a:rPr sz="1000" spc="110" dirty="0">
                <a:solidFill>
                  <a:srgbClr val="FFFFFF"/>
                </a:solidFill>
                <a:latin typeface="Calibri"/>
                <a:cs typeface="Calibri"/>
              </a:rPr>
              <a:t> </a:t>
            </a:r>
            <a:r>
              <a:rPr sz="1000" spc="70" dirty="0">
                <a:solidFill>
                  <a:srgbClr val="FFFFFF"/>
                </a:solidFill>
                <a:latin typeface="Calibri"/>
                <a:cs typeface="Calibri"/>
              </a:rPr>
              <a:t>S</a:t>
            </a:r>
            <a:r>
              <a:rPr sz="1000" spc="110" dirty="0">
                <a:solidFill>
                  <a:srgbClr val="FFFFFF"/>
                </a:solidFill>
                <a:latin typeface="Calibri"/>
                <a:cs typeface="Calibri"/>
              </a:rPr>
              <a:t> </a:t>
            </a:r>
            <a:r>
              <a:rPr lang="en-US" sz="1000" spc="-10" dirty="0">
                <a:solidFill>
                  <a:srgbClr val="FFFFFF"/>
                </a:solidFill>
                <a:latin typeface="Calibri"/>
                <a:cs typeface="Calibri"/>
              </a:rPr>
              <a:t>437: Introduction to Machine Learning</a:t>
            </a:r>
            <a:endParaRPr sz="1000" dirty="0">
              <a:latin typeface="Calibri"/>
              <a:cs typeface="Calibri"/>
            </a:endParaRPr>
          </a:p>
        </p:txBody>
      </p:sp>
      <p:sp>
        <p:nvSpPr>
          <p:cNvPr id="4" name="object 4"/>
          <p:cNvSpPr txBox="1"/>
          <p:nvPr/>
        </p:nvSpPr>
        <p:spPr>
          <a:xfrm>
            <a:off x="1178394" y="1440032"/>
            <a:ext cx="3428365" cy="795020"/>
          </a:xfrm>
          <a:prstGeom prst="rect">
            <a:avLst/>
          </a:prstGeom>
        </p:spPr>
        <p:txBody>
          <a:bodyPr vert="horz" wrap="square" lIns="0" tIns="12065" rIns="0" bIns="0" rtlCol="0">
            <a:spAutoFit/>
          </a:bodyPr>
          <a:lstStyle/>
          <a:p>
            <a:pPr marR="22860" algn="ctr">
              <a:lnSpc>
                <a:spcPct val="100000"/>
              </a:lnSpc>
              <a:spcBef>
                <a:spcPts val="95"/>
              </a:spcBef>
            </a:pPr>
            <a:r>
              <a:rPr lang="en-US" sz="1000" dirty="0">
                <a:solidFill>
                  <a:srgbClr val="FFFFFF"/>
                </a:solidFill>
                <a:latin typeface="Calibri"/>
                <a:cs typeface="Calibri"/>
              </a:rPr>
              <a:t>Patel Ivani</a:t>
            </a:r>
            <a:endParaRPr sz="1050" baseline="27777" dirty="0">
              <a:latin typeface="Calibri"/>
              <a:cs typeface="Calibri"/>
            </a:endParaRPr>
          </a:p>
          <a:p>
            <a:pPr>
              <a:lnSpc>
                <a:spcPct val="100000"/>
              </a:lnSpc>
              <a:spcBef>
                <a:spcPts val="40"/>
              </a:spcBef>
            </a:pPr>
            <a:endParaRPr sz="1100" dirty="0">
              <a:latin typeface="Calibri"/>
              <a:cs typeface="Calibri"/>
            </a:endParaRPr>
          </a:p>
          <a:p>
            <a:pPr algn="ctr">
              <a:lnSpc>
                <a:spcPct val="100000"/>
              </a:lnSpc>
            </a:pPr>
            <a:r>
              <a:rPr sz="750" spc="-44" baseline="33333" dirty="0">
                <a:solidFill>
                  <a:srgbClr val="FFFFFF"/>
                </a:solidFill>
                <a:latin typeface="Calibri"/>
                <a:cs typeface="Calibri"/>
              </a:rPr>
              <a:t> </a:t>
            </a:r>
            <a:r>
              <a:rPr sz="700" dirty="0">
                <a:solidFill>
                  <a:srgbClr val="FFFFFF"/>
                </a:solidFill>
                <a:latin typeface="Calibri"/>
                <a:cs typeface="Calibri"/>
              </a:rPr>
              <a:t>School</a:t>
            </a:r>
            <a:r>
              <a:rPr sz="700" spc="195" dirty="0">
                <a:solidFill>
                  <a:srgbClr val="FFFFFF"/>
                </a:solidFill>
                <a:latin typeface="Calibri"/>
                <a:cs typeface="Calibri"/>
              </a:rPr>
              <a:t> </a:t>
            </a:r>
            <a:r>
              <a:rPr sz="700" dirty="0">
                <a:solidFill>
                  <a:srgbClr val="FFFFFF"/>
                </a:solidFill>
                <a:latin typeface="Calibri"/>
                <a:cs typeface="Calibri"/>
              </a:rPr>
              <a:t>of</a:t>
            </a:r>
            <a:r>
              <a:rPr sz="700" spc="195" dirty="0">
                <a:solidFill>
                  <a:srgbClr val="FFFFFF"/>
                </a:solidFill>
                <a:latin typeface="Calibri"/>
                <a:cs typeface="Calibri"/>
              </a:rPr>
              <a:t> </a:t>
            </a:r>
            <a:r>
              <a:rPr sz="700" dirty="0">
                <a:solidFill>
                  <a:srgbClr val="FFFFFF"/>
                </a:solidFill>
                <a:latin typeface="Calibri"/>
                <a:cs typeface="Calibri"/>
              </a:rPr>
              <a:t>Electrical</a:t>
            </a:r>
            <a:r>
              <a:rPr sz="700" spc="195" dirty="0">
                <a:solidFill>
                  <a:srgbClr val="FFFFFF"/>
                </a:solidFill>
                <a:latin typeface="Calibri"/>
                <a:cs typeface="Calibri"/>
              </a:rPr>
              <a:t> </a:t>
            </a:r>
            <a:r>
              <a:rPr sz="700" dirty="0">
                <a:solidFill>
                  <a:srgbClr val="FFFFFF"/>
                </a:solidFill>
                <a:latin typeface="Calibri"/>
                <a:cs typeface="Calibri"/>
              </a:rPr>
              <a:t>Engineering</a:t>
            </a:r>
            <a:r>
              <a:rPr sz="700" spc="195" dirty="0">
                <a:solidFill>
                  <a:srgbClr val="FFFFFF"/>
                </a:solidFill>
                <a:latin typeface="Calibri"/>
                <a:cs typeface="Calibri"/>
              </a:rPr>
              <a:t> </a:t>
            </a:r>
            <a:r>
              <a:rPr sz="700" dirty="0">
                <a:solidFill>
                  <a:srgbClr val="FFFFFF"/>
                </a:solidFill>
                <a:latin typeface="Calibri"/>
                <a:cs typeface="Calibri"/>
              </a:rPr>
              <a:t>and</a:t>
            </a:r>
            <a:r>
              <a:rPr sz="700" spc="195" dirty="0">
                <a:solidFill>
                  <a:srgbClr val="FFFFFF"/>
                </a:solidFill>
                <a:latin typeface="Calibri"/>
                <a:cs typeface="Calibri"/>
              </a:rPr>
              <a:t> </a:t>
            </a:r>
            <a:r>
              <a:rPr sz="700" dirty="0">
                <a:solidFill>
                  <a:srgbClr val="FFFFFF"/>
                </a:solidFill>
                <a:latin typeface="Calibri"/>
                <a:cs typeface="Calibri"/>
              </a:rPr>
              <a:t>Computer</a:t>
            </a:r>
            <a:r>
              <a:rPr sz="700" spc="195" dirty="0">
                <a:solidFill>
                  <a:srgbClr val="FFFFFF"/>
                </a:solidFill>
                <a:latin typeface="Calibri"/>
                <a:cs typeface="Calibri"/>
              </a:rPr>
              <a:t> </a:t>
            </a:r>
            <a:r>
              <a:rPr sz="700" dirty="0">
                <a:solidFill>
                  <a:srgbClr val="FFFFFF"/>
                </a:solidFill>
                <a:latin typeface="Calibri"/>
                <a:cs typeface="Calibri"/>
              </a:rPr>
              <a:t>Science,</a:t>
            </a:r>
            <a:r>
              <a:rPr sz="700" spc="195" dirty="0">
                <a:solidFill>
                  <a:srgbClr val="FFFFFF"/>
                </a:solidFill>
                <a:latin typeface="Calibri"/>
                <a:cs typeface="Calibri"/>
              </a:rPr>
              <a:t> </a:t>
            </a:r>
            <a:r>
              <a:rPr sz="700" dirty="0">
                <a:solidFill>
                  <a:srgbClr val="FFFFFF"/>
                </a:solidFill>
                <a:latin typeface="Calibri"/>
                <a:cs typeface="Calibri"/>
              </a:rPr>
              <a:t>Washington</a:t>
            </a:r>
            <a:r>
              <a:rPr sz="700" spc="190" dirty="0">
                <a:solidFill>
                  <a:srgbClr val="FFFFFF"/>
                </a:solidFill>
                <a:latin typeface="Calibri"/>
                <a:cs typeface="Calibri"/>
              </a:rPr>
              <a:t> </a:t>
            </a:r>
            <a:r>
              <a:rPr sz="700" dirty="0">
                <a:solidFill>
                  <a:srgbClr val="FFFFFF"/>
                </a:solidFill>
                <a:latin typeface="Calibri"/>
                <a:cs typeface="Calibri"/>
              </a:rPr>
              <a:t>State</a:t>
            </a:r>
            <a:r>
              <a:rPr sz="700" spc="195" dirty="0">
                <a:solidFill>
                  <a:srgbClr val="FFFFFF"/>
                </a:solidFill>
                <a:latin typeface="Calibri"/>
                <a:cs typeface="Calibri"/>
              </a:rPr>
              <a:t> </a:t>
            </a:r>
            <a:r>
              <a:rPr sz="700" spc="-10" dirty="0">
                <a:solidFill>
                  <a:srgbClr val="FFFFFF"/>
                </a:solidFill>
                <a:latin typeface="Calibri"/>
                <a:cs typeface="Calibri"/>
              </a:rPr>
              <a:t>University</a:t>
            </a:r>
            <a:endParaRPr sz="700" dirty="0">
              <a:latin typeface="Calibri"/>
              <a:cs typeface="Calibri"/>
            </a:endParaRPr>
          </a:p>
          <a:p>
            <a:pPr>
              <a:lnSpc>
                <a:spcPct val="100000"/>
              </a:lnSpc>
              <a:spcBef>
                <a:spcPts val="35"/>
              </a:spcBef>
            </a:pPr>
            <a:endParaRPr sz="1150" dirty="0">
              <a:latin typeface="Calibri"/>
              <a:cs typeface="Calibri"/>
            </a:endParaRPr>
          </a:p>
          <a:p>
            <a:pPr marR="17145" algn="ctr">
              <a:lnSpc>
                <a:spcPct val="100000"/>
              </a:lnSpc>
            </a:pPr>
            <a:r>
              <a:rPr sz="1000" dirty="0">
                <a:solidFill>
                  <a:srgbClr val="FFFFFF"/>
                </a:solidFill>
                <a:latin typeface="Calibri"/>
                <a:cs typeface="Calibri"/>
              </a:rPr>
              <a:t>December</a:t>
            </a:r>
            <a:r>
              <a:rPr sz="1000" spc="160" dirty="0">
                <a:solidFill>
                  <a:srgbClr val="FFFFFF"/>
                </a:solidFill>
                <a:latin typeface="Calibri"/>
                <a:cs typeface="Calibri"/>
              </a:rPr>
              <a:t> </a:t>
            </a:r>
            <a:r>
              <a:rPr lang="en-US" sz="1000" spc="-95" dirty="0">
                <a:solidFill>
                  <a:srgbClr val="FFFFFF"/>
                </a:solidFill>
                <a:latin typeface="Calibri"/>
                <a:cs typeface="Calibri"/>
              </a:rPr>
              <a:t>14</a:t>
            </a:r>
            <a:r>
              <a:rPr sz="1000" spc="-95" dirty="0">
                <a:solidFill>
                  <a:srgbClr val="FFFFFF"/>
                </a:solidFill>
                <a:latin typeface="Calibri"/>
                <a:cs typeface="Calibri"/>
              </a:rPr>
              <a:t>,</a:t>
            </a:r>
            <a:r>
              <a:rPr sz="1000" spc="175" dirty="0">
                <a:solidFill>
                  <a:srgbClr val="FFFFFF"/>
                </a:solidFill>
                <a:latin typeface="Calibri"/>
                <a:cs typeface="Calibri"/>
              </a:rPr>
              <a:t> </a:t>
            </a:r>
            <a:r>
              <a:rPr sz="1000" spc="-20" dirty="0">
                <a:solidFill>
                  <a:srgbClr val="FFFFFF"/>
                </a:solidFill>
                <a:latin typeface="Calibri"/>
                <a:cs typeface="Calibri"/>
              </a:rPr>
              <a:t>202</a:t>
            </a:r>
            <a:r>
              <a:rPr lang="en-US" sz="1000" spc="-20" dirty="0">
                <a:solidFill>
                  <a:srgbClr val="FFFFFF"/>
                </a:solidFill>
                <a:latin typeface="Calibri"/>
                <a:cs typeface="Calibri"/>
              </a:rPr>
              <a:t>2</a:t>
            </a:r>
            <a:endParaRPr sz="1000" dirty="0">
              <a:latin typeface="Calibri"/>
              <a:cs typeface="Calibri"/>
            </a:endParaRPr>
          </a:p>
        </p:txBody>
      </p:sp>
      <p:pic>
        <p:nvPicPr>
          <p:cNvPr id="5" name="object 5"/>
          <p:cNvPicPr/>
          <p:nvPr/>
        </p:nvPicPr>
        <p:blipFill>
          <a:blip r:embed="rId3" cstate="print"/>
          <a:stretch>
            <a:fillRect/>
          </a:stretch>
        </p:blipFill>
        <p:spPr>
          <a:xfrm>
            <a:off x="2067204" y="2392984"/>
            <a:ext cx="1625600" cy="215900"/>
          </a:xfrm>
          <a:prstGeom prst="rect">
            <a:avLst/>
          </a:prstGeom>
        </p:spPr>
      </p:pic>
      <p:grpSp>
        <p:nvGrpSpPr>
          <p:cNvPr id="6" name="object 6"/>
          <p:cNvGrpSpPr/>
          <p:nvPr/>
        </p:nvGrpSpPr>
        <p:grpSpPr>
          <a:xfrm>
            <a:off x="0" y="3132493"/>
            <a:ext cx="5760085" cy="107950"/>
            <a:chOff x="0" y="3132493"/>
            <a:chExt cx="5760085" cy="107950"/>
          </a:xfrm>
        </p:grpSpPr>
        <p:sp>
          <p:nvSpPr>
            <p:cNvPr id="7" name="object 7"/>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r>
                <a:rPr lang="en-US" dirty="0"/>
                <a:t>I</a:t>
              </a:r>
              <a:endParaRPr dirty="0"/>
            </a:p>
          </p:txBody>
        </p:sp>
        <p:sp>
          <p:nvSpPr>
            <p:cNvPr id="8" name="object 8"/>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dirty="0"/>
            </a:p>
          </p:txBody>
        </p:sp>
        <p:sp>
          <p:nvSpPr>
            <p:cNvPr id="9" name="object 9"/>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2" name="object 12"/>
          <p:cNvSpPr txBox="1">
            <a:spLocks noGrp="1"/>
          </p:cNvSpPr>
          <p:nvPr>
            <p:ph type="sldNum" sz="quarter" idx="7"/>
          </p:nvPr>
        </p:nvSpPr>
        <p:spPr>
          <a:xfrm>
            <a:off x="4821580" y="3127055"/>
            <a:ext cx="885278" cy="93615"/>
          </a:xfrm>
          <a:prstGeom prst="rect">
            <a:avLst/>
          </a:prstGeom>
        </p:spPr>
        <p:txBody>
          <a:bodyPr vert="horz" wrap="square" lIns="0" tIns="16510" rIns="0" bIns="0" rtlCol="0">
            <a:spAutoFit/>
          </a:bodyPr>
          <a:lstStyle/>
          <a:p>
            <a:pPr marL="55244">
              <a:lnSpc>
                <a:spcPct val="100000"/>
              </a:lnSpc>
              <a:spcBef>
                <a:spcPts val="130"/>
              </a:spcBef>
              <a:tabLst>
                <a:tab pos="716915" algn="l"/>
              </a:tabLst>
            </a:pPr>
            <a:r>
              <a:rPr dirty="0"/>
              <a:t>	</a:t>
            </a:r>
            <a:fld id="{81D60167-4931-47E6-BA6A-407CBD079E47}" type="slidenum">
              <a:rPr spc="-10" dirty="0"/>
              <a:t>1</a:t>
            </a:fld>
            <a:r>
              <a:rPr dirty="0"/>
              <a:t> </a:t>
            </a:r>
            <a:r>
              <a:rPr spc="65" dirty="0"/>
              <a:t>/</a:t>
            </a:r>
            <a:r>
              <a:rPr spc="5" dirty="0"/>
              <a:t> </a:t>
            </a:r>
            <a:r>
              <a:rPr lang="en-US" spc="-25" dirty="0"/>
              <a:t>14</a:t>
            </a:r>
            <a:endParaRPr spc="-25"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250825"/>
            <a:ext cx="5606415" cy="353275"/>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76898" y="97535"/>
            <a:ext cx="4999990" cy="442762"/>
          </a:xfrm>
          <a:prstGeom prst="rect">
            <a:avLst/>
          </a:prstGeom>
        </p:spPr>
        <p:txBody>
          <a:bodyPr vert="horz" wrap="square" lIns="0" tIns="194640" rIns="0" bIns="0" rtlCol="0">
            <a:spAutoFit/>
          </a:bodyPr>
          <a:lstStyle/>
          <a:p>
            <a:pPr marL="31115">
              <a:lnSpc>
                <a:spcPct val="100000"/>
              </a:lnSpc>
              <a:spcBef>
                <a:spcPts val="95"/>
              </a:spcBef>
            </a:pPr>
            <a:r>
              <a:rPr lang="en-US" sz="1600" u="sng" dirty="0"/>
              <a:t>Step_4: Optical Character Recognition (OCR)</a:t>
            </a:r>
            <a:endParaRPr sz="1600" u="sng" dirty="0"/>
          </a:p>
        </p:txBody>
      </p:sp>
      <p:sp>
        <p:nvSpPr>
          <p:cNvPr id="12" name="object 12"/>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4" name="object 14"/>
          <p:cNvSpPr txBox="1"/>
          <p:nvPr/>
        </p:nvSpPr>
        <p:spPr>
          <a:xfrm>
            <a:off x="1440002" y="3132493"/>
            <a:ext cx="2880360" cy="87845"/>
          </a:xfrm>
          <a:prstGeom prst="rect">
            <a:avLst/>
          </a:prstGeom>
          <a:solidFill>
            <a:srgbClr val="760202"/>
          </a:solidFill>
        </p:spPr>
        <p:txBody>
          <a:bodyPr vert="horz" wrap="square" lIns="0" tIns="10795" rIns="0" bIns="0" rtlCol="0">
            <a:spAutoFit/>
          </a:bodyPr>
          <a:lstStyle/>
          <a:p>
            <a:pPr marL="869950">
              <a:lnSpc>
                <a:spcPct val="100000"/>
              </a:lnSpc>
              <a:spcBef>
                <a:spcPts val="85"/>
              </a:spcBef>
            </a:pPr>
            <a:endParaRPr sz="500" dirty="0">
              <a:latin typeface="Calibri"/>
              <a:cs typeface="Calibri"/>
            </a:endParaRPr>
          </a:p>
        </p:txBody>
      </p:sp>
      <p:sp>
        <p:nvSpPr>
          <p:cNvPr id="15" name="object 15"/>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sp>
        <p:nvSpPr>
          <p:cNvPr id="17" name="object 17"/>
          <p:cNvSpPr txBox="1"/>
          <p:nvPr/>
        </p:nvSpPr>
        <p:spPr>
          <a:xfrm>
            <a:off x="5473700" y="3132493"/>
            <a:ext cx="209613" cy="89127"/>
          </a:xfrm>
          <a:prstGeom prst="rect">
            <a:avLst/>
          </a:prstGeom>
        </p:spPr>
        <p:txBody>
          <a:bodyPr vert="horz" wrap="square" lIns="0" tIns="12065" rIns="0" bIns="0" rtlCol="0">
            <a:spAutoFit/>
          </a:bodyPr>
          <a:lstStyle/>
          <a:p>
            <a:pPr marL="12700">
              <a:lnSpc>
                <a:spcPct val="100000"/>
              </a:lnSpc>
              <a:spcBef>
                <a:spcPts val="95"/>
              </a:spcBef>
            </a:pPr>
            <a:r>
              <a:rPr lang="en-US" sz="500" spc="30" dirty="0">
                <a:solidFill>
                  <a:srgbClr val="FFFFFF"/>
                </a:solidFill>
                <a:latin typeface="Calibri"/>
                <a:cs typeface="Calibri"/>
              </a:rPr>
              <a:t>10</a:t>
            </a:r>
            <a:r>
              <a:rPr sz="500" spc="65" dirty="0">
                <a:solidFill>
                  <a:srgbClr val="FFFFFF"/>
                </a:solidFill>
                <a:latin typeface="Calibri"/>
                <a:cs typeface="Calibri"/>
              </a:rPr>
              <a:t>/</a:t>
            </a:r>
            <a:r>
              <a:rPr sz="500" spc="30"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
        <p:nvSpPr>
          <p:cNvPr id="19" name="Text Placeholder 18">
            <a:extLst>
              <a:ext uri="{FF2B5EF4-FFF2-40B4-BE49-F238E27FC236}">
                <a16:creationId xmlns:a16="http://schemas.microsoft.com/office/drawing/2014/main" id="{BE9116B3-7ED7-E109-6C09-9AFE7F2ADA38}"/>
              </a:ext>
            </a:extLst>
          </p:cNvPr>
          <p:cNvSpPr>
            <a:spLocks noGrp="1"/>
          </p:cNvSpPr>
          <p:nvPr>
            <p:ph type="body" idx="1"/>
          </p:nvPr>
        </p:nvSpPr>
        <p:spPr>
          <a:xfrm>
            <a:off x="215900" y="980621"/>
            <a:ext cx="4999990" cy="1292662"/>
          </a:xfrm>
        </p:spPr>
        <p:txBody>
          <a:bodyPr/>
          <a:lstStyle/>
          <a:p>
            <a:pPr marL="171450" indent="-171450">
              <a:buFont typeface="Wingdings" panose="05000000000000000000" pitchFamily="2" charset="2"/>
              <a:buChar char="§"/>
            </a:pPr>
            <a:r>
              <a:rPr lang="en-US" sz="1200" dirty="0"/>
              <a:t>The last step is to extract the number form the detect object</a:t>
            </a:r>
          </a:p>
          <a:p>
            <a:pPr marL="171450" indent="-171450">
              <a:buFont typeface="Wingdings" panose="05000000000000000000" pitchFamily="2" charset="2"/>
              <a:buChar char="§"/>
            </a:pPr>
            <a:r>
              <a:rPr lang="en-US" sz="1200" dirty="0"/>
              <a:t>First crop the image so that on license plate is extracted</a:t>
            </a:r>
          </a:p>
          <a:p>
            <a:pPr marL="171450" indent="-171450">
              <a:buFont typeface="Wingdings" panose="05000000000000000000" pitchFamily="2" charset="2"/>
              <a:buChar char="§"/>
            </a:pPr>
            <a:r>
              <a:rPr lang="en-US" sz="1200" dirty="0"/>
              <a:t>Install the libraries: </a:t>
            </a:r>
            <a:r>
              <a:rPr lang="en-US" sz="1200" dirty="0" err="1"/>
              <a:t>opencv</a:t>
            </a:r>
            <a:r>
              <a:rPr lang="en-US" sz="1200" dirty="0"/>
              <a:t>-python, tesseract-</a:t>
            </a:r>
            <a:r>
              <a:rPr lang="en-US" sz="1200" dirty="0" err="1"/>
              <a:t>ocr</a:t>
            </a:r>
            <a:r>
              <a:rPr lang="en-US" sz="1200" dirty="0"/>
              <a:t>, </a:t>
            </a:r>
            <a:r>
              <a:rPr lang="en-US" sz="1200" dirty="0" err="1"/>
              <a:t>pytesseract</a:t>
            </a:r>
            <a:r>
              <a:rPr lang="en-US" sz="1200" dirty="0"/>
              <a:t> for OCR</a:t>
            </a:r>
          </a:p>
          <a:p>
            <a:pPr marL="171450" indent="-171450">
              <a:buFont typeface="Wingdings" panose="05000000000000000000" pitchFamily="2" charset="2"/>
              <a:buChar char="§"/>
            </a:pPr>
            <a:r>
              <a:rPr lang="en-US" sz="1200" dirty="0"/>
              <a:t>Input the extracted </a:t>
            </a:r>
            <a:r>
              <a:rPr lang="en-US" sz="1200" dirty="0" err="1"/>
              <a:t>license_plate</a:t>
            </a:r>
            <a:r>
              <a:rPr lang="en-US" sz="1200" dirty="0"/>
              <a:t> image to the “</a:t>
            </a:r>
            <a:r>
              <a:rPr lang="en-US" sz="1200" dirty="0" err="1"/>
              <a:t>pytesseract</a:t>
            </a:r>
            <a:r>
              <a:rPr lang="en-US" sz="1200" dirty="0"/>
              <a:t>” and it will extract the numbers from the images.</a:t>
            </a:r>
          </a:p>
          <a:p>
            <a:pPr marL="171450" indent="-171450">
              <a:buFont typeface="Wingdings" panose="05000000000000000000" pitchFamily="2" charset="2"/>
              <a:buChar char="§"/>
            </a:pPr>
            <a:r>
              <a:rPr lang="en-US" sz="1200" dirty="0"/>
              <a:t>Plot the extracted digits on the Image</a:t>
            </a:r>
          </a:p>
          <a:p>
            <a:pPr marL="171450" indent="-171450">
              <a:buFont typeface="Wingdings" panose="05000000000000000000" pitchFamily="2" charset="2"/>
              <a:buChar char="§"/>
            </a:pPr>
            <a:endParaRPr lang="en-US" sz="1200"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796" y="254167"/>
            <a:ext cx="5606415" cy="530058"/>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126039" y="46023"/>
            <a:ext cx="5401807" cy="935205"/>
          </a:xfrm>
          <a:prstGeom prst="rect">
            <a:avLst/>
          </a:prstGeom>
        </p:spPr>
        <p:txBody>
          <a:bodyPr vert="horz" wrap="square" lIns="0" tIns="194640" rIns="0" bIns="0" rtlCol="0">
            <a:spAutoFit/>
          </a:bodyPr>
          <a:lstStyle/>
          <a:p>
            <a:pPr marL="31115">
              <a:spcBef>
                <a:spcPts val="95"/>
              </a:spcBef>
            </a:pPr>
            <a:r>
              <a:rPr lang="en-US" sz="1600" i="0" u="sng" dirty="0">
                <a:solidFill>
                  <a:schemeClr val="bg1">
                    <a:lumMod val="95000"/>
                  </a:schemeClr>
                </a:solidFill>
                <a:effectLst/>
                <a:latin typeface="+mn-lt"/>
              </a:rPr>
              <a:t>Popular Use Cases of the Automated Vehicle Number Plate Detection System</a:t>
            </a:r>
            <a:br>
              <a:rPr lang="en-US" sz="1600" i="0" u="sng" dirty="0">
                <a:solidFill>
                  <a:schemeClr val="bg1">
                    <a:lumMod val="95000"/>
                  </a:schemeClr>
                </a:solidFill>
                <a:effectLst/>
                <a:latin typeface="+mn-lt"/>
              </a:rPr>
            </a:br>
            <a:endParaRPr sz="1600" u="sng" dirty="0">
              <a:solidFill>
                <a:schemeClr val="bg1">
                  <a:lumMod val="95000"/>
                </a:schemeClr>
              </a:solidFill>
              <a:latin typeface="+mn-lt"/>
            </a:endParaRPr>
          </a:p>
        </p:txBody>
      </p:sp>
      <p:sp>
        <p:nvSpPr>
          <p:cNvPr id="10" name="object 10"/>
          <p:cNvSpPr txBox="1">
            <a:spLocks noGrp="1"/>
          </p:cNvSpPr>
          <p:nvPr>
            <p:ph type="body" idx="1"/>
          </p:nvPr>
        </p:nvSpPr>
        <p:spPr>
          <a:xfrm>
            <a:off x="268693" y="1184508"/>
            <a:ext cx="4999990" cy="1489510"/>
          </a:xfrm>
          <a:prstGeom prst="rect">
            <a:avLst/>
          </a:prstGeom>
        </p:spPr>
        <p:txBody>
          <a:bodyPr vert="horz" wrap="square" lIns="0" tIns="12065" rIns="0" bIns="0" rtlCol="0">
            <a:spAutoFit/>
          </a:bodyPr>
          <a:lstStyle/>
          <a:p>
            <a:pPr marL="171450" indent="-171450" algn="just">
              <a:spcBef>
                <a:spcPts val="30"/>
              </a:spcBef>
              <a:buFont typeface="Wingdings" panose="05000000000000000000" pitchFamily="2" charset="2"/>
              <a:buChar char="§"/>
            </a:pPr>
            <a:r>
              <a:rPr lang="en-US" sz="1200" b="0" i="0" dirty="0">
                <a:solidFill>
                  <a:schemeClr val="bg1">
                    <a:lumMod val="95000"/>
                  </a:schemeClr>
                </a:solidFill>
                <a:effectLst/>
                <a:latin typeface="+mn-lt"/>
              </a:rPr>
              <a:t>Vehicle theft prevention</a:t>
            </a:r>
          </a:p>
          <a:p>
            <a:pPr marL="171450" indent="-171450" algn="just">
              <a:spcBef>
                <a:spcPts val="30"/>
              </a:spcBef>
              <a:buFont typeface="Wingdings" panose="05000000000000000000" pitchFamily="2" charset="2"/>
              <a:buChar char="§"/>
            </a:pPr>
            <a:r>
              <a:rPr lang="en-US" sz="1200" b="0" i="0" dirty="0">
                <a:solidFill>
                  <a:schemeClr val="bg1">
                    <a:lumMod val="95000"/>
                  </a:schemeClr>
                </a:solidFill>
                <a:effectLst/>
                <a:latin typeface="+mn-lt"/>
              </a:rPr>
              <a:t>Automatic parking management</a:t>
            </a:r>
          </a:p>
          <a:p>
            <a:pPr marL="171450" indent="-171450" algn="just">
              <a:spcBef>
                <a:spcPts val="30"/>
              </a:spcBef>
              <a:buFont typeface="Wingdings" panose="05000000000000000000" pitchFamily="2" charset="2"/>
              <a:buChar char="§"/>
            </a:pPr>
            <a:r>
              <a:rPr lang="en-US" sz="1200" b="0" i="0" dirty="0">
                <a:solidFill>
                  <a:schemeClr val="bg1">
                    <a:lumMod val="95000"/>
                  </a:schemeClr>
                </a:solidFill>
                <a:effectLst/>
                <a:latin typeface="+mn-lt"/>
              </a:rPr>
              <a:t>Effective traffic law enforcement</a:t>
            </a:r>
          </a:p>
          <a:p>
            <a:pPr marL="171450" indent="-171450" algn="just">
              <a:spcBef>
                <a:spcPts val="30"/>
              </a:spcBef>
              <a:buFont typeface="Wingdings" panose="05000000000000000000" pitchFamily="2" charset="2"/>
              <a:buChar char="§"/>
            </a:pPr>
            <a:r>
              <a:rPr lang="en-US" sz="1200" dirty="0">
                <a:solidFill>
                  <a:schemeClr val="bg1">
                    <a:lumMod val="95000"/>
                  </a:schemeClr>
                </a:solidFill>
                <a:latin typeface="+mn-lt"/>
              </a:rPr>
              <a:t>Journey time analysis</a:t>
            </a:r>
          </a:p>
          <a:p>
            <a:pPr marL="171450" indent="-171450" algn="just">
              <a:spcBef>
                <a:spcPts val="30"/>
              </a:spcBef>
              <a:buFont typeface="Wingdings" panose="05000000000000000000" pitchFamily="2" charset="2"/>
              <a:buChar char="§"/>
            </a:pPr>
            <a:r>
              <a:rPr lang="en-US" sz="1200" dirty="0">
                <a:solidFill>
                  <a:schemeClr val="bg1">
                    <a:lumMod val="95000"/>
                  </a:schemeClr>
                </a:solidFill>
                <a:latin typeface="+mn-lt"/>
              </a:rPr>
              <a:t>Automated collection of tolls and toll booth records</a:t>
            </a:r>
          </a:p>
          <a:p>
            <a:pPr marL="171450" indent="-171450" algn="just">
              <a:spcBef>
                <a:spcPts val="30"/>
              </a:spcBef>
              <a:buFont typeface="Wingdings" panose="05000000000000000000" pitchFamily="2" charset="2"/>
              <a:buChar char="§"/>
            </a:pPr>
            <a:r>
              <a:rPr lang="en-US" sz="1200" dirty="0">
                <a:solidFill>
                  <a:schemeClr val="bg1">
                    <a:lumMod val="95000"/>
                  </a:schemeClr>
                </a:solidFill>
                <a:latin typeface="+mn-lt"/>
              </a:rPr>
              <a:t>Security monitoring and border crossings</a:t>
            </a:r>
          </a:p>
          <a:p>
            <a:pPr marL="171450" indent="-171450" algn="just">
              <a:spcBef>
                <a:spcPts val="30"/>
              </a:spcBef>
              <a:buFont typeface="Wingdings" panose="05000000000000000000" pitchFamily="2" charset="2"/>
              <a:buChar char="§"/>
            </a:pPr>
            <a:r>
              <a:rPr lang="en-US" sz="1200" dirty="0">
                <a:solidFill>
                  <a:schemeClr val="bg1">
                    <a:lumMod val="95000"/>
                  </a:schemeClr>
                </a:solidFill>
                <a:latin typeface="+mn-lt"/>
              </a:rPr>
              <a:t>To assist visitor management systems in recognizing guest vehicles</a:t>
            </a:r>
          </a:p>
          <a:p>
            <a:pPr marL="171450" indent="-171450">
              <a:lnSpc>
                <a:spcPct val="100000"/>
              </a:lnSpc>
              <a:spcBef>
                <a:spcPts val="30"/>
              </a:spcBef>
              <a:buFont typeface="Wingdings" panose="05000000000000000000" pitchFamily="2" charset="2"/>
              <a:buChar char="§"/>
            </a:pPr>
            <a:endParaRPr lang="en-US" sz="1200" dirty="0">
              <a:solidFill>
                <a:schemeClr val="bg1">
                  <a:lumMod val="95000"/>
                </a:schemeClr>
              </a:solidFill>
              <a:latin typeface="+mn-lt"/>
            </a:endParaRPr>
          </a:p>
        </p:txBody>
      </p:sp>
      <p:grpSp>
        <p:nvGrpSpPr>
          <p:cNvPr id="11" name="object 11"/>
          <p:cNvGrpSpPr/>
          <p:nvPr/>
        </p:nvGrpSpPr>
        <p:grpSpPr>
          <a:xfrm>
            <a:off x="0" y="3132493"/>
            <a:ext cx="5760085" cy="107950"/>
            <a:chOff x="0" y="3132493"/>
            <a:chExt cx="5760085" cy="107950"/>
          </a:xfrm>
        </p:grpSpPr>
        <p:sp>
          <p:nvSpPr>
            <p:cNvPr id="12" name="object 12"/>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3" name="object 13"/>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4" name="object 14"/>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20" name="object 17">
            <a:extLst>
              <a:ext uri="{FF2B5EF4-FFF2-40B4-BE49-F238E27FC236}">
                <a16:creationId xmlns:a16="http://schemas.microsoft.com/office/drawing/2014/main" id="{B9597537-EE26-5190-BE5D-FF3D22B73A8C}"/>
              </a:ext>
            </a:extLst>
          </p:cNvPr>
          <p:cNvSpPr txBox="1"/>
          <p:nvPr/>
        </p:nvSpPr>
        <p:spPr>
          <a:xfrm>
            <a:off x="5518217" y="3130977"/>
            <a:ext cx="188595" cy="166071"/>
          </a:xfrm>
          <a:prstGeom prst="rect">
            <a:avLst/>
          </a:prstGeom>
        </p:spPr>
        <p:txBody>
          <a:bodyPr vert="horz" wrap="square" lIns="0" tIns="12065" rIns="0" bIns="0" rtlCol="0">
            <a:spAutoFit/>
          </a:bodyPr>
          <a:lstStyle/>
          <a:p>
            <a:pPr marL="12700">
              <a:lnSpc>
                <a:spcPct val="100000"/>
              </a:lnSpc>
              <a:spcBef>
                <a:spcPts val="95"/>
              </a:spcBef>
            </a:pPr>
            <a:r>
              <a:rPr lang="en-US" sz="500" spc="30" dirty="0">
                <a:solidFill>
                  <a:srgbClr val="FFFFFF"/>
                </a:solidFill>
                <a:latin typeface="Calibri"/>
                <a:cs typeface="Calibri"/>
              </a:rPr>
              <a:t>11</a:t>
            </a:r>
            <a:r>
              <a:rPr sz="500" spc="30" dirty="0">
                <a:solidFill>
                  <a:srgbClr val="FFFFFF"/>
                </a:solidFill>
                <a:latin typeface="Calibri"/>
                <a:cs typeface="Calibri"/>
              </a:rPr>
              <a:t> </a:t>
            </a:r>
            <a:r>
              <a:rPr sz="500" spc="65" dirty="0">
                <a:solidFill>
                  <a:srgbClr val="FFFFFF"/>
                </a:solidFill>
                <a:latin typeface="Calibri"/>
                <a:cs typeface="Calibri"/>
              </a:rPr>
              <a:t>/</a:t>
            </a:r>
            <a:r>
              <a:rPr sz="500" spc="30"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300767"/>
            <a:ext cx="5606415" cy="284348"/>
          </a:xfrm>
          <a:custGeom>
            <a:avLst/>
            <a:gdLst/>
            <a:ahLst/>
            <a:cxnLst/>
            <a:rect l="l" t="t" r="r" b="b"/>
            <a:pathLst>
              <a:path w="5606415" h="219075">
                <a:moveTo>
                  <a:pt x="0" y="218859"/>
                </a:moveTo>
                <a:lnTo>
                  <a:pt x="5606211" y="218859"/>
                </a:lnTo>
                <a:lnTo>
                  <a:pt x="5606211" y="0"/>
                </a:lnTo>
                <a:lnTo>
                  <a:pt x="0" y="0"/>
                </a:lnTo>
                <a:lnTo>
                  <a:pt x="0" y="218859"/>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101356" y="113343"/>
            <a:ext cx="2811259" cy="442762"/>
          </a:xfrm>
          <a:prstGeom prst="rect">
            <a:avLst/>
          </a:prstGeom>
        </p:spPr>
        <p:txBody>
          <a:bodyPr vert="horz" wrap="square" lIns="0" tIns="194640" rIns="0" bIns="0" rtlCol="0">
            <a:spAutoFit/>
          </a:bodyPr>
          <a:lstStyle/>
          <a:p>
            <a:pPr marL="31115">
              <a:lnSpc>
                <a:spcPct val="100000"/>
              </a:lnSpc>
              <a:spcBef>
                <a:spcPts val="95"/>
              </a:spcBef>
            </a:pPr>
            <a:r>
              <a:rPr lang="en-US" sz="1600" u="sng" dirty="0"/>
              <a:t>Challenges</a:t>
            </a:r>
            <a:endParaRPr sz="1600" u="sng" dirty="0"/>
          </a:p>
        </p:txBody>
      </p:sp>
      <p:sp>
        <p:nvSpPr>
          <p:cNvPr id="11" name="object 11"/>
          <p:cNvSpPr txBox="1"/>
          <p:nvPr/>
        </p:nvSpPr>
        <p:spPr>
          <a:xfrm>
            <a:off x="0" y="800886"/>
            <a:ext cx="5175327" cy="2279470"/>
          </a:xfrm>
          <a:prstGeom prst="rect">
            <a:avLst/>
          </a:prstGeom>
        </p:spPr>
        <p:txBody>
          <a:bodyPr vert="horz" wrap="square" lIns="0" tIns="12065" rIns="0" bIns="0" rtlCol="0">
            <a:spAutoFit/>
          </a:bodyPr>
          <a:lstStyle/>
          <a:p>
            <a:pPr marL="462280" marR="30480" indent="-171450">
              <a:lnSpc>
                <a:spcPct val="100000"/>
              </a:lnSpc>
              <a:spcBef>
                <a:spcPts val="95"/>
              </a:spcBef>
              <a:buFont typeface="Wingdings" panose="05000000000000000000" pitchFamily="2" charset="2"/>
              <a:buChar char="§"/>
            </a:pPr>
            <a:r>
              <a:rPr lang="en-US" sz="1200" b="0" i="0" dirty="0">
                <a:solidFill>
                  <a:schemeClr val="bg1">
                    <a:lumMod val="95000"/>
                  </a:schemeClr>
                </a:solidFill>
                <a:effectLst/>
                <a:latin typeface="+mn-lt"/>
              </a:rPr>
              <a:t>Plate position: There are some rules for mounting LP on the vehicle with respect to the horizontal position, vertical position, and height from ground/road. But practically it may be mounted anywhere on the vehicle.</a:t>
            </a:r>
          </a:p>
          <a:p>
            <a:pPr marL="462280" marR="30480" indent="-171450">
              <a:lnSpc>
                <a:spcPct val="100000"/>
              </a:lnSpc>
              <a:spcBef>
                <a:spcPts val="95"/>
              </a:spcBef>
              <a:buFont typeface="Wingdings" panose="05000000000000000000" pitchFamily="2" charset="2"/>
              <a:buChar char="§"/>
            </a:pPr>
            <a:r>
              <a:rPr lang="en-US" sz="1200" dirty="0">
                <a:solidFill>
                  <a:schemeClr val="bg1">
                    <a:lumMod val="95000"/>
                  </a:schemeClr>
                </a:solidFill>
                <a:latin typeface="+mn-lt"/>
                <a:cs typeface="Calibri"/>
              </a:rPr>
              <a:t>Number of LPs in an Image: An image captured by a camera may have one or more than one LP in an image</a:t>
            </a:r>
          </a:p>
          <a:p>
            <a:pPr marL="462280" marR="30480" indent="-171450">
              <a:lnSpc>
                <a:spcPct val="100000"/>
              </a:lnSpc>
              <a:spcBef>
                <a:spcPts val="95"/>
              </a:spcBef>
              <a:buFont typeface="Wingdings" panose="05000000000000000000" pitchFamily="2" charset="2"/>
              <a:buChar char="§"/>
            </a:pPr>
            <a:r>
              <a:rPr lang="en-US" sz="1200" dirty="0">
                <a:solidFill>
                  <a:schemeClr val="bg1">
                    <a:lumMod val="95000"/>
                  </a:schemeClr>
                </a:solidFill>
                <a:latin typeface="+mn-lt"/>
                <a:cs typeface="Calibri"/>
              </a:rPr>
              <a:t>Plate Occlusion: Practically a lot of dust exits on internal roads or local roads.  When this dust accumulate/stick on LP, characters on LP may partially or fully unseen</a:t>
            </a:r>
          </a:p>
          <a:p>
            <a:pPr marL="462280" marR="30480" indent="-171450">
              <a:lnSpc>
                <a:spcPct val="100000"/>
              </a:lnSpc>
              <a:spcBef>
                <a:spcPts val="95"/>
              </a:spcBef>
              <a:buFont typeface="Wingdings" panose="05000000000000000000" pitchFamily="2" charset="2"/>
              <a:buChar char="§"/>
            </a:pPr>
            <a:r>
              <a:rPr lang="en-US" sz="1200" dirty="0">
                <a:solidFill>
                  <a:schemeClr val="bg1">
                    <a:lumMod val="95000"/>
                  </a:schemeClr>
                </a:solidFill>
                <a:latin typeface="+mn-lt"/>
                <a:cs typeface="Calibri"/>
              </a:rPr>
              <a:t>(Motion Blur): speed of vehicle decide the motion blurs large shuttering speed will give the less open time and will reduce the motion blur that is also a challenge to reduce the motion blur</a:t>
            </a:r>
          </a:p>
          <a:p>
            <a:pPr marL="462280" marR="30480" indent="-171450">
              <a:lnSpc>
                <a:spcPct val="100000"/>
              </a:lnSpc>
              <a:spcBef>
                <a:spcPts val="95"/>
              </a:spcBef>
              <a:buFont typeface="Wingdings" panose="05000000000000000000" pitchFamily="2" charset="2"/>
              <a:buChar char="§"/>
            </a:pPr>
            <a:endParaRPr sz="1200" dirty="0">
              <a:solidFill>
                <a:schemeClr val="bg1">
                  <a:lumMod val="95000"/>
                </a:schemeClr>
              </a:solidFill>
              <a:latin typeface="+mn-lt"/>
              <a:cs typeface="Calibri"/>
            </a:endParaRPr>
          </a:p>
        </p:txBody>
      </p:sp>
      <p:grpSp>
        <p:nvGrpSpPr>
          <p:cNvPr id="12" name="object 12"/>
          <p:cNvGrpSpPr/>
          <p:nvPr/>
        </p:nvGrpSpPr>
        <p:grpSpPr>
          <a:xfrm>
            <a:off x="0" y="3132493"/>
            <a:ext cx="5760085" cy="107950"/>
            <a:chOff x="0" y="3132493"/>
            <a:chExt cx="5760085" cy="107950"/>
          </a:xfrm>
        </p:grpSpPr>
        <p:sp>
          <p:nvSpPr>
            <p:cNvPr id="13" name="object 13"/>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4" name="object 14"/>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5" name="object 15"/>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8" name="object 18"/>
          <p:cNvSpPr txBox="1"/>
          <p:nvPr/>
        </p:nvSpPr>
        <p:spPr>
          <a:xfrm>
            <a:off x="4885690" y="3139660"/>
            <a:ext cx="88011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dirty="0">
                <a:solidFill>
                  <a:srgbClr val="FFFFFF"/>
                </a:solidFill>
                <a:latin typeface="Calibri"/>
                <a:cs typeface="Calibri"/>
              </a:rPr>
              <a:t>12/</a:t>
            </a:r>
            <a:r>
              <a:rPr sz="500" spc="20" dirty="0">
                <a:solidFill>
                  <a:srgbClr val="FFFFFF"/>
                </a:solidFill>
                <a:latin typeface="Calibri"/>
                <a:cs typeface="Calibri"/>
              </a:rPr>
              <a:t> </a:t>
            </a:r>
            <a:r>
              <a:rPr lang="en-US" sz="500" spc="-35" dirty="0">
                <a:solidFill>
                  <a:srgbClr val="FFFFFF"/>
                </a:solidFill>
                <a:latin typeface="Calibri"/>
                <a:cs typeface="Calibri"/>
              </a:rPr>
              <a:t>14</a:t>
            </a:r>
            <a:endParaRPr sz="500" dirty="0">
              <a:latin typeface="Calibri"/>
              <a:cs typeface="Calibri"/>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426808"/>
            <a:ext cx="5606415" cy="248920"/>
          </a:xfrm>
          <a:custGeom>
            <a:avLst/>
            <a:gdLst/>
            <a:ahLst/>
            <a:cxnLst/>
            <a:rect l="l" t="t" r="r" b="b"/>
            <a:pathLst>
              <a:path w="5606415" h="248920">
                <a:moveTo>
                  <a:pt x="0" y="248310"/>
                </a:moveTo>
                <a:lnTo>
                  <a:pt x="5606211" y="248310"/>
                </a:lnTo>
                <a:lnTo>
                  <a:pt x="5606211" y="0"/>
                </a:lnTo>
                <a:lnTo>
                  <a:pt x="0" y="0"/>
                </a:lnTo>
                <a:lnTo>
                  <a:pt x="0" y="248310"/>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113830" y="426234"/>
            <a:ext cx="1752600" cy="258404"/>
          </a:xfrm>
          <a:prstGeom prst="rect">
            <a:avLst/>
          </a:prstGeom>
        </p:spPr>
        <p:txBody>
          <a:bodyPr vert="horz" wrap="square" lIns="0" tIns="12065" rIns="0" bIns="0" rtlCol="0">
            <a:spAutoFit/>
          </a:bodyPr>
          <a:lstStyle/>
          <a:p>
            <a:pPr marL="12700">
              <a:lnSpc>
                <a:spcPct val="100000"/>
              </a:lnSpc>
              <a:spcBef>
                <a:spcPts val="95"/>
              </a:spcBef>
            </a:pPr>
            <a:r>
              <a:rPr lang="en-US" sz="1600" u="sng" dirty="0"/>
              <a:t>Conclusion</a:t>
            </a:r>
            <a:endParaRPr sz="1600" u="sng" dirty="0"/>
          </a:p>
        </p:txBody>
      </p:sp>
      <p:sp>
        <p:nvSpPr>
          <p:cNvPr id="10" name="object 10"/>
          <p:cNvSpPr txBox="1"/>
          <p:nvPr/>
        </p:nvSpPr>
        <p:spPr>
          <a:xfrm>
            <a:off x="170154" y="1259026"/>
            <a:ext cx="5419700" cy="2232919"/>
          </a:xfrm>
          <a:prstGeom prst="rect">
            <a:avLst/>
          </a:prstGeom>
        </p:spPr>
        <p:txBody>
          <a:bodyPr vert="horz" wrap="square" lIns="0" tIns="12065" rIns="0" bIns="0" rtlCol="0">
            <a:spAutoFit/>
          </a:bodyPr>
          <a:lstStyle/>
          <a:p>
            <a:pPr marL="184150" indent="-171450">
              <a:lnSpc>
                <a:spcPts val="1200"/>
              </a:lnSpc>
              <a:spcBef>
                <a:spcPts val="95"/>
              </a:spcBef>
              <a:buFont typeface="Wingdings" panose="05000000000000000000" pitchFamily="2" charset="2"/>
              <a:buChar char="§"/>
            </a:pPr>
            <a:r>
              <a:rPr lang="en-US" sz="1200" b="0" i="0" dirty="0">
                <a:solidFill>
                  <a:schemeClr val="bg1">
                    <a:lumMod val="95000"/>
                  </a:schemeClr>
                </a:solidFill>
                <a:effectLst/>
                <a:latin typeface="+mn-lt"/>
              </a:rPr>
              <a:t>It is observed from the experiment that the developed system successfully detects and recognize the vehicle number plate on real images. The implementation works quite well however, there is still room for improvement. The OCR methods used in this project for the recognition is sensitive to misalignment and to different sizes, the affine transformation can be used to improve the OCR recognition from different size and angles. </a:t>
            </a:r>
            <a:endParaRPr lang="en-US" sz="1200" dirty="0">
              <a:solidFill>
                <a:schemeClr val="bg1">
                  <a:lumMod val="95000"/>
                </a:schemeClr>
              </a:solidFill>
              <a:latin typeface="+mn-lt"/>
            </a:endParaRPr>
          </a:p>
          <a:p>
            <a:pPr marL="184150" indent="-171450">
              <a:lnSpc>
                <a:spcPts val="1200"/>
              </a:lnSpc>
              <a:spcBef>
                <a:spcPts val="95"/>
              </a:spcBef>
              <a:buFont typeface="Wingdings" panose="05000000000000000000" pitchFamily="2" charset="2"/>
              <a:buChar char="§"/>
            </a:pPr>
            <a:r>
              <a:rPr lang="en-US" sz="1200" b="0" i="0" dirty="0">
                <a:solidFill>
                  <a:schemeClr val="bg1">
                    <a:lumMod val="95000"/>
                  </a:schemeClr>
                </a:solidFill>
                <a:effectLst/>
                <a:latin typeface="+mn-lt"/>
              </a:rPr>
              <a:t>Vehicle number plate recognition has become a mature technology and is broadly used in various applications serving vehicle detection, localization, and recognition. Indeed, this technology provides an easy-to-understand, cost-effective, better, faster, touchless, and frictionless vehicular identification and parking service. </a:t>
            </a:r>
          </a:p>
          <a:p>
            <a:pPr marL="184150" indent="-171450">
              <a:lnSpc>
                <a:spcPts val="1200"/>
              </a:lnSpc>
              <a:spcBef>
                <a:spcPts val="95"/>
              </a:spcBef>
              <a:buFont typeface="Wingdings" panose="05000000000000000000" pitchFamily="2" charset="2"/>
              <a:buChar char="§"/>
            </a:pPr>
            <a:endParaRPr lang="en-US" sz="1200" dirty="0">
              <a:solidFill>
                <a:schemeClr val="bg1">
                  <a:lumMod val="95000"/>
                </a:schemeClr>
              </a:solidFill>
              <a:latin typeface="+mn-lt"/>
              <a:cs typeface="Calibri"/>
            </a:endParaRPr>
          </a:p>
          <a:p>
            <a:pPr marL="184150" indent="-171450">
              <a:lnSpc>
                <a:spcPts val="1200"/>
              </a:lnSpc>
              <a:spcBef>
                <a:spcPts val="95"/>
              </a:spcBef>
              <a:buFont typeface="Wingdings" panose="05000000000000000000" pitchFamily="2" charset="2"/>
              <a:buChar char="§"/>
            </a:pPr>
            <a:endParaRPr lang="en-US" sz="1200" dirty="0">
              <a:solidFill>
                <a:schemeClr val="bg1">
                  <a:lumMod val="95000"/>
                </a:schemeClr>
              </a:solidFill>
              <a:latin typeface="+mn-lt"/>
              <a:cs typeface="Calibri"/>
            </a:endParaRPr>
          </a:p>
          <a:p>
            <a:pPr marL="184150" indent="-171450">
              <a:lnSpc>
                <a:spcPts val="1200"/>
              </a:lnSpc>
              <a:spcBef>
                <a:spcPts val="95"/>
              </a:spcBef>
              <a:buFont typeface="Wingdings" panose="05000000000000000000" pitchFamily="2" charset="2"/>
              <a:buChar char="§"/>
            </a:pPr>
            <a:endParaRPr lang="en-US" sz="1200" dirty="0">
              <a:solidFill>
                <a:schemeClr val="bg1">
                  <a:lumMod val="95000"/>
                </a:schemeClr>
              </a:solidFill>
              <a:latin typeface="+mn-lt"/>
              <a:cs typeface="Calibri"/>
            </a:endParaRPr>
          </a:p>
          <a:p>
            <a:pPr marL="184150" indent="-171450">
              <a:lnSpc>
                <a:spcPts val="1200"/>
              </a:lnSpc>
              <a:spcBef>
                <a:spcPts val="95"/>
              </a:spcBef>
              <a:buFont typeface="Wingdings" panose="05000000000000000000" pitchFamily="2" charset="2"/>
              <a:buChar char="§"/>
            </a:pPr>
            <a:endParaRPr sz="1200" dirty="0">
              <a:solidFill>
                <a:schemeClr val="bg1">
                  <a:lumMod val="95000"/>
                </a:schemeClr>
              </a:solidFill>
              <a:latin typeface="+mn-lt"/>
              <a:cs typeface="Calibri"/>
            </a:endParaRPr>
          </a:p>
        </p:txBody>
      </p:sp>
      <p:grpSp>
        <p:nvGrpSpPr>
          <p:cNvPr id="19" name="object 19"/>
          <p:cNvGrpSpPr/>
          <p:nvPr/>
        </p:nvGrpSpPr>
        <p:grpSpPr>
          <a:xfrm>
            <a:off x="0" y="3132493"/>
            <a:ext cx="5760085" cy="107950"/>
            <a:chOff x="0" y="3132493"/>
            <a:chExt cx="5760085" cy="107950"/>
          </a:xfrm>
        </p:grpSpPr>
        <p:sp>
          <p:nvSpPr>
            <p:cNvPr id="20" name="object 20"/>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21" name="object 21"/>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22" name="object 22"/>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25" name="object 25"/>
          <p:cNvSpPr txBox="1"/>
          <p:nvPr/>
        </p:nvSpPr>
        <p:spPr>
          <a:xfrm>
            <a:off x="4864100" y="3127055"/>
            <a:ext cx="88011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dirty="0">
                <a:solidFill>
                  <a:srgbClr val="FFFFFF"/>
                </a:solidFill>
                <a:latin typeface="Calibri"/>
                <a:cs typeface="Calibri"/>
              </a:rPr>
              <a:t>13</a:t>
            </a:r>
            <a:r>
              <a:rPr sz="500" spc="20" dirty="0">
                <a:solidFill>
                  <a:srgbClr val="FFFFFF"/>
                </a:solidFill>
                <a:latin typeface="Calibri"/>
                <a:cs typeface="Calibri"/>
              </a:rPr>
              <a:t> </a:t>
            </a:r>
            <a:r>
              <a:rPr sz="500" spc="65" dirty="0">
                <a:solidFill>
                  <a:srgbClr val="FFFFFF"/>
                </a:solidFill>
                <a:latin typeface="Calibri"/>
                <a:cs typeface="Calibri"/>
              </a:rPr>
              <a:t>/</a:t>
            </a:r>
            <a:r>
              <a:rPr sz="500" spc="20" dirty="0">
                <a:solidFill>
                  <a:srgbClr val="FFFFFF"/>
                </a:solidFill>
                <a:latin typeface="Calibri"/>
                <a:cs typeface="Calibri"/>
              </a:rPr>
              <a:t> </a:t>
            </a:r>
            <a:r>
              <a:rPr lang="en-US" sz="500" spc="-35" dirty="0">
                <a:solidFill>
                  <a:srgbClr val="FFFFFF"/>
                </a:solidFill>
                <a:latin typeface="Calibri"/>
                <a:cs typeface="Calibri"/>
              </a:rPr>
              <a:t>14</a:t>
            </a:r>
            <a:endParaRPr sz="500" dirty="0">
              <a:latin typeface="Calibri"/>
              <a:cs typeface="Calibri"/>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txBox="1">
            <a:spLocks noGrp="1"/>
          </p:cNvSpPr>
          <p:nvPr>
            <p:ph type="title"/>
          </p:nvPr>
        </p:nvSpPr>
        <p:spPr>
          <a:xfrm>
            <a:off x="2127529" y="1213267"/>
            <a:ext cx="1505585" cy="403225"/>
          </a:xfrm>
          <a:prstGeom prst="rect">
            <a:avLst/>
          </a:prstGeom>
        </p:spPr>
        <p:txBody>
          <a:bodyPr vert="horz" wrap="square" lIns="0" tIns="15875" rIns="0" bIns="0" rtlCol="0">
            <a:spAutoFit/>
          </a:bodyPr>
          <a:lstStyle/>
          <a:p>
            <a:pPr marL="12700">
              <a:lnSpc>
                <a:spcPct val="100000"/>
              </a:lnSpc>
              <a:spcBef>
                <a:spcPts val="125"/>
              </a:spcBef>
            </a:pPr>
            <a:r>
              <a:rPr sz="2450" b="1" spc="-45" dirty="0">
                <a:latin typeface="Trebuchet MS"/>
                <a:cs typeface="Trebuchet MS"/>
              </a:rPr>
              <a:t>Thank</a:t>
            </a:r>
            <a:r>
              <a:rPr sz="2450" b="1" spc="-145" dirty="0">
                <a:latin typeface="Trebuchet MS"/>
                <a:cs typeface="Trebuchet MS"/>
              </a:rPr>
              <a:t> </a:t>
            </a:r>
            <a:r>
              <a:rPr sz="2450" b="1" spc="-25" dirty="0">
                <a:latin typeface="Trebuchet MS"/>
                <a:cs typeface="Trebuchet MS"/>
              </a:rPr>
              <a:t>You</a:t>
            </a:r>
            <a:endParaRPr sz="2450">
              <a:latin typeface="Trebuchet MS"/>
              <a:cs typeface="Trebuchet MS"/>
            </a:endParaRPr>
          </a:p>
        </p:txBody>
      </p:sp>
      <p:grpSp>
        <p:nvGrpSpPr>
          <p:cNvPr id="5" name="object 5"/>
          <p:cNvGrpSpPr/>
          <p:nvPr/>
        </p:nvGrpSpPr>
        <p:grpSpPr>
          <a:xfrm>
            <a:off x="0" y="3132493"/>
            <a:ext cx="5760085" cy="107950"/>
            <a:chOff x="0" y="3132493"/>
            <a:chExt cx="5760085" cy="107950"/>
          </a:xfrm>
        </p:grpSpPr>
        <p:sp>
          <p:nvSpPr>
            <p:cNvPr id="6" name="object 6"/>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7" name="object 7"/>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8" name="object 8"/>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1" name="object 11"/>
          <p:cNvSpPr txBox="1">
            <a:spLocks noGrp="1"/>
          </p:cNvSpPr>
          <p:nvPr>
            <p:ph type="sldNum" sz="quarter" idx="7"/>
          </p:nvPr>
        </p:nvSpPr>
        <p:spPr>
          <a:xfrm>
            <a:off x="4821580" y="3127055"/>
            <a:ext cx="885278"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dirty="0"/>
              <a:t>	</a:t>
            </a:r>
            <a:r>
              <a:rPr lang="en-US" dirty="0"/>
              <a:t>14</a:t>
            </a:r>
            <a:r>
              <a:rPr spc="65" dirty="0"/>
              <a:t>/</a:t>
            </a:r>
            <a:r>
              <a:rPr spc="40" dirty="0"/>
              <a:t> </a:t>
            </a:r>
            <a:r>
              <a:rPr lang="en-US" spc="-25" dirty="0"/>
              <a:t>14</a:t>
            </a:r>
            <a:endParaRPr spc="-2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427384B7-36D8-83FC-E23E-B4432D920E87}"/>
              </a:ext>
            </a:extLst>
          </p:cNvPr>
          <p:cNvSpPr/>
          <p:nvPr/>
        </p:nvSpPr>
        <p:spPr>
          <a:xfrm>
            <a:off x="19012" y="287837"/>
            <a:ext cx="5714745" cy="341924"/>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3" name="object 3"/>
          <p:cNvSpPr txBox="1">
            <a:spLocks noGrp="1"/>
          </p:cNvSpPr>
          <p:nvPr>
            <p:ph type="title"/>
          </p:nvPr>
        </p:nvSpPr>
        <p:spPr>
          <a:xfrm>
            <a:off x="27286" y="327032"/>
            <a:ext cx="2811259" cy="263534"/>
          </a:xfrm>
          <a:prstGeom prst="rect">
            <a:avLst/>
          </a:prstGeom>
        </p:spPr>
        <p:txBody>
          <a:bodyPr vert="horz" wrap="square" lIns="0" tIns="17145" rIns="0" bIns="0" rtlCol="0">
            <a:spAutoFit/>
          </a:bodyPr>
          <a:lstStyle/>
          <a:p>
            <a:pPr marL="12700">
              <a:lnSpc>
                <a:spcPct val="100000"/>
              </a:lnSpc>
              <a:spcBef>
                <a:spcPts val="135"/>
              </a:spcBef>
            </a:pPr>
            <a:r>
              <a:rPr lang="en-US" sz="1600" u="sng" spc="60" dirty="0"/>
              <a:t>Overview</a:t>
            </a:r>
            <a:r>
              <a:rPr lang="en-US" spc="60" dirty="0"/>
              <a:t> </a:t>
            </a:r>
            <a:endParaRPr spc="60" dirty="0"/>
          </a:p>
        </p:txBody>
      </p:sp>
      <p:sp>
        <p:nvSpPr>
          <p:cNvPr id="9" name="object 9"/>
          <p:cNvSpPr txBox="1"/>
          <p:nvPr/>
        </p:nvSpPr>
        <p:spPr>
          <a:xfrm>
            <a:off x="95300" y="879708"/>
            <a:ext cx="5562170" cy="1489510"/>
          </a:xfrm>
          <a:prstGeom prst="rect">
            <a:avLst/>
          </a:prstGeom>
        </p:spPr>
        <p:txBody>
          <a:bodyPr vert="horz" wrap="square" lIns="0" tIns="12065" rIns="0" bIns="0" rtlCol="0">
            <a:spAutoFit/>
          </a:bodyPr>
          <a:lstStyle/>
          <a:p>
            <a:pPr>
              <a:lnSpc>
                <a:spcPct val="100000"/>
              </a:lnSpc>
              <a:spcBef>
                <a:spcPts val="15"/>
              </a:spcBef>
              <a:buClr>
                <a:srgbClr val="FFFFFF"/>
              </a:buClr>
            </a:pPr>
            <a:r>
              <a:rPr lang="en-US" sz="1200" b="0" i="0" dirty="0">
                <a:solidFill>
                  <a:schemeClr val="bg1">
                    <a:lumMod val="95000"/>
                  </a:schemeClr>
                </a:solidFill>
                <a:effectLst/>
                <a:latin typeface="+mn-lt"/>
                <a:cs typeface="Calibri" panose="020F0502020204030204" pitchFamily="34" charset="0"/>
              </a:rPr>
              <a:t>Number plate detection (NPD) is one such innovative mechanism that identifies a specific part on the vehicle license plate and understands the characters using advanced technologies. It is one of the key functions of intelligent transportation systems.</a:t>
            </a:r>
            <a:r>
              <a:rPr lang="en-US" sz="1200" b="0" i="0" dirty="0">
                <a:solidFill>
                  <a:srgbClr val="1E1E1E"/>
                </a:solidFill>
                <a:effectLst/>
                <a:latin typeface="+mn-lt"/>
              </a:rPr>
              <a:t>. </a:t>
            </a:r>
            <a:endParaRPr sz="1200" dirty="0">
              <a:latin typeface="+mn-lt"/>
              <a:cs typeface="Calibri"/>
            </a:endParaRPr>
          </a:p>
          <a:p>
            <a:pPr marL="12065">
              <a:lnSpc>
                <a:spcPct val="100000"/>
              </a:lnSpc>
              <a:spcBef>
                <a:spcPts val="5"/>
              </a:spcBef>
              <a:buSzPct val="90000"/>
              <a:tabLst>
                <a:tab pos="190500" algn="l"/>
              </a:tabLst>
            </a:pPr>
            <a:endParaRPr lang="en-US" sz="1200" dirty="0">
              <a:latin typeface="+mn-lt"/>
              <a:cs typeface="Calibri"/>
            </a:endParaRPr>
          </a:p>
          <a:p>
            <a:pPr marL="12065">
              <a:lnSpc>
                <a:spcPct val="100000"/>
              </a:lnSpc>
              <a:spcBef>
                <a:spcPts val="5"/>
              </a:spcBef>
              <a:buSzPct val="90000"/>
              <a:tabLst>
                <a:tab pos="190500" algn="l"/>
              </a:tabLst>
            </a:pPr>
            <a:r>
              <a:rPr lang="en-US" sz="1200" b="0" i="0" dirty="0">
                <a:solidFill>
                  <a:schemeClr val="bg1">
                    <a:lumMod val="95000"/>
                  </a:schemeClr>
                </a:solidFill>
                <a:effectLst/>
                <a:latin typeface="+mn-lt"/>
                <a:cs typeface="Calibri" panose="020F0502020204030204" pitchFamily="34" charset="0"/>
              </a:rPr>
              <a:t>The sole purpose of the automated system is to distinguish vehicles by recognizing number plates. This number plate recognition process is divided into three parts: Identification of vehicle number plate, Plate character recognition and segmentation, and OCR calculation to translate characters into encoded content. </a:t>
            </a:r>
            <a:endParaRPr sz="1200" dirty="0">
              <a:solidFill>
                <a:schemeClr val="bg1">
                  <a:lumMod val="95000"/>
                </a:schemeClr>
              </a:solidFill>
              <a:latin typeface="+mn-lt"/>
              <a:cs typeface="Calibri" panose="020F0502020204030204" pitchFamily="34" charset="0"/>
            </a:endParaRPr>
          </a:p>
        </p:txBody>
      </p:sp>
      <p:grpSp>
        <p:nvGrpSpPr>
          <p:cNvPr id="10" name="object 10"/>
          <p:cNvGrpSpPr/>
          <p:nvPr/>
        </p:nvGrpSpPr>
        <p:grpSpPr>
          <a:xfrm>
            <a:off x="0" y="3132493"/>
            <a:ext cx="5760085" cy="107950"/>
            <a:chOff x="0" y="3132493"/>
            <a:chExt cx="5760085" cy="107950"/>
          </a:xfrm>
        </p:grpSpPr>
        <p:sp>
          <p:nvSpPr>
            <p:cNvPr id="11" name="object 11"/>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2" name="object 12"/>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3" name="object 13"/>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7" name="object 12">
            <a:extLst>
              <a:ext uri="{FF2B5EF4-FFF2-40B4-BE49-F238E27FC236}">
                <a16:creationId xmlns:a16="http://schemas.microsoft.com/office/drawing/2014/main" id="{9912C968-DA3B-3EC3-AEAD-BFC38D5651F5}"/>
              </a:ext>
            </a:extLst>
          </p:cNvPr>
          <p:cNvSpPr txBox="1">
            <a:spLocks noGrp="1"/>
          </p:cNvSpPr>
          <p:nvPr>
            <p:ph type="sldNum" sz="quarter" idx="7"/>
          </p:nvPr>
        </p:nvSpPr>
        <p:spPr>
          <a:xfrm>
            <a:off x="4821580" y="3127055"/>
            <a:ext cx="885278" cy="93615"/>
          </a:xfrm>
          <a:prstGeom prst="rect">
            <a:avLst/>
          </a:prstGeom>
        </p:spPr>
        <p:txBody>
          <a:bodyPr vert="horz" wrap="square" lIns="0" tIns="16510" rIns="0" bIns="0" rtlCol="0">
            <a:spAutoFit/>
          </a:bodyPr>
          <a:lstStyle/>
          <a:p>
            <a:pPr marL="55244">
              <a:lnSpc>
                <a:spcPct val="100000"/>
              </a:lnSpc>
              <a:spcBef>
                <a:spcPts val="130"/>
              </a:spcBef>
              <a:tabLst>
                <a:tab pos="716915" algn="l"/>
              </a:tabLst>
            </a:pPr>
            <a:r>
              <a:rPr dirty="0"/>
              <a:t>	</a:t>
            </a:r>
            <a:fld id="{81D60167-4931-47E6-BA6A-407CBD079E47}" type="slidenum">
              <a:rPr spc="-10" dirty="0"/>
              <a:t>2</a:t>
            </a:fld>
            <a:r>
              <a:rPr dirty="0"/>
              <a:t> </a:t>
            </a:r>
            <a:r>
              <a:rPr spc="65" dirty="0"/>
              <a:t>/</a:t>
            </a:r>
            <a:r>
              <a:rPr spc="5" dirty="0"/>
              <a:t> </a:t>
            </a:r>
            <a:r>
              <a:rPr lang="en-US" spc="-25" dirty="0"/>
              <a:t>14</a:t>
            </a:r>
            <a:endParaRPr spc="-25"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353275"/>
            <a:ext cx="5606415" cy="341924"/>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95300" y="182890"/>
            <a:ext cx="5149800" cy="442762"/>
          </a:xfrm>
          <a:prstGeom prst="rect">
            <a:avLst/>
          </a:prstGeom>
        </p:spPr>
        <p:txBody>
          <a:bodyPr vert="horz" wrap="square" lIns="0" tIns="194640" rIns="0" bIns="0" rtlCol="0">
            <a:spAutoFit/>
          </a:bodyPr>
          <a:lstStyle/>
          <a:p>
            <a:pPr marL="31115">
              <a:lnSpc>
                <a:spcPct val="100000"/>
              </a:lnSpc>
              <a:spcBef>
                <a:spcPts val="95"/>
              </a:spcBef>
            </a:pPr>
            <a:r>
              <a:rPr lang="en-US" sz="1600" u="sng" dirty="0"/>
              <a:t>Table of Content</a:t>
            </a:r>
            <a:endParaRPr sz="1600" u="sng" dirty="0"/>
          </a:p>
        </p:txBody>
      </p:sp>
      <p:grpSp>
        <p:nvGrpSpPr>
          <p:cNvPr id="12" name="object 12"/>
          <p:cNvGrpSpPr/>
          <p:nvPr/>
        </p:nvGrpSpPr>
        <p:grpSpPr>
          <a:xfrm>
            <a:off x="0" y="3132493"/>
            <a:ext cx="5760085" cy="107950"/>
            <a:chOff x="0" y="3132493"/>
            <a:chExt cx="5760085" cy="107950"/>
          </a:xfrm>
        </p:grpSpPr>
        <p:sp>
          <p:nvSpPr>
            <p:cNvPr id="13" name="object 13"/>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4" name="object 14"/>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5" name="object 15"/>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6" name="object 16"/>
          <p:cNvSpPr txBox="1"/>
          <p:nvPr/>
        </p:nvSpPr>
        <p:spPr>
          <a:xfrm>
            <a:off x="207367" y="979222"/>
            <a:ext cx="5239152" cy="2051203"/>
          </a:xfrm>
          <a:prstGeom prst="rect">
            <a:avLst/>
          </a:prstGeom>
        </p:spPr>
        <p:txBody>
          <a:bodyPr vert="horz" wrap="square" lIns="0" tIns="1968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Step_1: Dataset </a:t>
            </a:r>
          </a:p>
          <a:p>
            <a:r>
              <a:rPr lang="en-US" sz="1200" dirty="0">
                <a:solidFill>
                  <a:schemeClr val="bg1">
                    <a:lumMod val="95000"/>
                  </a:schemeClr>
                </a:solidFill>
                <a:latin typeface="+mn-lt"/>
              </a:rPr>
              <a:t>                  - </a:t>
            </a:r>
            <a:r>
              <a:rPr lang="en-US" sz="1200" dirty="0">
                <a:solidFill>
                  <a:schemeClr val="bg1">
                    <a:lumMod val="95000"/>
                  </a:schemeClr>
                </a:solidFill>
                <a:latin typeface="+mn-lt"/>
                <a:hlinkClick r:id="rId2"/>
              </a:rPr>
              <a:t>https://www.kaggle.com/datasets/andrewmvd/car-plate-detection</a:t>
            </a:r>
            <a:endParaRPr lang="en-US" sz="1200" dirty="0">
              <a:solidFill>
                <a:schemeClr val="bg1">
                  <a:lumMod val="95000"/>
                </a:schemeClr>
              </a:solidFill>
              <a:latin typeface="+mn-lt"/>
            </a:endParaRPr>
          </a:p>
          <a:p>
            <a:endParaRPr lang="en-US" sz="1200" dirty="0">
              <a:solidFill>
                <a:schemeClr val="bg1">
                  <a:lumMod val="95000"/>
                </a:schemeClr>
              </a:solidFill>
              <a:latin typeface="+mn-lt"/>
            </a:endParaRPr>
          </a:p>
          <a:p>
            <a:pPr marL="171450" indent="-171450">
              <a:buFont typeface="Wingdings" panose="05000000000000000000" pitchFamily="2" charset="2"/>
              <a:buChar char="§"/>
            </a:pPr>
            <a:r>
              <a:rPr lang="en-US" sz="1200" dirty="0">
                <a:solidFill>
                  <a:schemeClr val="bg1">
                    <a:lumMod val="95000"/>
                  </a:schemeClr>
                </a:solidFill>
                <a:latin typeface="+mn-lt"/>
              </a:rPr>
              <a:t>Step_2: Training model Installing TFOD API</a:t>
            </a:r>
          </a:p>
          <a:p>
            <a:pPr lvl="1"/>
            <a:r>
              <a:rPr lang="en-US" sz="1200" dirty="0">
                <a:solidFill>
                  <a:schemeClr val="bg1">
                    <a:lumMod val="95000"/>
                  </a:schemeClr>
                </a:solidFill>
                <a:latin typeface="+mn-lt"/>
              </a:rPr>
              <a:t>                 - Download pre-trained Model for transfer-learning  (</a:t>
            </a:r>
            <a:r>
              <a:rPr lang="en-US" sz="1200" dirty="0" err="1">
                <a:solidFill>
                  <a:schemeClr val="bg1">
                    <a:lumMod val="95000"/>
                  </a:schemeClr>
                </a:solidFill>
                <a:latin typeface="+mn-lt"/>
              </a:rPr>
              <a:t>Model:CenterNet</a:t>
            </a:r>
            <a:r>
              <a:rPr lang="en-US" sz="1200" dirty="0">
                <a:solidFill>
                  <a:schemeClr val="bg1">
                    <a:lumMod val="95000"/>
                  </a:schemeClr>
                </a:solidFill>
                <a:latin typeface="+mn-lt"/>
              </a:rPr>
              <a:t>)</a:t>
            </a:r>
          </a:p>
          <a:p>
            <a:pPr lvl="1"/>
            <a:r>
              <a:rPr lang="en-US" sz="1200" dirty="0">
                <a:solidFill>
                  <a:schemeClr val="bg1">
                    <a:lumMod val="95000"/>
                  </a:schemeClr>
                </a:solidFill>
                <a:latin typeface="+mn-lt"/>
              </a:rPr>
              <a:t>                 - Train the Model</a:t>
            </a:r>
          </a:p>
          <a:p>
            <a:pPr lvl="1"/>
            <a:r>
              <a:rPr lang="en-US" sz="1200" dirty="0">
                <a:solidFill>
                  <a:schemeClr val="bg1">
                    <a:lumMod val="95000"/>
                  </a:schemeClr>
                </a:solidFill>
                <a:latin typeface="+mn-lt"/>
              </a:rPr>
              <a:t>                 - Export the Model</a:t>
            </a:r>
          </a:p>
          <a:p>
            <a:pPr lvl="1"/>
            <a:endParaRPr lang="en-US" sz="1200" dirty="0">
              <a:solidFill>
                <a:schemeClr val="bg1">
                  <a:lumMod val="95000"/>
                </a:schemeClr>
              </a:solidFill>
              <a:latin typeface="+mn-lt"/>
            </a:endParaRPr>
          </a:p>
          <a:p>
            <a:pPr marL="171450" indent="-171450">
              <a:buFont typeface="Wingdings" panose="05000000000000000000" pitchFamily="2" charset="2"/>
              <a:buChar char="§"/>
            </a:pPr>
            <a:r>
              <a:rPr lang="en-US" sz="1200" dirty="0">
                <a:solidFill>
                  <a:schemeClr val="bg1">
                    <a:lumMod val="95000"/>
                  </a:schemeClr>
                </a:solidFill>
                <a:latin typeface="+mn-lt"/>
              </a:rPr>
              <a:t>Step_3: Inference</a:t>
            </a:r>
          </a:p>
          <a:p>
            <a:pPr marL="171450" indent="-171450">
              <a:buFont typeface="Wingdings" panose="05000000000000000000" pitchFamily="2" charset="2"/>
              <a:buChar char="§"/>
            </a:pPr>
            <a:endParaRPr lang="en-US" sz="1200" dirty="0">
              <a:solidFill>
                <a:schemeClr val="bg1">
                  <a:lumMod val="95000"/>
                </a:schemeClr>
              </a:solidFill>
              <a:latin typeface="+mn-lt"/>
            </a:endParaRPr>
          </a:p>
          <a:p>
            <a:pPr marL="171450" indent="-171450">
              <a:buFont typeface="Wingdings" panose="05000000000000000000" pitchFamily="2" charset="2"/>
              <a:buChar char="§"/>
            </a:pPr>
            <a:r>
              <a:rPr lang="en-US" sz="1200" dirty="0">
                <a:solidFill>
                  <a:schemeClr val="bg1">
                    <a:lumMod val="95000"/>
                  </a:schemeClr>
                </a:solidFill>
                <a:latin typeface="+mn-lt"/>
              </a:rPr>
              <a:t>Step_4: Optical Character Recognition (OCR)</a:t>
            </a:r>
          </a:p>
        </p:txBody>
      </p:sp>
      <p:sp>
        <p:nvSpPr>
          <p:cNvPr id="20" name="object 12">
            <a:extLst>
              <a:ext uri="{FF2B5EF4-FFF2-40B4-BE49-F238E27FC236}">
                <a16:creationId xmlns:a16="http://schemas.microsoft.com/office/drawing/2014/main" id="{DAB4CDA7-BD16-8756-7737-9831014A5B1C}"/>
              </a:ext>
            </a:extLst>
          </p:cNvPr>
          <p:cNvSpPr txBox="1">
            <a:spLocks noGrp="1"/>
          </p:cNvSpPr>
          <p:nvPr>
            <p:ph type="sldNum" sz="quarter" idx="7"/>
          </p:nvPr>
        </p:nvSpPr>
        <p:spPr>
          <a:xfrm>
            <a:off x="4787900" y="3127055"/>
            <a:ext cx="885278" cy="93615"/>
          </a:xfrm>
          <a:prstGeom prst="rect">
            <a:avLst/>
          </a:prstGeom>
        </p:spPr>
        <p:txBody>
          <a:bodyPr vert="horz" wrap="square" lIns="0" tIns="16510" rIns="0" bIns="0" rtlCol="0">
            <a:spAutoFit/>
          </a:bodyPr>
          <a:lstStyle/>
          <a:p>
            <a:pPr marL="55244">
              <a:lnSpc>
                <a:spcPct val="100000"/>
              </a:lnSpc>
              <a:spcBef>
                <a:spcPts val="130"/>
              </a:spcBef>
              <a:tabLst>
                <a:tab pos="716915" algn="l"/>
              </a:tabLst>
            </a:pPr>
            <a:r>
              <a:rPr dirty="0"/>
              <a:t>	</a:t>
            </a:r>
            <a:fld id="{81D60167-4931-47E6-BA6A-407CBD079E47}" type="slidenum">
              <a:rPr spc="-10" dirty="0"/>
              <a:t>3</a:t>
            </a:fld>
            <a:r>
              <a:rPr dirty="0"/>
              <a:t> </a:t>
            </a:r>
            <a:r>
              <a:rPr spc="65" dirty="0"/>
              <a:t>/</a:t>
            </a:r>
            <a:r>
              <a:rPr spc="5" dirty="0"/>
              <a:t> </a:t>
            </a:r>
            <a:r>
              <a:rPr lang="en-US" spc="-25" dirty="0"/>
              <a:t>14</a:t>
            </a:r>
            <a:endParaRPr spc="-25"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252437"/>
            <a:ext cx="5606415" cy="359868"/>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76898" y="90643"/>
            <a:ext cx="3702000" cy="442762"/>
          </a:xfrm>
          <a:prstGeom prst="rect">
            <a:avLst/>
          </a:prstGeom>
        </p:spPr>
        <p:txBody>
          <a:bodyPr vert="horz" wrap="square" lIns="0" tIns="194640" rIns="0" bIns="0" rtlCol="0">
            <a:spAutoFit/>
          </a:bodyPr>
          <a:lstStyle/>
          <a:p>
            <a:pPr marL="31115">
              <a:lnSpc>
                <a:spcPct val="100000"/>
              </a:lnSpc>
              <a:spcBef>
                <a:spcPts val="95"/>
              </a:spcBef>
            </a:pPr>
            <a:r>
              <a:rPr lang="en-US" sz="1600" u="sng" dirty="0"/>
              <a:t>Step_2: Training model</a:t>
            </a:r>
          </a:p>
        </p:txBody>
      </p:sp>
      <p:grpSp>
        <p:nvGrpSpPr>
          <p:cNvPr id="11" name="object 11"/>
          <p:cNvGrpSpPr/>
          <p:nvPr/>
        </p:nvGrpSpPr>
        <p:grpSpPr>
          <a:xfrm>
            <a:off x="0" y="3132493"/>
            <a:ext cx="5760085" cy="107950"/>
            <a:chOff x="0" y="3132493"/>
            <a:chExt cx="5760085" cy="107950"/>
          </a:xfrm>
        </p:grpSpPr>
        <p:sp>
          <p:nvSpPr>
            <p:cNvPr id="12" name="object 12"/>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3" name="object 13"/>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4" name="object 14"/>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5" name="object 15"/>
          <p:cNvSpPr txBox="1"/>
          <p:nvPr/>
        </p:nvSpPr>
        <p:spPr>
          <a:xfrm>
            <a:off x="425818" y="1089025"/>
            <a:ext cx="3970186" cy="1312539"/>
          </a:xfrm>
          <a:prstGeom prst="rect">
            <a:avLst/>
          </a:prstGeom>
        </p:spPr>
        <p:txBody>
          <a:bodyPr vert="horz" wrap="square" lIns="0" tIns="1968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Training “License detection” is further divided into 3 Major steps</a:t>
            </a:r>
          </a:p>
          <a:p>
            <a:r>
              <a:rPr lang="en-US" sz="1200" dirty="0">
                <a:solidFill>
                  <a:schemeClr val="bg1">
                    <a:lumMod val="95000"/>
                  </a:schemeClr>
                </a:solidFill>
                <a:latin typeface="+mn-lt"/>
              </a:rPr>
              <a:t>1. Installing TFOD API</a:t>
            </a:r>
          </a:p>
          <a:p>
            <a:r>
              <a:rPr lang="en-US" sz="1200" dirty="0">
                <a:solidFill>
                  <a:schemeClr val="bg1">
                    <a:lumMod val="95000"/>
                  </a:schemeClr>
                </a:solidFill>
                <a:latin typeface="+mn-lt"/>
              </a:rPr>
              <a:t>2. Download pre-trained Model for transfer-learning  (</a:t>
            </a:r>
            <a:r>
              <a:rPr lang="en-US" sz="1200" dirty="0" err="1">
                <a:solidFill>
                  <a:schemeClr val="bg1">
                    <a:lumMod val="95000"/>
                  </a:schemeClr>
                </a:solidFill>
                <a:latin typeface="+mn-lt"/>
              </a:rPr>
              <a:t>Model:CenterNet</a:t>
            </a:r>
            <a:r>
              <a:rPr lang="en-US" sz="1200" dirty="0">
                <a:solidFill>
                  <a:schemeClr val="bg1">
                    <a:lumMod val="95000"/>
                  </a:schemeClr>
                </a:solidFill>
                <a:latin typeface="+mn-lt"/>
              </a:rPr>
              <a:t>)</a:t>
            </a:r>
          </a:p>
          <a:p>
            <a:r>
              <a:rPr lang="en-US" sz="1200" dirty="0">
                <a:solidFill>
                  <a:schemeClr val="bg1">
                    <a:lumMod val="95000"/>
                  </a:schemeClr>
                </a:solidFill>
                <a:latin typeface="+mn-lt"/>
              </a:rPr>
              <a:t>3. Train the Model</a:t>
            </a:r>
          </a:p>
          <a:p>
            <a:r>
              <a:rPr lang="en-US" sz="1200" dirty="0">
                <a:solidFill>
                  <a:schemeClr val="bg1">
                    <a:lumMod val="95000"/>
                  </a:schemeClr>
                </a:solidFill>
                <a:latin typeface="+mn-lt"/>
              </a:rPr>
              <a:t>4. Exporting Model</a:t>
            </a:r>
          </a:p>
        </p:txBody>
      </p:sp>
      <p:sp>
        <p:nvSpPr>
          <p:cNvPr id="18" name="object 18"/>
          <p:cNvSpPr txBox="1"/>
          <p:nvPr/>
        </p:nvSpPr>
        <p:spPr>
          <a:xfrm>
            <a:off x="4859909" y="3127055"/>
            <a:ext cx="84709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4</a:t>
            </a:r>
            <a:r>
              <a:rPr sz="500" spc="15" dirty="0">
                <a:solidFill>
                  <a:srgbClr val="FFFFFF"/>
                </a:solidFill>
                <a:latin typeface="Calibri"/>
                <a:cs typeface="Calibri"/>
              </a:rPr>
              <a:t> </a:t>
            </a:r>
            <a:r>
              <a:rPr sz="500" spc="65" dirty="0">
                <a:solidFill>
                  <a:srgbClr val="FFFFFF"/>
                </a:solidFill>
                <a:latin typeface="Calibri"/>
                <a:cs typeface="Calibri"/>
              </a:rPr>
              <a:t>/</a:t>
            </a:r>
            <a:r>
              <a:rPr sz="500" spc="15"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2AB98C8-97D2-0B51-BF16-AC5BE7309837}"/>
              </a:ext>
            </a:extLst>
          </p:cNvPr>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3" name="object 4">
            <a:extLst>
              <a:ext uri="{FF2B5EF4-FFF2-40B4-BE49-F238E27FC236}">
                <a16:creationId xmlns:a16="http://schemas.microsoft.com/office/drawing/2014/main" id="{95458A78-9ABD-B5DB-F596-D3C92793D0AB}"/>
              </a:ext>
            </a:extLst>
          </p:cNvPr>
          <p:cNvSpPr/>
          <p:nvPr/>
        </p:nvSpPr>
        <p:spPr>
          <a:xfrm>
            <a:off x="76898" y="252437"/>
            <a:ext cx="5606415" cy="359868"/>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4" name="object 5">
            <a:extLst>
              <a:ext uri="{FF2B5EF4-FFF2-40B4-BE49-F238E27FC236}">
                <a16:creationId xmlns:a16="http://schemas.microsoft.com/office/drawing/2014/main" id="{DFF6E5CB-2954-6121-3530-2F5697DA95C5}"/>
              </a:ext>
            </a:extLst>
          </p:cNvPr>
          <p:cNvSpPr txBox="1">
            <a:spLocks/>
          </p:cNvSpPr>
          <p:nvPr/>
        </p:nvSpPr>
        <p:spPr>
          <a:xfrm>
            <a:off x="76898" y="90643"/>
            <a:ext cx="3702000" cy="442762"/>
          </a:xfrm>
          <a:prstGeom prst="rect">
            <a:avLst/>
          </a:prstGeom>
        </p:spPr>
        <p:txBody>
          <a:bodyPr vert="horz" wrap="square" lIns="0" tIns="194640" rIns="0" bIns="0" rtlCol="0">
            <a:spAutoFit/>
          </a:bodyPr>
          <a:lstStyle>
            <a:lvl1pPr>
              <a:defRPr>
                <a:latin typeface="+mj-lt"/>
                <a:ea typeface="+mj-ea"/>
                <a:cs typeface="+mj-cs"/>
              </a:defRPr>
            </a:lvl1pPr>
          </a:lstStyle>
          <a:p>
            <a:pPr marL="31115">
              <a:spcBef>
                <a:spcPts val="95"/>
              </a:spcBef>
            </a:pPr>
            <a:r>
              <a:rPr lang="en-US" sz="1600" u="sng" dirty="0">
                <a:solidFill>
                  <a:schemeClr val="bg1"/>
                </a:solidFill>
              </a:rPr>
              <a:t>Step_2.1: Installing TFOD API</a:t>
            </a:r>
          </a:p>
        </p:txBody>
      </p:sp>
      <p:grpSp>
        <p:nvGrpSpPr>
          <p:cNvPr id="5" name="object 11">
            <a:extLst>
              <a:ext uri="{FF2B5EF4-FFF2-40B4-BE49-F238E27FC236}">
                <a16:creationId xmlns:a16="http://schemas.microsoft.com/office/drawing/2014/main" id="{B41E3AC8-E716-E4B5-60CC-69127C486697}"/>
              </a:ext>
            </a:extLst>
          </p:cNvPr>
          <p:cNvGrpSpPr/>
          <p:nvPr/>
        </p:nvGrpSpPr>
        <p:grpSpPr>
          <a:xfrm>
            <a:off x="0" y="3132493"/>
            <a:ext cx="5760085" cy="107950"/>
            <a:chOff x="0" y="3132493"/>
            <a:chExt cx="5760085" cy="107950"/>
          </a:xfrm>
        </p:grpSpPr>
        <p:sp>
          <p:nvSpPr>
            <p:cNvPr id="6" name="object 12">
              <a:extLst>
                <a:ext uri="{FF2B5EF4-FFF2-40B4-BE49-F238E27FC236}">
                  <a16:creationId xmlns:a16="http://schemas.microsoft.com/office/drawing/2014/main" id="{EFF6FA5C-8E86-46AE-F849-C51B47E4A918}"/>
                </a:ext>
              </a:extLst>
            </p:cNvPr>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7" name="object 13">
              <a:extLst>
                <a:ext uri="{FF2B5EF4-FFF2-40B4-BE49-F238E27FC236}">
                  <a16:creationId xmlns:a16="http://schemas.microsoft.com/office/drawing/2014/main" id="{9138C525-DAEF-1035-B37B-CB9F84D3FC09}"/>
                </a:ext>
              </a:extLst>
            </p:cNvPr>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8" name="object 14">
              <a:extLst>
                <a:ext uri="{FF2B5EF4-FFF2-40B4-BE49-F238E27FC236}">
                  <a16:creationId xmlns:a16="http://schemas.microsoft.com/office/drawing/2014/main" id="{AAED0F31-47D7-0420-0528-C3FC1AEDC566}"/>
                </a:ext>
              </a:extLst>
            </p:cNvPr>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9" name="object 15">
            <a:extLst>
              <a:ext uri="{FF2B5EF4-FFF2-40B4-BE49-F238E27FC236}">
                <a16:creationId xmlns:a16="http://schemas.microsoft.com/office/drawing/2014/main" id="{AAF86BD5-AFB4-7DB7-F4E6-4F0AE4066349}"/>
              </a:ext>
            </a:extLst>
          </p:cNvPr>
          <p:cNvSpPr txBox="1"/>
          <p:nvPr/>
        </p:nvSpPr>
        <p:spPr>
          <a:xfrm>
            <a:off x="425818" y="1089025"/>
            <a:ext cx="3970186" cy="1681871"/>
          </a:xfrm>
          <a:prstGeom prst="rect">
            <a:avLst/>
          </a:prstGeom>
        </p:spPr>
        <p:txBody>
          <a:bodyPr vert="horz" wrap="square" lIns="0" tIns="1968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First Step is to install the object detection by the following step:</a:t>
            </a:r>
          </a:p>
          <a:p>
            <a:pPr marL="171450" indent="-171450">
              <a:buFont typeface="Wingdings" panose="05000000000000000000" pitchFamily="2" charset="2"/>
              <a:buChar char="§"/>
            </a:pPr>
            <a:r>
              <a:rPr lang="en-US" sz="1200" dirty="0">
                <a:solidFill>
                  <a:schemeClr val="bg1">
                    <a:lumMod val="95000"/>
                  </a:schemeClr>
                </a:solidFill>
                <a:latin typeface="+mn-lt"/>
              </a:rPr>
              <a:t>Install tensorflow:2.8</a:t>
            </a:r>
          </a:p>
          <a:p>
            <a:pPr marL="171450" indent="-171450">
              <a:buFont typeface="Wingdings" panose="05000000000000000000" pitchFamily="2" charset="2"/>
              <a:buChar char="§"/>
            </a:pPr>
            <a:r>
              <a:rPr lang="en-US" sz="1200" dirty="0">
                <a:solidFill>
                  <a:schemeClr val="bg1">
                    <a:lumMod val="95000"/>
                  </a:schemeClr>
                </a:solidFill>
                <a:latin typeface="+mn-lt"/>
              </a:rPr>
              <a:t>Libraries: Cuda:8.1.0.77-1, </a:t>
            </a:r>
            <a:r>
              <a:rPr lang="en-US" sz="1200" dirty="0" err="1">
                <a:solidFill>
                  <a:schemeClr val="bg1">
                    <a:lumMod val="95000"/>
                  </a:schemeClr>
                </a:solidFill>
                <a:latin typeface="+mn-lt"/>
              </a:rPr>
              <a:t>Cudnn</a:t>
            </a:r>
            <a:r>
              <a:rPr lang="en-US" sz="1200" dirty="0">
                <a:solidFill>
                  <a:schemeClr val="bg1">
                    <a:lumMod val="95000"/>
                  </a:schemeClr>
                </a:solidFill>
                <a:latin typeface="+mn-lt"/>
              </a:rPr>
              <a:t> libraries:11.2</a:t>
            </a:r>
          </a:p>
          <a:p>
            <a:pPr marL="171450" indent="-171450">
              <a:buFont typeface="Wingdings" panose="05000000000000000000" pitchFamily="2" charset="2"/>
              <a:buChar char="§"/>
            </a:pPr>
            <a:r>
              <a:rPr lang="en-US" sz="1200" dirty="0">
                <a:solidFill>
                  <a:schemeClr val="bg1">
                    <a:lumMod val="95000"/>
                  </a:schemeClr>
                </a:solidFill>
                <a:latin typeface="+mn-lt"/>
              </a:rPr>
              <a:t>Installing the </a:t>
            </a:r>
            <a:r>
              <a:rPr lang="en-US" sz="1200" dirty="0" err="1">
                <a:solidFill>
                  <a:schemeClr val="bg1">
                    <a:lumMod val="95000"/>
                  </a:schemeClr>
                </a:solidFill>
                <a:latin typeface="+mn-lt"/>
              </a:rPr>
              <a:t>api</a:t>
            </a:r>
            <a:r>
              <a:rPr lang="en-US" sz="1200" dirty="0">
                <a:solidFill>
                  <a:schemeClr val="bg1">
                    <a:lumMod val="95000"/>
                  </a:schemeClr>
                </a:solidFill>
                <a:latin typeface="+mn-lt"/>
              </a:rPr>
              <a:t> by command : </a:t>
            </a:r>
            <a:r>
              <a:rPr lang="en-US" sz="1200" dirty="0" err="1">
                <a:solidFill>
                  <a:schemeClr val="bg1">
                    <a:lumMod val="95000"/>
                  </a:schemeClr>
                </a:solidFill>
                <a:latin typeface="+mn-lt"/>
              </a:rPr>
              <a:t>protoc</a:t>
            </a:r>
            <a:r>
              <a:rPr lang="en-US" sz="1200" dirty="0">
                <a:solidFill>
                  <a:schemeClr val="bg1">
                    <a:lumMod val="95000"/>
                  </a:schemeClr>
                </a:solidFill>
                <a:latin typeface="+mn-lt"/>
              </a:rPr>
              <a:t> </a:t>
            </a:r>
            <a:r>
              <a:rPr lang="en-US" sz="1200" dirty="0" err="1">
                <a:solidFill>
                  <a:schemeClr val="bg1">
                    <a:lumMod val="95000"/>
                  </a:schemeClr>
                </a:solidFill>
                <a:latin typeface="+mn-lt"/>
              </a:rPr>
              <a:t>object_detection</a:t>
            </a:r>
            <a:r>
              <a:rPr lang="en-US" sz="1200" dirty="0">
                <a:solidFill>
                  <a:schemeClr val="bg1">
                    <a:lumMod val="95000"/>
                  </a:schemeClr>
                </a:solidFill>
                <a:latin typeface="+mn-lt"/>
              </a:rPr>
              <a:t>/protos/*.proto --</a:t>
            </a:r>
            <a:r>
              <a:rPr lang="en-US" sz="1200" dirty="0" err="1">
                <a:solidFill>
                  <a:schemeClr val="bg1">
                    <a:lumMod val="95000"/>
                  </a:schemeClr>
                </a:solidFill>
                <a:latin typeface="+mn-lt"/>
              </a:rPr>
              <a:t>python_out</a:t>
            </a:r>
            <a:r>
              <a:rPr lang="en-US" sz="1200" dirty="0">
                <a:solidFill>
                  <a:schemeClr val="bg1">
                    <a:lumMod val="95000"/>
                  </a:schemeClr>
                </a:solidFill>
                <a:latin typeface="+mn-lt"/>
              </a:rPr>
              <a:t>=.</a:t>
            </a:r>
          </a:p>
          <a:p>
            <a:pPr marL="171450" indent="-171450">
              <a:buFont typeface="Wingdings" panose="05000000000000000000" pitchFamily="2" charset="2"/>
              <a:buChar char="§"/>
            </a:pPr>
            <a:r>
              <a:rPr lang="en-US" sz="1200" dirty="0">
                <a:solidFill>
                  <a:schemeClr val="bg1">
                    <a:lumMod val="95000"/>
                  </a:schemeClr>
                </a:solidFill>
                <a:latin typeface="+mn-lt"/>
              </a:rPr>
              <a:t>Run the test for checking all the model configuration are installed </a:t>
            </a:r>
            <a:r>
              <a:rPr lang="en-US" sz="1200" dirty="0" err="1">
                <a:solidFill>
                  <a:schemeClr val="bg1">
                    <a:lumMod val="95000"/>
                  </a:schemeClr>
                </a:solidFill>
                <a:latin typeface="+mn-lt"/>
              </a:rPr>
              <a:t>correctely</a:t>
            </a:r>
            <a:r>
              <a:rPr lang="en-US" sz="1200" dirty="0">
                <a:solidFill>
                  <a:schemeClr val="bg1">
                    <a:lumMod val="95000"/>
                  </a:schemeClr>
                </a:solidFill>
                <a:latin typeface="+mn-lt"/>
              </a:rPr>
              <a:t> by: </a:t>
            </a:r>
          </a:p>
          <a:p>
            <a:pPr marL="171450" indent="-171450">
              <a:buFont typeface="Wingdings" panose="05000000000000000000" pitchFamily="2" charset="2"/>
              <a:buChar char="§"/>
            </a:pPr>
            <a:r>
              <a:rPr lang="en-US" sz="1200" dirty="0">
                <a:solidFill>
                  <a:schemeClr val="bg1">
                    <a:lumMod val="95000"/>
                  </a:schemeClr>
                </a:solidFill>
                <a:latin typeface="+mn-lt"/>
              </a:rPr>
              <a:t>Import Libraries</a:t>
            </a:r>
          </a:p>
        </p:txBody>
      </p:sp>
      <p:sp>
        <p:nvSpPr>
          <p:cNvPr id="10" name="object 18">
            <a:extLst>
              <a:ext uri="{FF2B5EF4-FFF2-40B4-BE49-F238E27FC236}">
                <a16:creationId xmlns:a16="http://schemas.microsoft.com/office/drawing/2014/main" id="{10A0716D-44D5-C352-0F4D-752D1903F541}"/>
              </a:ext>
            </a:extLst>
          </p:cNvPr>
          <p:cNvSpPr txBox="1"/>
          <p:nvPr/>
        </p:nvSpPr>
        <p:spPr>
          <a:xfrm>
            <a:off x="4859909" y="3127055"/>
            <a:ext cx="84709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dirty="0">
                <a:solidFill>
                  <a:srgbClr val="FFFFFF"/>
                </a:solidFill>
                <a:latin typeface="Calibri"/>
                <a:cs typeface="Calibri"/>
              </a:rPr>
              <a:t>5</a:t>
            </a:r>
            <a:r>
              <a:rPr sz="500" spc="65" dirty="0">
                <a:solidFill>
                  <a:srgbClr val="FFFFFF"/>
                </a:solidFill>
                <a:latin typeface="Calibri"/>
                <a:cs typeface="Calibri"/>
              </a:rPr>
              <a:t>/</a:t>
            </a:r>
            <a:r>
              <a:rPr sz="500" spc="15"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extLst>
      <p:ext uri="{BB962C8B-B14F-4D97-AF65-F5344CB8AC3E}">
        <p14:creationId xmlns:p14="http://schemas.microsoft.com/office/powerpoint/2010/main" val="319261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E98D39-59B8-D2C5-6EA2-1D12123CAD94}"/>
              </a:ext>
            </a:extLst>
          </p:cNvPr>
          <p:cNvSpPr>
            <a:spLocks noGrp="1"/>
          </p:cNvSpPr>
          <p:nvPr>
            <p:ph type="body" idx="1"/>
          </p:nvPr>
        </p:nvSpPr>
        <p:spPr>
          <a:xfrm>
            <a:off x="268693" y="1184508"/>
            <a:ext cx="4999990" cy="1292662"/>
          </a:xfrm>
        </p:spPr>
        <p:txBody>
          <a:bodyPr/>
          <a:lstStyle/>
          <a:p>
            <a:pPr marL="171450" indent="-171450">
              <a:buFont typeface="Wingdings" panose="05000000000000000000" pitchFamily="2" charset="2"/>
              <a:buChar char="§"/>
            </a:pPr>
            <a:r>
              <a:rPr lang="en-US" sz="1200" dirty="0"/>
              <a:t>To train the object detection model we need to download the pretrained model.</a:t>
            </a:r>
          </a:p>
          <a:p>
            <a:pPr marL="171450" indent="-171450">
              <a:buFont typeface="Wingdings" panose="05000000000000000000" pitchFamily="2" charset="2"/>
              <a:buChar char="§"/>
            </a:pPr>
            <a:r>
              <a:rPr lang="en-US" sz="1200" dirty="0"/>
              <a:t>We cannot train from the scratch because it requires million of data to train the complex object detection model.</a:t>
            </a:r>
          </a:p>
          <a:p>
            <a:pPr marL="171450" indent="-171450">
              <a:buFont typeface="Wingdings" panose="05000000000000000000" pitchFamily="2" charset="2"/>
              <a:buChar char="§"/>
            </a:pPr>
            <a:r>
              <a:rPr lang="en-US" sz="1200" dirty="0"/>
              <a:t>So wo used the transfer </a:t>
            </a:r>
            <a:r>
              <a:rPr lang="en-US" sz="1200" dirty="0" err="1"/>
              <a:t>learining</a:t>
            </a:r>
            <a:r>
              <a:rPr lang="en-US" sz="1200" dirty="0"/>
              <a:t> technique to train the model.</a:t>
            </a:r>
          </a:p>
          <a:p>
            <a:pPr marL="171450" indent="-171450">
              <a:buFont typeface="Wingdings" panose="05000000000000000000" pitchFamily="2" charset="2"/>
              <a:buChar char="§"/>
            </a:pPr>
            <a:r>
              <a:rPr lang="en-US" sz="1200" dirty="0"/>
              <a:t>Model Choose: </a:t>
            </a:r>
            <a:r>
              <a:rPr lang="en-US" sz="1200" dirty="0" err="1"/>
              <a:t>CenterNet</a:t>
            </a:r>
            <a:endParaRPr lang="en-US" sz="1200" dirty="0"/>
          </a:p>
          <a:p>
            <a:pPr marL="171450" indent="-171450">
              <a:buFont typeface="Wingdings" panose="05000000000000000000" pitchFamily="2" charset="2"/>
              <a:buChar char="§"/>
            </a:pPr>
            <a:endParaRPr lang="en-US" sz="1200" dirty="0"/>
          </a:p>
        </p:txBody>
      </p:sp>
      <p:sp>
        <p:nvSpPr>
          <p:cNvPr id="4" name="object 4">
            <a:extLst>
              <a:ext uri="{FF2B5EF4-FFF2-40B4-BE49-F238E27FC236}">
                <a16:creationId xmlns:a16="http://schemas.microsoft.com/office/drawing/2014/main" id="{B193066F-F0C1-FAB0-D6F8-85C599493720}"/>
              </a:ext>
            </a:extLst>
          </p:cNvPr>
          <p:cNvSpPr/>
          <p:nvPr/>
        </p:nvSpPr>
        <p:spPr>
          <a:xfrm>
            <a:off x="64085" y="281782"/>
            <a:ext cx="5606415" cy="341924"/>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2" name="Title 1">
            <a:extLst>
              <a:ext uri="{FF2B5EF4-FFF2-40B4-BE49-F238E27FC236}">
                <a16:creationId xmlns:a16="http://schemas.microsoft.com/office/drawing/2014/main" id="{20423890-6080-823D-81BC-DEF9948796D3}"/>
              </a:ext>
            </a:extLst>
          </p:cNvPr>
          <p:cNvSpPr>
            <a:spLocks noGrp="1"/>
          </p:cNvSpPr>
          <p:nvPr>
            <p:ph type="title"/>
          </p:nvPr>
        </p:nvSpPr>
        <p:spPr>
          <a:xfrm>
            <a:off x="64084" y="329633"/>
            <a:ext cx="5257215" cy="246221"/>
          </a:xfrm>
        </p:spPr>
        <p:txBody>
          <a:bodyPr/>
          <a:lstStyle/>
          <a:p>
            <a:r>
              <a:rPr lang="en-US" sz="1600" u="sng" dirty="0">
                <a:solidFill>
                  <a:schemeClr val="bg1"/>
                </a:solidFill>
              </a:rPr>
              <a:t>Step_2.2: </a:t>
            </a:r>
            <a:r>
              <a:rPr lang="en-US" sz="1600" u="sng" dirty="0">
                <a:solidFill>
                  <a:schemeClr val="bg1">
                    <a:lumMod val="95000"/>
                  </a:schemeClr>
                </a:solidFill>
                <a:latin typeface="+mn-lt"/>
              </a:rPr>
              <a:t>Download pre-trained Model for transfer-learning</a:t>
            </a:r>
            <a:endParaRPr lang="en-US" sz="1600" u="sng" dirty="0"/>
          </a:p>
        </p:txBody>
      </p:sp>
      <p:grpSp>
        <p:nvGrpSpPr>
          <p:cNvPr id="5" name="object 11">
            <a:extLst>
              <a:ext uri="{FF2B5EF4-FFF2-40B4-BE49-F238E27FC236}">
                <a16:creationId xmlns:a16="http://schemas.microsoft.com/office/drawing/2014/main" id="{A5F1F83D-7ED9-9510-47DA-DE00E4A8CD36}"/>
              </a:ext>
            </a:extLst>
          </p:cNvPr>
          <p:cNvGrpSpPr/>
          <p:nvPr/>
        </p:nvGrpSpPr>
        <p:grpSpPr>
          <a:xfrm>
            <a:off x="0" y="3132493"/>
            <a:ext cx="5760085" cy="107950"/>
            <a:chOff x="0" y="3132493"/>
            <a:chExt cx="5760085" cy="107950"/>
          </a:xfrm>
        </p:grpSpPr>
        <p:sp>
          <p:nvSpPr>
            <p:cNvPr id="6" name="object 12">
              <a:extLst>
                <a:ext uri="{FF2B5EF4-FFF2-40B4-BE49-F238E27FC236}">
                  <a16:creationId xmlns:a16="http://schemas.microsoft.com/office/drawing/2014/main" id="{C2E6C168-0778-621F-6F68-E71524F3A4B6}"/>
                </a:ext>
              </a:extLst>
            </p:cNvPr>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7" name="object 13">
              <a:extLst>
                <a:ext uri="{FF2B5EF4-FFF2-40B4-BE49-F238E27FC236}">
                  <a16:creationId xmlns:a16="http://schemas.microsoft.com/office/drawing/2014/main" id="{AEDCCBFD-680D-7CEC-2FFF-A2F8D771CB19}"/>
                </a:ext>
              </a:extLst>
            </p:cNvPr>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8" name="object 14">
              <a:extLst>
                <a:ext uri="{FF2B5EF4-FFF2-40B4-BE49-F238E27FC236}">
                  <a16:creationId xmlns:a16="http://schemas.microsoft.com/office/drawing/2014/main" id="{95E95426-0AD3-CB3B-A390-5CC0EAD72D52}"/>
                </a:ext>
              </a:extLst>
            </p:cNvPr>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dirty="0"/>
            </a:p>
          </p:txBody>
        </p:sp>
      </p:grpSp>
      <p:sp>
        <p:nvSpPr>
          <p:cNvPr id="9" name="object 12">
            <a:extLst>
              <a:ext uri="{FF2B5EF4-FFF2-40B4-BE49-F238E27FC236}">
                <a16:creationId xmlns:a16="http://schemas.microsoft.com/office/drawing/2014/main" id="{5DC7C5FC-1ADA-844C-74BE-D182EDFD4DF2}"/>
              </a:ext>
            </a:extLst>
          </p:cNvPr>
          <p:cNvSpPr txBox="1">
            <a:spLocks noGrp="1"/>
          </p:cNvSpPr>
          <p:nvPr>
            <p:ph type="sldNum" sz="quarter" idx="7"/>
          </p:nvPr>
        </p:nvSpPr>
        <p:spPr>
          <a:xfrm>
            <a:off x="4821580" y="3127055"/>
            <a:ext cx="885278" cy="93615"/>
          </a:xfrm>
          <a:prstGeom prst="rect">
            <a:avLst/>
          </a:prstGeom>
        </p:spPr>
        <p:txBody>
          <a:bodyPr vert="horz" wrap="square" lIns="0" tIns="16510" rIns="0" bIns="0" rtlCol="0">
            <a:spAutoFit/>
          </a:bodyPr>
          <a:lstStyle/>
          <a:p>
            <a:pPr marL="55244">
              <a:lnSpc>
                <a:spcPct val="100000"/>
              </a:lnSpc>
              <a:spcBef>
                <a:spcPts val="130"/>
              </a:spcBef>
              <a:tabLst>
                <a:tab pos="716915" algn="l"/>
              </a:tabLst>
            </a:pPr>
            <a:r>
              <a:rPr dirty="0"/>
              <a:t>	</a:t>
            </a:r>
            <a:r>
              <a:rPr lang="en-US" spc="-10" dirty="0"/>
              <a:t>6</a:t>
            </a:r>
            <a:r>
              <a:rPr dirty="0"/>
              <a:t> </a:t>
            </a:r>
            <a:r>
              <a:rPr spc="65" dirty="0"/>
              <a:t>/</a:t>
            </a:r>
            <a:r>
              <a:rPr spc="5" dirty="0"/>
              <a:t> </a:t>
            </a:r>
            <a:r>
              <a:rPr lang="en-US" spc="-25" dirty="0"/>
              <a:t>14</a:t>
            </a:r>
            <a:endParaRPr spc="-25" dirty="0"/>
          </a:p>
        </p:txBody>
      </p:sp>
    </p:spTree>
    <p:extLst>
      <p:ext uri="{BB962C8B-B14F-4D97-AF65-F5344CB8AC3E}">
        <p14:creationId xmlns:p14="http://schemas.microsoft.com/office/powerpoint/2010/main" val="100180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8055C2B-38D3-1DF3-18B6-648884A8DFEE}"/>
              </a:ext>
            </a:extLst>
          </p:cNvPr>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3" name="object 4">
            <a:extLst>
              <a:ext uri="{FF2B5EF4-FFF2-40B4-BE49-F238E27FC236}">
                <a16:creationId xmlns:a16="http://schemas.microsoft.com/office/drawing/2014/main" id="{7CD4744E-DE1E-87C3-5E40-F892B7191467}"/>
              </a:ext>
            </a:extLst>
          </p:cNvPr>
          <p:cNvSpPr/>
          <p:nvPr/>
        </p:nvSpPr>
        <p:spPr>
          <a:xfrm>
            <a:off x="76898" y="252437"/>
            <a:ext cx="5606415" cy="359868"/>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4" name="object 5">
            <a:extLst>
              <a:ext uri="{FF2B5EF4-FFF2-40B4-BE49-F238E27FC236}">
                <a16:creationId xmlns:a16="http://schemas.microsoft.com/office/drawing/2014/main" id="{A0FD5A39-9185-F45F-E7A6-A363AB133315}"/>
              </a:ext>
            </a:extLst>
          </p:cNvPr>
          <p:cNvSpPr txBox="1">
            <a:spLocks/>
          </p:cNvSpPr>
          <p:nvPr/>
        </p:nvSpPr>
        <p:spPr>
          <a:xfrm>
            <a:off x="76898" y="90643"/>
            <a:ext cx="3702000" cy="442762"/>
          </a:xfrm>
          <a:prstGeom prst="rect">
            <a:avLst/>
          </a:prstGeom>
        </p:spPr>
        <p:txBody>
          <a:bodyPr vert="horz" wrap="square" lIns="0" tIns="194640" rIns="0" bIns="0" rtlCol="0">
            <a:spAutoFit/>
          </a:bodyPr>
          <a:lstStyle>
            <a:lvl1pPr>
              <a:defRPr>
                <a:latin typeface="+mj-lt"/>
                <a:ea typeface="+mj-ea"/>
                <a:cs typeface="+mj-cs"/>
              </a:defRPr>
            </a:lvl1pPr>
          </a:lstStyle>
          <a:p>
            <a:pPr marL="31115">
              <a:spcBef>
                <a:spcPts val="95"/>
              </a:spcBef>
            </a:pPr>
            <a:r>
              <a:rPr lang="en-US" sz="1600" u="sng" dirty="0">
                <a:solidFill>
                  <a:schemeClr val="bg1"/>
                </a:solidFill>
              </a:rPr>
              <a:t>Step2.3: Training Model</a:t>
            </a:r>
          </a:p>
        </p:txBody>
      </p:sp>
      <p:grpSp>
        <p:nvGrpSpPr>
          <p:cNvPr id="5" name="object 11">
            <a:extLst>
              <a:ext uri="{FF2B5EF4-FFF2-40B4-BE49-F238E27FC236}">
                <a16:creationId xmlns:a16="http://schemas.microsoft.com/office/drawing/2014/main" id="{37CE9339-85FF-4CCF-9E4A-4A40CDC46A8C}"/>
              </a:ext>
            </a:extLst>
          </p:cNvPr>
          <p:cNvGrpSpPr/>
          <p:nvPr/>
        </p:nvGrpSpPr>
        <p:grpSpPr>
          <a:xfrm>
            <a:off x="0" y="3132493"/>
            <a:ext cx="5760085" cy="107950"/>
            <a:chOff x="0" y="3132493"/>
            <a:chExt cx="5760085" cy="107950"/>
          </a:xfrm>
        </p:grpSpPr>
        <p:sp>
          <p:nvSpPr>
            <p:cNvPr id="6" name="object 12">
              <a:extLst>
                <a:ext uri="{FF2B5EF4-FFF2-40B4-BE49-F238E27FC236}">
                  <a16:creationId xmlns:a16="http://schemas.microsoft.com/office/drawing/2014/main" id="{B583A85C-43C3-46EF-3B69-C0B9CAD55DA2}"/>
                </a:ext>
              </a:extLst>
            </p:cNvPr>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7" name="object 13">
              <a:extLst>
                <a:ext uri="{FF2B5EF4-FFF2-40B4-BE49-F238E27FC236}">
                  <a16:creationId xmlns:a16="http://schemas.microsoft.com/office/drawing/2014/main" id="{20B27DFB-988F-2EEA-F51A-74CBC4FE1322}"/>
                </a:ext>
              </a:extLst>
            </p:cNvPr>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8" name="object 14">
              <a:extLst>
                <a:ext uri="{FF2B5EF4-FFF2-40B4-BE49-F238E27FC236}">
                  <a16:creationId xmlns:a16="http://schemas.microsoft.com/office/drawing/2014/main" id="{4C8FD56C-4DDE-746C-15C0-56091F3674FB}"/>
                </a:ext>
              </a:extLst>
            </p:cNvPr>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9" name="object 15">
            <a:extLst>
              <a:ext uri="{FF2B5EF4-FFF2-40B4-BE49-F238E27FC236}">
                <a16:creationId xmlns:a16="http://schemas.microsoft.com/office/drawing/2014/main" id="{EAFBA6C9-9ECA-48B0-9D20-3A18C9918476}"/>
              </a:ext>
            </a:extLst>
          </p:cNvPr>
          <p:cNvSpPr txBox="1"/>
          <p:nvPr/>
        </p:nvSpPr>
        <p:spPr>
          <a:xfrm>
            <a:off x="425818" y="1089025"/>
            <a:ext cx="3970186" cy="1497205"/>
          </a:xfrm>
          <a:prstGeom prst="rect">
            <a:avLst/>
          </a:prstGeom>
        </p:spPr>
        <p:txBody>
          <a:bodyPr vert="horz" wrap="square" lIns="0" tIns="1968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For training we need to run the file “ model_main_tf2.py” provide by Tensor flow object detection </a:t>
            </a:r>
            <a:r>
              <a:rPr lang="en-US" sz="1200" dirty="0" err="1">
                <a:solidFill>
                  <a:schemeClr val="bg1">
                    <a:lumMod val="95000"/>
                  </a:schemeClr>
                </a:solidFill>
                <a:latin typeface="+mn-lt"/>
              </a:rPr>
              <a:t>api</a:t>
            </a:r>
            <a:r>
              <a:rPr lang="en-US" sz="1200" dirty="0">
                <a:solidFill>
                  <a:schemeClr val="bg1">
                    <a:lumMod val="95000"/>
                  </a:schemeClr>
                </a:solidFill>
                <a:latin typeface="+mn-lt"/>
              </a:rPr>
              <a:t>.</a:t>
            </a:r>
          </a:p>
          <a:p>
            <a:pPr marL="171450" indent="-171450">
              <a:buFont typeface="Wingdings" panose="05000000000000000000" pitchFamily="2" charset="2"/>
              <a:buChar char="§"/>
            </a:pPr>
            <a:endParaRPr lang="en-US" sz="1200" dirty="0">
              <a:solidFill>
                <a:schemeClr val="bg1">
                  <a:lumMod val="95000"/>
                </a:schemeClr>
              </a:solidFill>
              <a:latin typeface="+mn-lt"/>
            </a:endParaRPr>
          </a:p>
          <a:p>
            <a:pPr marL="171450" indent="-171450">
              <a:buFont typeface="Wingdings" panose="05000000000000000000" pitchFamily="2" charset="2"/>
              <a:buChar char="§"/>
            </a:pPr>
            <a:r>
              <a:rPr lang="en-US" sz="1200" dirty="0">
                <a:solidFill>
                  <a:schemeClr val="bg1">
                    <a:lumMod val="95000"/>
                  </a:schemeClr>
                </a:solidFill>
                <a:latin typeface="+mn-lt"/>
              </a:rPr>
              <a:t>To run the file we provide 2 things. </a:t>
            </a:r>
          </a:p>
          <a:p>
            <a:r>
              <a:rPr lang="en-US" sz="1200" dirty="0">
                <a:solidFill>
                  <a:schemeClr val="bg1">
                    <a:lumMod val="95000"/>
                  </a:schemeClr>
                </a:solidFill>
                <a:latin typeface="+mn-lt"/>
              </a:rPr>
              <a:t>          - “</a:t>
            </a:r>
            <a:r>
              <a:rPr lang="en-US" sz="1200" dirty="0" err="1">
                <a:solidFill>
                  <a:schemeClr val="bg1">
                    <a:lumMod val="95000"/>
                  </a:schemeClr>
                </a:solidFill>
                <a:latin typeface="+mn-lt"/>
              </a:rPr>
              <a:t>model_dir</a:t>
            </a:r>
            <a:r>
              <a:rPr lang="en-US" sz="1200" dirty="0">
                <a:solidFill>
                  <a:schemeClr val="bg1">
                    <a:lumMod val="95000"/>
                  </a:schemeClr>
                </a:solidFill>
                <a:latin typeface="+mn-lt"/>
              </a:rPr>
              <a:t>” to save the trained model</a:t>
            </a:r>
          </a:p>
          <a:p>
            <a:r>
              <a:rPr lang="en-US" sz="1200" dirty="0">
                <a:solidFill>
                  <a:schemeClr val="bg1">
                    <a:lumMod val="95000"/>
                  </a:schemeClr>
                </a:solidFill>
                <a:latin typeface="+mn-lt"/>
              </a:rPr>
              <a:t>          - “</a:t>
            </a:r>
            <a:r>
              <a:rPr lang="en-US" sz="1200" dirty="0" err="1">
                <a:solidFill>
                  <a:schemeClr val="bg1">
                    <a:lumMod val="95000"/>
                  </a:schemeClr>
                </a:solidFill>
                <a:latin typeface="+mn-lt"/>
              </a:rPr>
              <a:t>pipeline_config_path</a:t>
            </a:r>
            <a:r>
              <a:rPr lang="en-US" sz="1200" dirty="0">
                <a:solidFill>
                  <a:schemeClr val="bg1">
                    <a:lumMod val="95000"/>
                  </a:schemeClr>
                </a:solidFill>
                <a:latin typeface="+mn-lt"/>
              </a:rPr>
              <a:t>” : which contain the information of </a:t>
            </a:r>
            <a:r>
              <a:rPr lang="en-US" sz="1200" dirty="0" err="1">
                <a:solidFill>
                  <a:schemeClr val="bg1">
                    <a:lumMod val="95000"/>
                  </a:schemeClr>
                </a:solidFill>
                <a:latin typeface="+mn-lt"/>
              </a:rPr>
              <a:t>number_classes</a:t>
            </a:r>
            <a:r>
              <a:rPr lang="en-US" sz="1200" dirty="0">
                <a:solidFill>
                  <a:schemeClr val="bg1">
                    <a:lumMod val="95000"/>
                  </a:schemeClr>
                </a:solidFill>
                <a:latin typeface="+mn-lt"/>
              </a:rPr>
              <a:t>, </a:t>
            </a:r>
            <a:r>
              <a:rPr lang="en-US" sz="1200" dirty="0" err="1">
                <a:solidFill>
                  <a:schemeClr val="bg1">
                    <a:lumMod val="95000"/>
                  </a:schemeClr>
                </a:solidFill>
                <a:latin typeface="+mn-lt"/>
              </a:rPr>
              <a:t>optimizer,num_of_epochs,batch_size</a:t>
            </a:r>
            <a:r>
              <a:rPr lang="en-US" sz="1200" dirty="0">
                <a:solidFill>
                  <a:schemeClr val="bg1">
                    <a:lumMod val="95000"/>
                  </a:schemeClr>
                </a:solidFill>
                <a:latin typeface="+mn-lt"/>
              </a:rPr>
              <a:t>, </a:t>
            </a:r>
            <a:r>
              <a:rPr lang="en-US" sz="1200" dirty="0" err="1">
                <a:solidFill>
                  <a:schemeClr val="bg1">
                    <a:lumMod val="95000"/>
                  </a:schemeClr>
                </a:solidFill>
                <a:latin typeface="+mn-lt"/>
              </a:rPr>
              <a:t>training_data</a:t>
            </a:r>
            <a:r>
              <a:rPr lang="en-US" sz="1200" dirty="0">
                <a:solidFill>
                  <a:schemeClr val="bg1">
                    <a:lumMod val="95000"/>
                  </a:schemeClr>
                </a:solidFill>
                <a:latin typeface="+mn-lt"/>
              </a:rPr>
              <a:t>, </a:t>
            </a:r>
            <a:r>
              <a:rPr lang="en-US" sz="1200" dirty="0" err="1">
                <a:solidFill>
                  <a:schemeClr val="bg1">
                    <a:lumMod val="95000"/>
                  </a:schemeClr>
                </a:solidFill>
                <a:latin typeface="+mn-lt"/>
              </a:rPr>
              <a:t>validatio</a:t>
            </a:r>
            <a:r>
              <a:rPr lang="en-US" sz="1200" dirty="0">
                <a:solidFill>
                  <a:schemeClr val="bg1">
                    <a:lumMod val="95000"/>
                  </a:schemeClr>
                </a:solidFill>
                <a:latin typeface="+mn-lt"/>
              </a:rPr>
              <a:t>)_data, etc.</a:t>
            </a:r>
          </a:p>
        </p:txBody>
      </p:sp>
      <p:sp>
        <p:nvSpPr>
          <p:cNvPr id="10" name="object 18">
            <a:extLst>
              <a:ext uri="{FF2B5EF4-FFF2-40B4-BE49-F238E27FC236}">
                <a16:creationId xmlns:a16="http://schemas.microsoft.com/office/drawing/2014/main" id="{005D1937-AC98-12B2-3EA0-3B1A5CB0344E}"/>
              </a:ext>
            </a:extLst>
          </p:cNvPr>
          <p:cNvSpPr txBox="1"/>
          <p:nvPr/>
        </p:nvSpPr>
        <p:spPr>
          <a:xfrm>
            <a:off x="4859909" y="3127055"/>
            <a:ext cx="84709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dirty="0">
                <a:solidFill>
                  <a:srgbClr val="FFFFFF"/>
                </a:solidFill>
                <a:latin typeface="Calibri"/>
                <a:cs typeface="Calibri"/>
              </a:rPr>
              <a:t>7</a:t>
            </a:r>
            <a:r>
              <a:rPr sz="500" spc="15" dirty="0">
                <a:solidFill>
                  <a:srgbClr val="FFFFFF"/>
                </a:solidFill>
                <a:latin typeface="Calibri"/>
                <a:cs typeface="Calibri"/>
              </a:rPr>
              <a:t> </a:t>
            </a:r>
            <a:r>
              <a:rPr sz="500" spc="65" dirty="0">
                <a:solidFill>
                  <a:srgbClr val="FFFFFF"/>
                </a:solidFill>
                <a:latin typeface="Calibri"/>
                <a:cs typeface="Calibri"/>
              </a:rPr>
              <a:t>/</a:t>
            </a:r>
            <a:r>
              <a:rPr sz="500" spc="15"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extLst>
      <p:ext uri="{BB962C8B-B14F-4D97-AF65-F5344CB8AC3E}">
        <p14:creationId xmlns:p14="http://schemas.microsoft.com/office/powerpoint/2010/main" val="207107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7D9BB1C-03BB-A6BB-C07C-FE3C1C00D755}"/>
              </a:ext>
            </a:extLst>
          </p:cNvPr>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3" name="object 4">
            <a:extLst>
              <a:ext uri="{FF2B5EF4-FFF2-40B4-BE49-F238E27FC236}">
                <a16:creationId xmlns:a16="http://schemas.microsoft.com/office/drawing/2014/main" id="{72A53B5D-CCAB-8B2B-2B16-0A9BC071182C}"/>
              </a:ext>
            </a:extLst>
          </p:cNvPr>
          <p:cNvSpPr/>
          <p:nvPr/>
        </p:nvSpPr>
        <p:spPr>
          <a:xfrm>
            <a:off x="76898" y="252437"/>
            <a:ext cx="5606415" cy="359868"/>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4" name="object 5">
            <a:extLst>
              <a:ext uri="{FF2B5EF4-FFF2-40B4-BE49-F238E27FC236}">
                <a16:creationId xmlns:a16="http://schemas.microsoft.com/office/drawing/2014/main" id="{8BA6C352-CE9C-59B2-26F7-BB71369A68CA}"/>
              </a:ext>
            </a:extLst>
          </p:cNvPr>
          <p:cNvSpPr txBox="1">
            <a:spLocks/>
          </p:cNvSpPr>
          <p:nvPr/>
        </p:nvSpPr>
        <p:spPr>
          <a:xfrm>
            <a:off x="76898" y="90643"/>
            <a:ext cx="3702000" cy="442762"/>
          </a:xfrm>
          <a:prstGeom prst="rect">
            <a:avLst/>
          </a:prstGeom>
        </p:spPr>
        <p:txBody>
          <a:bodyPr vert="horz" wrap="square" lIns="0" tIns="194640" rIns="0" bIns="0" rtlCol="0">
            <a:spAutoFit/>
          </a:bodyPr>
          <a:lstStyle>
            <a:lvl1pPr>
              <a:defRPr>
                <a:latin typeface="+mj-lt"/>
                <a:ea typeface="+mj-ea"/>
                <a:cs typeface="+mj-cs"/>
              </a:defRPr>
            </a:lvl1pPr>
          </a:lstStyle>
          <a:p>
            <a:pPr marL="31115">
              <a:spcBef>
                <a:spcPts val="95"/>
              </a:spcBef>
            </a:pPr>
            <a:r>
              <a:rPr lang="en-US" sz="1600" u="sng" dirty="0">
                <a:solidFill>
                  <a:schemeClr val="bg1"/>
                </a:solidFill>
              </a:rPr>
              <a:t>Step_2.4: Export The Model</a:t>
            </a:r>
          </a:p>
        </p:txBody>
      </p:sp>
      <p:grpSp>
        <p:nvGrpSpPr>
          <p:cNvPr id="5" name="object 11">
            <a:extLst>
              <a:ext uri="{FF2B5EF4-FFF2-40B4-BE49-F238E27FC236}">
                <a16:creationId xmlns:a16="http://schemas.microsoft.com/office/drawing/2014/main" id="{E4FDE45F-D270-EA5C-28B5-08493D831EBA}"/>
              </a:ext>
            </a:extLst>
          </p:cNvPr>
          <p:cNvGrpSpPr/>
          <p:nvPr/>
        </p:nvGrpSpPr>
        <p:grpSpPr>
          <a:xfrm>
            <a:off x="0" y="3132493"/>
            <a:ext cx="5760085" cy="107950"/>
            <a:chOff x="0" y="3132493"/>
            <a:chExt cx="5760085" cy="107950"/>
          </a:xfrm>
        </p:grpSpPr>
        <p:sp>
          <p:nvSpPr>
            <p:cNvPr id="6" name="object 12">
              <a:extLst>
                <a:ext uri="{FF2B5EF4-FFF2-40B4-BE49-F238E27FC236}">
                  <a16:creationId xmlns:a16="http://schemas.microsoft.com/office/drawing/2014/main" id="{454121F4-E67F-5CFF-C9D2-38F5DD088982}"/>
                </a:ext>
              </a:extLst>
            </p:cNvPr>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7" name="object 13">
              <a:extLst>
                <a:ext uri="{FF2B5EF4-FFF2-40B4-BE49-F238E27FC236}">
                  <a16:creationId xmlns:a16="http://schemas.microsoft.com/office/drawing/2014/main" id="{10EC35D5-DA17-9232-3303-DDD68FB873DC}"/>
                </a:ext>
              </a:extLst>
            </p:cNvPr>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8" name="object 14">
              <a:extLst>
                <a:ext uri="{FF2B5EF4-FFF2-40B4-BE49-F238E27FC236}">
                  <a16:creationId xmlns:a16="http://schemas.microsoft.com/office/drawing/2014/main" id="{09EB066B-BFBD-9782-FF9E-F3AD147E8885}"/>
                </a:ext>
              </a:extLst>
            </p:cNvPr>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9" name="object 15">
            <a:extLst>
              <a:ext uri="{FF2B5EF4-FFF2-40B4-BE49-F238E27FC236}">
                <a16:creationId xmlns:a16="http://schemas.microsoft.com/office/drawing/2014/main" id="{99454391-A6B3-BD51-A843-844A85F3CB0A}"/>
              </a:ext>
            </a:extLst>
          </p:cNvPr>
          <p:cNvSpPr txBox="1"/>
          <p:nvPr/>
        </p:nvSpPr>
        <p:spPr>
          <a:xfrm>
            <a:off x="308429" y="959547"/>
            <a:ext cx="4567809" cy="1866537"/>
          </a:xfrm>
          <a:prstGeom prst="rect">
            <a:avLst/>
          </a:prstGeom>
        </p:spPr>
        <p:txBody>
          <a:bodyPr vert="horz" wrap="square" lIns="0" tIns="1968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After training is completed we need to export the model for inference</a:t>
            </a:r>
          </a:p>
          <a:p>
            <a:pPr marL="171450" indent="-171450">
              <a:buFont typeface="Wingdings" panose="05000000000000000000" pitchFamily="2" charset="2"/>
              <a:buChar char="§"/>
            </a:pPr>
            <a:r>
              <a:rPr lang="en-US" sz="1200" dirty="0">
                <a:solidFill>
                  <a:schemeClr val="bg1">
                    <a:lumMod val="95000"/>
                  </a:schemeClr>
                </a:solidFill>
                <a:latin typeface="+mn-lt"/>
              </a:rPr>
              <a:t>For exporting run the file: “exporter_main_v2.py” from /content/drive/</a:t>
            </a:r>
            <a:r>
              <a:rPr lang="en-US" sz="1200" dirty="0" err="1">
                <a:solidFill>
                  <a:schemeClr val="bg1">
                    <a:lumMod val="95000"/>
                  </a:schemeClr>
                </a:solidFill>
                <a:latin typeface="+mn-lt"/>
              </a:rPr>
              <a:t>MyDrive</a:t>
            </a:r>
            <a:r>
              <a:rPr lang="en-US" sz="1200" dirty="0">
                <a:solidFill>
                  <a:schemeClr val="bg1">
                    <a:lumMod val="95000"/>
                  </a:schemeClr>
                </a:solidFill>
                <a:latin typeface="+mn-lt"/>
              </a:rPr>
              <a:t>/</a:t>
            </a:r>
            <a:r>
              <a:rPr lang="en-US" sz="1200" dirty="0" err="1">
                <a:solidFill>
                  <a:schemeClr val="bg1">
                    <a:lumMod val="95000"/>
                  </a:schemeClr>
                </a:solidFill>
                <a:latin typeface="+mn-lt"/>
              </a:rPr>
              <a:t>Colab_Notebooks</a:t>
            </a:r>
            <a:r>
              <a:rPr lang="en-US" sz="1200" dirty="0">
                <a:solidFill>
                  <a:schemeClr val="bg1">
                    <a:lumMod val="95000"/>
                  </a:schemeClr>
                </a:solidFill>
                <a:latin typeface="+mn-lt"/>
              </a:rPr>
              <a:t>/</a:t>
            </a:r>
            <a:r>
              <a:rPr lang="en-US" sz="1200" dirty="0" err="1">
                <a:solidFill>
                  <a:schemeClr val="bg1">
                    <a:lumMod val="95000"/>
                  </a:schemeClr>
                </a:solidFill>
                <a:latin typeface="+mn-lt"/>
              </a:rPr>
              <a:t>ML_Work</a:t>
            </a:r>
            <a:r>
              <a:rPr lang="en-US" sz="1200" dirty="0">
                <a:solidFill>
                  <a:schemeClr val="bg1">
                    <a:lumMod val="95000"/>
                  </a:schemeClr>
                </a:solidFill>
                <a:latin typeface="+mn-lt"/>
              </a:rPr>
              <a:t>/</a:t>
            </a:r>
            <a:r>
              <a:rPr lang="en-US" sz="1200" dirty="0" err="1">
                <a:solidFill>
                  <a:schemeClr val="bg1">
                    <a:lumMod val="95000"/>
                  </a:schemeClr>
                </a:solidFill>
                <a:latin typeface="+mn-lt"/>
              </a:rPr>
              <a:t>license_Plate_detection</a:t>
            </a:r>
            <a:r>
              <a:rPr lang="en-US" sz="1200" dirty="0">
                <a:solidFill>
                  <a:schemeClr val="bg1">
                    <a:lumMod val="95000"/>
                  </a:schemeClr>
                </a:solidFill>
                <a:latin typeface="+mn-lt"/>
              </a:rPr>
              <a:t>/</a:t>
            </a:r>
            <a:r>
              <a:rPr lang="en-US" sz="1200" dirty="0" err="1">
                <a:solidFill>
                  <a:schemeClr val="bg1">
                    <a:lumMod val="95000"/>
                  </a:schemeClr>
                </a:solidFill>
                <a:latin typeface="+mn-lt"/>
              </a:rPr>
              <a:t>tf_od</a:t>
            </a:r>
            <a:r>
              <a:rPr lang="en-US" sz="1200" dirty="0">
                <a:solidFill>
                  <a:schemeClr val="bg1">
                    <a:lumMod val="95000"/>
                  </a:schemeClr>
                </a:solidFill>
                <a:latin typeface="+mn-lt"/>
              </a:rPr>
              <a:t>/models/research/</a:t>
            </a:r>
            <a:r>
              <a:rPr lang="en-US" sz="1200" dirty="0" err="1">
                <a:solidFill>
                  <a:schemeClr val="bg1">
                    <a:lumMod val="95000"/>
                  </a:schemeClr>
                </a:solidFill>
                <a:latin typeface="+mn-lt"/>
              </a:rPr>
              <a:t>object_detection</a:t>
            </a:r>
            <a:r>
              <a:rPr lang="en-US" sz="1200" dirty="0">
                <a:solidFill>
                  <a:schemeClr val="bg1">
                    <a:lumMod val="95000"/>
                  </a:schemeClr>
                </a:solidFill>
                <a:latin typeface="+mn-lt"/>
              </a:rPr>
              <a:t>/</a:t>
            </a:r>
          </a:p>
          <a:p>
            <a:pPr marL="171450" indent="-171450">
              <a:buFont typeface="Wingdings" panose="05000000000000000000" pitchFamily="2" charset="2"/>
              <a:buChar char="§"/>
            </a:pPr>
            <a:r>
              <a:rPr lang="en-US" sz="1200" dirty="0">
                <a:solidFill>
                  <a:schemeClr val="bg1">
                    <a:lumMod val="95000"/>
                  </a:schemeClr>
                </a:solidFill>
                <a:latin typeface="+mn-lt"/>
              </a:rPr>
              <a:t>This file require:</a:t>
            </a:r>
          </a:p>
          <a:p>
            <a:r>
              <a:rPr lang="en-US" sz="1200" dirty="0">
                <a:solidFill>
                  <a:schemeClr val="bg1">
                    <a:lumMod val="95000"/>
                  </a:schemeClr>
                </a:solidFill>
                <a:latin typeface="+mn-lt"/>
              </a:rPr>
              <a:t>       - </a:t>
            </a:r>
            <a:r>
              <a:rPr lang="en-US" sz="1200" dirty="0" err="1">
                <a:solidFill>
                  <a:schemeClr val="bg1">
                    <a:lumMod val="95000"/>
                  </a:schemeClr>
                </a:solidFill>
                <a:latin typeface="+mn-lt"/>
              </a:rPr>
              <a:t>Trained_checkpoint_dit</a:t>
            </a:r>
            <a:endParaRPr lang="en-US" sz="1200" dirty="0">
              <a:solidFill>
                <a:schemeClr val="bg1">
                  <a:lumMod val="95000"/>
                </a:schemeClr>
              </a:solidFill>
              <a:latin typeface="+mn-lt"/>
            </a:endParaRPr>
          </a:p>
          <a:p>
            <a:r>
              <a:rPr lang="en-US" sz="1200" dirty="0">
                <a:solidFill>
                  <a:schemeClr val="bg1">
                    <a:lumMod val="95000"/>
                  </a:schemeClr>
                </a:solidFill>
                <a:latin typeface="+mn-lt"/>
              </a:rPr>
              <a:t>       - </a:t>
            </a:r>
            <a:r>
              <a:rPr lang="en-US" sz="1200" dirty="0" err="1">
                <a:solidFill>
                  <a:schemeClr val="bg1">
                    <a:lumMod val="95000"/>
                  </a:schemeClr>
                </a:solidFill>
                <a:latin typeface="+mn-lt"/>
              </a:rPr>
              <a:t>Output_dir</a:t>
            </a:r>
            <a:r>
              <a:rPr lang="en-US" sz="1200" dirty="0">
                <a:solidFill>
                  <a:schemeClr val="bg1">
                    <a:lumMod val="95000"/>
                  </a:schemeClr>
                </a:solidFill>
                <a:latin typeface="+mn-lt"/>
              </a:rPr>
              <a:t> for exporting model</a:t>
            </a:r>
          </a:p>
          <a:p>
            <a:r>
              <a:rPr lang="en-US" sz="1200" dirty="0">
                <a:solidFill>
                  <a:schemeClr val="bg1">
                    <a:lumMod val="95000"/>
                  </a:schemeClr>
                </a:solidFill>
                <a:latin typeface="+mn-lt"/>
              </a:rPr>
              <a:t>       - Pipeline configuration path</a:t>
            </a:r>
          </a:p>
          <a:p>
            <a:pPr marL="171450" indent="-171450">
              <a:buFont typeface="Wingdings" panose="05000000000000000000" pitchFamily="2" charset="2"/>
              <a:buChar char="§"/>
            </a:pPr>
            <a:r>
              <a:rPr lang="en-US" sz="1200" dirty="0">
                <a:solidFill>
                  <a:schemeClr val="bg1">
                    <a:lumMod val="95000"/>
                  </a:schemeClr>
                </a:solidFill>
                <a:latin typeface="+mn-lt"/>
              </a:rPr>
              <a:t>After model is save we are ready to use for inference</a:t>
            </a:r>
          </a:p>
          <a:p>
            <a:pPr marL="171450" indent="-171450">
              <a:buFont typeface="Wingdings" panose="05000000000000000000" pitchFamily="2" charset="2"/>
              <a:buChar char="§"/>
            </a:pPr>
            <a:endParaRPr lang="en-US" sz="1200" dirty="0">
              <a:solidFill>
                <a:schemeClr val="bg1">
                  <a:lumMod val="95000"/>
                </a:schemeClr>
              </a:solidFill>
              <a:latin typeface="+mn-lt"/>
            </a:endParaRPr>
          </a:p>
        </p:txBody>
      </p:sp>
      <p:sp>
        <p:nvSpPr>
          <p:cNvPr id="10" name="object 18">
            <a:extLst>
              <a:ext uri="{FF2B5EF4-FFF2-40B4-BE49-F238E27FC236}">
                <a16:creationId xmlns:a16="http://schemas.microsoft.com/office/drawing/2014/main" id="{3B6EADBC-EAD8-30EA-2668-C03566367E5A}"/>
              </a:ext>
            </a:extLst>
          </p:cNvPr>
          <p:cNvSpPr txBox="1"/>
          <p:nvPr/>
        </p:nvSpPr>
        <p:spPr>
          <a:xfrm>
            <a:off x="4859909" y="3127055"/>
            <a:ext cx="847090"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dirty="0">
                <a:solidFill>
                  <a:srgbClr val="FFFFFF"/>
                </a:solidFill>
                <a:latin typeface="Calibri"/>
                <a:cs typeface="Calibri"/>
              </a:rPr>
              <a:t>8</a:t>
            </a:r>
            <a:r>
              <a:rPr sz="500" spc="65" dirty="0">
                <a:solidFill>
                  <a:srgbClr val="FFFFFF"/>
                </a:solidFill>
                <a:latin typeface="Calibri"/>
                <a:cs typeface="Calibri"/>
              </a:rPr>
              <a:t>/</a:t>
            </a:r>
            <a:r>
              <a:rPr sz="500" spc="15"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extLst>
      <p:ext uri="{BB962C8B-B14F-4D97-AF65-F5344CB8AC3E}">
        <p14:creationId xmlns:p14="http://schemas.microsoft.com/office/powerpoint/2010/main" val="109232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80004" y="25"/>
            <a:ext cx="2880360" cy="137795"/>
          </a:xfrm>
          <a:custGeom>
            <a:avLst/>
            <a:gdLst/>
            <a:ahLst/>
            <a:cxnLst/>
            <a:rect l="l" t="t" r="r" b="b"/>
            <a:pathLst>
              <a:path w="2880360" h="137795">
                <a:moveTo>
                  <a:pt x="2880004" y="0"/>
                </a:moveTo>
                <a:lnTo>
                  <a:pt x="0" y="0"/>
                </a:lnTo>
                <a:lnTo>
                  <a:pt x="0" y="137312"/>
                </a:lnTo>
                <a:lnTo>
                  <a:pt x="2880004" y="137312"/>
                </a:lnTo>
                <a:lnTo>
                  <a:pt x="2880004" y="0"/>
                </a:lnTo>
                <a:close/>
              </a:path>
            </a:pathLst>
          </a:custGeom>
          <a:solidFill>
            <a:srgbClr val="9E0303"/>
          </a:solidFill>
        </p:spPr>
        <p:txBody>
          <a:bodyPr wrap="square" lIns="0" tIns="0" rIns="0" bIns="0" rtlCol="0"/>
          <a:lstStyle/>
          <a:p>
            <a:endParaRPr/>
          </a:p>
        </p:txBody>
      </p:sp>
      <p:sp>
        <p:nvSpPr>
          <p:cNvPr id="4" name="object 4"/>
          <p:cNvSpPr/>
          <p:nvPr/>
        </p:nvSpPr>
        <p:spPr>
          <a:xfrm>
            <a:off x="76898" y="324725"/>
            <a:ext cx="5606415" cy="331142"/>
          </a:xfrm>
          <a:custGeom>
            <a:avLst/>
            <a:gdLst/>
            <a:ahLst/>
            <a:cxnLst/>
            <a:rect l="l" t="t" r="r" b="b"/>
            <a:pathLst>
              <a:path w="5606415" h="250825">
                <a:moveTo>
                  <a:pt x="0" y="250748"/>
                </a:moveTo>
                <a:lnTo>
                  <a:pt x="5606211" y="250748"/>
                </a:lnTo>
                <a:lnTo>
                  <a:pt x="5606211" y="0"/>
                </a:lnTo>
                <a:lnTo>
                  <a:pt x="0" y="0"/>
                </a:lnTo>
                <a:lnTo>
                  <a:pt x="0" y="250748"/>
                </a:lnTo>
                <a:close/>
              </a:path>
            </a:pathLst>
          </a:custGeom>
          <a:solidFill>
            <a:srgbClr val="760202"/>
          </a:solidFill>
        </p:spPr>
        <p:txBody>
          <a:bodyPr wrap="square" lIns="0" tIns="0" rIns="0" bIns="0" rtlCol="0"/>
          <a:lstStyle/>
          <a:p>
            <a:endParaRPr dirty="0"/>
          </a:p>
        </p:txBody>
      </p:sp>
      <p:sp>
        <p:nvSpPr>
          <p:cNvPr id="5" name="object 5"/>
          <p:cNvSpPr txBox="1">
            <a:spLocks noGrp="1"/>
          </p:cNvSpPr>
          <p:nvPr>
            <p:ph type="title"/>
          </p:nvPr>
        </p:nvSpPr>
        <p:spPr>
          <a:xfrm>
            <a:off x="76898" y="137302"/>
            <a:ext cx="2811259" cy="442762"/>
          </a:xfrm>
          <a:prstGeom prst="rect">
            <a:avLst/>
          </a:prstGeom>
        </p:spPr>
        <p:txBody>
          <a:bodyPr vert="horz" wrap="square" lIns="0" tIns="194640" rIns="0" bIns="0" rtlCol="0">
            <a:spAutoFit/>
          </a:bodyPr>
          <a:lstStyle/>
          <a:p>
            <a:pPr marL="31115">
              <a:lnSpc>
                <a:spcPct val="100000"/>
              </a:lnSpc>
              <a:spcBef>
                <a:spcPts val="95"/>
              </a:spcBef>
            </a:pPr>
            <a:r>
              <a:rPr lang="en-US" sz="1600" u="sng" dirty="0"/>
              <a:t>Step_3: Inference</a:t>
            </a:r>
          </a:p>
        </p:txBody>
      </p:sp>
      <p:sp>
        <p:nvSpPr>
          <p:cNvPr id="10" name="object 10"/>
          <p:cNvSpPr txBox="1"/>
          <p:nvPr/>
        </p:nvSpPr>
        <p:spPr>
          <a:xfrm>
            <a:off x="348531" y="1165225"/>
            <a:ext cx="5079251" cy="1091581"/>
          </a:xfrm>
          <a:prstGeom prst="rect">
            <a:avLst/>
          </a:prstGeom>
        </p:spPr>
        <p:txBody>
          <a:bodyPr vert="horz" wrap="square" lIns="0" tIns="12065" rIns="0" bIns="0" rtlCol="0">
            <a:spAutoFit/>
          </a:bodyPr>
          <a:lstStyle/>
          <a:p>
            <a:pPr marL="171450" indent="-171450">
              <a:buFont typeface="Wingdings" panose="05000000000000000000" pitchFamily="2" charset="2"/>
              <a:buChar char="§"/>
            </a:pPr>
            <a:r>
              <a:rPr lang="en-US" sz="1200" dirty="0">
                <a:solidFill>
                  <a:schemeClr val="bg1">
                    <a:lumMod val="95000"/>
                  </a:schemeClr>
                </a:solidFill>
                <a:latin typeface="+mn-lt"/>
              </a:rPr>
              <a:t>For inference we need model and input Image</a:t>
            </a:r>
          </a:p>
          <a:p>
            <a:pPr marL="171450" indent="-171450">
              <a:buFont typeface="Wingdings" panose="05000000000000000000" pitchFamily="2" charset="2"/>
              <a:buChar char="§"/>
            </a:pPr>
            <a:r>
              <a:rPr lang="en-US" sz="1200" dirty="0">
                <a:solidFill>
                  <a:schemeClr val="bg1">
                    <a:lumMod val="95000"/>
                  </a:schemeClr>
                </a:solidFill>
                <a:latin typeface="+mn-lt"/>
              </a:rPr>
              <a:t>First load the model and build the detection function</a:t>
            </a:r>
          </a:p>
          <a:p>
            <a:pPr marL="171450" indent="-171450">
              <a:buFont typeface="Wingdings" panose="05000000000000000000" pitchFamily="2" charset="2"/>
              <a:buChar char="§"/>
            </a:pPr>
            <a:r>
              <a:rPr lang="en-US" sz="1200" dirty="0">
                <a:solidFill>
                  <a:schemeClr val="bg1">
                    <a:lumMod val="95000"/>
                  </a:schemeClr>
                </a:solidFill>
                <a:latin typeface="+mn-lt"/>
              </a:rPr>
              <a:t>Add the </a:t>
            </a:r>
            <a:r>
              <a:rPr lang="en-US" sz="1200" dirty="0" err="1">
                <a:solidFill>
                  <a:schemeClr val="bg1">
                    <a:lumMod val="95000"/>
                  </a:schemeClr>
                </a:solidFill>
                <a:latin typeface="+mn-lt"/>
              </a:rPr>
              <a:t>labels_file</a:t>
            </a:r>
            <a:r>
              <a:rPr lang="en-US" sz="1200" dirty="0">
                <a:solidFill>
                  <a:schemeClr val="bg1">
                    <a:lumMod val="95000"/>
                  </a:schemeClr>
                </a:solidFill>
                <a:latin typeface="+mn-lt"/>
              </a:rPr>
              <a:t> so that the model know what it detected</a:t>
            </a:r>
          </a:p>
          <a:p>
            <a:pPr marL="171450" indent="-171450">
              <a:buFont typeface="Wingdings" panose="05000000000000000000" pitchFamily="2" charset="2"/>
              <a:buChar char="§"/>
            </a:pPr>
            <a:r>
              <a:rPr lang="en-US" sz="1200" dirty="0">
                <a:solidFill>
                  <a:schemeClr val="bg1">
                    <a:lumMod val="95000"/>
                  </a:schemeClr>
                </a:solidFill>
                <a:latin typeface="+mn-lt"/>
              </a:rPr>
              <a:t>Load the image and give to model to detect</a:t>
            </a:r>
          </a:p>
          <a:p>
            <a:pPr marL="171450" indent="-171450">
              <a:buFont typeface="Wingdings" panose="05000000000000000000" pitchFamily="2" charset="2"/>
              <a:buChar char="§"/>
            </a:pPr>
            <a:r>
              <a:rPr lang="en-US" sz="1200" dirty="0">
                <a:solidFill>
                  <a:schemeClr val="bg1">
                    <a:lumMod val="95000"/>
                  </a:schemeClr>
                </a:solidFill>
                <a:latin typeface="+mn-lt"/>
              </a:rPr>
              <a:t>Then use the CV function to plot the detection</a:t>
            </a:r>
          </a:p>
          <a:p>
            <a:pPr marL="12700">
              <a:lnSpc>
                <a:spcPts val="1180"/>
              </a:lnSpc>
            </a:pPr>
            <a:endParaRPr sz="1200" dirty="0">
              <a:solidFill>
                <a:schemeClr val="bg1">
                  <a:lumMod val="95000"/>
                </a:schemeClr>
              </a:solidFill>
              <a:latin typeface="+mn-lt"/>
              <a:cs typeface="Calibri"/>
            </a:endParaRPr>
          </a:p>
        </p:txBody>
      </p:sp>
      <p:grpSp>
        <p:nvGrpSpPr>
          <p:cNvPr id="11" name="object 11"/>
          <p:cNvGrpSpPr/>
          <p:nvPr/>
        </p:nvGrpSpPr>
        <p:grpSpPr>
          <a:xfrm>
            <a:off x="0" y="3132493"/>
            <a:ext cx="5760085" cy="107950"/>
            <a:chOff x="0" y="3132493"/>
            <a:chExt cx="5760085" cy="107950"/>
          </a:xfrm>
        </p:grpSpPr>
        <p:sp>
          <p:nvSpPr>
            <p:cNvPr id="12" name="object 12"/>
            <p:cNvSpPr/>
            <p:nvPr/>
          </p:nvSpPr>
          <p:spPr>
            <a:xfrm>
              <a:off x="0" y="3132493"/>
              <a:ext cx="1440180" cy="107950"/>
            </a:xfrm>
            <a:custGeom>
              <a:avLst/>
              <a:gdLst/>
              <a:ahLst/>
              <a:cxnLst/>
              <a:rect l="l" t="t" r="r" b="b"/>
              <a:pathLst>
                <a:path w="1440180" h="107950">
                  <a:moveTo>
                    <a:pt x="1440002" y="0"/>
                  </a:moveTo>
                  <a:lnTo>
                    <a:pt x="0" y="0"/>
                  </a:lnTo>
                  <a:lnTo>
                    <a:pt x="0" y="107530"/>
                  </a:lnTo>
                  <a:lnTo>
                    <a:pt x="1440002" y="107530"/>
                  </a:lnTo>
                  <a:lnTo>
                    <a:pt x="1440002" y="0"/>
                  </a:lnTo>
                  <a:close/>
                </a:path>
              </a:pathLst>
            </a:custGeom>
            <a:solidFill>
              <a:srgbClr val="4F0101"/>
            </a:solidFill>
          </p:spPr>
          <p:txBody>
            <a:bodyPr wrap="square" lIns="0" tIns="0" rIns="0" bIns="0" rtlCol="0"/>
            <a:lstStyle/>
            <a:p>
              <a:endParaRPr/>
            </a:p>
          </p:txBody>
        </p:sp>
        <p:sp>
          <p:nvSpPr>
            <p:cNvPr id="13" name="object 13"/>
            <p:cNvSpPr/>
            <p:nvPr/>
          </p:nvSpPr>
          <p:spPr>
            <a:xfrm>
              <a:off x="1440002" y="3132493"/>
              <a:ext cx="2880360" cy="107950"/>
            </a:xfrm>
            <a:custGeom>
              <a:avLst/>
              <a:gdLst/>
              <a:ahLst/>
              <a:cxnLst/>
              <a:rect l="l" t="t" r="r" b="b"/>
              <a:pathLst>
                <a:path w="2880360" h="107950">
                  <a:moveTo>
                    <a:pt x="2880004" y="0"/>
                  </a:moveTo>
                  <a:lnTo>
                    <a:pt x="0" y="0"/>
                  </a:lnTo>
                  <a:lnTo>
                    <a:pt x="0" y="107530"/>
                  </a:lnTo>
                  <a:lnTo>
                    <a:pt x="2880004" y="107530"/>
                  </a:lnTo>
                  <a:lnTo>
                    <a:pt x="2880004" y="0"/>
                  </a:lnTo>
                  <a:close/>
                </a:path>
              </a:pathLst>
            </a:custGeom>
            <a:solidFill>
              <a:srgbClr val="760202"/>
            </a:solidFill>
          </p:spPr>
          <p:txBody>
            <a:bodyPr wrap="square" lIns="0" tIns="0" rIns="0" bIns="0" rtlCol="0"/>
            <a:lstStyle/>
            <a:p>
              <a:endParaRPr/>
            </a:p>
          </p:txBody>
        </p:sp>
        <p:sp>
          <p:nvSpPr>
            <p:cNvPr id="14" name="object 14"/>
            <p:cNvSpPr/>
            <p:nvPr/>
          </p:nvSpPr>
          <p:spPr>
            <a:xfrm>
              <a:off x="4319994" y="3132493"/>
              <a:ext cx="1440180" cy="107950"/>
            </a:xfrm>
            <a:custGeom>
              <a:avLst/>
              <a:gdLst/>
              <a:ahLst/>
              <a:cxnLst/>
              <a:rect l="l" t="t" r="r" b="b"/>
              <a:pathLst>
                <a:path w="1440179" h="107950">
                  <a:moveTo>
                    <a:pt x="1440002" y="0"/>
                  </a:moveTo>
                  <a:lnTo>
                    <a:pt x="0" y="0"/>
                  </a:lnTo>
                  <a:lnTo>
                    <a:pt x="0" y="107530"/>
                  </a:lnTo>
                  <a:lnTo>
                    <a:pt x="1440002" y="107530"/>
                  </a:lnTo>
                  <a:lnTo>
                    <a:pt x="1440002" y="0"/>
                  </a:lnTo>
                  <a:close/>
                </a:path>
              </a:pathLst>
            </a:custGeom>
            <a:solidFill>
              <a:srgbClr val="9E0303"/>
            </a:solidFill>
          </p:spPr>
          <p:txBody>
            <a:bodyPr wrap="square" lIns="0" tIns="0" rIns="0" bIns="0" rtlCol="0"/>
            <a:lstStyle/>
            <a:p>
              <a:endParaRPr/>
            </a:p>
          </p:txBody>
        </p:sp>
      </p:grpSp>
      <p:sp>
        <p:nvSpPr>
          <p:cNvPr id="18" name="object 18"/>
          <p:cNvSpPr txBox="1"/>
          <p:nvPr/>
        </p:nvSpPr>
        <p:spPr>
          <a:xfrm>
            <a:off x="4859146" y="3127055"/>
            <a:ext cx="847725" cy="93615"/>
          </a:xfrm>
          <a:prstGeom prst="rect">
            <a:avLst/>
          </a:prstGeom>
        </p:spPr>
        <p:txBody>
          <a:bodyPr vert="horz" wrap="square" lIns="0" tIns="16510" rIns="0" bIns="0" rtlCol="0">
            <a:spAutoFit/>
          </a:bodyPr>
          <a:lstStyle/>
          <a:p>
            <a:pPr marL="12700">
              <a:lnSpc>
                <a:spcPct val="100000"/>
              </a:lnSpc>
              <a:spcBef>
                <a:spcPts val="130"/>
              </a:spcBef>
              <a:tabLst>
                <a:tab pos="674370" algn="l"/>
              </a:tabLst>
            </a:pPr>
            <a:r>
              <a:rPr sz="500" dirty="0">
                <a:solidFill>
                  <a:srgbClr val="FFFFFF"/>
                </a:solidFill>
                <a:latin typeface="Calibri"/>
                <a:cs typeface="Calibri"/>
              </a:rPr>
              <a:t>	</a:t>
            </a:r>
            <a:r>
              <a:rPr lang="en-US" sz="500" spc="15" dirty="0">
                <a:solidFill>
                  <a:srgbClr val="FFFFFF"/>
                </a:solidFill>
                <a:latin typeface="Calibri"/>
                <a:cs typeface="Calibri"/>
              </a:rPr>
              <a:t>9</a:t>
            </a:r>
            <a:r>
              <a:rPr sz="500" spc="65" dirty="0">
                <a:solidFill>
                  <a:srgbClr val="FFFFFF"/>
                </a:solidFill>
                <a:latin typeface="Calibri"/>
                <a:cs typeface="Calibri"/>
              </a:rPr>
              <a:t>/</a:t>
            </a:r>
            <a:r>
              <a:rPr sz="500" spc="20" dirty="0">
                <a:solidFill>
                  <a:srgbClr val="FFFFFF"/>
                </a:solidFill>
                <a:latin typeface="Calibri"/>
                <a:cs typeface="Calibri"/>
              </a:rPr>
              <a:t> </a:t>
            </a:r>
            <a:r>
              <a:rPr lang="en-US" sz="500" spc="-25" dirty="0">
                <a:solidFill>
                  <a:srgbClr val="FFFFFF"/>
                </a:solidFill>
                <a:latin typeface="Calibri"/>
                <a:cs typeface="Calibri"/>
              </a:rPr>
              <a:t>14</a:t>
            </a:r>
            <a:endParaRPr sz="500" dirty="0">
              <a:latin typeface="Calibri"/>
              <a:cs typeface="Calibri"/>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1048</Words>
  <Application>Microsoft Office PowerPoint</Application>
  <PresentationFormat>Custom</PresentationFormat>
  <Paragraphs>102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Trebuchet MS</vt:lpstr>
      <vt:lpstr>Wingdings</vt:lpstr>
      <vt:lpstr>Office Theme</vt:lpstr>
      <vt:lpstr>PowerPoint Presentation</vt:lpstr>
      <vt:lpstr>Overview </vt:lpstr>
      <vt:lpstr>Table of Content</vt:lpstr>
      <vt:lpstr>Step_2: Training model</vt:lpstr>
      <vt:lpstr>PowerPoint Presentation</vt:lpstr>
      <vt:lpstr>Step_2.2: Download pre-trained Model for transfer-learning</vt:lpstr>
      <vt:lpstr>PowerPoint Presentation</vt:lpstr>
      <vt:lpstr>PowerPoint Presentation</vt:lpstr>
      <vt:lpstr>Step_3: Inference</vt:lpstr>
      <vt:lpstr>Step_4: Optical Character Recognition (OCR)</vt:lpstr>
      <vt:lpstr>Popular Use Cases of the Automated Vehicle Number Plate Detection System </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Influence Maximization in Graphs - CPT S 553: Graph Theory Final Project</dc:title>
  <dc:creator>Reet Barik </dc:creator>
  <cp:lastModifiedBy>Patel, Ivani Vijaykumar</cp:lastModifiedBy>
  <cp:revision>6</cp:revision>
  <dcterms:created xsi:type="dcterms:W3CDTF">2022-12-15T07:08:11Z</dcterms:created>
  <dcterms:modified xsi:type="dcterms:W3CDTF">2022-12-16T02:30:03Z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2020-12-16T00:00:00Z</vt:filetime>
  </property>
  <property fmtid="{D5CDD505-2E9C-101B-9397-08002B2CF9AE}" pid="3" name="Creator">
    <vt:lpwstr>LaTeX with Beamer class</vt:lpwstr>
  </property>
  <property fmtid="{D5CDD505-2E9C-101B-9397-08002B2CF9AE}" pid="4" name="Producer">
    <vt:lpwstr>xdvipdfmx (20190225)</vt:lpwstr>
  </property>
  <property fmtid="{D5CDD505-2E9C-101B-9397-08002B2CF9AE}" pid="5" name="LastSaved">
    <vt:filetime>2020-12-16T00:00:00Z</vt:filetime>
  </property>
</Properties>
</file>