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8" r:id="rId3"/>
    <p:sldId id="260" r:id="rId4"/>
    <p:sldId id="261" r:id="rId5"/>
    <p:sldId id="262" r:id="rId6"/>
    <p:sldId id="263" r:id="rId7"/>
    <p:sldId id="264" r:id="rId8"/>
    <p:sldId id="272" r:id="rId9"/>
    <p:sldId id="265" r:id="rId10"/>
    <p:sldId id="267"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48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12/15/2022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671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31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88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12/15/2022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435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81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10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504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15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432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09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12/15/2022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9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12/15/2022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1808301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3D numbers in white and orange">
            <a:extLst>
              <a:ext uri="{FF2B5EF4-FFF2-40B4-BE49-F238E27FC236}">
                <a16:creationId xmlns:a16="http://schemas.microsoft.com/office/drawing/2014/main" id="{15F4B430-7E47-BEEA-EAF1-71652EE92460}"/>
              </a:ext>
            </a:extLst>
          </p:cNvPr>
          <p:cNvPicPr>
            <a:picLocks noChangeAspect="1"/>
          </p:cNvPicPr>
          <p:nvPr/>
        </p:nvPicPr>
        <p:blipFill rotWithShape="1">
          <a:blip r:embed="rId2">
            <a:alphaModFix amt="55000"/>
          </a:blip>
          <a:srcRect/>
          <a:stretch/>
        </p:blipFill>
        <p:spPr>
          <a:xfrm>
            <a:off x="20" y="10"/>
            <a:ext cx="12191980" cy="6857989"/>
          </a:xfrm>
          <a:prstGeom prst="rect">
            <a:avLst/>
          </a:prstGeom>
        </p:spPr>
      </p:pic>
      <p:sp>
        <p:nvSpPr>
          <p:cNvPr id="97" name="Oval 96">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D1D185-8E2E-99FA-0A04-22B6575FA63C}"/>
              </a:ext>
            </a:extLst>
          </p:cNvPr>
          <p:cNvSpPr>
            <a:spLocks noGrp="1"/>
          </p:cNvSpPr>
          <p:nvPr>
            <p:ph type="ctrTitle"/>
          </p:nvPr>
        </p:nvSpPr>
        <p:spPr>
          <a:xfrm>
            <a:off x="3577192" y="1398789"/>
            <a:ext cx="5037616" cy="2907602"/>
          </a:xfrm>
        </p:spPr>
        <p:txBody>
          <a:bodyPr>
            <a:normAutofit/>
          </a:bodyPr>
          <a:lstStyle/>
          <a:p>
            <a:r>
              <a:rPr lang="en-US" sz="4700" b="1" dirty="0">
                <a:ln w="0"/>
                <a:solidFill>
                  <a:srgbClr val="FFC000"/>
                </a:solidFill>
              </a:rPr>
              <a:t>Sudoku Game Plan Utilizing Graph Coloring</a:t>
            </a:r>
            <a:br>
              <a:rPr lang="en-US" sz="4700" b="1" dirty="0">
                <a:ln w="0"/>
                <a:solidFill>
                  <a:srgbClr val="FFC000"/>
                </a:solidFill>
              </a:rPr>
            </a:br>
            <a:endParaRPr lang="en-US" sz="4700" b="1" dirty="0">
              <a:solidFill>
                <a:srgbClr val="FFC000"/>
              </a:solidFill>
            </a:endParaRPr>
          </a:p>
        </p:txBody>
      </p:sp>
      <p:sp>
        <p:nvSpPr>
          <p:cNvPr id="3" name="Subtitle 2">
            <a:extLst>
              <a:ext uri="{FF2B5EF4-FFF2-40B4-BE49-F238E27FC236}">
                <a16:creationId xmlns:a16="http://schemas.microsoft.com/office/drawing/2014/main" id="{99D913FC-CC0C-CBCD-56C5-4F7C01510E01}"/>
              </a:ext>
            </a:extLst>
          </p:cNvPr>
          <p:cNvSpPr>
            <a:spLocks noGrp="1"/>
          </p:cNvSpPr>
          <p:nvPr>
            <p:ph type="subTitle" idx="1"/>
          </p:nvPr>
        </p:nvSpPr>
        <p:spPr>
          <a:xfrm>
            <a:off x="3577192" y="4609860"/>
            <a:ext cx="5037616" cy="1152819"/>
          </a:xfrm>
        </p:spPr>
        <p:txBody>
          <a:bodyPr>
            <a:normAutofit/>
          </a:bodyPr>
          <a:lstStyle/>
          <a:p>
            <a:r>
              <a:rPr lang="en-US" dirty="0">
                <a:solidFill>
                  <a:schemeClr val="accent3">
                    <a:lumMod val="75000"/>
                  </a:schemeClr>
                </a:solidFill>
              </a:rPr>
              <a:t>By:</a:t>
            </a:r>
          </a:p>
          <a:p>
            <a:r>
              <a:rPr lang="en-US" dirty="0">
                <a:solidFill>
                  <a:schemeClr val="accent3">
                    <a:lumMod val="75000"/>
                  </a:schemeClr>
                </a:solidFill>
              </a:rPr>
              <a:t>Ivani Patel</a:t>
            </a:r>
          </a:p>
        </p:txBody>
      </p:sp>
      <p:sp>
        <p:nvSpPr>
          <p:cNvPr id="99" name="Arc 98">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34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4182F91-0A30-EE7B-1D9D-E32EF29995C6}"/>
              </a:ext>
            </a:extLst>
          </p:cNvPr>
          <p:cNvSpPr>
            <a:spLocks noGrp="1"/>
          </p:cNvSpPr>
          <p:nvPr>
            <p:ph idx="1"/>
          </p:nvPr>
        </p:nvSpPr>
        <p:spPr>
          <a:xfrm>
            <a:off x="838200" y="591344"/>
            <a:ext cx="10515600" cy="5457763"/>
          </a:xfrm>
        </p:spPr>
        <p:txBody>
          <a:bodyPr>
            <a:normAutofit/>
          </a:bodyPr>
          <a:lstStyle/>
          <a:p>
            <a:pPr marL="0" indent="0">
              <a:buNone/>
            </a:pPr>
            <a:r>
              <a:rPr lang="en-US" sz="3200" b="1" u="sng" dirty="0">
                <a:solidFill>
                  <a:srgbClr val="CA48BB"/>
                </a:solidFill>
                <a:latin typeface="Calibri" panose="020F0502020204030204" pitchFamily="34" charset="0"/>
                <a:cs typeface="Calibri" panose="020F0502020204030204" pitchFamily="34" charset="0"/>
              </a:rPr>
              <a:t> </a:t>
            </a:r>
            <a:r>
              <a:rPr lang="en-US" sz="3200" b="1" u="sng" dirty="0">
                <a:solidFill>
                  <a:schemeClr val="accent1">
                    <a:lumMod val="75000"/>
                  </a:schemeClr>
                </a:solidFill>
                <a:latin typeface="Calibri" panose="020F0502020204030204" pitchFamily="34" charset="0"/>
                <a:cs typeface="Calibri" panose="020F0502020204030204" pitchFamily="34" charset="0"/>
              </a:rPr>
              <a:t>Continue</a:t>
            </a:r>
          </a:p>
          <a:p>
            <a:pPr marL="0" indent="0">
              <a:buNone/>
            </a:pPr>
            <a:endParaRPr lang="en-US" sz="2000" dirty="0"/>
          </a:p>
          <a:p>
            <a:r>
              <a:rPr lang="en-US" sz="2000" dirty="0"/>
              <a:t>In order to fully ”color” the sudoku with the correct number in each box, we start by finding which node has the most colored neighbors. Whenever we have found this node, we narrow down the possible colors it can be by removing all the colors that its neighbors have. The algorithm inserts one of the possibilities into the graph and repeats the process of finding the next node to fill.</a:t>
            </a:r>
          </a:p>
          <a:p>
            <a:pPr marL="0" indent="0">
              <a:buNone/>
            </a:pPr>
            <a:endParaRPr lang="en-US" sz="2000" dirty="0"/>
          </a:p>
          <a:p>
            <a:r>
              <a:rPr lang="en-US" sz="2000" dirty="0"/>
              <a:t>Assuming the color was right, it will continue to add colors until the whole riddle is tackled. On the off chance that for any node its neighbors as of now have 9 various colors, the arrangement is wrong since we realize that the diagram can be colored utilizing precisely 9 colors. For this situation where it ended up speculating an inaccurate solution it will return to that decision point and attempt an alternate color, to check whether it works with that one. This is a common strategy called backtracking, used when you are slowly working towards a solution by making guesses to get closer.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29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4B1BDB-3A5C-D324-4D0A-C2EC64048877}"/>
              </a:ext>
            </a:extLst>
          </p:cNvPr>
          <p:cNvSpPr>
            <a:spLocks noGrp="1"/>
          </p:cNvSpPr>
          <p:nvPr>
            <p:ph type="title"/>
          </p:nvPr>
        </p:nvSpPr>
        <p:spPr>
          <a:xfrm>
            <a:off x="838200" y="365125"/>
            <a:ext cx="10515600" cy="1325563"/>
          </a:xfrm>
        </p:spPr>
        <p:txBody>
          <a:bodyPr>
            <a:normAutofit/>
          </a:bodyPr>
          <a:lstStyle/>
          <a:p>
            <a:r>
              <a:rPr lang="en-US" b="1" u="sng" dirty="0">
                <a:solidFill>
                  <a:srgbClr val="CA48BB"/>
                </a:solidFill>
                <a:latin typeface="Calibri" panose="020F0502020204030204" pitchFamily="34" charset="0"/>
                <a:cs typeface="Calibri" panose="020F0502020204030204" pitchFamily="34" charset="0"/>
              </a:rPr>
              <a:t>Continue..</a:t>
            </a:r>
          </a:p>
        </p:txBody>
      </p:sp>
      <p:sp>
        <p:nvSpPr>
          <p:cNvPr id="3" name="Content Placeholder 2">
            <a:extLst>
              <a:ext uri="{FF2B5EF4-FFF2-40B4-BE49-F238E27FC236}">
                <a16:creationId xmlns:a16="http://schemas.microsoft.com/office/drawing/2014/main" id="{CF67001D-3AAB-CCC9-BDBE-B360690C0C98}"/>
              </a:ext>
            </a:extLst>
          </p:cNvPr>
          <p:cNvSpPr>
            <a:spLocks noGrp="1"/>
          </p:cNvSpPr>
          <p:nvPr>
            <p:ph idx="1"/>
          </p:nvPr>
        </p:nvSpPr>
        <p:spPr>
          <a:xfrm>
            <a:off x="838200" y="1825625"/>
            <a:ext cx="6068804" cy="4351338"/>
          </a:xfrm>
        </p:spPr>
        <p:txBody>
          <a:bodyPr>
            <a:normAutofit/>
          </a:bodyPr>
          <a:lstStyle/>
          <a:p>
            <a:r>
              <a:rPr lang="en-US" dirty="0"/>
              <a:t>Now when all the adjacent nodes have been assigned different colors, convert the colors back to their assigned numbers.</a:t>
            </a:r>
          </a:p>
          <a:p>
            <a:r>
              <a:rPr lang="en-US" dirty="0"/>
              <a:t> As a result we got solved Sudoku Puzzle. And get results as shown in the figure.</a:t>
            </a:r>
          </a:p>
        </p:txBody>
      </p:sp>
      <p:sp>
        <p:nvSpPr>
          <p:cNvPr id="36" name="Oval 3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picture containing electronics&#10;&#10;Description automatically generated">
            <a:extLst>
              <a:ext uri="{FF2B5EF4-FFF2-40B4-BE49-F238E27FC236}">
                <a16:creationId xmlns:a16="http://schemas.microsoft.com/office/drawing/2014/main" id="{D7F2324B-95FC-6255-2F87-56E06C117838}"/>
              </a:ext>
            </a:extLst>
          </p:cNvPr>
          <p:cNvPicPr>
            <a:picLocks noChangeAspect="1"/>
          </p:cNvPicPr>
          <p:nvPr/>
        </p:nvPicPr>
        <p:blipFill rotWithShape="1">
          <a:blip r:embed="rId2">
            <a:extLst>
              <a:ext uri="{28A0092B-C50C-407E-A947-70E740481C1C}">
                <a14:useLocalDpi xmlns:a14="http://schemas.microsoft.com/office/drawing/2010/main" val="0"/>
              </a:ext>
            </a:extLst>
          </a:blip>
          <a:srcRect t="233" r="-5" b="-5"/>
          <a:stretch/>
        </p:blipFill>
        <p:spPr>
          <a:xfrm>
            <a:off x="7238180" y="1927659"/>
            <a:ext cx="4214893" cy="430391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22941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CEF8EF1-32A2-59A5-2B91-EF670C39EC6B}"/>
              </a:ext>
            </a:extLst>
          </p:cNvPr>
          <p:cNvSpPr/>
          <p:nvPr/>
        </p:nvSpPr>
        <p:spPr>
          <a:xfrm>
            <a:off x="4308066" y="2917964"/>
            <a:ext cx="361990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Rectangle 4">
            <a:extLst>
              <a:ext uri="{FF2B5EF4-FFF2-40B4-BE49-F238E27FC236}">
                <a16:creationId xmlns:a16="http://schemas.microsoft.com/office/drawing/2014/main" id="{CCD788E0-EF0D-77D1-F919-6FB85E98C199}"/>
              </a:ext>
            </a:extLst>
          </p:cNvPr>
          <p:cNvSpPr/>
          <p:nvPr/>
        </p:nvSpPr>
        <p:spPr>
          <a:xfrm>
            <a:off x="4286049" y="2967335"/>
            <a:ext cx="361990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421913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A32354-9F0E-5ADC-2F29-3A1252A94FC1}"/>
              </a:ext>
            </a:extLst>
          </p:cNvPr>
          <p:cNvSpPr>
            <a:spLocks noGrp="1"/>
          </p:cNvSpPr>
          <p:nvPr>
            <p:ph type="title"/>
          </p:nvPr>
        </p:nvSpPr>
        <p:spPr>
          <a:xfrm>
            <a:off x="838200" y="365125"/>
            <a:ext cx="10515600" cy="1818096"/>
          </a:xfrm>
        </p:spPr>
        <p:txBody>
          <a:bodyPr>
            <a:normAutofit/>
          </a:bodyPr>
          <a:lstStyle/>
          <a:p>
            <a:r>
              <a:rPr lang="en-US" sz="4000" b="1" u="sng" dirty="0">
                <a:solidFill>
                  <a:schemeClr val="accent1">
                    <a:lumMod val="75000"/>
                  </a:schemeClr>
                </a:solidFill>
                <a:latin typeface="Calibri" panose="020F0502020204030204" pitchFamily="34" charset="0"/>
                <a:cs typeface="Calibri" panose="020F0502020204030204" pitchFamily="34" charset="0"/>
              </a:rPr>
              <a:t>Introduction</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8E7797-2772-3667-E57F-DBED72DB5F49}"/>
              </a:ext>
            </a:extLst>
          </p:cNvPr>
          <p:cNvSpPr>
            <a:spLocks noGrp="1"/>
          </p:cNvSpPr>
          <p:nvPr>
            <p:ph idx="1"/>
          </p:nvPr>
        </p:nvSpPr>
        <p:spPr>
          <a:xfrm>
            <a:off x="828161" y="2422221"/>
            <a:ext cx="10515600" cy="3605436"/>
          </a:xfrm>
        </p:spPr>
        <p:txBody>
          <a:bodyPr>
            <a:normAutofit/>
          </a:bodyPr>
          <a:lstStyle/>
          <a:p>
            <a:r>
              <a:rPr lang="en-US" dirty="0"/>
              <a:t>Sudoku is a single-player popular number-placement puzzle based on logic and combinatorics.</a:t>
            </a:r>
          </a:p>
          <a:p>
            <a:r>
              <a:rPr lang="en-US" dirty="0"/>
              <a:t>The objective is to fill a 9 × 9 grid with digits such that each column, each row, and each of the nine 3 × 3 </a:t>
            </a:r>
            <a:r>
              <a:rPr lang="en-US" dirty="0" err="1"/>
              <a:t>subgrids</a:t>
            </a:r>
            <a:r>
              <a:rPr lang="en-US" dirty="0"/>
              <a:t> that compose the grid contain all of the digits from 1 to 9(once and only once).</a:t>
            </a:r>
          </a:p>
          <a:p>
            <a:r>
              <a:rPr lang="en-US" dirty="0"/>
              <a:t>Usually the puzzle is partially filled in a way that guarantees a unique solution</a:t>
            </a:r>
          </a:p>
          <a:p>
            <a:endParaRPr lang="en-US" dirty="0"/>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27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83B1E-459E-EC92-1616-8052F4302185}"/>
              </a:ext>
            </a:extLst>
          </p:cNvPr>
          <p:cNvSpPr>
            <a:spLocks noGrp="1"/>
          </p:cNvSpPr>
          <p:nvPr>
            <p:ph type="title"/>
          </p:nvPr>
        </p:nvSpPr>
        <p:spPr>
          <a:xfrm>
            <a:off x="269936" y="295505"/>
            <a:ext cx="5332603" cy="2321086"/>
          </a:xfrm>
        </p:spPr>
        <p:txBody>
          <a:bodyPr vert="horz" lIns="91440" tIns="45720" rIns="91440" bIns="45720" rtlCol="0" anchor="b">
            <a:normAutofit/>
          </a:bodyPr>
          <a:lstStyle/>
          <a:p>
            <a:pPr algn="ctr"/>
            <a:r>
              <a:rPr lang="en-US" sz="4800" b="1" u="sng" kern="1200" dirty="0">
                <a:solidFill>
                  <a:srgbClr val="CA48BB"/>
                </a:solidFill>
                <a:latin typeface="Calibri" panose="020F0502020204030204" pitchFamily="34" charset="0"/>
                <a:cs typeface="Calibri" panose="020F0502020204030204" pitchFamily="34" charset="0"/>
              </a:rPr>
              <a:t>A sample Sudoku puzzle</a:t>
            </a:r>
            <a:endParaRPr lang="en-US" sz="4800" kern="1200" dirty="0">
              <a:solidFill>
                <a:srgbClr val="CA48BB"/>
              </a:solidFill>
              <a:latin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electronics, keyboard&#10;&#10;Description automatically generated">
            <a:extLst>
              <a:ext uri="{FF2B5EF4-FFF2-40B4-BE49-F238E27FC236}">
                <a16:creationId xmlns:a16="http://schemas.microsoft.com/office/drawing/2014/main" id="{0F769C72-C54E-478C-9241-D15798F637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5" r="1535" b="1"/>
          <a:stretch/>
        </p:blipFill>
        <p:spPr>
          <a:xfrm>
            <a:off x="7211251" y="1209578"/>
            <a:ext cx="3819488"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9" name="Freeform: Shape 4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4C77404-961F-77F8-920A-4532FEB58C03}"/>
              </a:ext>
            </a:extLst>
          </p:cNvPr>
          <p:cNvSpPr txBox="1"/>
          <p:nvPr/>
        </p:nvSpPr>
        <p:spPr>
          <a:xfrm>
            <a:off x="872197" y="3469241"/>
            <a:ext cx="5223803" cy="1938992"/>
          </a:xfrm>
          <a:prstGeom prst="rect">
            <a:avLst/>
          </a:prstGeom>
          <a:noFill/>
        </p:spPr>
        <p:txBody>
          <a:bodyPr wrap="square" rtlCol="0">
            <a:spAutoFit/>
          </a:bodyPr>
          <a:lstStyle/>
          <a:p>
            <a:r>
              <a:rPr lang="en-US" sz="2400" b="0" i="0" dirty="0">
                <a:solidFill>
                  <a:schemeClr val="tx1">
                    <a:lumMod val="95000"/>
                    <a:lumOff val="5000"/>
                  </a:schemeClr>
                </a:solidFill>
                <a:effectLst/>
              </a:rPr>
              <a:t>Each row, column and square (9 spaces each) needs to be filled out with the numbers 1-9, without repeating any numbers within the row, column or square. </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345025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3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line chart&#10;&#10;Description automatically generated">
            <a:extLst>
              <a:ext uri="{FF2B5EF4-FFF2-40B4-BE49-F238E27FC236}">
                <a16:creationId xmlns:a16="http://schemas.microsoft.com/office/drawing/2014/main" id="{74891DE8-C54D-828F-A8B2-E54E990DD8E6}"/>
              </a:ext>
            </a:extLst>
          </p:cNvPr>
          <p:cNvPicPr>
            <a:picLocks noChangeAspect="1"/>
          </p:cNvPicPr>
          <p:nvPr/>
        </p:nvPicPr>
        <p:blipFill rotWithShape="1">
          <a:blip r:embed="rId2">
            <a:extLst>
              <a:ext uri="{28A0092B-C50C-407E-A947-70E740481C1C}">
                <a14:useLocalDpi xmlns:a14="http://schemas.microsoft.com/office/drawing/2010/main" val="0"/>
              </a:ext>
            </a:extLst>
          </a:blip>
          <a:srcRect l="14677" r="14648"/>
          <a:stretch/>
        </p:blipFill>
        <p:spPr>
          <a:xfrm>
            <a:off x="9058958" y="588925"/>
            <a:ext cx="2987899" cy="29858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7" name="Arc 3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B32DCB-0AD5-6151-A9FB-4BADF4C00E08}"/>
              </a:ext>
            </a:extLst>
          </p:cNvPr>
          <p:cNvSpPr>
            <a:spLocks noGrp="1"/>
          </p:cNvSpPr>
          <p:nvPr>
            <p:ph type="title"/>
          </p:nvPr>
        </p:nvSpPr>
        <p:spPr>
          <a:xfrm>
            <a:off x="838201" y="479493"/>
            <a:ext cx="5257800" cy="1325563"/>
          </a:xfrm>
        </p:spPr>
        <p:txBody>
          <a:bodyPr>
            <a:normAutofit/>
          </a:bodyPr>
          <a:lstStyle/>
          <a:p>
            <a:r>
              <a:rPr lang="en-US" b="1" u="sng" dirty="0">
                <a:solidFill>
                  <a:schemeClr val="accent1">
                    <a:lumMod val="75000"/>
                  </a:schemeClr>
                </a:solidFill>
                <a:latin typeface="Calibri" panose="020F0502020204030204" pitchFamily="34" charset="0"/>
                <a:cs typeface="Calibri" panose="020F0502020204030204" pitchFamily="34" charset="0"/>
              </a:rPr>
              <a:t>What is Graph Coloring ?</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50473921-3FF9-BE04-4798-834AB98360E6}"/>
              </a:ext>
            </a:extLst>
          </p:cNvPr>
          <p:cNvSpPr>
            <a:spLocks noGrp="1"/>
          </p:cNvSpPr>
          <p:nvPr>
            <p:ph idx="1"/>
          </p:nvPr>
        </p:nvSpPr>
        <p:spPr>
          <a:xfrm>
            <a:off x="838201" y="1984443"/>
            <a:ext cx="8407400" cy="4192520"/>
          </a:xfrm>
        </p:spPr>
        <p:txBody>
          <a:bodyPr>
            <a:normAutofit/>
          </a:bodyPr>
          <a:lstStyle/>
          <a:p>
            <a:r>
              <a:rPr lang="en-US" dirty="0"/>
              <a:t>Graph coloring is the procedure of assignment of colors to each vertex of a graph G such that no adjacent vertices get the same color. So, each vertex has a different color from its neighbors.</a:t>
            </a:r>
          </a:p>
          <a:p>
            <a:r>
              <a:rPr lang="en-US" dirty="0"/>
              <a:t>The objective is to minimize the number of colors used for the coloring of vertices.</a:t>
            </a:r>
          </a:p>
          <a:p>
            <a:r>
              <a:rPr lang="en-US" dirty="0"/>
              <a:t>In the graph coloring problem, we have to find if a graph can be colored with a minimum of ’G’ colors. Before starting to color the graph, one should know the minimum number of colors required to color the graph.</a:t>
            </a:r>
          </a:p>
        </p:txBody>
      </p:sp>
    </p:spTree>
    <p:extLst>
      <p:ext uri="{BB962C8B-B14F-4D97-AF65-F5344CB8AC3E}">
        <p14:creationId xmlns:p14="http://schemas.microsoft.com/office/powerpoint/2010/main" val="136179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46C0-922B-F7D5-4E01-DF2DCFEAD557}"/>
              </a:ext>
            </a:extLst>
          </p:cNvPr>
          <p:cNvSpPr>
            <a:spLocks noGrp="1"/>
          </p:cNvSpPr>
          <p:nvPr>
            <p:ph type="title"/>
          </p:nvPr>
        </p:nvSpPr>
        <p:spPr>
          <a:xfrm>
            <a:off x="838200" y="365125"/>
            <a:ext cx="10515600" cy="1829436"/>
          </a:xfrm>
        </p:spPr>
        <p:txBody>
          <a:bodyPr/>
          <a:lstStyle/>
          <a:p>
            <a:r>
              <a:rPr lang="en-US" b="1" u="sng" dirty="0">
                <a:solidFill>
                  <a:srgbClr val="CA48BB"/>
                </a:solidFill>
                <a:latin typeface="Calibri" panose="020F0502020204030204" pitchFamily="34" charset="0"/>
                <a:cs typeface="Calibri" panose="020F0502020204030204" pitchFamily="34" charset="0"/>
              </a:rPr>
              <a:t>Solving Sudoku using Graph Coloring </a:t>
            </a:r>
          </a:p>
        </p:txBody>
      </p:sp>
      <p:sp>
        <p:nvSpPr>
          <p:cNvPr id="3" name="Content Placeholder 2">
            <a:extLst>
              <a:ext uri="{FF2B5EF4-FFF2-40B4-BE49-F238E27FC236}">
                <a16:creationId xmlns:a16="http://schemas.microsoft.com/office/drawing/2014/main" id="{068A7A9D-69C7-FBBC-EADF-BA759C20069B}"/>
              </a:ext>
            </a:extLst>
          </p:cNvPr>
          <p:cNvSpPr>
            <a:spLocks noGrp="1"/>
          </p:cNvSpPr>
          <p:nvPr>
            <p:ph idx="1"/>
          </p:nvPr>
        </p:nvSpPr>
        <p:spPr>
          <a:xfrm>
            <a:off x="838200" y="2194561"/>
            <a:ext cx="10515600" cy="4093698"/>
          </a:xfrm>
        </p:spPr>
        <p:txBody>
          <a:bodyPr/>
          <a:lstStyle/>
          <a:p>
            <a:r>
              <a:rPr lang="en-US" dirty="0"/>
              <a:t>The graph has 81 vertices in the standard sudoku where every vertex is adjacent to 8 vertices in its row + 8 vertices in its column and 4 more leftover cells in its block.</a:t>
            </a:r>
          </a:p>
          <a:p>
            <a:r>
              <a:rPr lang="en-US" dirty="0"/>
              <a:t>So, the degree of every vertex in the graph is the same. Each vertex has a degree of 20.</a:t>
            </a:r>
          </a:p>
          <a:p>
            <a:r>
              <a:rPr lang="en-US" dirty="0"/>
              <a:t>The number of edges is: </a:t>
            </a:r>
          </a:p>
          <a:p>
            <a:r>
              <a:rPr lang="en-US" dirty="0"/>
              <a:t>|H| = 20 ∗ 81 /2 </a:t>
            </a:r>
          </a:p>
          <a:p>
            <a:pPr marL="0" indent="0">
              <a:buNone/>
            </a:pPr>
            <a:r>
              <a:rPr lang="en-US" dirty="0"/>
              <a:t>           = 810</a:t>
            </a:r>
          </a:p>
        </p:txBody>
      </p:sp>
    </p:spTree>
    <p:extLst>
      <p:ext uri="{BB962C8B-B14F-4D97-AF65-F5344CB8AC3E}">
        <p14:creationId xmlns:p14="http://schemas.microsoft.com/office/powerpoint/2010/main" val="158560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74BE23-73DF-89D2-E478-EDAECBFA6125}"/>
              </a:ext>
            </a:extLst>
          </p:cNvPr>
          <p:cNvSpPr>
            <a:spLocks noGrp="1"/>
          </p:cNvSpPr>
          <p:nvPr>
            <p:ph type="title"/>
          </p:nvPr>
        </p:nvSpPr>
        <p:spPr>
          <a:xfrm>
            <a:off x="838200" y="365125"/>
            <a:ext cx="10515600" cy="1782330"/>
          </a:xfrm>
        </p:spPr>
        <p:txBody>
          <a:bodyPr>
            <a:normAutofit/>
          </a:bodyPr>
          <a:lstStyle/>
          <a:p>
            <a:r>
              <a:rPr lang="en-US" b="1" u="sng" dirty="0">
                <a:solidFill>
                  <a:schemeClr val="accent1">
                    <a:lumMod val="75000"/>
                  </a:schemeClr>
                </a:solidFill>
                <a:latin typeface="Calibri" panose="020F0502020204030204" pitchFamily="34" charset="0"/>
                <a:cs typeface="Calibri" panose="020F0502020204030204" pitchFamily="34" charset="0"/>
              </a:rPr>
              <a:t>Mathematical Model</a:t>
            </a:r>
          </a:p>
        </p:txBody>
      </p:sp>
      <p:sp>
        <p:nvSpPr>
          <p:cNvPr id="3" name="Content Placeholder 2">
            <a:extLst>
              <a:ext uri="{FF2B5EF4-FFF2-40B4-BE49-F238E27FC236}">
                <a16:creationId xmlns:a16="http://schemas.microsoft.com/office/drawing/2014/main" id="{62F1224C-36B1-3B69-2E5B-9604D9A83E56}"/>
              </a:ext>
            </a:extLst>
          </p:cNvPr>
          <p:cNvSpPr>
            <a:spLocks noGrp="1"/>
          </p:cNvSpPr>
          <p:nvPr>
            <p:ph idx="1"/>
          </p:nvPr>
        </p:nvSpPr>
        <p:spPr>
          <a:xfrm>
            <a:off x="838200" y="2147455"/>
            <a:ext cx="5393361" cy="4029508"/>
          </a:xfrm>
        </p:spPr>
        <p:txBody>
          <a:bodyPr>
            <a:normAutofit/>
          </a:bodyPr>
          <a:lstStyle/>
          <a:p>
            <a:r>
              <a:rPr lang="en-US" dirty="0"/>
              <a:t>Initialize the graph representing the 9 × 9 sudoku where each node represents a box. </a:t>
            </a:r>
          </a:p>
          <a:p>
            <a:r>
              <a:rPr lang="en-US" dirty="0"/>
              <a:t>Make the connections in the graph. As per the rule of the sudoku, we will connect a specific node to every node in its 9 × 9 sudoku grid, also to all the nodes in its rows and columns.</a:t>
            </a:r>
          </a:p>
        </p:txBody>
      </p:sp>
      <p:sp>
        <p:nvSpPr>
          <p:cNvPr id="18"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Diagram, schematic&#10;&#10;Description automatically generated">
            <a:extLst>
              <a:ext uri="{FF2B5EF4-FFF2-40B4-BE49-F238E27FC236}">
                <a16:creationId xmlns:a16="http://schemas.microsoft.com/office/drawing/2014/main" id="{BB27AF3D-914F-0C37-4751-8989C3859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309" y="1306072"/>
            <a:ext cx="4497319" cy="4411124"/>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57124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55A3-61FC-C5F0-32CC-FAF691C675D5}"/>
              </a:ext>
            </a:extLst>
          </p:cNvPr>
          <p:cNvSpPr>
            <a:spLocks noGrp="1"/>
          </p:cNvSpPr>
          <p:nvPr>
            <p:ph type="title"/>
          </p:nvPr>
        </p:nvSpPr>
        <p:spPr>
          <a:xfrm>
            <a:off x="838200" y="365125"/>
            <a:ext cx="10515600" cy="1574511"/>
          </a:xfrm>
        </p:spPr>
        <p:txBody>
          <a:bodyPr/>
          <a:lstStyle/>
          <a:p>
            <a:r>
              <a:rPr lang="en-US" b="1" u="sng" dirty="0">
                <a:solidFill>
                  <a:srgbClr val="CA48BB"/>
                </a:solidFill>
                <a:latin typeface="Calibri" panose="020F0502020204030204" pitchFamily="34" charset="0"/>
                <a:cs typeface="Calibri" panose="020F0502020204030204" pitchFamily="34" charset="0"/>
              </a:rPr>
              <a:t>Examining the figure</a:t>
            </a:r>
          </a:p>
        </p:txBody>
      </p:sp>
      <p:sp>
        <p:nvSpPr>
          <p:cNvPr id="3" name="Content Placeholder 2">
            <a:extLst>
              <a:ext uri="{FF2B5EF4-FFF2-40B4-BE49-F238E27FC236}">
                <a16:creationId xmlns:a16="http://schemas.microsoft.com/office/drawing/2014/main" id="{062AE89A-F843-6AA9-0E79-9845B3B3CAA9}"/>
              </a:ext>
            </a:extLst>
          </p:cNvPr>
          <p:cNvSpPr>
            <a:spLocks noGrp="1"/>
          </p:cNvSpPr>
          <p:nvPr>
            <p:ph idx="1"/>
          </p:nvPr>
        </p:nvSpPr>
        <p:spPr>
          <a:xfrm>
            <a:off x="838200" y="1939636"/>
            <a:ext cx="10515600" cy="4100945"/>
          </a:xfrm>
        </p:spPr>
        <p:txBody>
          <a:bodyPr>
            <a:normAutofit lnSpcReduction="10000"/>
          </a:bodyPr>
          <a:lstStyle/>
          <a:p>
            <a:r>
              <a:rPr lang="en-US" dirty="0"/>
              <a:t>The circle represents any digit from 1-9 each. </a:t>
            </a:r>
          </a:p>
          <a:p>
            <a:r>
              <a:rPr lang="en-US" dirty="0"/>
              <a:t>The green lines associate circles that can’t be a similar digit since they’re in the same column.  </a:t>
            </a:r>
          </a:p>
          <a:p>
            <a:r>
              <a:rPr lang="en-US" dirty="0"/>
              <a:t>The red lines associate circles that can’t be a similar digit since they’re in the same row. </a:t>
            </a:r>
          </a:p>
          <a:p>
            <a:r>
              <a:rPr lang="en-US" dirty="0"/>
              <a:t>The blue lines associate circles that can’t be a similar digit since they’re in the same 3 x 3 square. </a:t>
            </a:r>
          </a:p>
          <a:p>
            <a:r>
              <a:rPr lang="en-US" dirty="0"/>
              <a:t>Green and red are the most prominent. Only 4 blue lines from any single circle are visible because the other blue lines are occluded from either green or red since those circles are also in this same row or column in addition to being in the same 3 x 3 square</a:t>
            </a:r>
          </a:p>
        </p:txBody>
      </p:sp>
    </p:spTree>
    <p:extLst>
      <p:ext uri="{BB962C8B-B14F-4D97-AF65-F5344CB8AC3E}">
        <p14:creationId xmlns:p14="http://schemas.microsoft.com/office/powerpoint/2010/main" val="404919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0E43-1B01-CCC4-A760-FB11587C4E2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71542C-7701-57B8-4252-45A191053DFD}"/>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91B8FED8-4566-5143-77E5-517C4328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Arc 4">
            <a:extLst>
              <a:ext uri="{FF2B5EF4-FFF2-40B4-BE49-F238E27FC236}">
                <a16:creationId xmlns:a16="http://schemas.microsoft.com/office/drawing/2014/main" id="{B16B2AE8-625C-2519-8235-917B77E0D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61FC765-5433-917C-92FF-7F0E9F7C76C6}"/>
              </a:ext>
            </a:extLst>
          </p:cNvPr>
          <p:cNvSpPr txBox="1">
            <a:spLocks/>
          </p:cNvSpPr>
          <p:nvPr/>
        </p:nvSpPr>
        <p:spPr>
          <a:xfrm>
            <a:off x="4696691" y="152401"/>
            <a:ext cx="6657109" cy="1310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u="sng">
                <a:solidFill>
                  <a:srgbClr val="CA48BB"/>
                </a:solidFill>
                <a:latin typeface="Calibri" panose="020F0502020204030204" pitchFamily="34" charset="0"/>
                <a:cs typeface="Calibri" panose="020F0502020204030204" pitchFamily="34" charset="0"/>
              </a:rPr>
              <a:t>Continue…</a:t>
            </a:r>
            <a:endParaRPr lang="en-US" b="1" u="sng" dirty="0">
              <a:solidFill>
                <a:srgbClr val="CA48BB"/>
              </a:solidFill>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AC4CB51D-4D16-1059-9D3F-4A6EA9F1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Diagram, schematic&#10;&#10;Description automatically generated">
            <a:extLst>
              <a:ext uri="{FF2B5EF4-FFF2-40B4-BE49-F238E27FC236}">
                <a16:creationId xmlns:a16="http://schemas.microsoft.com/office/drawing/2014/main" id="{7C1D05CA-D826-C7B8-80E1-362F70143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38" y="1463040"/>
            <a:ext cx="5217273" cy="40564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2">
            <a:extLst>
              <a:ext uri="{FF2B5EF4-FFF2-40B4-BE49-F238E27FC236}">
                <a16:creationId xmlns:a16="http://schemas.microsoft.com/office/drawing/2014/main" id="{BAB3AFC2-77BD-B602-132A-7B2892EF87AB}"/>
              </a:ext>
            </a:extLst>
          </p:cNvPr>
          <p:cNvSpPr txBox="1">
            <a:spLocks/>
          </p:cNvSpPr>
          <p:nvPr/>
        </p:nvSpPr>
        <p:spPr>
          <a:xfrm>
            <a:off x="5592511" y="1463040"/>
            <a:ext cx="5761289" cy="4713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can change it into a more improved image that looks like this. </a:t>
            </a:r>
          </a:p>
          <a:p>
            <a:r>
              <a:rPr lang="en-US"/>
              <a:t>We can notice the exact connectivity between each node clearly. We can see this issue as a graph in which we have to color such that no adjacent will have the same color. There are 9 distinct elements:1-9 hence we need 9 colors for satisfying this constraint. Consequently, the chromatic number = 9. So now sudoku can be viewed as a Graph. </a:t>
            </a:r>
          </a:p>
          <a:p>
            <a:endParaRPr lang="en-US" dirty="0"/>
          </a:p>
        </p:txBody>
      </p:sp>
    </p:spTree>
    <p:extLst>
      <p:ext uri="{BB962C8B-B14F-4D97-AF65-F5344CB8AC3E}">
        <p14:creationId xmlns:p14="http://schemas.microsoft.com/office/powerpoint/2010/main" val="406949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1D97ED-1B20-8165-77F0-5A128DB8C9A6}"/>
              </a:ext>
            </a:extLst>
          </p:cNvPr>
          <p:cNvSpPr>
            <a:spLocks noGrp="1"/>
          </p:cNvSpPr>
          <p:nvPr>
            <p:ph type="title"/>
          </p:nvPr>
        </p:nvSpPr>
        <p:spPr>
          <a:xfrm>
            <a:off x="5894962" y="479493"/>
            <a:ext cx="5458838" cy="1325563"/>
          </a:xfrm>
        </p:spPr>
        <p:txBody>
          <a:bodyPr>
            <a:normAutofit/>
          </a:bodyPr>
          <a:lstStyle/>
          <a:p>
            <a:r>
              <a:rPr lang="en-US" b="1" u="sng" dirty="0">
                <a:solidFill>
                  <a:schemeClr val="accent1">
                    <a:lumMod val="75000"/>
                  </a:schemeClr>
                </a:solidFill>
                <a:latin typeface="Calibri" panose="020F0502020204030204" pitchFamily="34" charset="0"/>
                <a:cs typeface="Calibri" panose="020F0502020204030204" pitchFamily="34" charset="0"/>
              </a:rPr>
              <a:t>Continue Process</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diagram&#10;&#10;Description automatically generated">
            <a:extLst>
              <a:ext uri="{FF2B5EF4-FFF2-40B4-BE49-F238E27FC236}">
                <a16:creationId xmlns:a16="http://schemas.microsoft.com/office/drawing/2014/main" id="{BD2DB813-8E85-5C50-CFBF-B29092A0E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948613"/>
            <a:ext cx="4777381" cy="47910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FFC9134-6F76-191E-013E-10CA95D45635}"/>
              </a:ext>
            </a:extLst>
          </p:cNvPr>
          <p:cNvSpPr>
            <a:spLocks noGrp="1"/>
          </p:cNvSpPr>
          <p:nvPr>
            <p:ph idx="1"/>
          </p:nvPr>
        </p:nvSpPr>
        <p:spPr>
          <a:xfrm>
            <a:off x="5894962" y="1984443"/>
            <a:ext cx="5458838" cy="4192520"/>
          </a:xfrm>
        </p:spPr>
        <p:txBody>
          <a:bodyPr>
            <a:normAutofit/>
          </a:bodyPr>
          <a:lstStyle/>
          <a:p>
            <a:r>
              <a:rPr lang="en-US" dirty="0"/>
              <a:t>Apply the coloring function to color the nodes of the graph. The coloring function will assign a color to each number from 1 to 9 and then assign the colors to the different nodes.</a:t>
            </a:r>
          </a:p>
          <a:p>
            <a:r>
              <a:rPr lang="en-US" dirty="0"/>
              <a:t>After giving color to each node such that no two adjacent vertices receive the same color, we get the graph as shown.</a:t>
            </a:r>
          </a:p>
          <a:p>
            <a:endParaRPr lang="en-US" dirty="0"/>
          </a:p>
        </p:txBody>
      </p:sp>
    </p:spTree>
    <p:extLst>
      <p:ext uri="{BB962C8B-B14F-4D97-AF65-F5344CB8AC3E}">
        <p14:creationId xmlns:p14="http://schemas.microsoft.com/office/powerpoint/2010/main" val="2738241292"/>
      </p:ext>
    </p:extLst>
  </p:cSld>
  <p:clrMapOvr>
    <a:masterClrMapping/>
  </p:clrMapOvr>
</p:sld>
</file>

<file path=ppt/theme/theme1.xml><?xml version="1.0" encoding="utf-8"?>
<a:theme xmlns:a="http://schemas.openxmlformats.org/drawingml/2006/main" name="ShapesVTI">
  <a:themeElements>
    <a:clrScheme name="Custom 6">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111</TotalTime>
  <Words>875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ShapesVTI</vt:lpstr>
      <vt:lpstr>Sudoku Game Plan Utilizing Graph Coloring </vt:lpstr>
      <vt:lpstr>Introduction</vt:lpstr>
      <vt:lpstr>A sample Sudoku puzzle</vt:lpstr>
      <vt:lpstr>What is Graph Coloring ?</vt:lpstr>
      <vt:lpstr>Solving Sudoku using Graph Coloring </vt:lpstr>
      <vt:lpstr>Mathematical Model</vt:lpstr>
      <vt:lpstr>Examining the figure</vt:lpstr>
      <vt:lpstr>PowerPoint Presentation</vt:lpstr>
      <vt:lpstr>Continue Process</vt:lpstr>
      <vt:lpstr>PowerPoint Presentation</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Game Plan Utilizing Graph Coloring </dc:title>
  <dc:creator>Patel, Ivani Vijaykumar</dc:creator>
  <cp:lastModifiedBy>Patel, Ivani Vijaykumar</cp:lastModifiedBy>
  <cp:revision>1</cp:revision>
  <dcterms:created xsi:type="dcterms:W3CDTF">2022-12-13T19:31:30Z</dcterms:created>
  <dcterms:modified xsi:type="dcterms:W3CDTF">2022-12-15T18:38:04Z</dcterms:modified>
</cp:coreProperties>
</file>