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97"/>
  </p:notesMasterIdLst>
  <p:handoutMasterIdLst>
    <p:handoutMasterId r:id="rId98"/>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502" r:id="rId15"/>
    <p:sldId id="503" r:id="rId16"/>
    <p:sldId id="504" r:id="rId17"/>
    <p:sldId id="466" r:id="rId18"/>
    <p:sldId id="470" r:id="rId19"/>
    <p:sldId id="467" r:id="rId20"/>
    <p:sldId id="468" r:id="rId21"/>
    <p:sldId id="469" r:id="rId22"/>
    <p:sldId id="463" r:id="rId23"/>
    <p:sldId id="464" r:id="rId24"/>
    <p:sldId id="465" r:id="rId25"/>
    <p:sldId id="505" r:id="rId26"/>
    <p:sldId id="506" r:id="rId27"/>
    <p:sldId id="419" r:id="rId28"/>
    <p:sldId id="420" r:id="rId29"/>
    <p:sldId id="421" r:id="rId30"/>
    <p:sldId id="473" r:id="rId31"/>
    <p:sldId id="474" r:id="rId32"/>
    <p:sldId id="475" r:id="rId33"/>
    <p:sldId id="416" r:id="rId34"/>
    <p:sldId id="417" r:id="rId35"/>
    <p:sldId id="507" r:id="rId36"/>
    <p:sldId id="458" r:id="rId37"/>
    <p:sldId id="459" r:id="rId38"/>
    <p:sldId id="460" r:id="rId39"/>
    <p:sldId id="461" r:id="rId40"/>
    <p:sldId id="422" r:id="rId41"/>
    <p:sldId id="508" r:id="rId42"/>
    <p:sldId id="477" r:id="rId43"/>
    <p:sldId id="423" r:id="rId44"/>
    <p:sldId id="424" r:id="rId45"/>
    <p:sldId id="478" r:id="rId46"/>
    <p:sldId id="479" r:id="rId47"/>
    <p:sldId id="487" r:id="rId48"/>
    <p:sldId id="480" r:id="rId49"/>
    <p:sldId id="485" r:id="rId50"/>
    <p:sldId id="486" r:id="rId51"/>
    <p:sldId id="481" r:id="rId52"/>
    <p:sldId id="425" r:id="rId53"/>
    <p:sldId id="426" r:id="rId54"/>
    <p:sldId id="427" r:id="rId55"/>
    <p:sldId id="453" r:id="rId56"/>
    <p:sldId id="509" r:id="rId57"/>
    <p:sldId id="510" r:id="rId58"/>
    <p:sldId id="511" r:id="rId59"/>
    <p:sldId id="512" r:id="rId60"/>
    <p:sldId id="493" r:id="rId61"/>
    <p:sldId id="513" r:id="rId62"/>
    <p:sldId id="488" r:id="rId63"/>
    <p:sldId id="489" r:id="rId64"/>
    <p:sldId id="490" r:id="rId65"/>
    <p:sldId id="491" r:id="rId66"/>
    <p:sldId id="492" r:id="rId67"/>
    <p:sldId id="494" r:id="rId68"/>
    <p:sldId id="497" r:id="rId69"/>
    <p:sldId id="496" r:id="rId70"/>
    <p:sldId id="428" r:id="rId71"/>
    <p:sldId id="514" r:id="rId72"/>
    <p:sldId id="515" r:id="rId73"/>
    <p:sldId id="516" r:id="rId74"/>
    <p:sldId id="517" r:id="rId75"/>
    <p:sldId id="518" r:id="rId76"/>
    <p:sldId id="519" r:id="rId77"/>
    <p:sldId id="520" r:id="rId78"/>
    <p:sldId id="500" r:id="rId79"/>
    <p:sldId id="429" r:id="rId80"/>
    <p:sldId id="430" r:id="rId81"/>
    <p:sldId id="431" r:id="rId82"/>
    <p:sldId id="432" r:id="rId83"/>
    <p:sldId id="433" r:id="rId84"/>
    <p:sldId id="434" r:id="rId85"/>
    <p:sldId id="450" r:id="rId86"/>
    <p:sldId id="462" r:id="rId87"/>
    <p:sldId id="435" r:id="rId88"/>
    <p:sldId id="454" r:id="rId89"/>
    <p:sldId id="457" r:id="rId90"/>
    <p:sldId id="437" r:id="rId91"/>
    <p:sldId id="438" r:id="rId92"/>
    <p:sldId id="439" r:id="rId93"/>
    <p:sldId id="440" r:id="rId94"/>
    <p:sldId id="456" r:id="rId95"/>
    <p:sldId id="455" r:id="rId9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76" autoAdjust="0"/>
    <p:restoredTop sz="67093" autoAdjust="0"/>
  </p:normalViewPr>
  <p:slideViewPr>
    <p:cSldViewPr>
      <p:cViewPr varScale="1">
        <p:scale>
          <a:sx n="93" d="100"/>
          <a:sy n="93" d="100"/>
        </p:scale>
        <p:origin x="1448" y="200"/>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31492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34</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248490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35</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hyphens,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475934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45</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1186323-23FC-C745-A59E-E7A0F69F23C3}" type="slidenum">
              <a:rPr lang="en-US"/>
              <a:pPr/>
              <a:t>52</a:t>
            </a:fld>
            <a:endParaRPr lang="en-US"/>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959171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C9BB694-CB85-1C42-BB21-6EC89F24E5E0}" type="slidenum">
              <a:rPr lang="en-US"/>
              <a:pPr/>
              <a:t>53</a:t>
            </a:fld>
            <a:endParaRPr lang="en-US"/>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53056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A24F83C-53AC-F24F-80E2-C55109AFC467}" type="slidenum">
              <a:rPr lang="en-US"/>
              <a:pPr/>
              <a:t>54</a:t>
            </a:fld>
            <a:endParaRPr lang="en-US"/>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589130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86983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70</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79664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71</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74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78</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82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87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88</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32363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89</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37288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90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9715298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98F872B-19D4-8F46-BECB-09C895BA15F0}" type="slidenum">
              <a:rPr lang="en-US"/>
              <a:pPr/>
              <a:t>91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38222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84D052C-C7F7-BA4E-98C4-68051FCD392D}" type="slidenum">
              <a:rPr lang="en-US"/>
              <a:pPr/>
              <a:t>92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26061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95</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686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stanford.edu/~jurafsky/slp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438150"/>
            <a:ext cx="3890964" cy="1371600"/>
          </a:xfrm>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Box 1"/>
          <p:cNvSpPr txBox="1"/>
          <p:nvPr/>
        </p:nvSpPr>
        <p:spPr>
          <a:xfrm>
            <a:off x="525411" y="4368284"/>
            <a:ext cx="7890493" cy="369332"/>
          </a:xfrm>
          <a:prstGeom prst="rect">
            <a:avLst/>
          </a:prstGeom>
          <a:noFill/>
        </p:spPr>
        <p:txBody>
          <a:bodyPr wrap="none" rtlCol="0">
            <a:spAutoFit/>
          </a:bodyPr>
          <a:lstStyle/>
          <a:p>
            <a:r>
              <a:rPr lang="en-US" sz="1800" dirty="0">
                <a:latin typeface="+mn-lt"/>
              </a:rPr>
              <a:t>Edited from Dan </a:t>
            </a:r>
            <a:r>
              <a:rPr lang="en-US" sz="1800" dirty="0" err="1">
                <a:latin typeface="+mn-lt"/>
              </a:rPr>
              <a:t>Jurafsky’s</a:t>
            </a:r>
            <a:r>
              <a:rPr lang="en-US" sz="1800" dirty="0">
                <a:latin typeface="+mn-lt"/>
              </a:rPr>
              <a:t> book website: </a:t>
            </a:r>
            <a:r>
              <a:rPr lang="en-US" sz="1800" dirty="0">
                <a:latin typeface="+mn-lt"/>
                <a:hlinkClick r:id="rId3"/>
              </a:rPr>
              <a:t>https://</a:t>
            </a:r>
            <a:r>
              <a:rPr lang="en-US" sz="1800" dirty="0" err="1">
                <a:latin typeface="+mn-lt"/>
                <a:hlinkClick r:id="rId3"/>
              </a:rPr>
              <a:t>web.stanford.edu</a:t>
            </a:r>
            <a:r>
              <a:rPr lang="en-US" sz="1800" dirty="0">
                <a:latin typeface="+mn-lt"/>
                <a:hlinkClick r:id="rId3"/>
              </a:rPr>
              <a:t>/~</a:t>
            </a:r>
            <a:r>
              <a:rPr lang="en-US" sz="1800" dirty="0" err="1">
                <a:latin typeface="+mn-lt"/>
                <a:hlinkClick r:id="rId3"/>
              </a:rPr>
              <a:t>jurafsky</a:t>
            </a:r>
            <a:r>
              <a:rPr lang="en-US" sz="1800" dirty="0">
                <a:latin typeface="+mn-lt"/>
                <a:hlinkClick r:id="rId3"/>
              </a:rPr>
              <a:t>/slp3/</a:t>
            </a:r>
            <a:endParaRPr lang="en-US" sz="1800" dirty="0">
              <a:latin typeface="+mn-lt"/>
            </a:endParaRPr>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dirty="0"/>
              <a:t>Regular expressions play a surprisingly large role</a:t>
            </a:r>
          </a:p>
          <a:p>
            <a:pPr lvl="1"/>
            <a:r>
              <a:rPr lang="en-US" dirty="0"/>
              <a:t>Sophisticated sequences of regular expressions are often the first model for any text processing text</a:t>
            </a:r>
          </a:p>
          <a:p>
            <a:r>
              <a:rPr lang="en-US" dirty="0"/>
              <a:t>For many hard tasks, we use machine learning classifiers</a:t>
            </a:r>
          </a:p>
          <a:p>
            <a:pPr lvl="1"/>
            <a:r>
              <a:rPr lang="en-US" dirty="0"/>
              <a:t>But regular expressions are used as features in the classifiers</a:t>
            </a:r>
          </a:p>
          <a:p>
            <a:pPr lvl="1"/>
            <a:r>
              <a:rPr lang="en-US"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438150"/>
            <a:ext cx="3890964" cy="1371600"/>
          </a:xfrm>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parentheses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(.*))/\1, the \2er we \3/ </a:t>
            </a:r>
          </a:p>
          <a:p>
            <a:r>
              <a:rPr lang="en-US" dirty="0"/>
              <a:t>returns</a:t>
            </a:r>
          </a:p>
          <a:p>
            <a:pPr marL="0" indent="0">
              <a:buNone/>
            </a:pPr>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pPr marL="0" indent="0">
              <a:buNone/>
            </a:pPr>
            <a:endParaRPr lang="en-US" i="1" dirty="0"/>
          </a:p>
          <a:p>
            <a:pPr marL="0" indent="0">
              <a:buNone/>
            </a:pPr>
            <a:r>
              <a:rPr lang="en-US" i="1" dirty="0"/>
              <a:t>Or</a:t>
            </a:r>
          </a:p>
          <a:p>
            <a:pPr marL="0" indent="0">
              <a:buNone/>
            </a:pPr>
            <a:r>
              <a:rPr lang="en-US" dirty="0">
                <a:latin typeface="Courier" pitchFamily="2" charset="0"/>
              </a:rPr>
              <a:t>/the (.*)er they (.*)/\0, the \1er we \2/ </a:t>
            </a:r>
          </a:p>
          <a:p>
            <a:pPr marL="0" indent="0">
              <a:buNone/>
            </a:pPr>
            <a:endParaRPr lang="en-US" i="1" dirty="0"/>
          </a:p>
          <a:p>
            <a:pPr marL="0" indent="0">
              <a:buNone/>
            </a:pPr>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dirty="0"/>
              <a:t>A formal language for specifying text strings</a:t>
            </a:r>
          </a:p>
          <a:p>
            <a:pPr eaLnBrk="1" hangingPunct="1"/>
            <a:r>
              <a:rPr lang="en-US" dirty="0"/>
              <a:t>How can we search for any of these?</a:t>
            </a:r>
          </a:p>
          <a:p>
            <a:pPr lvl="1" eaLnBrk="1" hangingPunct="1"/>
            <a:r>
              <a:rPr lang="en-US" dirty="0"/>
              <a:t>woodchuck</a:t>
            </a:r>
          </a:p>
          <a:p>
            <a:pPr lvl="1" eaLnBrk="1" hangingPunct="1"/>
            <a:r>
              <a:rPr lang="en-US" dirty="0"/>
              <a:t>woodchucks</a:t>
            </a:r>
          </a:p>
          <a:p>
            <a:pPr lvl="1" eaLnBrk="1" hangingPunct="1"/>
            <a:r>
              <a:rPr lang="en-US" dirty="0"/>
              <a:t>Woodchuck</a:t>
            </a:r>
          </a:p>
          <a:p>
            <a:pPr lvl="1" eaLnBrk="1" hangingPunct="1"/>
            <a:r>
              <a:rPr lang="en-US"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ELIZA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22</a:t>
            </a:fld>
            <a:endParaRPr lang="en-US"/>
          </a:p>
        </p:txBody>
      </p:sp>
      <p:pic>
        <p:nvPicPr>
          <p:cNvPr id="5" name="Picture 4"/>
          <p:cNvPicPr>
            <a:picLocks noChangeAspect="1"/>
          </p:cNvPicPr>
          <p:nvPr/>
        </p:nvPicPr>
        <p:blipFill>
          <a:blip r:embed="rId2"/>
          <a:stretch>
            <a:fillRect/>
          </a:stretch>
        </p:blipFill>
        <p:spPr>
          <a:xfrm>
            <a:off x="162871" y="1657350"/>
            <a:ext cx="8676329" cy="2514600"/>
          </a:xfrm>
          <a:prstGeom prst="rect">
            <a:avLst/>
          </a:prstGeom>
        </p:spPr>
      </p:pic>
    </p:spTree>
    <p:extLst>
      <p:ext uri="{BB962C8B-B14F-4D97-AF65-F5344CB8AC3E}">
        <p14:creationId xmlns:p14="http://schemas.microsoft.com/office/powerpoint/2010/main" val="379632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ELIZA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23</a:t>
            </a:fld>
            <a:endParaRPr lang="en-US"/>
          </a:p>
        </p:txBody>
      </p:sp>
      <p:pic>
        <p:nvPicPr>
          <p:cNvPr id="5" name="Picture 4"/>
          <p:cNvPicPr>
            <a:picLocks noChangeAspect="1"/>
          </p:cNvPicPr>
          <p:nvPr/>
        </p:nvPicPr>
        <p:blipFill>
          <a:blip r:embed="rId2"/>
          <a:stretch>
            <a:fillRect/>
          </a:stretch>
        </p:blipFill>
        <p:spPr>
          <a:xfrm>
            <a:off x="162871" y="1657350"/>
            <a:ext cx="8676329" cy="2514600"/>
          </a:xfrm>
          <a:prstGeom prst="rect">
            <a:avLst/>
          </a:prstGeom>
        </p:spPr>
      </p:pic>
      <p:sp>
        <p:nvSpPr>
          <p:cNvPr id="3" name="Rounded Rectangle 2"/>
          <p:cNvSpPr/>
          <p:nvPr/>
        </p:nvSpPr>
        <p:spPr bwMode="auto">
          <a:xfrm>
            <a:off x="1371600" y="1657350"/>
            <a:ext cx="1219200" cy="3048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7" name="Rounded Rectangle 6"/>
          <p:cNvSpPr/>
          <p:nvPr/>
        </p:nvSpPr>
        <p:spPr bwMode="auto">
          <a:xfrm>
            <a:off x="1371600" y="2266950"/>
            <a:ext cx="2819400" cy="3048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Rounded Rectangle 8"/>
          <p:cNvSpPr/>
          <p:nvPr/>
        </p:nvSpPr>
        <p:spPr bwMode="auto">
          <a:xfrm>
            <a:off x="1371600" y="2914650"/>
            <a:ext cx="2667000" cy="2667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0" name="Rounded Rectangle 9"/>
          <p:cNvSpPr/>
          <p:nvPr/>
        </p:nvSpPr>
        <p:spPr bwMode="auto">
          <a:xfrm>
            <a:off x="3886200" y="3219450"/>
            <a:ext cx="3276600" cy="266700"/>
          </a:xfrm>
          <a:prstGeom prst="roundRect">
            <a:avLst/>
          </a:prstGeom>
          <a:solidFill>
            <a:schemeClr val="accent2">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ounded Rectangle 10"/>
          <p:cNvSpPr/>
          <p:nvPr/>
        </p:nvSpPr>
        <p:spPr bwMode="auto">
          <a:xfrm>
            <a:off x="1371600" y="1981200"/>
            <a:ext cx="2743200" cy="266700"/>
          </a:xfrm>
          <a:prstGeom prst="roundRect">
            <a:avLst/>
          </a:prstGeom>
          <a:solidFill>
            <a:schemeClr val="accent2">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ounded Rectangle 11"/>
          <p:cNvSpPr/>
          <p:nvPr/>
        </p:nvSpPr>
        <p:spPr bwMode="auto">
          <a:xfrm>
            <a:off x="4529338" y="2582636"/>
            <a:ext cx="2862062" cy="266700"/>
          </a:xfrm>
          <a:prstGeom prst="roundRect">
            <a:avLst/>
          </a:prstGeom>
          <a:solidFill>
            <a:schemeClr val="accent2">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ounded Rectangle 12"/>
          <p:cNvSpPr/>
          <p:nvPr/>
        </p:nvSpPr>
        <p:spPr bwMode="auto">
          <a:xfrm>
            <a:off x="1371600" y="3524250"/>
            <a:ext cx="2209800" cy="2667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4" name="Rounded Rectangle 13"/>
          <p:cNvSpPr/>
          <p:nvPr/>
        </p:nvSpPr>
        <p:spPr bwMode="auto">
          <a:xfrm>
            <a:off x="5486400" y="3805646"/>
            <a:ext cx="2590800" cy="266700"/>
          </a:xfrm>
          <a:prstGeom prst="roundRect">
            <a:avLst/>
          </a:prstGeom>
          <a:solidFill>
            <a:schemeClr val="accent2">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Tree>
    <p:extLst>
      <p:ext uri="{BB962C8B-B14F-4D97-AF65-F5344CB8AC3E}">
        <p14:creationId xmlns:p14="http://schemas.microsoft.com/office/powerpoint/2010/main" val="120241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ELIZA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24</a:t>
            </a:fld>
            <a:endParaRPr lang="en-US"/>
          </a:p>
        </p:txBody>
      </p:sp>
      <p:sp>
        <p:nvSpPr>
          <p:cNvPr id="40" name="TextBox 39"/>
          <p:cNvSpPr txBox="1"/>
          <p:nvPr/>
        </p:nvSpPr>
        <p:spPr>
          <a:xfrm>
            <a:off x="1140004" y="4640818"/>
            <a:ext cx="5527924" cy="369332"/>
          </a:xfrm>
          <a:prstGeom prst="rect">
            <a:avLst/>
          </a:prstGeom>
          <a:noFill/>
        </p:spPr>
        <p:txBody>
          <a:bodyPr wrap="none" rtlCol="0">
            <a:spAutoFit/>
          </a:bodyPr>
          <a:lstStyle/>
          <a:p>
            <a:r>
              <a:rPr lang="en-US" sz="1800" dirty="0">
                <a:latin typeface="+mn-lt"/>
              </a:rPr>
              <a:t>s/.*YOU ARE LIKE .*/WHAT RESEMBLANCE DO YOU SEE?/</a:t>
            </a:r>
          </a:p>
        </p:txBody>
      </p:sp>
      <p:grpSp>
        <p:nvGrpSpPr>
          <p:cNvPr id="46" name="Group 45"/>
          <p:cNvGrpSpPr/>
          <p:nvPr/>
        </p:nvGrpSpPr>
        <p:grpSpPr>
          <a:xfrm>
            <a:off x="162871" y="1202257"/>
            <a:ext cx="8676329" cy="3503093"/>
            <a:chOff x="162871" y="1657350"/>
            <a:chExt cx="8676329" cy="3503093"/>
          </a:xfrm>
        </p:grpSpPr>
        <p:pic>
          <p:nvPicPr>
            <p:cNvPr id="5" name="Picture 4"/>
            <p:cNvPicPr>
              <a:picLocks noChangeAspect="1"/>
            </p:cNvPicPr>
            <p:nvPr/>
          </p:nvPicPr>
          <p:blipFill>
            <a:blip r:embed="rId2"/>
            <a:stretch>
              <a:fillRect/>
            </a:stretch>
          </p:blipFill>
          <p:spPr>
            <a:xfrm>
              <a:off x="162871" y="1657350"/>
              <a:ext cx="8676329" cy="2514600"/>
            </a:xfrm>
            <a:prstGeom prst="rect">
              <a:avLst/>
            </a:prstGeom>
          </p:spPr>
        </p:pic>
        <p:sp>
          <p:nvSpPr>
            <p:cNvPr id="3" name="Rounded Rectangle 2"/>
            <p:cNvSpPr/>
            <p:nvPr/>
          </p:nvSpPr>
          <p:spPr bwMode="auto">
            <a:xfrm>
              <a:off x="1371600" y="1657350"/>
              <a:ext cx="1219200" cy="3048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7" name="Rounded Rectangle 6"/>
            <p:cNvSpPr/>
            <p:nvPr/>
          </p:nvSpPr>
          <p:spPr bwMode="auto">
            <a:xfrm>
              <a:off x="1371600" y="2266950"/>
              <a:ext cx="2819400" cy="3048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Rounded Rectangle 8"/>
            <p:cNvSpPr/>
            <p:nvPr/>
          </p:nvSpPr>
          <p:spPr bwMode="auto">
            <a:xfrm>
              <a:off x="1371600" y="2914650"/>
              <a:ext cx="2667000" cy="2667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ounded Rectangle 12"/>
            <p:cNvSpPr/>
            <p:nvPr/>
          </p:nvSpPr>
          <p:spPr bwMode="auto">
            <a:xfrm>
              <a:off x="1371600" y="3524250"/>
              <a:ext cx="2209800" cy="266700"/>
            </a:xfrm>
            <a:prstGeom prst="roundRect">
              <a:avLst/>
            </a:prstGeom>
            <a:solidFill>
              <a:schemeClr val="accent1">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21" name="Straight Arrow Connector 20"/>
            <p:cNvCxnSpPr/>
            <p:nvPr/>
          </p:nvCxnSpPr>
          <p:spPr bwMode="auto">
            <a:xfrm flipH="1">
              <a:off x="1295400" y="1962150"/>
              <a:ext cx="647700" cy="3198293"/>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triangle"/>
            </a:ln>
            <a:effectLst/>
          </p:spPr>
        </p:cxnSp>
        <p:cxnSp>
          <p:nvCxnSpPr>
            <p:cNvPr id="42" name="Straight Arrow Connector 41"/>
            <p:cNvCxnSpPr/>
            <p:nvPr/>
          </p:nvCxnSpPr>
          <p:spPr bwMode="auto">
            <a:xfrm>
              <a:off x="2476500" y="3181350"/>
              <a:ext cx="647700" cy="12192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triangle"/>
            </a:ln>
            <a:effectLst/>
          </p:spPr>
        </p:cxnSp>
      </p:grpSp>
      <p:sp>
        <p:nvSpPr>
          <p:cNvPr id="48" name="TextBox 47"/>
          <p:cNvSpPr txBox="1"/>
          <p:nvPr/>
        </p:nvSpPr>
        <p:spPr>
          <a:xfrm>
            <a:off x="1524000" y="3902265"/>
            <a:ext cx="7456208" cy="369332"/>
          </a:xfrm>
          <a:prstGeom prst="rect">
            <a:avLst/>
          </a:prstGeom>
          <a:noFill/>
        </p:spPr>
        <p:txBody>
          <a:bodyPr wrap="none" rtlCol="0">
            <a:spAutoFit/>
          </a:bodyPr>
          <a:lstStyle/>
          <a:p>
            <a:r>
              <a:rPr lang="en-US" sz="1800" dirty="0">
                <a:latin typeface="+mn-lt"/>
              </a:rPr>
              <a:t>s/.*YOU DON’T ([A-Z]+) </a:t>
            </a:r>
            <a:r>
              <a:rPr lang="en-US" sz="1800">
                <a:latin typeface="+mn-lt"/>
              </a:rPr>
              <a:t>WITH ME/WHY DO YOU THINK I DON’T \1 WITH YOU/</a:t>
            </a:r>
            <a:endParaRPr lang="en-US" sz="1800" dirty="0">
              <a:latin typeface="+mn-lt"/>
            </a:endParaRPr>
          </a:p>
        </p:txBody>
      </p:sp>
      <p:sp>
        <p:nvSpPr>
          <p:cNvPr id="52" name="Rounded Rectangle 51"/>
          <p:cNvSpPr/>
          <p:nvPr/>
        </p:nvSpPr>
        <p:spPr bwMode="auto">
          <a:xfrm>
            <a:off x="3042304" y="3980078"/>
            <a:ext cx="767696" cy="232079"/>
          </a:xfrm>
          <a:prstGeom prst="roundRect">
            <a:avLst/>
          </a:prstGeom>
          <a:solidFill>
            <a:schemeClr val="accent2">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53" name="Rounded Rectangle 52"/>
          <p:cNvSpPr/>
          <p:nvPr/>
        </p:nvSpPr>
        <p:spPr bwMode="auto">
          <a:xfrm>
            <a:off x="7467600" y="3980078"/>
            <a:ext cx="304800" cy="232079"/>
          </a:xfrm>
          <a:prstGeom prst="roundRect">
            <a:avLst/>
          </a:prstGeom>
          <a:solidFill>
            <a:schemeClr val="accent2">
              <a:lumMod val="40000"/>
              <a:lumOff val="60000"/>
              <a:alpha val="57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54" name="TextBox 53"/>
          <p:cNvSpPr txBox="1"/>
          <p:nvPr/>
        </p:nvSpPr>
        <p:spPr>
          <a:xfrm>
            <a:off x="1806097" y="4254544"/>
            <a:ext cx="1950406" cy="369332"/>
          </a:xfrm>
          <a:prstGeom prst="rect">
            <a:avLst/>
          </a:prstGeom>
          <a:noFill/>
        </p:spPr>
        <p:txBody>
          <a:bodyPr wrap="none" rtlCol="0">
            <a:spAutoFit/>
          </a:bodyPr>
          <a:lstStyle/>
          <a:p>
            <a:r>
              <a:rPr lang="en-US" sz="1800" dirty="0">
                <a:solidFill>
                  <a:schemeClr val="accent3"/>
                </a:solidFill>
                <a:latin typeface="+mn-lt"/>
              </a:rPr>
              <a:t>regular expression</a:t>
            </a:r>
          </a:p>
        </p:txBody>
      </p:sp>
      <p:sp>
        <p:nvSpPr>
          <p:cNvPr id="61" name="Rounded Rectangle 60"/>
          <p:cNvSpPr/>
          <p:nvPr/>
        </p:nvSpPr>
        <p:spPr bwMode="auto">
          <a:xfrm>
            <a:off x="1787852" y="3902265"/>
            <a:ext cx="2936548" cy="347992"/>
          </a:xfrm>
          <a:prstGeom prst="roundRect">
            <a:avLst/>
          </a:prstGeom>
          <a:noFill/>
          <a:ln w="9525" cap="flat" cmpd="sng" algn="ctr">
            <a:solidFill>
              <a:schemeClr val="accent3"/>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62" name="Rounded Rectangle 61"/>
          <p:cNvSpPr/>
          <p:nvPr/>
        </p:nvSpPr>
        <p:spPr bwMode="auto">
          <a:xfrm>
            <a:off x="1367328" y="4662158"/>
            <a:ext cx="1708301" cy="347992"/>
          </a:xfrm>
          <a:prstGeom prst="roundRect">
            <a:avLst/>
          </a:prstGeom>
          <a:noFill/>
          <a:ln w="9525" cap="flat" cmpd="sng" algn="ctr">
            <a:solidFill>
              <a:schemeClr val="accent3"/>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Tree>
    <p:extLst>
      <p:ext uri="{BB962C8B-B14F-4D97-AF65-F5344CB8AC3E}">
        <p14:creationId xmlns:p14="http://schemas.microsoft.com/office/powerpoint/2010/main" val="19881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051057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a:t>
            </a:r>
          </a:p>
        </p:txBody>
      </p:sp>
      <p:sp>
        <p:nvSpPr>
          <p:cNvPr id="22531" name="Rectangle 3"/>
          <p:cNvSpPr>
            <a:spLocks noGrp="1" noChangeArrowheads="1"/>
          </p:cNvSpPr>
          <p:nvPr>
            <p:ph sz="quarter"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000" dirty="0">
                <a:solidFill>
                  <a:srgbClr val="FF0000"/>
                </a:solidFill>
              </a:rPr>
              <a:t>cat </a:t>
            </a:r>
            <a:r>
              <a:rPr lang="en-US" sz="2000" dirty="0"/>
              <a:t>and </a:t>
            </a:r>
            <a:r>
              <a:rPr lang="en-US" sz="2000" dirty="0">
                <a:solidFill>
                  <a:srgbClr val="FF0000"/>
                </a:solidFill>
              </a:rPr>
              <a:t>cats </a:t>
            </a:r>
            <a:r>
              <a:rPr lang="en-US" sz="2000" dirty="0"/>
              <a:t>= same lemma</a:t>
            </a:r>
          </a:p>
          <a:p>
            <a:pPr lvl="1"/>
            <a:r>
              <a:rPr lang="en-US" sz="2400" b="1" dirty="0" err="1"/>
              <a:t>Wordform</a:t>
            </a:r>
            <a:r>
              <a:rPr lang="en-US" sz="2400" dirty="0"/>
              <a:t>: the full inflected surface form</a:t>
            </a:r>
          </a:p>
          <a:p>
            <a:pPr lvl="2"/>
            <a:r>
              <a:rPr lang="en-US" sz="2000" dirty="0">
                <a:solidFill>
                  <a:srgbClr val="FF0000"/>
                </a:solidFill>
              </a:rPr>
              <a:t>cat </a:t>
            </a:r>
            <a:r>
              <a:rPr lang="en-US" sz="2000" dirty="0"/>
              <a:t>and </a:t>
            </a:r>
            <a:r>
              <a:rPr lang="en-US" sz="2000" dirty="0">
                <a:solidFill>
                  <a:srgbClr val="FF0000"/>
                </a:solidFill>
              </a:rPr>
              <a:t>cats </a:t>
            </a:r>
            <a:r>
              <a:rPr lang="en-US" sz="2000" dirty="0"/>
              <a:t>= different </a:t>
            </a:r>
            <a:r>
              <a:rPr lang="en-US" sz="2000" dirty="0" err="1"/>
              <a:t>wordforms</a:t>
            </a:r>
            <a:endParaRPr lang="en-US" sz="20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How many words?</a:t>
            </a:r>
          </a:p>
        </p:txBody>
      </p:sp>
      <p:sp>
        <p:nvSpPr>
          <p:cNvPr id="24579" name="Rectangle 3"/>
          <p:cNvSpPr>
            <a:spLocks noGrp="1" noChangeArrowheads="1"/>
          </p:cNvSpPr>
          <p:nvPr>
            <p:ph sz="quarter" idx="1"/>
          </p:nvPr>
        </p:nvSpPr>
        <p:spPr>
          <a:xfrm>
            <a:off x="457200" y="1314450"/>
            <a:ext cx="8534400" cy="3543300"/>
          </a:xfrm>
        </p:spPr>
        <p:txBody>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17816" y="11239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26493" y="1922318"/>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273969"/>
            <a:ext cx="7786688" cy="3659981"/>
          </a:xfrm>
        </p:spPr>
        <p:txBody>
          <a:bodyPr/>
          <a:lstStyle/>
          <a:p>
            <a:pPr eaLnBrk="1" hangingPunct="1"/>
            <a:r>
              <a:rPr lang="en-US" dirty="0">
                <a:latin typeface="Calibri"/>
                <a:cs typeface="Calibri"/>
              </a:rPr>
              <a:t>Letters inside square brackets []</a:t>
            </a:r>
          </a:p>
          <a:p>
            <a:pPr eaLnBrk="1" hangingPunct="1"/>
            <a:endParaRPr lang="en-US" dirty="0">
              <a:latin typeface="Calibri"/>
              <a:cs typeface="Calibri"/>
            </a:endParaRPr>
          </a:p>
          <a:p>
            <a:pPr eaLnBrk="1" hangingPunct="1"/>
            <a:endParaRPr lang="en-US" dirty="0">
              <a:latin typeface="Calibri"/>
              <a:cs typeface="Calibri"/>
            </a:endParaRPr>
          </a:p>
          <a:p>
            <a:pPr marL="0" indent="0" eaLnBrk="1" hangingPunct="1">
              <a:buNone/>
            </a:pPr>
            <a:endParaRPr lang="en-US" dirty="0">
              <a:latin typeface="Calibri"/>
              <a:cs typeface="Calibri"/>
            </a:endParaRPr>
          </a:p>
          <a:p>
            <a:r>
              <a:rPr lang="en-US" dirty="0"/>
              <a:t>Ranges</a:t>
            </a:r>
            <a:r>
              <a:rPr lang="en-US" sz="2000" dirty="0"/>
              <a:t> </a:t>
            </a:r>
            <a:r>
              <a:rPr lang="en-US"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7168783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dirty="0"/>
                        <a:t>Pattern</a:t>
                      </a:r>
                    </a:p>
                  </a:txBody>
                  <a:tcPr/>
                </a:tc>
                <a:tc>
                  <a:txBody>
                    <a:bodyPr/>
                    <a:lstStyle/>
                    <a:p>
                      <a:r>
                        <a:rPr lang="en-US" dirty="0"/>
                        <a:t>Matches</a:t>
                      </a:r>
                    </a:p>
                  </a:txBody>
                  <a:tcPr/>
                </a:tc>
                <a:extLst>
                  <a:ext uri="{0D108BD9-81ED-4DB2-BD59-A6C34878D82A}">
                    <a16:rowId xmlns:a16="http://schemas.microsoft.com/office/drawing/2014/main" val="10000"/>
                  </a:ext>
                </a:extLst>
              </a:tr>
              <a:tr h="304800">
                <a:tc>
                  <a:txBody>
                    <a:bodyPr/>
                    <a:lstStyle/>
                    <a:p>
                      <a:r>
                        <a:rPr lang="en-US" dirty="0">
                          <a:solidFill>
                            <a:srgbClr val="CC0000"/>
                          </a:solidFill>
                          <a:latin typeface="Courier"/>
                          <a:cs typeface="Courier"/>
                        </a:rPr>
                        <a:t>[</a:t>
                      </a:r>
                      <a:r>
                        <a:rPr lang="en-US" dirty="0" err="1">
                          <a:solidFill>
                            <a:srgbClr val="CC0000"/>
                          </a:solidFill>
                          <a:latin typeface="Courier"/>
                          <a:cs typeface="Courier"/>
                        </a:rPr>
                        <a:t>wW</a:t>
                      </a:r>
                      <a:r>
                        <a:rPr lang="en-US" dirty="0">
                          <a:solidFill>
                            <a:srgbClr val="CC0000"/>
                          </a:solidFill>
                          <a:latin typeface="Courier"/>
                          <a:cs typeface="Courier"/>
                        </a:rPr>
                        <a:t>]</a:t>
                      </a:r>
                      <a:r>
                        <a:rPr lang="en-US" dirty="0" err="1">
                          <a:solidFill>
                            <a:srgbClr val="CC0000"/>
                          </a:solidFill>
                          <a:latin typeface="Courier"/>
                          <a:cs typeface="Courier"/>
                        </a:rPr>
                        <a:t>oodchuck</a:t>
                      </a:r>
                      <a:endParaRPr lang="en-US" dirty="0"/>
                    </a:p>
                  </a:txBody>
                  <a:tcPr/>
                </a:tc>
                <a:tc>
                  <a:txBody>
                    <a:bodyPr/>
                    <a:lstStyle/>
                    <a:p>
                      <a:r>
                        <a:rPr lang="en-US" dirty="0"/>
                        <a:t>Woodchuck,</a:t>
                      </a:r>
                      <a:r>
                        <a:rPr lang="en-US" baseline="0" dirty="0"/>
                        <a:t> woodchuck</a:t>
                      </a:r>
                      <a:endParaRPr lang="en-US" dirty="0"/>
                    </a:p>
                  </a:txBody>
                  <a:tcPr/>
                </a:tc>
                <a:extLst>
                  <a:ext uri="{0D108BD9-81ED-4DB2-BD59-A6C34878D82A}">
                    <a16:rowId xmlns:a16="http://schemas.microsoft.com/office/drawing/2014/main" val="10001"/>
                  </a:ext>
                </a:extLst>
              </a:tr>
              <a:tr h="304800">
                <a:tc>
                  <a:txBody>
                    <a:bodyPr/>
                    <a:lstStyle/>
                    <a:p>
                      <a:r>
                        <a:rPr lang="en-US" dirty="0">
                          <a:solidFill>
                            <a:srgbClr val="CC0000"/>
                          </a:solidFill>
                          <a:latin typeface="Courier"/>
                          <a:cs typeface="Courier"/>
                        </a:rPr>
                        <a:t>[1234567890]	</a:t>
                      </a:r>
                      <a:endParaRPr lang="en-US" dirty="0"/>
                    </a:p>
                  </a:txBody>
                  <a:tcPr/>
                </a:tc>
                <a:tc>
                  <a:txBody>
                    <a:bodyPr/>
                    <a:lstStyle/>
                    <a:p>
                      <a:r>
                        <a:rPr lang="en-US"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756191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648200" cy="1905000"/>
          </a:xfrm>
        </p:spPr>
        <p:txBody>
          <a:bodyPr/>
          <a:lstStyle/>
          <a:p>
            <a:r>
              <a:rPr lang="en-US" sz="4400" dirty="0"/>
              <a:t>Basic Text Processing</a:t>
            </a:r>
            <a:endParaRPr lang="en-US" sz="4400"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77452265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76400" y="16914"/>
            <a:ext cx="7772400" cy="857250"/>
          </a:xfrm>
        </p:spPr>
        <p:txBody>
          <a:bodyPr/>
          <a:lstStyle/>
          <a:p>
            <a:r>
              <a:rPr lang="en-US" dirty="0"/>
              <a:t>Text Normalization</a:t>
            </a:r>
          </a:p>
        </p:txBody>
      </p:sp>
      <p:sp>
        <p:nvSpPr>
          <p:cNvPr id="20483" name="Rectangle 3"/>
          <p:cNvSpPr>
            <a:spLocks noGrp="1" noChangeArrowheads="1"/>
          </p:cNvSpPr>
          <p:nvPr>
            <p:ph sz="quarter" idx="1"/>
          </p:nvPr>
        </p:nvSpPr>
        <p:spPr>
          <a:xfrm>
            <a:off x="914400" y="971550"/>
            <a:ext cx="7772400" cy="3429000"/>
          </a:xfrm>
        </p:spPr>
        <p:txBody>
          <a:bodyPr/>
          <a:lstStyle/>
          <a:p>
            <a:pPr>
              <a:lnSpc>
                <a:spcPct val="90000"/>
              </a:lnSpc>
            </a:pPr>
            <a:r>
              <a:rPr lang="en-US" sz="3200" dirty="0"/>
              <a:t>Every NLP task needs to do text normalization: </a:t>
            </a:r>
          </a:p>
          <a:p>
            <a:pPr marL="914400" lvl="1" indent="-457200">
              <a:lnSpc>
                <a:spcPct val="90000"/>
              </a:lnSpc>
              <a:buFont typeface="+mj-lt"/>
              <a:buAutoNum type="arabicPeriod"/>
            </a:pPr>
            <a:r>
              <a:rPr lang="en-US" sz="2800" dirty="0"/>
              <a:t>Segmenting/tokenizing words in running text</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 in running text</a:t>
            </a:r>
            <a:endParaRPr lang="en-US" sz="3200" b="1" dirty="0"/>
          </a:p>
          <a:p>
            <a:pPr lvl="1">
              <a:lnSpc>
                <a:spcPct val="90000"/>
              </a:lnSpc>
              <a:buFont typeface="Wingdings" charset="2"/>
              <a:buNone/>
            </a:pP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272413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26934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1352550"/>
            <a:ext cx="8534400" cy="3790950"/>
          </a:xfrm>
        </p:spPr>
        <p:txBody>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22669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26479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048000" y="30289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608610"/>
            <a:ext cx="1292842" cy="2562240"/>
          </a:xfrm>
          <a:prstGeom prst="rect">
            <a:avLst/>
          </a:prstGeom>
          <a:noFill/>
        </p:spPr>
        <p:txBody>
          <a:bodyPr wrap="non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648200" y="3867150"/>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381000"/>
            <a:ext cx="77724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dirty="0">
                <a:solidFill>
                  <a:srgbClr val="000000"/>
                </a:solidFill>
                <a:latin typeface="Calibri"/>
                <a:cs typeface="Calibri"/>
              </a:rPr>
              <a:t>Negations</a:t>
            </a:r>
            <a:r>
              <a:rPr lang="en-US" dirty="0">
                <a:solidFill>
                  <a:srgbClr val="CC0000"/>
                </a:solidFill>
                <a:latin typeface="Courier" charset="0"/>
              </a:rPr>
              <a:t> [^</a:t>
            </a:r>
            <a:r>
              <a:rPr lang="en-US" dirty="0" err="1">
                <a:solidFill>
                  <a:srgbClr val="CC0000"/>
                </a:solidFill>
                <a:latin typeface="Courier" charset="0"/>
              </a:rPr>
              <a:t>Ss</a:t>
            </a:r>
            <a:r>
              <a:rPr lang="en-US" dirty="0">
                <a:solidFill>
                  <a:srgbClr val="CC0000"/>
                </a:solidFill>
                <a:latin typeface="Courier" charset="0"/>
              </a:rPr>
              <a:t>]</a:t>
            </a:r>
          </a:p>
          <a:p>
            <a:pPr lvl="1"/>
            <a:r>
              <a:rPr lang="en-US"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63743947"/>
              </p:ext>
            </p:extLst>
          </p:nvPr>
        </p:nvGraphicFramePr>
        <p:xfrm>
          <a:off x="609600" y="2495550"/>
          <a:ext cx="7924800" cy="18542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0840">
                <a:tc>
                  <a:txBody>
                    <a:bodyPr/>
                    <a:lstStyle/>
                    <a:p>
                      <a:r>
                        <a:rPr lang="en-US" dirty="0"/>
                        <a:t>Pattern</a:t>
                      </a:r>
                    </a:p>
                  </a:txBody>
                  <a:tcPr/>
                </a:tc>
                <a:tc>
                  <a:txBody>
                    <a:bodyPr/>
                    <a:lstStyle/>
                    <a:p>
                      <a:r>
                        <a:rPr lang="en-US" dirty="0"/>
                        <a:t>Matches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solidFill>
                            <a:srgbClr val="CC0000"/>
                          </a:solidFill>
                          <a:latin typeface="Courier"/>
                          <a:cs typeface="Courier"/>
                        </a:rPr>
                        <a:t>[^A-Z]</a:t>
                      </a:r>
                      <a:endParaRPr lang="en-US" dirty="0"/>
                    </a:p>
                  </a:txBody>
                  <a:tcPr/>
                </a:tc>
                <a:tc>
                  <a:txBody>
                    <a:bodyPr/>
                    <a:lstStyle/>
                    <a:p>
                      <a:r>
                        <a:rPr lang="en-US" dirty="0"/>
                        <a:t>Not</a:t>
                      </a:r>
                      <a:r>
                        <a:rPr lang="en-US" baseline="0" dirty="0"/>
                        <a:t> an </a:t>
                      </a:r>
                      <a:r>
                        <a:rPr lang="en-US" dirty="0"/>
                        <a:t>upper case letter</a:t>
                      </a:r>
                    </a:p>
                  </a:txBody>
                  <a:tcPr/>
                </a:tc>
                <a:tc>
                  <a:txBody>
                    <a:bodyPr/>
                    <a:lstStyle/>
                    <a:p>
                      <a:r>
                        <a:rPr lang="en-US" dirty="0" err="1">
                          <a:latin typeface="Courier"/>
                          <a:cs typeface="Courier"/>
                        </a:rPr>
                        <a:t>O</a:t>
                      </a:r>
                      <a:r>
                        <a:rPr lang="en-US" u="sng" dirty="0" err="1">
                          <a:solidFill>
                            <a:srgbClr val="3366FF"/>
                          </a:solidFill>
                          <a:latin typeface="Courier"/>
                          <a:cs typeface="Courier"/>
                        </a:rPr>
                        <a:t>y</a:t>
                      </a:r>
                      <a:r>
                        <a:rPr lang="en-US" dirty="0" err="1">
                          <a:latin typeface="Courier"/>
                          <a:cs typeface="Courier"/>
                        </a:rPr>
                        <a:t>fn</a:t>
                      </a:r>
                      <a:r>
                        <a:rPr lang="en-US" dirty="0">
                          <a:latin typeface="Courier"/>
                          <a:cs typeface="Courier"/>
                        </a:rPr>
                        <a:t> </a:t>
                      </a:r>
                      <a:r>
                        <a:rPr lang="en-US" dirty="0" err="1">
                          <a:latin typeface="Courier"/>
                          <a:cs typeface="Courier"/>
                        </a:rPr>
                        <a:t>pripetchik</a:t>
                      </a:r>
                      <a:endParaRPr lang="en-US"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dirty="0">
                          <a:solidFill>
                            <a:srgbClr val="CC0000"/>
                          </a:solidFill>
                          <a:latin typeface="Courier"/>
                          <a:cs typeface="Courier"/>
                        </a:rPr>
                        <a:t>[^</a:t>
                      </a:r>
                      <a:r>
                        <a:rPr lang="en-US" dirty="0" err="1">
                          <a:solidFill>
                            <a:srgbClr val="CC0000"/>
                          </a:solidFill>
                          <a:latin typeface="Courier"/>
                          <a:cs typeface="Courier"/>
                        </a:rPr>
                        <a:t>Ss</a:t>
                      </a:r>
                      <a:r>
                        <a:rPr lang="en-US" dirty="0">
                          <a:solidFill>
                            <a:srgbClr val="CC0000"/>
                          </a:solidFill>
                          <a:latin typeface="Courier"/>
                          <a:cs typeface="Courier"/>
                        </a:rPr>
                        <a:t>]	</a:t>
                      </a:r>
                      <a:endParaRPr lang="en-US" dirty="0"/>
                    </a:p>
                  </a:txBody>
                  <a:tcPr/>
                </a:tc>
                <a:tc>
                  <a:txBody>
                    <a:bodyPr/>
                    <a:lstStyle/>
                    <a:p>
                      <a:r>
                        <a:rPr lang="en-US" dirty="0">
                          <a:solidFill>
                            <a:srgbClr val="000000"/>
                          </a:solidFill>
                        </a:rPr>
                        <a:t>Neither ‘S’ nor ‘s’</a:t>
                      </a:r>
                    </a:p>
                  </a:txBody>
                  <a:tcPr/>
                </a:tc>
                <a:tc>
                  <a:txBody>
                    <a:bodyPr/>
                    <a:lstStyle/>
                    <a:p>
                      <a:r>
                        <a:rPr lang="en-US" u="sng" dirty="0">
                          <a:solidFill>
                            <a:srgbClr val="3366FF"/>
                          </a:solidFill>
                          <a:latin typeface="Courier"/>
                          <a:cs typeface="Courier"/>
                        </a:rPr>
                        <a:t>I</a:t>
                      </a:r>
                      <a:r>
                        <a:rPr lang="en-US"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dirty="0">
                          <a:solidFill>
                            <a:srgbClr val="CC0000"/>
                          </a:solidFill>
                          <a:latin typeface="Courier"/>
                          <a:cs typeface="Courier"/>
                        </a:rPr>
                        <a:t>[^e^]</a:t>
                      </a:r>
                      <a:endParaRPr lang="en-US" dirty="0"/>
                    </a:p>
                  </a:txBody>
                  <a:tcPr/>
                </a:tc>
                <a:tc>
                  <a:txBody>
                    <a:bodyPr/>
                    <a:lstStyle/>
                    <a:p>
                      <a:r>
                        <a:rPr lang="en-US" dirty="0"/>
                        <a:t>Neither e nor ^</a:t>
                      </a:r>
                    </a:p>
                  </a:txBody>
                  <a:tcPr/>
                </a:tc>
                <a:tc>
                  <a:txBody>
                    <a:bodyPr/>
                    <a:lstStyle/>
                    <a:p>
                      <a:r>
                        <a:rPr lang="en-US" sz="1800" u="sng" kern="1200" dirty="0">
                          <a:solidFill>
                            <a:srgbClr val="3366FF"/>
                          </a:solidFill>
                          <a:latin typeface="Courier"/>
                          <a:ea typeface="+mn-ea"/>
                          <a:cs typeface="Courier"/>
                        </a:rPr>
                        <a:t>L</a:t>
                      </a:r>
                      <a:r>
                        <a:rPr lang="en-US" dirty="0">
                          <a:latin typeface="Courier"/>
                          <a:cs typeface="Courier"/>
                        </a:rPr>
                        <a:t>ook here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solidFill>
                            <a:srgbClr val="CC0000"/>
                          </a:solidFill>
                          <a:latin typeface="Courier"/>
                          <a:cs typeface="Courier"/>
                        </a:rPr>
                        <a:t>a^b</a:t>
                      </a:r>
                      <a:endParaRPr lang="en-US" dirty="0"/>
                    </a:p>
                  </a:txBody>
                  <a:tcPr/>
                </a:tc>
                <a:tc>
                  <a:txBody>
                    <a:bodyPr/>
                    <a:lstStyle/>
                    <a:p>
                      <a:r>
                        <a:rPr lang="en-US" dirty="0"/>
                        <a:t>The pattern</a:t>
                      </a:r>
                      <a:r>
                        <a:rPr lang="en-US" baseline="0" dirty="0"/>
                        <a:t> a</a:t>
                      </a:r>
                      <a:r>
                        <a:rPr lang="en-US" dirty="0"/>
                        <a:t> carat</a:t>
                      </a:r>
                      <a:r>
                        <a:rPr lang="en-US" baseline="0" dirty="0"/>
                        <a:t> b</a:t>
                      </a:r>
                      <a:endParaRPr lang="en-US" dirty="0"/>
                    </a:p>
                  </a:txBody>
                  <a:tcPr/>
                </a:tc>
                <a:tc>
                  <a:txBody>
                    <a:bodyPr/>
                    <a:lstStyle/>
                    <a:p>
                      <a:r>
                        <a:rPr lang="en-US" dirty="0">
                          <a:latin typeface="Courier"/>
                          <a:cs typeface="Courier"/>
                        </a:rPr>
                        <a:t>Look up </a:t>
                      </a:r>
                      <a:r>
                        <a:rPr lang="en-US" u="sng" dirty="0" err="1">
                          <a:solidFill>
                            <a:srgbClr val="3366FF"/>
                          </a:solidFill>
                          <a:latin typeface="Courier"/>
                          <a:cs typeface="Courier"/>
                        </a:rPr>
                        <a:t>a^b</a:t>
                      </a:r>
                      <a:r>
                        <a:rPr lang="en-US" u="sng" dirty="0">
                          <a:solidFill>
                            <a:srgbClr val="3366FF"/>
                          </a:solidFill>
                          <a:latin typeface="Courier"/>
                          <a:cs typeface="Courier"/>
                        </a:rPr>
                        <a:t> </a:t>
                      </a:r>
                      <a:r>
                        <a:rPr lang="en-US"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Grp="1" noChangeArrowheads="1"/>
          </p:cNvSpPr>
          <p:nvPr>
            <p:ph type="title"/>
          </p:nvPr>
        </p:nvSpPr>
        <p:spPr/>
        <p:txBody>
          <a:bodyPr/>
          <a:lstStyle/>
          <a:p>
            <a:pPr eaLnBrk="1" hangingPunct="1"/>
            <a:r>
              <a:rPr lang="en-US" dirty="0"/>
              <a:t>Issues in Tokenization</a:t>
            </a:r>
          </a:p>
        </p:txBody>
      </p:sp>
      <p:sp>
        <p:nvSpPr>
          <p:cNvPr id="26627" name="Rectangle 2051"/>
          <p:cNvSpPr>
            <a:spLocks noGrp="1" noChangeArrowheads="1"/>
          </p:cNvSpPr>
          <p:nvPr>
            <p:ph sz="quarter" idx="1"/>
          </p:nvPr>
        </p:nvSpPr>
        <p:spPr>
          <a:xfrm>
            <a:off x="304800" y="1352550"/>
            <a:ext cx="8839200" cy="3333750"/>
          </a:xfrm>
        </p:spPr>
        <p:txBody>
          <a:bodyPr/>
          <a:lstStyle/>
          <a:p>
            <a:r>
              <a:rPr lang="en-US" sz="2000" dirty="0">
                <a:latin typeface="Courier"/>
                <a:cs typeface="Courier"/>
              </a:rPr>
              <a:t>Finland’s capital </a:t>
            </a:r>
            <a:r>
              <a:rPr lang="en-US" sz="2000" dirty="0">
                <a:latin typeface="Courier"/>
                <a:cs typeface="Courier"/>
                <a:sym typeface="Symbol" charset="2"/>
              </a:rPr>
              <a:t>   </a:t>
            </a:r>
            <a:r>
              <a:rPr lang="en-US" sz="2000" i="1" dirty="0">
                <a:latin typeface="Courier"/>
                <a:cs typeface="Courier"/>
                <a:sym typeface="Symbol" charset="2"/>
              </a:rPr>
              <a:t>  </a:t>
            </a:r>
            <a:r>
              <a:rPr lang="en-US" sz="2000" dirty="0">
                <a:latin typeface="Courier"/>
                <a:cs typeface="Courier"/>
                <a:sym typeface="Symbol" charset="2"/>
              </a:rPr>
              <a:t>Finland </a:t>
            </a:r>
            <a:r>
              <a:rPr lang="en-US" sz="2000" dirty="0" err="1">
                <a:latin typeface="Courier"/>
                <a:cs typeface="Courier"/>
                <a:sym typeface="Symbol" charset="2"/>
              </a:rPr>
              <a:t>Finlands</a:t>
            </a:r>
            <a:r>
              <a:rPr lang="en-US" sz="2000" dirty="0">
                <a:latin typeface="Courier"/>
                <a:cs typeface="Courier"/>
                <a:sym typeface="Symbol" charset="2"/>
              </a:rPr>
              <a:t> Finland’s </a:t>
            </a:r>
            <a:r>
              <a:rPr lang="en-US" sz="2000" dirty="0">
                <a:latin typeface="Calibri"/>
                <a:cs typeface="Calibri"/>
                <a:sym typeface="Symbol" charset="2"/>
              </a:rPr>
              <a:t> </a:t>
            </a:r>
            <a:r>
              <a:rPr lang="en-US" sz="2000" i="1" dirty="0">
                <a:latin typeface="Calibri"/>
                <a:cs typeface="Calibri"/>
                <a:sym typeface="Symbol" charset="2"/>
              </a:rPr>
              <a:t>?</a:t>
            </a:r>
            <a:endParaRPr lang="en-US" sz="2000" dirty="0">
              <a:latin typeface="Calibri"/>
              <a:cs typeface="Calibri"/>
              <a:sym typeface="Symbol" charset="2"/>
            </a:endParaRPr>
          </a:p>
          <a:p>
            <a:r>
              <a:rPr lang="en-US" sz="2000" dirty="0">
                <a:latin typeface="Courier"/>
                <a:cs typeface="Courier"/>
              </a:rPr>
              <a:t>what’re, I’m, isn’t  </a:t>
            </a:r>
            <a:r>
              <a:rPr lang="en-US" sz="2000" dirty="0">
                <a:latin typeface="Courier"/>
                <a:cs typeface="Courier"/>
                <a:sym typeface="Symbol" charset="2"/>
              </a:rPr>
              <a:t></a:t>
            </a:r>
            <a:r>
              <a:rPr lang="en-US" sz="2000" i="1" dirty="0">
                <a:latin typeface="Courier"/>
                <a:cs typeface="Courier"/>
              </a:rPr>
              <a:t>  </a:t>
            </a:r>
            <a:r>
              <a:rPr lang="en-US" sz="2000" dirty="0">
                <a:latin typeface="Courier"/>
                <a:cs typeface="Courier"/>
                <a:sym typeface="Symbol" charset="2"/>
              </a:rPr>
              <a:t>What are, I am, is not</a:t>
            </a:r>
          </a:p>
          <a:p>
            <a:r>
              <a:rPr lang="en-US" sz="2000" dirty="0">
                <a:latin typeface="Courier"/>
                <a:cs typeface="Courier"/>
                <a:sym typeface="Symbol" charset="2"/>
              </a:rPr>
              <a:t>Hewlett-Packard        Hewlett Packard </a:t>
            </a:r>
            <a:r>
              <a:rPr lang="en-US" sz="2000" dirty="0">
                <a:cs typeface="Calibri"/>
                <a:sym typeface="Symbol" charset="2"/>
              </a:rPr>
              <a:t>?</a:t>
            </a:r>
            <a:endParaRPr lang="en-US" sz="2000" dirty="0">
              <a:latin typeface="Courier"/>
              <a:cs typeface="Courier"/>
              <a:sym typeface="Symbol" charset="2"/>
            </a:endParaRPr>
          </a:p>
          <a:p>
            <a:r>
              <a:rPr lang="en-US" sz="2000" dirty="0">
                <a:latin typeface="Courier"/>
                <a:cs typeface="Courier"/>
                <a:sym typeface="Symbol" charset="2"/>
              </a:rPr>
              <a:t>state-of-the-art       state of the art </a:t>
            </a:r>
            <a:r>
              <a:rPr lang="en-US" sz="2000" dirty="0">
                <a:latin typeface="Calibri"/>
                <a:cs typeface="Calibri"/>
                <a:sym typeface="Symbol" charset="2"/>
              </a:rPr>
              <a:t>?</a:t>
            </a:r>
          </a:p>
          <a:p>
            <a:r>
              <a:rPr lang="en-US" sz="2000" dirty="0">
                <a:latin typeface="Courier"/>
                <a:cs typeface="Courier"/>
                <a:sym typeface="Symbol" charset="2"/>
              </a:rPr>
              <a:t>Lowercase		  lower-case lowercase lower case </a:t>
            </a:r>
            <a:r>
              <a:rPr lang="en-US" sz="2000" dirty="0">
                <a:latin typeface="Calibri"/>
                <a:cs typeface="Calibri"/>
                <a:sym typeface="Symbol" charset="2"/>
              </a:rPr>
              <a:t>?</a:t>
            </a:r>
          </a:p>
          <a:p>
            <a:r>
              <a:rPr lang="en-US" sz="2000" dirty="0">
                <a:latin typeface="Courier"/>
                <a:cs typeface="Courier"/>
                <a:sym typeface="Symbol" charset="2"/>
              </a:rPr>
              <a:t>San Francisco	  </a:t>
            </a:r>
            <a:r>
              <a:rPr lang="en-US" sz="2200" dirty="0">
                <a:latin typeface="Calibri"/>
                <a:cs typeface="Calibri"/>
                <a:sym typeface="Symbol" charset="2"/>
              </a:rPr>
              <a:t>one token or two?</a:t>
            </a:r>
          </a:p>
          <a:p>
            <a:r>
              <a:rPr lang="en-US" sz="2000" dirty="0">
                <a:latin typeface="Calibri"/>
                <a:cs typeface="Calibri"/>
                <a:sym typeface="Symbol" charset="2"/>
              </a:rPr>
              <a:t>m.p.h., PhD.		</a:t>
            </a:r>
            <a:r>
              <a:rPr lang="en-US" sz="2000" dirty="0">
                <a:latin typeface="Courier"/>
                <a:cs typeface="Courier"/>
                <a:sym typeface="Symbol" charset="2"/>
              </a:rPr>
              <a:t>  </a:t>
            </a:r>
            <a:r>
              <a:rPr lang="en-US" sz="2000" dirty="0">
                <a:latin typeface="Calibri"/>
                <a:cs typeface="Calibri"/>
                <a:sym typeface="Symbol" charset="2"/>
              </a:rPr>
              <a:t>??</a:t>
            </a:r>
          </a:p>
        </p:txBody>
      </p:sp>
    </p:spTree>
    <p:extLst>
      <p:ext uri="{BB962C8B-B14F-4D97-AF65-F5344CB8AC3E}">
        <p14:creationId xmlns:p14="http://schemas.microsoft.com/office/powerpoint/2010/main" val="39644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601980" y="1119455"/>
            <a:ext cx="7940040" cy="4171950"/>
          </a:xfrm>
        </p:spPr>
        <p:txBody>
          <a:bodyPr>
            <a:normAutofit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522687" y="1638300"/>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24711" y="9663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1726221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t>Tokenization: language issues</a:t>
            </a:r>
          </a:p>
        </p:txBody>
      </p:sp>
      <p:sp>
        <p:nvSpPr>
          <p:cNvPr id="27651" name="Rectangle 1027"/>
          <p:cNvSpPr>
            <a:spLocks noGrp="1" noChangeArrowheads="1"/>
          </p:cNvSpPr>
          <p:nvPr>
            <p:ph sz="quarter" idx="1"/>
          </p:nvPr>
        </p:nvSpPr>
        <p:spPr>
          <a:xfrm>
            <a:off x="304800" y="1352550"/>
            <a:ext cx="8534400" cy="3581400"/>
          </a:xfrm>
        </p:spPr>
        <p:txBody>
          <a:bodyPr/>
          <a:lstStyle/>
          <a:p>
            <a:pPr eaLnBrk="1" hangingPunct="1"/>
            <a:r>
              <a:rPr lang="en-US" dirty="0"/>
              <a:t>French</a:t>
            </a:r>
          </a:p>
          <a:p>
            <a:pPr lvl="1" eaLnBrk="1" hangingPunct="1"/>
            <a:r>
              <a:rPr lang="en-US" b="1" i="1" dirty="0" err="1"/>
              <a:t>L'ensemble</a:t>
            </a:r>
            <a:r>
              <a:rPr lang="en-US" dirty="0"/>
              <a:t> </a:t>
            </a:r>
            <a:r>
              <a:rPr lang="en-US" dirty="0">
                <a:sym typeface="Symbol" charset="2"/>
              </a:rPr>
              <a:t> one token or two?</a:t>
            </a:r>
          </a:p>
          <a:p>
            <a:pPr lvl="2" eaLnBrk="1" hangingPunct="1"/>
            <a:r>
              <a:rPr lang="en-US" b="1" i="1" dirty="0">
                <a:sym typeface="Symbol" charset="2"/>
              </a:rPr>
              <a:t>L </a:t>
            </a:r>
            <a:r>
              <a:rPr lang="en-US" dirty="0">
                <a:sym typeface="Symbol" charset="2"/>
              </a:rPr>
              <a:t>? </a:t>
            </a:r>
            <a:r>
              <a:rPr lang="en-US" b="1" i="1" dirty="0">
                <a:sym typeface="Symbol" charset="2"/>
              </a:rPr>
              <a:t>L’ </a:t>
            </a:r>
            <a:r>
              <a:rPr lang="en-US" dirty="0">
                <a:sym typeface="Symbol" charset="2"/>
              </a:rPr>
              <a:t>? </a:t>
            </a:r>
            <a:r>
              <a:rPr lang="en-US" b="1" i="1" dirty="0">
                <a:sym typeface="Symbol" charset="2"/>
              </a:rPr>
              <a:t>Le </a:t>
            </a:r>
            <a:r>
              <a:rPr lang="en-US" dirty="0">
                <a:sym typeface="Symbol" charset="2"/>
              </a:rPr>
              <a:t>?</a:t>
            </a:r>
          </a:p>
          <a:p>
            <a:pPr lvl="2" eaLnBrk="1" hangingPunct="1"/>
            <a:r>
              <a:rPr lang="en-US" dirty="0">
                <a:sym typeface="Symbol" charset="2"/>
              </a:rPr>
              <a:t>Want </a:t>
            </a:r>
            <a:r>
              <a:rPr lang="en-US" b="1" i="1" dirty="0" err="1">
                <a:sym typeface="Symbol" charset="2"/>
              </a:rPr>
              <a:t>l’ensemble</a:t>
            </a:r>
            <a:r>
              <a:rPr lang="en-US" dirty="0">
                <a:sym typeface="Symbol" charset="2"/>
              </a:rPr>
              <a:t> to match with </a:t>
            </a:r>
            <a:r>
              <a:rPr lang="en-US" b="1" i="1" dirty="0">
                <a:sym typeface="Symbol" charset="2"/>
              </a:rPr>
              <a:t>un ensemble</a:t>
            </a:r>
          </a:p>
          <a:p>
            <a:pPr lvl="1" eaLnBrk="1" hangingPunct="1"/>
            <a:endParaRPr lang="en-US" b="1" i="1" dirty="0">
              <a:sym typeface="Symbol" charset="2"/>
            </a:endParaRPr>
          </a:p>
          <a:p>
            <a:pPr eaLnBrk="1" hangingPunct="1"/>
            <a:r>
              <a:rPr lang="en-US" dirty="0">
                <a:sym typeface="Symbol" charset="2"/>
              </a:rPr>
              <a:t>German noun compounds are not segmented</a:t>
            </a:r>
          </a:p>
          <a:p>
            <a:pPr lvl="1" eaLnBrk="1" hangingPunct="1"/>
            <a:r>
              <a:rPr lang="en-US" sz="2000" b="1" i="1" dirty="0" err="1">
                <a:sym typeface="Symbol" charset="2"/>
              </a:rPr>
              <a:t>Lebensversicherungsgesellschaftsangestellter</a:t>
            </a:r>
            <a:endParaRPr lang="en-US" sz="2000" b="1" i="1" dirty="0">
              <a:sym typeface="Symbol" charset="2"/>
            </a:endParaRPr>
          </a:p>
          <a:p>
            <a:pPr lvl="1" eaLnBrk="1" hangingPunct="1"/>
            <a:r>
              <a:rPr lang="en-US" sz="2000" dirty="0">
                <a:sym typeface="Symbol" charset="2"/>
              </a:rPr>
              <a:t>‘life insurance company employee’</a:t>
            </a:r>
          </a:p>
          <a:p>
            <a:pPr lvl="1" eaLnBrk="1" hangingPunct="1"/>
            <a:r>
              <a:rPr lang="en-US" sz="2000" dirty="0">
                <a:sym typeface="Symbol" charset="2"/>
              </a:rPr>
              <a:t>German information retrieval needs </a:t>
            </a:r>
            <a:r>
              <a:rPr lang="en-US" sz="2000" b="1" dirty="0">
                <a:sym typeface="Symbol" charset="2"/>
              </a:rPr>
              <a:t>compound splitter</a:t>
            </a:r>
            <a:endParaRPr lang="en-US" sz="2000" dirty="0">
              <a:sym typeface="Symbol" charset="2"/>
            </a:endParaRPr>
          </a:p>
        </p:txBody>
      </p:sp>
    </p:spTree>
    <p:extLst>
      <p:ext uri="{BB962C8B-B14F-4D97-AF65-F5344CB8AC3E}">
        <p14:creationId xmlns:p14="http://schemas.microsoft.com/office/powerpoint/2010/main" val="49001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219200" y="-171450"/>
            <a:ext cx="7772400" cy="857250"/>
          </a:xfrm>
        </p:spPr>
        <p:txBody>
          <a:bodyPr/>
          <a:lstStyle/>
          <a:p>
            <a:pPr eaLnBrk="1" hangingPunct="1"/>
            <a:r>
              <a:rPr lang="en-US" dirty="0"/>
              <a:t>Tokenization: language issues</a:t>
            </a:r>
          </a:p>
        </p:txBody>
      </p:sp>
      <p:sp>
        <p:nvSpPr>
          <p:cNvPr id="1255427" name="Rectangle 1027"/>
          <p:cNvSpPr>
            <a:spLocks noGrp="1" noChangeArrowheads="1"/>
          </p:cNvSpPr>
          <p:nvPr>
            <p:ph sz="quarter" idx="1"/>
          </p:nvPr>
        </p:nvSpPr>
        <p:spPr>
          <a:xfrm>
            <a:off x="1219200" y="800100"/>
            <a:ext cx="8610600" cy="4343400"/>
          </a:xfrm>
        </p:spPr>
        <p:txBody>
          <a:bodyPr/>
          <a:lstStyle/>
          <a:p>
            <a:pPr eaLnBrk="1" hangingPunct="1"/>
            <a:r>
              <a:rPr lang="en-US" dirty="0">
                <a:sym typeface="Symbol" charset="2"/>
              </a:rPr>
              <a:t>Chinese and Japanese no spaces between words:</a:t>
            </a:r>
          </a:p>
          <a:p>
            <a:pPr lvl="1" eaLnBrk="1" hangingPunct="1"/>
            <a:r>
              <a:rPr lang="ja-JP" altLang="en-US" dirty="0">
                <a:latin typeface="华文黑体"/>
                <a:ea typeface="华文黑体"/>
                <a:cs typeface="华文黑体"/>
                <a:sym typeface="Symbol" charset="2"/>
              </a:rPr>
              <a:t>莎拉波娃现在居住在美国东南部的佛罗里达。</a:t>
            </a:r>
            <a:endParaRPr lang="en-US" altLang="ja-JP" dirty="0">
              <a:latin typeface="华文黑体"/>
              <a:ea typeface="华文黑体"/>
              <a:cs typeface="华文黑体"/>
              <a:sym typeface="Symbol" charset="2"/>
            </a:endParaRPr>
          </a:p>
          <a:p>
            <a:pPr lvl="1" eaLnBrk="1" hangingPunct="1"/>
            <a:r>
              <a:rPr lang="ja-JP" altLang="en-US" dirty="0">
                <a:latin typeface="华文黑体"/>
                <a:ea typeface="华文黑体"/>
                <a:cs typeface="华文黑体"/>
                <a:sym typeface="Symbol" charset="2"/>
              </a:rPr>
              <a:t>莎拉波娃</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现在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居住</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美国</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东南部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的</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佛罗里达</a:t>
            </a:r>
          </a:p>
          <a:p>
            <a:pPr lvl="1" eaLnBrk="1" hangingPunct="1"/>
            <a:r>
              <a:rPr lang="en-US" dirty="0" err="1">
                <a:solidFill>
                  <a:srgbClr val="595959"/>
                </a:solidFill>
                <a:sym typeface="Symbol" charset="2"/>
              </a:rPr>
              <a:t>Sharapova</a:t>
            </a:r>
            <a:r>
              <a:rPr lang="en-US" dirty="0">
                <a:solidFill>
                  <a:srgbClr val="595959"/>
                </a:solidFill>
                <a:sym typeface="Symbol" charset="2"/>
              </a:rPr>
              <a:t> now     lives in       US       southeastern     Florida</a:t>
            </a:r>
          </a:p>
          <a:p>
            <a:pPr eaLnBrk="1" hangingPunct="1"/>
            <a:r>
              <a:rPr lang="en-US" dirty="0">
                <a:sym typeface="Symbol" charset="2"/>
              </a:rPr>
              <a:t>Further complicated in Japanese, with multiple alphabets intermingled</a:t>
            </a:r>
          </a:p>
          <a:p>
            <a:pPr lvl="1" eaLnBrk="1" hangingPunct="1"/>
            <a:r>
              <a:rPr lang="en-US" dirty="0">
                <a:sym typeface="Symbol" charset="2"/>
              </a:rPr>
              <a:t>Dates/amounts in multiple formats</a:t>
            </a:r>
          </a:p>
        </p:txBody>
      </p:sp>
      <p:sp>
        <p:nvSpPr>
          <p:cNvPr id="1255437" name="Text Box 1037"/>
          <p:cNvSpPr txBox="1">
            <a:spLocks noChangeArrowheads="1"/>
          </p:cNvSpPr>
          <p:nvPr/>
        </p:nvSpPr>
        <p:spPr bwMode="auto">
          <a:xfrm>
            <a:off x="381000" y="3638550"/>
            <a:ext cx="8307275" cy="415498"/>
          </a:xfrm>
          <a:prstGeom prst="rect">
            <a:avLst/>
          </a:prstGeom>
          <a:noFill/>
          <a:ln w="9525">
            <a:noFill/>
            <a:miter lim="800000"/>
            <a:headEnd/>
            <a:tailEnd/>
          </a:ln>
        </p:spPr>
        <p:txBody>
          <a:bodyPr wrap="none">
            <a:prstTxWarp prst="textNoShape">
              <a:avLst/>
            </a:prstTxWarp>
            <a:spAutoFit/>
          </a:bodyPr>
          <a:lstStyle/>
          <a:p>
            <a:pPr lvl="1">
              <a:spcBef>
                <a:spcPct val="20000"/>
              </a:spcBef>
              <a:buClr>
                <a:schemeClr val="tx1"/>
              </a:buClr>
              <a:buSzPct val="55000"/>
              <a:buFont typeface="Wingdings" charset="2"/>
              <a:buNone/>
            </a:pPr>
            <a:r>
              <a:rPr lang="ja-JP" altLang="en-US" sz="2100" b="1" i="1" dirty="0"/>
              <a:t>フォーチュン</a:t>
            </a:r>
            <a:r>
              <a:rPr lang="en-US" altLang="ja-JP" sz="2100" b="1" i="1" dirty="0"/>
              <a:t>500</a:t>
            </a:r>
            <a:r>
              <a:rPr lang="ja-JP" altLang="en-US" sz="2100" b="1" i="1" dirty="0"/>
              <a:t>社は情報不足のため時間あた</a:t>
            </a:r>
            <a:r>
              <a:rPr lang="en-US" altLang="ja-JP" sz="2100" b="1" i="1" dirty="0"/>
              <a:t>$500K(</a:t>
            </a:r>
            <a:r>
              <a:rPr lang="ja-JP" altLang="en-US" sz="2100" b="1" i="1" dirty="0"/>
              <a:t>約</a:t>
            </a:r>
            <a:r>
              <a:rPr lang="en-US" altLang="ja-JP" sz="2100" b="1" i="1" dirty="0"/>
              <a:t>6,000</a:t>
            </a:r>
            <a:r>
              <a:rPr lang="ja-JP" altLang="en-US" sz="2100" b="1" i="1" dirty="0"/>
              <a:t>万円</a:t>
            </a:r>
            <a:r>
              <a:rPr lang="en-US" altLang="ja-JP" sz="2100" b="1" i="1" dirty="0"/>
              <a:t>)</a:t>
            </a:r>
            <a:endParaRPr lang="en-US" sz="2100" b="1" i="1" dirty="0"/>
          </a:p>
        </p:txBody>
      </p:sp>
      <p:grpSp>
        <p:nvGrpSpPr>
          <p:cNvPr id="28677" name="Group 1032"/>
          <p:cNvGrpSpPr>
            <a:grpSpLocks/>
          </p:cNvGrpSpPr>
          <p:nvPr/>
        </p:nvGrpSpPr>
        <p:grpSpPr bwMode="auto">
          <a:xfrm>
            <a:off x="1676401" y="4229100"/>
            <a:ext cx="5435600" cy="400050"/>
            <a:chOff x="422" y="3792"/>
            <a:chExt cx="3424" cy="336"/>
          </a:xfrm>
        </p:grpSpPr>
        <p:sp>
          <p:nvSpPr>
            <p:cNvPr id="28691" name="Text Box 1028"/>
            <p:cNvSpPr txBox="1">
              <a:spLocks noChangeArrowheads="1"/>
            </p:cNvSpPr>
            <p:nvPr/>
          </p:nvSpPr>
          <p:spPr bwMode="auto">
            <a:xfrm>
              <a:off x="422" y="3792"/>
              <a:ext cx="722"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dirty="0">
                  <a:latin typeface="Calibri"/>
                  <a:cs typeface="Calibri"/>
                </a:rPr>
                <a:t>Katakana</a:t>
              </a:r>
            </a:p>
          </p:txBody>
        </p:sp>
        <p:sp>
          <p:nvSpPr>
            <p:cNvPr id="28692" name="Text Box 1029"/>
            <p:cNvSpPr txBox="1">
              <a:spLocks noChangeArrowheads="1"/>
            </p:cNvSpPr>
            <p:nvPr/>
          </p:nvSpPr>
          <p:spPr bwMode="auto">
            <a:xfrm>
              <a:off x="1499" y="3792"/>
              <a:ext cx="703"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a:latin typeface="Calibri"/>
                  <a:cs typeface="Calibri"/>
                </a:rPr>
                <a:t>Hiragana</a:t>
              </a:r>
            </a:p>
          </p:txBody>
        </p:sp>
        <p:sp>
          <p:nvSpPr>
            <p:cNvPr id="28693" name="Text Box 1030"/>
            <p:cNvSpPr txBox="1">
              <a:spLocks noChangeArrowheads="1"/>
            </p:cNvSpPr>
            <p:nvPr/>
          </p:nvSpPr>
          <p:spPr bwMode="auto">
            <a:xfrm>
              <a:off x="2603" y="3792"/>
              <a:ext cx="438"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a:latin typeface="Calibri"/>
                  <a:cs typeface="Calibri"/>
                </a:rPr>
                <a:t>Kanji</a:t>
              </a:r>
            </a:p>
          </p:txBody>
        </p:sp>
        <p:sp>
          <p:nvSpPr>
            <p:cNvPr id="28694" name="Text Box 1031"/>
            <p:cNvSpPr txBox="1">
              <a:spLocks noChangeArrowheads="1"/>
            </p:cNvSpPr>
            <p:nvPr/>
          </p:nvSpPr>
          <p:spPr bwMode="auto">
            <a:xfrm>
              <a:off x="3275" y="3792"/>
              <a:ext cx="571"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dirty="0" err="1">
                  <a:latin typeface="Calibri"/>
                  <a:cs typeface="Calibri"/>
                </a:rPr>
                <a:t>Romaji</a:t>
              </a:r>
              <a:endParaRPr lang="en-US" sz="2000" dirty="0">
                <a:latin typeface="Calibri"/>
                <a:cs typeface="Calibri"/>
              </a:endParaRPr>
            </a:p>
          </p:txBody>
        </p:sp>
      </p:grpSp>
      <p:sp>
        <p:nvSpPr>
          <p:cNvPr id="28678" name="Rectangle 1040"/>
          <p:cNvSpPr>
            <a:spLocks noChangeArrowheads="1"/>
          </p:cNvSpPr>
          <p:nvPr/>
        </p:nvSpPr>
        <p:spPr bwMode="auto">
          <a:xfrm>
            <a:off x="914400" y="3600005"/>
            <a:ext cx="1447800" cy="461665"/>
          </a:xfrm>
          <a:prstGeom prst="rect">
            <a:avLst/>
          </a:prstGeom>
          <a:noFill/>
          <a:ln w="9525">
            <a:solidFill>
              <a:schemeClr val="tx1"/>
            </a:solidFill>
            <a:miter lim="800000"/>
            <a:headEnd/>
            <a:tailEnd/>
          </a:ln>
        </p:spPr>
        <p:txBody>
          <a:bodyPr anchor="ctr">
            <a:prstTxWarp prst="textNoShape">
              <a:avLst/>
            </a:prstTxWarp>
            <a:spAutoFit/>
          </a:bodyPr>
          <a:lstStyle/>
          <a:p>
            <a:endParaRPr lang="en-US"/>
          </a:p>
        </p:txBody>
      </p:sp>
      <p:cxnSp>
        <p:nvCxnSpPr>
          <p:cNvPr id="28679" name="AutoShape 1041"/>
          <p:cNvCxnSpPr>
            <a:cxnSpLocks noChangeShapeType="1"/>
            <a:stCxn id="28691" idx="0"/>
            <a:endCxn id="28678" idx="2"/>
          </p:cNvCxnSpPr>
          <p:nvPr/>
        </p:nvCxnSpPr>
        <p:spPr bwMode="auto">
          <a:xfrm flipH="1" flipV="1">
            <a:off x="1638300" y="4061670"/>
            <a:ext cx="611189" cy="167430"/>
          </a:xfrm>
          <a:prstGeom prst="straightConnector1">
            <a:avLst/>
          </a:prstGeom>
          <a:noFill/>
          <a:ln w="9525">
            <a:solidFill>
              <a:schemeClr val="tx1"/>
            </a:solidFill>
            <a:miter lim="800000"/>
            <a:headEnd/>
            <a:tailEnd type="triangle" w="med" len="med"/>
          </a:ln>
        </p:spPr>
      </p:cxnSp>
      <p:sp>
        <p:nvSpPr>
          <p:cNvPr id="28680" name="Rectangle 1044"/>
          <p:cNvSpPr>
            <a:spLocks noChangeArrowheads="1"/>
          </p:cNvSpPr>
          <p:nvPr/>
        </p:nvSpPr>
        <p:spPr bwMode="auto">
          <a:xfrm>
            <a:off x="4724400" y="3600005"/>
            <a:ext cx="533400" cy="461665"/>
          </a:xfrm>
          <a:prstGeom prst="rect">
            <a:avLst/>
          </a:prstGeom>
          <a:noFill/>
          <a:ln w="9525">
            <a:solidFill>
              <a:schemeClr val="tx1"/>
            </a:solidFill>
            <a:miter lim="800000"/>
            <a:headEnd/>
            <a:tailEnd/>
          </a:ln>
        </p:spPr>
        <p:txBody>
          <a:bodyPr anchor="ctr">
            <a:prstTxWarp prst="textNoShape">
              <a:avLst/>
            </a:prstTxWarp>
            <a:spAutoFit/>
          </a:bodyPr>
          <a:lstStyle/>
          <a:p>
            <a:endParaRPr lang="en-US"/>
          </a:p>
        </p:txBody>
      </p:sp>
      <p:cxnSp>
        <p:nvCxnSpPr>
          <p:cNvPr id="28681" name="AutoShape 1045"/>
          <p:cNvCxnSpPr>
            <a:cxnSpLocks noChangeShapeType="1"/>
            <a:stCxn id="28692" idx="0"/>
            <a:endCxn id="28680" idx="2"/>
          </p:cNvCxnSpPr>
          <p:nvPr/>
        </p:nvCxnSpPr>
        <p:spPr bwMode="auto">
          <a:xfrm flipV="1">
            <a:off x="3944146" y="4061670"/>
            <a:ext cx="1046954" cy="167430"/>
          </a:xfrm>
          <a:prstGeom prst="straightConnector1">
            <a:avLst/>
          </a:prstGeom>
          <a:noFill/>
          <a:ln w="9525">
            <a:solidFill>
              <a:schemeClr val="tx1"/>
            </a:solidFill>
            <a:miter lim="800000"/>
            <a:headEnd/>
            <a:tailEnd type="triangle" w="med" len="med"/>
          </a:ln>
        </p:spPr>
      </p:cxnSp>
      <p:sp>
        <p:nvSpPr>
          <p:cNvPr id="28682" name="Rectangle 1046"/>
          <p:cNvSpPr>
            <a:spLocks noChangeArrowheads="1"/>
          </p:cNvSpPr>
          <p:nvPr/>
        </p:nvSpPr>
        <p:spPr bwMode="auto">
          <a:xfrm>
            <a:off x="5257800" y="3600005"/>
            <a:ext cx="533400" cy="461665"/>
          </a:xfrm>
          <a:prstGeom prst="rect">
            <a:avLst/>
          </a:prstGeom>
          <a:noFill/>
          <a:ln w="9525">
            <a:solidFill>
              <a:schemeClr val="tx1"/>
            </a:solidFill>
            <a:miter lim="800000"/>
            <a:headEnd/>
            <a:tailEnd/>
          </a:ln>
        </p:spPr>
        <p:txBody>
          <a:bodyPr wrap="square" anchor="ctr">
            <a:prstTxWarp prst="textNoShape">
              <a:avLst/>
            </a:prstTxWarp>
            <a:spAutoFit/>
          </a:bodyPr>
          <a:lstStyle/>
          <a:p>
            <a:endParaRPr lang="en-US"/>
          </a:p>
        </p:txBody>
      </p:sp>
      <p:cxnSp>
        <p:nvCxnSpPr>
          <p:cNvPr id="28683" name="AutoShape 1047"/>
          <p:cNvCxnSpPr>
            <a:cxnSpLocks noChangeShapeType="1"/>
            <a:stCxn id="28693" idx="0"/>
            <a:endCxn id="28682" idx="2"/>
          </p:cNvCxnSpPr>
          <p:nvPr/>
        </p:nvCxnSpPr>
        <p:spPr bwMode="auto">
          <a:xfrm flipV="1">
            <a:off x="5486402" y="4061670"/>
            <a:ext cx="38098" cy="167430"/>
          </a:xfrm>
          <a:prstGeom prst="straightConnector1">
            <a:avLst/>
          </a:prstGeom>
          <a:noFill/>
          <a:ln w="9525">
            <a:solidFill>
              <a:schemeClr val="tx1"/>
            </a:solidFill>
            <a:miter lim="800000"/>
            <a:headEnd/>
            <a:tailEnd type="triangle" w="med" len="med"/>
          </a:ln>
        </p:spPr>
      </p:cxnSp>
      <p:sp>
        <p:nvSpPr>
          <p:cNvPr id="28684" name="Rectangle 1048"/>
          <p:cNvSpPr>
            <a:spLocks noChangeArrowheads="1"/>
          </p:cNvSpPr>
          <p:nvPr/>
        </p:nvSpPr>
        <p:spPr bwMode="auto">
          <a:xfrm>
            <a:off x="6934200" y="3569643"/>
            <a:ext cx="228600" cy="461665"/>
          </a:xfrm>
          <a:prstGeom prst="rect">
            <a:avLst/>
          </a:prstGeom>
          <a:noFill/>
          <a:ln w="9525">
            <a:solidFill>
              <a:schemeClr val="tx1"/>
            </a:solidFill>
            <a:miter lim="800000"/>
            <a:headEnd/>
            <a:tailEnd/>
          </a:ln>
        </p:spPr>
        <p:txBody>
          <a:bodyPr anchor="ctr">
            <a:prstTxWarp prst="textNoShape">
              <a:avLst/>
            </a:prstTxWarp>
            <a:spAutoFit/>
          </a:bodyPr>
          <a:lstStyle/>
          <a:p>
            <a:endParaRPr lang="en-US"/>
          </a:p>
        </p:txBody>
      </p:sp>
      <p:cxnSp>
        <p:nvCxnSpPr>
          <p:cNvPr id="28685" name="AutoShape 1049"/>
          <p:cNvCxnSpPr>
            <a:cxnSpLocks noChangeShapeType="1"/>
            <a:stCxn id="28694" idx="0"/>
            <a:endCxn id="28684" idx="2"/>
          </p:cNvCxnSpPr>
          <p:nvPr/>
        </p:nvCxnSpPr>
        <p:spPr bwMode="auto">
          <a:xfrm flipV="1">
            <a:off x="6658771" y="4031308"/>
            <a:ext cx="389729" cy="197792"/>
          </a:xfrm>
          <a:prstGeom prst="straightConnector1">
            <a:avLst/>
          </a:prstGeom>
          <a:noFill/>
          <a:ln w="9525">
            <a:solidFill>
              <a:schemeClr val="tx1"/>
            </a:solidFill>
            <a:miter lim="800000"/>
            <a:headEnd/>
            <a:tailEnd type="triangle" w="med" len="med"/>
          </a:ln>
        </p:spPr>
      </p:cxnSp>
      <p:sp>
        <p:nvSpPr>
          <p:cNvPr id="1255451" name="Text Box 1051"/>
          <p:cNvSpPr txBox="1">
            <a:spLocks noChangeArrowheads="1"/>
          </p:cNvSpPr>
          <p:nvPr/>
        </p:nvSpPr>
        <p:spPr bwMode="auto">
          <a:xfrm>
            <a:off x="1062038" y="4629150"/>
            <a:ext cx="6202089" cy="461665"/>
          </a:xfrm>
          <a:prstGeom prst="rect">
            <a:avLst/>
          </a:prstGeom>
          <a:noFill/>
          <a:ln w="9525">
            <a:noFill/>
            <a:miter lim="800000"/>
            <a:headEnd/>
            <a:tailEnd/>
          </a:ln>
        </p:spPr>
        <p:txBody>
          <a:bodyPr wrap="none">
            <a:prstTxWarp prst="textNoShape">
              <a:avLst/>
            </a:prstTxWarp>
            <a:spAutoFit/>
          </a:bodyPr>
          <a:lstStyle/>
          <a:p>
            <a:r>
              <a:rPr lang="en-US" dirty="0">
                <a:latin typeface="Calibri"/>
                <a:cs typeface="Calibri"/>
              </a:rPr>
              <a:t>End-user can express query entirely in hiragana!</a:t>
            </a:r>
          </a:p>
        </p:txBody>
      </p:sp>
    </p:spTree>
    <p:extLst>
      <p:ext uri="{BB962C8B-B14F-4D97-AF65-F5344CB8AC3E}">
        <p14:creationId xmlns:p14="http://schemas.microsoft.com/office/powerpoint/2010/main" val="27456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54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54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54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54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54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54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5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37" grpId="0"/>
      <p:bldP spid="28678" grpId="0" animBg="1"/>
      <p:bldP spid="28680" grpId="0" animBg="1"/>
      <p:bldP spid="28682" grpId="0" animBg="1"/>
      <p:bldP spid="28684" grpId="0" animBg="1"/>
      <p:bldP spid="125545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381000"/>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dirty="0">
                <a:solidFill>
                  <a:srgbClr val="000000"/>
                </a:solidFill>
                <a:latin typeface="Calibri"/>
                <a:cs typeface="Calibri"/>
              </a:rPr>
              <a:t>Woodchucks is another name for groundhog</a:t>
            </a:r>
            <a:r>
              <a:rPr lang="en-US" dirty="0"/>
              <a:t>!</a:t>
            </a:r>
          </a:p>
          <a:p>
            <a:pPr eaLnBrk="1" hangingPunct="1"/>
            <a:r>
              <a:rPr lang="en-US"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42235603"/>
              </p:ext>
            </p:extLst>
          </p:nvPr>
        </p:nvGraphicFramePr>
        <p:xfrm>
          <a:off x="228600" y="2505710"/>
          <a:ext cx="5334000" cy="21234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r>
                        <a:rPr lang="en-US" dirty="0"/>
                        <a:t>Pattern</a:t>
                      </a:r>
                    </a:p>
                  </a:txBody>
                  <a:tcPr/>
                </a:tc>
                <a:tc>
                  <a:txBody>
                    <a:bodyPr/>
                    <a:lstStyle/>
                    <a:p>
                      <a:r>
                        <a:rPr lang="en-US" dirty="0"/>
                        <a:t>Matches</a:t>
                      </a:r>
                    </a:p>
                  </a:txBody>
                  <a:tcPr/>
                </a:tc>
                <a:extLst>
                  <a:ext uri="{0D108BD9-81ED-4DB2-BD59-A6C34878D82A}">
                    <a16:rowId xmlns:a16="http://schemas.microsoft.com/office/drawing/2014/main" val="10000"/>
                  </a:ext>
                </a:extLst>
              </a:tr>
              <a:tr h="370840">
                <a:tc>
                  <a:txBody>
                    <a:bodyPr/>
                    <a:lstStyle/>
                    <a:p>
                      <a:r>
                        <a:rPr lang="en-US" dirty="0" err="1">
                          <a:solidFill>
                            <a:srgbClr val="CC0000"/>
                          </a:solidFill>
                          <a:latin typeface="Courier"/>
                          <a:cs typeface="Courier"/>
                        </a:rPr>
                        <a:t>groundhog</a:t>
                      </a:r>
                      <a:r>
                        <a:rPr lang="en-US" b="1" dirty="0" err="1">
                          <a:solidFill>
                            <a:srgbClr val="CC0000"/>
                          </a:solidFill>
                          <a:latin typeface="Courier"/>
                          <a:cs typeface="Courier"/>
                        </a:rPr>
                        <a:t>|</a:t>
                      </a:r>
                      <a:r>
                        <a:rPr lang="en-US" dirty="0" err="1">
                          <a:solidFill>
                            <a:srgbClr val="CC0000"/>
                          </a:solidFill>
                          <a:latin typeface="Courier"/>
                          <a:cs typeface="Courier"/>
                        </a:rPr>
                        <a:t>woodchuck</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err="1">
                          <a:solidFill>
                            <a:srgbClr val="CC0000"/>
                          </a:solidFill>
                          <a:latin typeface="Courier"/>
                          <a:cs typeface="Courier"/>
                        </a:rPr>
                        <a:t>yours</a:t>
                      </a:r>
                      <a:r>
                        <a:rPr lang="en-US" b="1" dirty="0" err="1">
                          <a:solidFill>
                            <a:srgbClr val="CC0000"/>
                          </a:solidFill>
                          <a:latin typeface="Courier"/>
                          <a:cs typeface="Courier"/>
                        </a:rPr>
                        <a:t>|</a:t>
                      </a:r>
                      <a:r>
                        <a:rPr lang="en-US" dirty="0" err="1">
                          <a:solidFill>
                            <a:srgbClr val="CC0000"/>
                          </a:solidFill>
                          <a:latin typeface="Courier"/>
                          <a:cs typeface="Courier"/>
                        </a:rPr>
                        <a:t>mine</a:t>
                      </a:r>
                      <a:endParaRPr lang="en-US" dirty="0"/>
                    </a:p>
                  </a:txBody>
                  <a:tcPr/>
                </a:tc>
                <a:tc>
                  <a:txBody>
                    <a:bodyPr/>
                    <a:lstStyle/>
                    <a:p>
                      <a:r>
                        <a:rPr lang="en-US" dirty="0">
                          <a:solidFill>
                            <a:srgbClr val="000000"/>
                          </a:solidFill>
                          <a:latin typeface="Courier"/>
                          <a:cs typeface="Courier"/>
                        </a:rPr>
                        <a:t>yours</a:t>
                      </a:r>
                      <a:r>
                        <a:rPr lang="en-US" baseline="0" dirty="0">
                          <a:solidFill>
                            <a:srgbClr val="000000"/>
                          </a:solidFill>
                          <a:latin typeface="Courier"/>
                          <a:cs typeface="Courier"/>
                        </a:rPr>
                        <a:t>   mine</a:t>
                      </a:r>
                      <a:endParaRPr lang="en-US"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dirty="0" err="1">
                          <a:solidFill>
                            <a:srgbClr val="CC0000"/>
                          </a:solidFill>
                          <a:latin typeface="Courier"/>
                          <a:cs typeface="Courier"/>
                        </a:rPr>
                        <a:t>a</a:t>
                      </a:r>
                      <a:r>
                        <a:rPr lang="en-US" b="1" dirty="0" err="1">
                          <a:solidFill>
                            <a:srgbClr val="CC0000"/>
                          </a:solidFill>
                          <a:latin typeface="Courier"/>
                          <a:cs typeface="Courier"/>
                        </a:rPr>
                        <a:t>|</a:t>
                      </a:r>
                      <a:r>
                        <a:rPr lang="en-US" dirty="0" err="1">
                          <a:solidFill>
                            <a:srgbClr val="CC0000"/>
                          </a:solidFill>
                          <a:latin typeface="Courier"/>
                          <a:cs typeface="Courier"/>
                        </a:rPr>
                        <a:t>b</a:t>
                      </a:r>
                      <a:r>
                        <a:rPr lang="en-US" b="1" dirty="0" err="1">
                          <a:solidFill>
                            <a:srgbClr val="CC0000"/>
                          </a:solidFill>
                          <a:latin typeface="Courier"/>
                          <a:cs typeface="Courier"/>
                        </a:rPr>
                        <a:t>|</a:t>
                      </a:r>
                      <a:r>
                        <a:rPr lang="en-US" dirty="0" err="1">
                          <a:solidFill>
                            <a:srgbClr val="CC0000"/>
                          </a:solidFill>
                          <a:latin typeface="Courier"/>
                          <a:cs typeface="Courier"/>
                        </a:rPr>
                        <a:t>c</a:t>
                      </a:r>
                      <a:endParaRPr lang="en-US" dirty="0"/>
                    </a:p>
                  </a:txBody>
                  <a:tcPr/>
                </a:tc>
                <a:tc>
                  <a:txBody>
                    <a:bodyPr/>
                    <a:lstStyle/>
                    <a:p>
                      <a:r>
                        <a:rPr lang="en-US" dirty="0"/>
                        <a:t>= </a:t>
                      </a:r>
                      <a:r>
                        <a:rPr lang="en-US" dirty="0">
                          <a:solidFill>
                            <a:srgbClr val="FF0000"/>
                          </a:solidFill>
                          <a:latin typeface="Calibri"/>
                          <a:cs typeface="Calibri"/>
                        </a:rPr>
                        <a:t>[</a:t>
                      </a:r>
                      <a:r>
                        <a:rPr lang="en-US" dirty="0" err="1">
                          <a:solidFill>
                            <a:srgbClr val="FF0000"/>
                          </a:solidFill>
                          <a:latin typeface="Calibri"/>
                          <a:cs typeface="Calibri"/>
                        </a:rPr>
                        <a:t>abc</a:t>
                      </a:r>
                      <a:r>
                        <a:rPr lang="en-US"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CC0000"/>
                          </a:solidFill>
                          <a:latin typeface="Courier"/>
                          <a:cs typeface="Courier"/>
                        </a:rPr>
                        <a:t>[</a:t>
                      </a:r>
                      <a:r>
                        <a:rPr lang="en-US" dirty="0" err="1">
                          <a:solidFill>
                            <a:srgbClr val="CC0000"/>
                          </a:solidFill>
                          <a:latin typeface="Courier"/>
                          <a:cs typeface="Courier"/>
                        </a:rPr>
                        <a:t>gG</a:t>
                      </a:r>
                      <a:r>
                        <a:rPr lang="en-US" dirty="0">
                          <a:solidFill>
                            <a:srgbClr val="CC0000"/>
                          </a:solidFill>
                          <a:latin typeface="Courier"/>
                          <a:cs typeface="Courier"/>
                        </a:rPr>
                        <a:t>]</a:t>
                      </a:r>
                      <a:r>
                        <a:rPr lang="en-US" dirty="0" err="1">
                          <a:solidFill>
                            <a:srgbClr val="CC0000"/>
                          </a:solidFill>
                          <a:latin typeface="Courier"/>
                          <a:cs typeface="Courier"/>
                        </a:rPr>
                        <a:t>roundhog</a:t>
                      </a:r>
                      <a:r>
                        <a:rPr lang="en-US" b="1" dirty="0">
                          <a:solidFill>
                            <a:srgbClr val="CC0000"/>
                          </a:solidFill>
                          <a:latin typeface="Courier"/>
                          <a:cs typeface="Courier"/>
                        </a:rPr>
                        <a:t>|</a:t>
                      </a:r>
                      <a:r>
                        <a:rPr lang="en-US" dirty="0">
                          <a:solidFill>
                            <a:srgbClr val="CC0000"/>
                          </a:solidFill>
                          <a:latin typeface="Courier"/>
                          <a:cs typeface="Courier"/>
                        </a:rPr>
                        <a:t>[</a:t>
                      </a:r>
                      <a:r>
                        <a:rPr lang="en-US" dirty="0" err="1">
                          <a:solidFill>
                            <a:srgbClr val="CC0000"/>
                          </a:solidFill>
                          <a:latin typeface="Courier"/>
                          <a:cs typeface="Courier"/>
                        </a:rPr>
                        <a:t>Ww</a:t>
                      </a:r>
                      <a:r>
                        <a:rPr lang="en-US" dirty="0">
                          <a:solidFill>
                            <a:srgbClr val="CC0000"/>
                          </a:solidFill>
                          <a:latin typeface="Courier"/>
                          <a:cs typeface="Courier"/>
                        </a:rPr>
                        <a:t>]</a:t>
                      </a:r>
                      <a:r>
                        <a:rPr lang="en-US" dirty="0" err="1">
                          <a:solidFill>
                            <a:srgbClr val="CC0000"/>
                          </a:solidFill>
                          <a:latin typeface="Courier"/>
                          <a:cs typeface="Courier"/>
                        </a:rPr>
                        <a:t>oodchuck</a:t>
                      </a:r>
                      <a:endParaRPr lang="en-US" dirty="0"/>
                    </a:p>
                  </a:txBody>
                  <a:tcPr/>
                </a:tc>
                <a:tc>
                  <a:txBody>
                    <a:bodyPr/>
                    <a:lstStyle/>
                    <a:p>
                      <a:endParaRPr lang="en-US" dirty="0">
                        <a:solidFill>
                          <a:srgbClr val="FF0000"/>
                        </a:solidFill>
                        <a:latin typeface="Calibri"/>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495550"/>
            <a:ext cx="2946400" cy="2209800"/>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Word Tokenization in Chinese</a:t>
            </a:r>
          </a:p>
        </p:txBody>
      </p:sp>
      <p:sp>
        <p:nvSpPr>
          <p:cNvPr id="29699" name="Rectangle 3"/>
          <p:cNvSpPr>
            <a:spLocks noGrp="1" noChangeArrowheads="1"/>
          </p:cNvSpPr>
          <p:nvPr>
            <p:ph sz="quarter" idx="1"/>
          </p:nvPr>
        </p:nvSpPr>
        <p:spPr/>
        <p:txBody>
          <a:bodyPr/>
          <a:lstStyle/>
          <a:p>
            <a:r>
              <a:rPr lang="en-US" dirty="0"/>
              <a:t>Also called </a:t>
            </a:r>
            <a:r>
              <a:rPr lang="en-US" b="1" dirty="0"/>
              <a:t>Word Segmentation</a:t>
            </a:r>
          </a:p>
          <a:p>
            <a:r>
              <a:rPr lang="en-US" dirty="0"/>
              <a:t>Chinese words are composed of characters</a:t>
            </a:r>
          </a:p>
          <a:p>
            <a:pPr lvl="1"/>
            <a:r>
              <a:rPr lang="en-US" dirty="0"/>
              <a:t>Average word is 2.4 characters long.</a:t>
            </a:r>
          </a:p>
          <a:p>
            <a:r>
              <a:rPr lang="en-US" dirty="0"/>
              <a:t>Standard baseline segmentation algorithm: </a:t>
            </a:r>
          </a:p>
          <a:p>
            <a:pPr lvl="1"/>
            <a:r>
              <a:rPr lang="en-US" dirty="0"/>
              <a:t>Maximum Matching  (also called Greedy)</a:t>
            </a:r>
          </a:p>
        </p:txBody>
      </p:sp>
    </p:spTree>
    <p:extLst>
      <p:ext uri="{BB962C8B-B14F-4D97-AF65-F5344CB8AC3E}">
        <p14:creationId xmlns:p14="http://schemas.microsoft.com/office/powerpoint/2010/main" val="1627273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Maximum Matching</a:t>
            </a:r>
            <a:br>
              <a:rPr lang="en-US"/>
            </a:br>
            <a:r>
              <a:rPr lang="en-US"/>
              <a:t>Word Segmentation Algorithm</a:t>
            </a:r>
          </a:p>
        </p:txBody>
      </p:sp>
      <p:sp>
        <p:nvSpPr>
          <p:cNvPr id="31747" name="Rectangle 3"/>
          <p:cNvSpPr>
            <a:spLocks noGrp="1" noChangeArrowheads="1"/>
          </p:cNvSpPr>
          <p:nvPr>
            <p:ph sz="quarter" idx="1"/>
          </p:nvPr>
        </p:nvSpPr>
        <p:spPr/>
        <p:txBody>
          <a:bodyPr/>
          <a:lstStyle/>
          <a:p>
            <a:pPr marL="533400" indent="-533400"/>
            <a:r>
              <a:rPr lang="en-US"/>
              <a:t>Given a wordlist of Chinese, and a string.</a:t>
            </a:r>
          </a:p>
          <a:p>
            <a:pPr marL="533400" indent="-533400">
              <a:buClr>
                <a:schemeClr val="tx1"/>
              </a:buClr>
              <a:buFont typeface="Arial" charset="0"/>
              <a:buAutoNum type="arabicParenR"/>
            </a:pPr>
            <a:r>
              <a:rPr lang="en-US"/>
              <a:t>Start a pointer at the beginning of the string</a:t>
            </a:r>
          </a:p>
          <a:p>
            <a:pPr marL="533400" indent="-533400">
              <a:buClr>
                <a:schemeClr val="tx1"/>
              </a:buClr>
              <a:buFont typeface="Arial" charset="0"/>
              <a:buAutoNum type="arabicParenR"/>
            </a:pPr>
            <a:r>
              <a:rPr lang="en-US"/>
              <a:t>Find the longest word in dictionary that matches the string starting at pointer</a:t>
            </a:r>
          </a:p>
          <a:p>
            <a:pPr marL="533400" indent="-533400">
              <a:buClr>
                <a:schemeClr val="tx1"/>
              </a:buClr>
              <a:buFont typeface="Arial" charset="0"/>
              <a:buAutoNum type="arabicParenR"/>
            </a:pPr>
            <a:r>
              <a:rPr lang="en-US"/>
              <a:t>Move the pointer over the word in string</a:t>
            </a:r>
          </a:p>
          <a:p>
            <a:pPr marL="533400" indent="-533400">
              <a:buClr>
                <a:schemeClr val="tx1"/>
              </a:buClr>
              <a:buFont typeface="Arial" charset="0"/>
              <a:buAutoNum type="arabicParenR"/>
            </a:pPr>
            <a:r>
              <a:rPr lang="en-US"/>
              <a:t>Go to 2</a:t>
            </a:r>
          </a:p>
        </p:txBody>
      </p:sp>
    </p:spTree>
    <p:extLst>
      <p:ext uri="{BB962C8B-B14F-4D97-AF65-F5344CB8AC3E}">
        <p14:creationId xmlns:p14="http://schemas.microsoft.com/office/powerpoint/2010/main" val="510174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19200" y="-171450"/>
            <a:ext cx="7772400" cy="857250"/>
          </a:xfrm>
        </p:spPr>
        <p:txBody>
          <a:bodyPr/>
          <a:lstStyle/>
          <a:p>
            <a:r>
              <a:rPr lang="en-US" dirty="0"/>
              <a:t>Max-match segmentation illustration</a:t>
            </a:r>
          </a:p>
        </p:txBody>
      </p:sp>
      <p:sp>
        <p:nvSpPr>
          <p:cNvPr id="33795" name="Rectangle 3"/>
          <p:cNvSpPr>
            <a:spLocks noGrp="1" noChangeArrowheads="1"/>
          </p:cNvSpPr>
          <p:nvPr>
            <p:ph sz="quarter" idx="1"/>
          </p:nvPr>
        </p:nvSpPr>
        <p:spPr>
          <a:xfrm>
            <a:off x="533400" y="990600"/>
            <a:ext cx="8763000" cy="4152900"/>
          </a:xfrm>
        </p:spPr>
        <p:txBody>
          <a:bodyPr/>
          <a:lstStyle/>
          <a:p>
            <a:r>
              <a:rPr lang="en-US" sz="2800" dirty="0" err="1"/>
              <a:t>Thecatinthehat</a:t>
            </a:r>
            <a:endParaRPr lang="en-US" sz="2800" dirty="0"/>
          </a:p>
          <a:p>
            <a:r>
              <a:rPr lang="en-US" sz="2800" dirty="0" err="1"/>
              <a:t>Thetabledownthere</a:t>
            </a:r>
            <a:endParaRPr lang="en-US" sz="2800" dirty="0"/>
          </a:p>
          <a:p>
            <a:endParaRPr lang="en-US" dirty="0"/>
          </a:p>
          <a:p>
            <a:r>
              <a:rPr lang="en-US" dirty="0"/>
              <a:t>Doesn’t generally work in English!</a:t>
            </a:r>
          </a:p>
          <a:p>
            <a:endParaRPr lang="en-US" dirty="0"/>
          </a:p>
          <a:p>
            <a:r>
              <a:rPr lang="en-US" dirty="0"/>
              <a:t>But works astonishingly well in Chinese</a:t>
            </a:r>
          </a:p>
          <a:p>
            <a:pPr lvl="1" eaLnBrk="1" hangingPunct="1"/>
            <a:r>
              <a:rPr lang="ja-JP" altLang="en-US" dirty="0">
                <a:cs typeface="ＭＳ Ｐゴシック" charset="-128"/>
                <a:sym typeface="Symbol" charset="2"/>
              </a:rPr>
              <a:t>莎拉波娃现在居住在美国东南部的佛罗里达。</a:t>
            </a:r>
            <a:endParaRPr lang="en-US" altLang="ja-JP" dirty="0">
              <a:cs typeface="ＭＳ Ｐゴシック" charset="-128"/>
              <a:sym typeface="Symbol" charset="2"/>
            </a:endParaRPr>
          </a:p>
          <a:p>
            <a:pPr lvl="1" eaLnBrk="1" hangingPunct="1"/>
            <a:r>
              <a:rPr lang="ja-JP" altLang="en-US" dirty="0">
                <a:cs typeface="ＭＳ Ｐゴシック" charset="-128"/>
                <a:sym typeface="Symbol" charset="2"/>
              </a:rPr>
              <a:t>莎拉波娃</a:t>
            </a:r>
            <a:r>
              <a:rPr lang="en-US" altLang="ja-JP" dirty="0">
                <a:cs typeface="ＭＳ Ｐゴシック" charset="-128"/>
                <a:sym typeface="Symbol" charset="2"/>
              </a:rPr>
              <a:t>  </a:t>
            </a:r>
            <a:r>
              <a:rPr lang="ja-JP" altLang="en-US" dirty="0">
                <a:cs typeface="ＭＳ Ｐゴシック" charset="-128"/>
                <a:sym typeface="Symbol" charset="2"/>
              </a:rPr>
              <a:t>现在</a:t>
            </a:r>
            <a:r>
              <a:rPr lang="en-US" altLang="ja-JP" dirty="0">
                <a:cs typeface="ＭＳ Ｐゴシック" charset="-128"/>
                <a:sym typeface="Symbol" charset="2"/>
              </a:rPr>
              <a:t>   </a:t>
            </a:r>
            <a:r>
              <a:rPr lang="ja-JP" altLang="en-US" dirty="0">
                <a:cs typeface="ＭＳ Ｐゴシック" charset="-128"/>
                <a:sym typeface="Symbol" charset="2"/>
              </a:rPr>
              <a:t>居住</a:t>
            </a:r>
            <a:r>
              <a:rPr lang="en-US" altLang="ja-JP" dirty="0">
                <a:cs typeface="ＭＳ Ｐゴシック" charset="-128"/>
                <a:sym typeface="Symbol" charset="2"/>
              </a:rPr>
              <a:t>   </a:t>
            </a:r>
            <a:r>
              <a:rPr lang="ja-JP" altLang="en-US" dirty="0">
                <a:cs typeface="ＭＳ Ｐゴシック" charset="-128"/>
                <a:sym typeface="Symbol" charset="2"/>
              </a:rPr>
              <a:t>在</a:t>
            </a:r>
            <a:r>
              <a:rPr lang="en-US" altLang="ja-JP" dirty="0">
                <a:cs typeface="ＭＳ Ｐゴシック" charset="-128"/>
                <a:sym typeface="Symbol" charset="2"/>
              </a:rPr>
              <a:t>  </a:t>
            </a:r>
            <a:r>
              <a:rPr lang="ja-JP" altLang="en-US" dirty="0">
                <a:cs typeface="ＭＳ Ｐゴシック" charset="-128"/>
                <a:sym typeface="Symbol" charset="2"/>
              </a:rPr>
              <a:t>美国</a:t>
            </a:r>
            <a:r>
              <a:rPr lang="en-US" altLang="ja-JP" dirty="0">
                <a:cs typeface="ＭＳ Ｐゴシック" charset="-128"/>
                <a:sym typeface="Symbol" charset="2"/>
              </a:rPr>
              <a:t>   </a:t>
            </a:r>
            <a:r>
              <a:rPr lang="ja-JP" altLang="en-US" dirty="0">
                <a:cs typeface="ＭＳ Ｐゴシック" charset="-128"/>
                <a:sym typeface="Symbol" charset="2"/>
              </a:rPr>
              <a:t>东南部</a:t>
            </a:r>
            <a:r>
              <a:rPr lang="en-US" altLang="ja-JP" dirty="0">
                <a:cs typeface="ＭＳ Ｐゴシック" charset="-128"/>
                <a:sym typeface="Symbol" charset="2"/>
              </a:rPr>
              <a:t>     </a:t>
            </a:r>
            <a:r>
              <a:rPr lang="ja-JP" altLang="en-US" dirty="0">
                <a:cs typeface="ＭＳ Ｐゴシック" charset="-128"/>
                <a:sym typeface="Symbol" charset="2"/>
              </a:rPr>
              <a:t>的</a:t>
            </a:r>
            <a:r>
              <a:rPr lang="en-US" altLang="ja-JP" dirty="0">
                <a:cs typeface="ＭＳ Ｐゴシック" charset="-128"/>
                <a:sym typeface="Symbol" charset="2"/>
              </a:rPr>
              <a:t>  </a:t>
            </a:r>
            <a:r>
              <a:rPr lang="ja-JP" altLang="en-US" dirty="0">
                <a:cs typeface="ＭＳ Ｐゴシック" charset="-128"/>
                <a:sym typeface="Symbol" charset="2"/>
              </a:rPr>
              <a:t>佛罗里达</a:t>
            </a:r>
            <a:endParaRPr lang="en-US" altLang="ja-JP" sz="2400" dirty="0"/>
          </a:p>
          <a:p>
            <a:r>
              <a:rPr lang="en-US" dirty="0"/>
              <a:t>Modern probabilistic segmentation algorithms even better</a:t>
            </a:r>
          </a:p>
        </p:txBody>
      </p:sp>
      <p:sp>
        <p:nvSpPr>
          <p:cNvPr id="2" name="TextBox 1"/>
          <p:cNvSpPr txBox="1"/>
          <p:nvPr/>
        </p:nvSpPr>
        <p:spPr>
          <a:xfrm>
            <a:off x="4953000" y="1504950"/>
            <a:ext cx="3352800" cy="400110"/>
          </a:xfrm>
          <a:prstGeom prst="rect">
            <a:avLst/>
          </a:prstGeom>
          <a:noFill/>
        </p:spPr>
        <p:txBody>
          <a:bodyPr wrap="square" rtlCol="0">
            <a:spAutoFit/>
          </a:bodyPr>
          <a:lstStyle/>
          <a:p>
            <a:pPr marL="0" lvl="1"/>
            <a:r>
              <a:rPr lang="en-US" sz="2000" dirty="0"/>
              <a:t>the table down there</a:t>
            </a:r>
          </a:p>
        </p:txBody>
      </p:sp>
      <p:sp>
        <p:nvSpPr>
          <p:cNvPr id="5" name="TextBox 4"/>
          <p:cNvSpPr txBox="1"/>
          <p:nvPr/>
        </p:nvSpPr>
        <p:spPr>
          <a:xfrm>
            <a:off x="4953000" y="1047750"/>
            <a:ext cx="2971800" cy="400110"/>
          </a:xfrm>
          <a:prstGeom prst="rect">
            <a:avLst/>
          </a:prstGeom>
          <a:noFill/>
        </p:spPr>
        <p:txBody>
          <a:bodyPr wrap="square" rtlCol="0">
            <a:spAutoFit/>
          </a:bodyPr>
          <a:lstStyle/>
          <a:p>
            <a:pPr marL="0" lvl="1"/>
            <a:r>
              <a:rPr lang="en-US" sz="2000" dirty="0"/>
              <a:t>the cat in the hat</a:t>
            </a:r>
          </a:p>
        </p:txBody>
      </p:sp>
      <p:sp>
        <p:nvSpPr>
          <p:cNvPr id="6" name="TextBox 5"/>
          <p:cNvSpPr txBox="1"/>
          <p:nvPr/>
        </p:nvSpPr>
        <p:spPr>
          <a:xfrm>
            <a:off x="4953000" y="1962150"/>
            <a:ext cx="3352800" cy="400110"/>
          </a:xfrm>
          <a:prstGeom prst="rect">
            <a:avLst/>
          </a:prstGeom>
          <a:noFill/>
        </p:spPr>
        <p:txBody>
          <a:bodyPr wrap="square" rtlCol="0">
            <a:spAutoFit/>
          </a:bodyPr>
          <a:lstStyle/>
          <a:p>
            <a:pPr marL="0" lvl="1"/>
            <a:r>
              <a:rPr lang="en-US" sz="2000" dirty="0"/>
              <a:t>theta bled own there</a:t>
            </a:r>
          </a:p>
        </p:txBody>
      </p:sp>
    </p:spTree>
    <p:extLst>
      <p:ext uri="{BB962C8B-B14F-4D97-AF65-F5344CB8AC3E}">
        <p14:creationId xmlns:p14="http://schemas.microsoft.com/office/powerpoint/2010/main" val="312510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2" grpId="0"/>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648200" cy="1905000"/>
          </a:xfrm>
        </p:spPr>
        <p:txBody>
          <a:bodyPr/>
          <a:lstStyle/>
          <a:p>
            <a:r>
              <a:rPr lang="en-US" sz="4400" dirty="0"/>
              <a:t>Basic Text Processing</a:t>
            </a:r>
            <a:endParaRPr lang="en-US" sz="4400"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226638622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lnSpcReduction="200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  +  .</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800" y="1428750"/>
            <a:ext cx="1556710" cy="2216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813463564"/>
              </p:ext>
            </p:extLst>
          </p:nvPr>
        </p:nvGraphicFramePr>
        <p:xfrm>
          <a:off x="304800" y="1733550"/>
          <a:ext cx="6477000" cy="30327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Pattern</a:t>
                      </a:r>
                    </a:p>
                  </a:txBody>
                  <a:tcPr/>
                </a:tc>
                <a:tc>
                  <a:txBody>
                    <a:bodyPr/>
                    <a:lstStyle/>
                    <a:p>
                      <a:r>
                        <a:rPr lang="en-US" dirty="0"/>
                        <a:t>Matches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err="1">
                          <a:solidFill>
                            <a:srgbClr val="CC0000"/>
                          </a:solidFill>
                          <a:latin typeface="Courier"/>
                          <a:cs typeface="Courier"/>
                        </a:rPr>
                        <a:t>colou?r</a:t>
                      </a:r>
                      <a:endParaRPr lang="en-US" dirty="0"/>
                    </a:p>
                  </a:txBody>
                  <a:tcPr/>
                </a:tc>
                <a:tc>
                  <a:txBody>
                    <a:bodyPr/>
                    <a:lstStyle/>
                    <a:p>
                      <a:r>
                        <a:rPr lang="en-US" dirty="0"/>
                        <a:t>Optional</a:t>
                      </a:r>
                      <a:r>
                        <a:rPr lang="en-US" baseline="0" dirty="0"/>
                        <a:t> previous char</a:t>
                      </a:r>
                      <a:endParaRPr lang="en-US" dirty="0"/>
                    </a:p>
                  </a:txBody>
                  <a:tcPr/>
                </a:tc>
                <a:tc>
                  <a:txBody>
                    <a:bodyPr/>
                    <a:lstStyle/>
                    <a:p>
                      <a:r>
                        <a:rPr lang="en-US" u="sng" dirty="0">
                          <a:solidFill>
                            <a:srgbClr val="0000FF"/>
                          </a:solidFill>
                          <a:latin typeface="Courier"/>
                          <a:cs typeface="Courier"/>
                        </a:rPr>
                        <a:t>color</a:t>
                      </a:r>
                      <a:r>
                        <a:rPr lang="en-US" u="none" dirty="0">
                          <a:latin typeface="Courier"/>
                          <a:cs typeface="Courier"/>
                        </a:rPr>
                        <a:t>    </a:t>
                      </a:r>
                      <a:r>
                        <a:rPr lang="en-US" u="sng" dirty="0" err="1">
                          <a:solidFill>
                            <a:srgbClr val="0000FF"/>
                          </a:solidFill>
                          <a:latin typeface="Courier"/>
                          <a:cs typeface="Courier"/>
                        </a:rPr>
                        <a:t>colour</a:t>
                      </a:r>
                      <a:endParaRPr lang="en-US"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dirty="0" err="1">
                          <a:solidFill>
                            <a:srgbClr val="CC0000"/>
                          </a:solidFill>
                          <a:latin typeface="Courier"/>
                          <a:cs typeface="Courier"/>
                        </a:rPr>
                        <a:t>oo</a:t>
                      </a:r>
                      <a:r>
                        <a:rPr lang="en-US" dirty="0">
                          <a:solidFill>
                            <a:srgbClr val="CC0000"/>
                          </a:solidFill>
                          <a:latin typeface="Courier"/>
                          <a:cs typeface="Courier"/>
                        </a:rPr>
                        <a:t>*h!</a:t>
                      </a:r>
                      <a:endParaRPr lang="en-US" dirty="0"/>
                    </a:p>
                  </a:txBody>
                  <a:tcPr/>
                </a:tc>
                <a:tc>
                  <a:txBody>
                    <a:bodyPr/>
                    <a:lstStyle/>
                    <a:p>
                      <a:r>
                        <a:rPr lang="en-US" dirty="0">
                          <a:solidFill>
                            <a:srgbClr val="000000"/>
                          </a:solidFill>
                        </a:rPr>
                        <a:t>0 or more of</a:t>
                      </a:r>
                      <a:r>
                        <a:rPr lang="en-US" baseline="0" dirty="0">
                          <a:solidFill>
                            <a:srgbClr val="000000"/>
                          </a:solidFill>
                        </a:rPr>
                        <a:t> </a:t>
                      </a:r>
                      <a:r>
                        <a:rPr lang="en-US"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oh!</a:t>
                      </a:r>
                      <a:r>
                        <a:rPr lang="en-US" u="none" dirty="0">
                          <a:solidFill>
                            <a:srgbClr val="3366FF"/>
                          </a:solidFill>
                          <a:latin typeface="Courier"/>
                          <a:cs typeface="Courier"/>
                        </a:rPr>
                        <a:t> </a:t>
                      </a:r>
                      <a:r>
                        <a:rPr lang="en-US" u="sng" dirty="0">
                          <a:solidFill>
                            <a:srgbClr val="3366FF"/>
                          </a:solidFill>
                          <a:latin typeface="Courier"/>
                          <a:cs typeface="Courier"/>
                        </a:rPr>
                        <a:t>ooh!</a:t>
                      </a:r>
                      <a:r>
                        <a:rPr lang="en-US" u="none" dirty="0">
                          <a:solidFill>
                            <a:srgbClr val="000000"/>
                          </a:solidFill>
                          <a:latin typeface="Courier"/>
                          <a:cs typeface="Courier"/>
                        </a:rPr>
                        <a:t>  </a:t>
                      </a:r>
                      <a:r>
                        <a:rPr lang="en-US" u="sng" dirty="0" err="1">
                          <a:solidFill>
                            <a:srgbClr val="3366FF"/>
                          </a:solidFill>
                          <a:latin typeface="Courier"/>
                          <a:cs typeface="Courier"/>
                        </a:rPr>
                        <a:t>oooh</a:t>
                      </a:r>
                      <a:r>
                        <a:rPr lang="en-US" u="sng" dirty="0">
                          <a:solidFill>
                            <a:srgbClr val="3366FF"/>
                          </a:solidFill>
                          <a:latin typeface="Courier"/>
                          <a:cs typeface="Courier"/>
                        </a:rPr>
                        <a:t>!</a:t>
                      </a:r>
                      <a:r>
                        <a:rPr lang="en-US" u="none" dirty="0">
                          <a:solidFill>
                            <a:srgbClr val="3366FF"/>
                          </a:solidFill>
                          <a:latin typeface="Courier"/>
                          <a:cs typeface="Courier"/>
                        </a:rPr>
                        <a:t> </a:t>
                      </a:r>
                      <a:r>
                        <a:rPr lang="en-US" u="sng" dirty="0" err="1">
                          <a:solidFill>
                            <a:srgbClr val="3366FF"/>
                          </a:solidFill>
                          <a:latin typeface="Courier"/>
                          <a:cs typeface="Courier"/>
                        </a:rPr>
                        <a:t>ooooh</a:t>
                      </a:r>
                      <a:r>
                        <a:rPr lang="en-US" u="sng" dirty="0">
                          <a:solidFill>
                            <a:srgbClr val="3366FF"/>
                          </a:solidFill>
                          <a:latin typeface="Courier"/>
                          <a:cs typeface="Courier"/>
                        </a:rPr>
                        <a:t>!</a:t>
                      </a:r>
                      <a:endParaRPr lang="en-US"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dirty="0" err="1">
                          <a:solidFill>
                            <a:srgbClr val="CC0000"/>
                          </a:solidFill>
                          <a:latin typeface="Courier"/>
                          <a:cs typeface="Courier"/>
                        </a:rPr>
                        <a:t>o+h</a:t>
                      </a:r>
                      <a:r>
                        <a:rPr lang="en-US" dirty="0">
                          <a:solidFill>
                            <a:srgbClr val="CC0000"/>
                          </a:solidFill>
                          <a:latin typeface="Courier"/>
                          <a:cs typeface="Courier"/>
                        </a:rPr>
                        <a: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oh!</a:t>
                      </a:r>
                      <a:r>
                        <a:rPr lang="en-US" u="none" dirty="0">
                          <a:solidFill>
                            <a:srgbClr val="3366FF"/>
                          </a:solidFill>
                          <a:latin typeface="Courier"/>
                          <a:cs typeface="Courier"/>
                        </a:rPr>
                        <a:t> </a:t>
                      </a:r>
                      <a:r>
                        <a:rPr lang="en-US" u="sng" dirty="0">
                          <a:solidFill>
                            <a:srgbClr val="3366FF"/>
                          </a:solidFill>
                          <a:latin typeface="Courier"/>
                          <a:cs typeface="Courier"/>
                        </a:rPr>
                        <a:t>ooh!</a:t>
                      </a:r>
                      <a:r>
                        <a:rPr lang="en-US" u="none" dirty="0">
                          <a:solidFill>
                            <a:srgbClr val="000000"/>
                          </a:solidFill>
                          <a:latin typeface="Courier"/>
                          <a:cs typeface="Courier"/>
                        </a:rPr>
                        <a:t>  </a:t>
                      </a:r>
                      <a:r>
                        <a:rPr lang="en-US" u="sng" dirty="0" err="1">
                          <a:solidFill>
                            <a:srgbClr val="3366FF"/>
                          </a:solidFill>
                          <a:latin typeface="Courier"/>
                          <a:cs typeface="Courier"/>
                        </a:rPr>
                        <a:t>oooh</a:t>
                      </a:r>
                      <a:r>
                        <a:rPr lang="en-US" u="sng" dirty="0">
                          <a:solidFill>
                            <a:srgbClr val="3366FF"/>
                          </a:solidFill>
                          <a:latin typeface="Courier"/>
                          <a:cs typeface="Courier"/>
                        </a:rPr>
                        <a:t>!</a:t>
                      </a:r>
                      <a:r>
                        <a:rPr lang="en-US" u="none" dirty="0">
                          <a:solidFill>
                            <a:srgbClr val="3366FF"/>
                          </a:solidFill>
                          <a:latin typeface="Courier"/>
                          <a:cs typeface="Courier"/>
                        </a:rPr>
                        <a:t> </a:t>
                      </a:r>
                      <a:r>
                        <a:rPr lang="en-US" u="sng" dirty="0" err="1">
                          <a:solidFill>
                            <a:srgbClr val="3366FF"/>
                          </a:solidFill>
                          <a:latin typeface="Courier"/>
                          <a:cs typeface="Courier"/>
                        </a:rPr>
                        <a:t>ooooh</a:t>
                      </a:r>
                      <a:r>
                        <a:rPr lang="en-US" u="sng" dirty="0">
                          <a:solidFill>
                            <a:srgbClr val="3366FF"/>
                          </a:solidFill>
                          <a:latin typeface="Courier"/>
                          <a:cs typeface="Courier"/>
                        </a:rPr>
                        <a:t>!</a:t>
                      </a:r>
                      <a:endParaRPr lang="en-US"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CC0000"/>
                          </a:solidFill>
                          <a:latin typeface="Courier"/>
                          <a:cs typeface="Courier"/>
                        </a:rPr>
                        <a:t>baa+</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baa</a:t>
                      </a:r>
                      <a:r>
                        <a:rPr lang="en-US" u="none" baseline="0" dirty="0">
                          <a:solidFill>
                            <a:srgbClr val="3366FF"/>
                          </a:solidFill>
                          <a:latin typeface="Courier"/>
                          <a:cs typeface="Courier"/>
                        </a:rPr>
                        <a:t> </a:t>
                      </a:r>
                      <a:r>
                        <a:rPr lang="en-US" u="sng" baseline="0" dirty="0" err="1">
                          <a:solidFill>
                            <a:srgbClr val="3366FF"/>
                          </a:solidFill>
                          <a:latin typeface="Courier"/>
                          <a:cs typeface="Courier"/>
                        </a:rPr>
                        <a:t>baaa</a:t>
                      </a:r>
                      <a:r>
                        <a:rPr lang="en-US" u="none" baseline="0" dirty="0">
                          <a:solidFill>
                            <a:srgbClr val="3366FF"/>
                          </a:solidFill>
                          <a:latin typeface="Courier"/>
                          <a:cs typeface="Courier"/>
                        </a:rPr>
                        <a:t> </a:t>
                      </a:r>
                      <a:r>
                        <a:rPr lang="en-US" u="sng" baseline="0" dirty="0" err="1">
                          <a:solidFill>
                            <a:srgbClr val="3366FF"/>
                          </a:solidFill>
                          <a:latin typeface="Courier"/>
                          <a:cs typeface="Courier"/>
                        </a:rPr>
                        <a:t>baaaa</a:t>
                      </a:r>
                      <a:r>
                        <a:rPr lang="en-US" u="none" baseline="0" dirty="0">
                          <a:solidFill>
                            <a:srgbClr val="3366FF"/>
                          </a:solidFill>
                          <a:latin typeface="Courier"/>
                          <a:cs typeface="Courier"/>
                        </a:rPr>
                        <a:t> </a:t>
                      </a:r>
                      <a:r>
                        <a:rPr lang="en-US" u="sng" baseline="0" dirty="0" err="1">
                          <a:solidFill>
                            <a:srgbClr val="3366FF"/>
                          </a:solidFill>
                          <a:latin typeface="Courier"/>
                          <a:cs typeface="Courier"/>
                        </a:rPr>
                        <a:t>baaaaa</a:t>
                      </a:r>
                      <a:endParaRPr lang="en-US"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solidFill>
                            <a:srgbClr val="CC0000"/>
                          </a:solidFill>
                          <a:latin typeface="Courier"/>
                          <a:cs typeface="Courier"/>
                        </a:rPr>
                        <a:t>beg.n</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begin </a:t>
                      </a:r>
                      <a:r>
                        <a:rPr lang="en-US" u="sng" baseline="0" dirty="0">
                          <a:solidFill>
                            <a:srgbClr val="3366FF"/>
                          </a:solidFill>
                          <a:latin typeface="Courier"/>
                          <a:cs typeface="Courier"/>
                        </a:rPr>
                        <a:t>begun begun beg3n</a:t>
                      </a:r>
                      <a:endParaRPr lang="en-US"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60149" y="1036865"/>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1061510"/>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32483843"/>
              </p:ext>
            </p:extLst>
          </p:nvPr>
        </p:nvGraphicFramePr>
        <p:xfrm>
          <a:off x="1905000" y="1809750"/>
          <a:ext cx="4953000" cy="21234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dirty="0"/>
                        <a:t>Pattern</a:t>
                      </a:r>
                    </a:p>
                  </a:txBody>
                  <a:tcPr/>
                </a:tc>
                <a:tc>
                  <a:txBody>
                    <a:bodyPr/>
                    <a:lstStyle/>
                    <a:p>
                      <a:r>
                        <a:rPr lang="en-US" dirty="0"/>
                        <a:t>Matches</a:t>
                      </a:r>
                    </a:p>
                  </a:txBody>
                  <a:tcPr/>
                </a:tc>
                <a:extLst>
                  <a:ext uri="{0D108BD9-81ED-4DB2-BD59-A6C34878D82A}">
                    <a16:rowId xmlns:a16="http://schemas.microsoft.com/office/drawing/2014/main" val="10000"/>
                  </a:ext>
                </a:extLst>
              </a:tr>
              <a:tr h="370840">
                <a:tc>
                  <a:txBody>
                    <a:bodyPr/>
                    <a:lstStyle/>
                    <a:p>
                      <a:r>
                        <a:rPr lang="en-US" sz="1800" dirty="0">
                          <a:solidFill>
                            <a:srgbClr val="CC3300"/>
                          </a:solidFill>
                          <a:latin typeface="Courier"/>
                          <a:cs typeface="Courier"/>
                        </a:rPr>
                        <a:t>^</a:t>
                      </a:r>
                      <a:r>
                        <a:rPr lang="en-US" sz="1800" dirty="0">
                          <a:latin typeface="Courier"/>
                          <a:cs typeface="Courier"/>
                        </a:rPr>
                        <a:t>[A-Z] </a:t>
                      </a:r>
                      <a:endParaRPr lang="en-US" dirty="0"/>
                    </a:p>
                  </a:txBody>
                  <a:tcPr/>
                </a:tc>
                <a:tc>
                  <a:txBody>
                    <a:bodyPr/>
                    <a:lstStyle/>
                    <a:p>
                      <a:r>
                        <a:rPr lang="en-US" u="sng" dirty="0">
                          <a:solidFill>
                            <a:srgbClr val="0000FF"/>
                          </a:solidFill>
                          <a:latin typeface="Courier"/>
                          <a:cs typeface="Courier"/>
                        </a:rPr>
                        <a:t>P</a:t>
                      </a:r>
                      <a:r>
                        <a:rPr lang="en-US" u="none" dirty="0">
                          <a:solidFill>
                            <a:srgbClr val="000000"/>
                          </a:solidFill>
                          <a:latin typeface="Courier"/>
                          <a:cs typeface="Courier"/>
                        </a:rPr>
                        <a:t>alo</a:t>
                      </a:r>
                      <a:r>
                        <a:rPr lang="en-US" u="none" baseline="0" dirty="0">
                          <a:solidFill>
                            <a:srgbClr val="000000"/>
                          </a:solidFill>
                          <a:latin typeface="Courier"/>
                          <a:cs typeface="Courier"/>
                        </a:rPr>
                        <a:t> Alto</a:t>
                      </a:r>
                      <a:endParaRPr lang="en-US"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1800" dirty="0">
                          <a:solidFill>
                            <a:srgbClr val="CC3300"/>
                          </a:solidFill>
                          <a:latin typeface="Courier"/>
                          <a:cs typeface="Courier"/>
                        </a:rPr>
                        <a:t>^</a:t>
                      </a:r>
                      <a:r>
                        <a:rPr lang="en-US" sz="1800" dirty="0">
                          <a:latin typeface="Courier"/>
                          <a:cs typeface="Courier"/>
                        </a:rPr>
                        <a:t>[^A-</a:t>
                      </a:r>
                      <a:r>
                        <a:rPr lang="en-US" sz="1800" dirty="0" err="1">
                          <a:latin typeface="Courier"/>
                          <a:cs typeface="Courier"/>
                        </a:rPr>
                        <a:t>Za</a:t>
                      </a:r>
                      <a:r>
                        <a:rPr lang="en-US" sz="1800" dirty="0">
                          <a:latin typeface="Courier"/>
                          <a:cs typeface="Courier"/>
                        </a:rPr>
                        <a:t>-z]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1</a:t>
                      </a:r>
                      <a:r>
                        <a:rPr lang="en-US" u="none" baseline="0" dirty="0">
                          <a:solidFill>
                            <a:srgbClr val="3366FF"/>
                          </a:solidFill>
                          <a:latin typeface="Courier"/>
                          <a:cs typeface="Courier"/>
                        </a:rPr>
                        <a:t>    </a:t>
                      </a:r>
                      <a:r>
                        <a:rPr lang="en-US" u="sng" baseline="0" dirty="0">
                          <a:solidFill>
                            <a:srgbClr val="3366FF"/>
                          </a:solidFill>
                          <a:latin typeface="Courier"/>
                          <a:cs typeface="Courier"/>
                        </a:rPr>
                        <a:t>“</a:t>
                      </a:r>
                      <a:r>
                        <a:rPr lang="en-US" u="sng" baseline="0" dirty="0">
                          <a:solidFill>
                            <a:srgbClr val="000000"/>
                          </a:solidFill>
                          <a:latin typeface="Courier"/>
                          <a:cs typeface="Courier"/>
                        </a:rPr>
                        <a:t>Hello”</a:t>
                      </a:r>
                      <a:endParaRPr lang="en-US" u="sng"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1800" dirty="0">
                          <a:latin typeface="Courier"/>
                          <a:cs typeface="Courier"/>
                          <a:sym typeface="Wingdings" charset="2"/>
                        </a:rPr>
                        <a:t>\.</a:t>
                      </a:r>
                      <a:r>
                        <a:rPr lang="en-US" sz="1800" dirty="0">
                          <a:solidFill>
                            <a:srgbClr val="CC3300"/>
                          </a:solidFill>
                          <a:latin typeface="Courier"/>
                          <a:cs typeface="Courier"/>
                          <a:sym typeface="Wingdings" charset="2"/>
                        </a:rPr>
                        <a:t>$</a:t>
                      </a:r>
                      <a:r>
                        <a:rPr lang="en-US" sz="1800" dirty="0">
                          <a:latin typeface="Courier"/>
                          <a:cs typeface="Courier"/>
                          <a:sym typeface="Wingdings" charset="2"/>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solidFill>
                            <a:schemeClr val="tx1"/>
                          </a:solidFill>
                          <a:latin typeface="Courier"/>
                          <a:cs typeface="Courier"/>
                        </a:rPr>
                        <a:t>The end</a:t>
                      </a:r>
                      <a:r>
                        <a:rPr lang="en-US" u="sng" dirty="0">
                          <a:solidFill>
                            <a:srgbClr val="3366FF"/>
                          </a:solidFill>
                          <a:latin typeface="Courier"/>
                          <a:cs typeface="Courier"/>
                        </a:rPr>
                        <a:t>.</a:t>
                      </a:r>
                      <a:endParaRPr lang="en-US"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latin typeface="Courier"/>
                          <a:cs typeface="Courier"/>
                          <a:sym typeface="Wingdings" charset="2"/>
                        </a:rPr>
                        <a:t>.</a:t>
                      </a:r>
                      <a:r>
                        <a:rPr lang="en-US" sz="1800" dirty="0">
                          <a:solidFill>
                            <a:srgbClr val="CC3300"/>
                          </a:solidFill>
                          <a:latin typeface="Courier"/>
                          <a:cs typeface="Courier"/>
                          <a:sym typeface="Wingdings" charset="2"/>
                        </a:rPr>
                        <a:t>$</a:t>
                      </a:r>
                      <a:r>
                        <a:rPr lang="en-US" sz="1800" dirty="0">
                          <a:latin typeface="Courier"/>
                          <a:cs typeface="Courier"/>
                          <a:sym typeface="Wingdings" charset="2"/>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solidFill>
                            <a:schemeClr val="tx1"/>
                          </a:solidFill>
                          <a:latin typeface="Courier"/>
                          <a:cs typeface="Courier"/>
                        </a:rPr>
                        <a:t>The end</a:t>
                      </a:r>
                      <a:r>
                        <a:rPr lang="en-US" u="sng" dirty="0">
                          <a:solidFill>
                            <a:srgbClr val="3366FF"/>
                          </a:solidFill>
                          <a:latin typeface="Courier"/>
                          <a:cs typeface="Courier"/>
                        </a:rPr>
                        <a:t>?</a:t>
                      </a:r>
                      <a:r>
                        <a:rPr lang="en-US" u="none" baseline="0" dirty="0">
                          <a:solidFill>
                            <a:srgbClr val="3366FF"/>
                          </a:solidFill>
                          <a:latin typeface="Courier"/>
                          <a:cs typeface="Courier"/>
                        </a:rPr>
                        <a:t>  </a:t>
                      </a:r>
                      <a:r>
                        <a:rPr lang="en-US" u="none" dirty="0">
                          <a:solidFill>
                            <a:schemeClr val="tx1"/>
                          </a:solidFill>
                          <a:latin typeface="Courier"/>
                          <a:cs typeface="Courier"/>
                        </a:rPr>
                        <a:t>The end</a:t>
                      </a:r>
                      <a:r>
                        <a:rPr lang="en-US" u="sng" dirty="0">
                          <a:solidFill>
                            <a:srgbClr val="3366FF"/>
                          </a:solidFill>
                          <a:latin typeface="Courier"/>
                          <a:cs typeface="Courier"/>
                        </a:rPr>
                        <a:t>!</a:t>
                      </a:r>
                      <a:endParaRPr lang="en-US"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Basic Text Processing</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Word Normalization and Stemming</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4244030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94095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66663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134896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lnSpcReduction="10000"/>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31485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12511" y="1085850"/>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326222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3494510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10477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1371600" y="209550"/>
            <a:ext cx="7467600" cy="742950"/>
          </a:xfrm>
        </p:spPr>
        <p:txBody>
          <a:bodyPr/>
          <a:lstStyle/>
          <a:p>
            <a:pPr eaLnBrk="1" hangingPunct="1"/>
            <a:r>
              <a:rPr lang="en-US" dirty="0"/>
              <a:t>Normalization</a:t>
            </a:r>
          </a:p>
        </p:txBody>
      </p:sp>
      <p:sp>
        <p:nvSpPr>
          <p:cNvPr id="35843" name="Rectangle 2051"/>
          <p:cNvSpPr>
            <a:spLocks noGrp="1" noChangeArrowheads="1"/>
          </p:cNvSpPr>
          <p:nvPr>
            <p:ph sz="quarter" idx="1"/>
          </p:nvPr>
        </p:nvSpPr>
        <p:spPr/>
        <p:txBody>
          <a:bodyPr/>
          <a:lstStyle/>
          <a:p>
            <a:pPr eaLnBrk="1" hangingPunct="1"/>
            <a:r>
              <a:rPr lang="en-US" dirty="0">
                <a:sym typeface="Symbol" charset="2"/>
              </a:rPr>
              <a:t>Need to “normalize” terms </a:t>
            </a:r>
          </a:p>
          <a:p>
            <a:pPr lvl="1" eaLnBrk="1" hangingPunct="1"/>
            <a:r>
              <a:rPr lang="en-US" dirty="0">
                <a:sym typeface="Symbol" charset="2"/>
              </a:rPr>
              <a:t>Information Retrieval: indexed text &amp; query terms must have same form.</a:t>
            </a:r>
          </a:p>
          <a:p>
            <a:pPr lvl="2" eaLnBrk="1" hangingPunct="1"/>
            <a:r>
              <a:rPr lang="en-US" sz="1800" dirty="0">
                <a:sym typeface="Symbol" charset="2"/>
              </a:rPr>
              <a:t>We want to match </a:t>
            </a:r>
            <a:r>
              <a:rPr lang="en-US" sz="1800" b="1" i="1" dirty="0">
                <a:sym typeface="Symbol" charset="2"/>
              </a:rPr>
              <a:t>U.S.A.</a:t>
            </a:r>
            <a:r>
              <a:rPr lang="en-US" sz="1800" dirty="0">
                <a:sym typeface="Symbol" charset="2"/>
              </a:rPr>
              <a:t> and </a:t>
            </a:r>
            <a:r>
              <a:rPr lang="en-US" sz="1800" b="1" i="1" dirty="0">
                <a:sym typeface="Symbol" charset="2"/>
              </a:rPr>
              <a:t>USA</a:t>
            </a:r>
            <a:endParaRPr lang="en-US" sz="1800" dirty="0">
              <a:sym typeface="Symbol" charset="2"/>
            </a:endParaRPr>
          </a:p>
          <a:p>
            <a:pPr eaLnBrk="1" hangingPunct="1"/>
            <a:r>
              <a:rPr lang="en-US" dirty="0">
                <a:sym typeface="Symbol" charset="2"/>
              </a:rPr>
              <a:t>We implicitly define equivalence classes of terms</a:t>
            </a:r>
          </a:p>
          <a:p>
            <a:pPr lvl="1" eaLnBrk="1" hangingPunct="1"/>
            <a:r>
              <a:rPr lang="en-US" dirty="0">
                <a:sym typeface="Symbol" charset="2"/>
              </a:rPr>
              <a:t>e.g., deleting periods in a term</a:t>
            </a:r>
          </a:p>
          <a:p>
            <a:pPr eaLnBrk="1" hangingPunct="1"/>
            <a:r>
              <a:rPr lang="en-US" dirty="0">
                <a:sym typeface="Symbol" charset="2"/>
              </a:rPr>
              <a:t>Alternative: asymmetric expansion:</a:t>
            </a:r>
          </a:p>
          <a:p>
            <a:pPr lvl="1" eaLnBrk="1" hangingPunct="1"/>
            <a:r>
              <a:rPr lang="en-US" sz="1600" dirty="0">
                <a:sym typeface="Symbol" charset="2"/>
              </a:rPr>
              <a:t>Enter: </a:t>
            </a:r>
            <a:r>
              <a:rPr lang="en-US" sz="1600" b="1" i="1" dirty="0">
                <a:sym typeface="Symbol" charset="2"/>
              </a:rPr>
              <a:t>window</a:t>
            </a:r>
            <a:r>
              <a:rPr lang="en-US" sz="1600" dirty="0">
                <a:sym typeface="Symbol" charset="2"/>
              </a:rPr>
              <a:t>	Search: </a:t>
            </a:r>
            <a:r>
              <a:rPr lang="en-US" sz="1600" b="1" i="1" dirty="0">
                <a:sym typeface="Symbol" charset="2"/>
              </a:rPr>
              <a:t>window, windows</a:t>
            </a:r>
          </a:p>
          <a:p>
            <a:pPr lvl="1" eaLnBrk="1" hangingPunct="1"/>
            <a:r>
              <a:rPr lang="en-US" sz="1600" dirty="0">
                <a:sym typeface="Symbol" charset="2"/>
              </a:rPr>
              <a:t>Enter: </a:t>
            </a:r>
            <a:r>
              <a:rPr lang="en-US" sz="1600" b="1" i="1" dirty="0">
                <a:sym typeface="Symbol" charset="2"/>
              </a:rPr>
              <a:t>windows</a:t>
            </a:r>
            <a:r>
              <a:rPr lang="en-US" sz="1600" dirty="0">
                <a:sym typeface="Symbol" charset="2"/>
              </a:rPr>
              <a:t>	Search: </a:t>
            </a:r>
            <a:r>
              <a:rPr lang="en-US" sz="1600" b="1" i="1" dirty="0">
                <a:sym typeface="Symbol" charset="2"/>
              </a:rPr>
              <a:t>Windows, windows, window</a:t>
            </a:r>
          </a:p>
          <a:p>
            <a:pPr lvl="1" eaLnBrk="1" hangingPunct="1"/>
            <a:r>
              <a:rPr lang="en-US" sz="1600" dirty="0">
                <a:sym typeface="Symbol" charset="2"/>
              </a:rPr>
              <a:t>Enter: </a:t>
            </a:r>
            <a:r>
              <a:rPr lang="en-US" sz="1600" b="1" i="1" dirty="0">
                <a:sym typeface="Symbol" charset="2"/>
              </a:rPr>
              <a:t>Windows</a:t>
            </a:r>
            <a:r>
              <a:rPr lang="en-US" sz="1600" dirty="0">
                <a:sym typeface="Symbol" charset="2"/>
              </a:rPr>
              <a:t>	Search: </a:t>
            </a:r>
            <a:r>
              <a:rPr lang="en-US" sz="1600" b="1" i="1" dirty="0">
                <a:sym typeface="Symbol" charset="2"/>
              </a:rPr>
              <a:t>Windows</a:t>
            </a:r>
          </a:p>
          <a:p>
            <a:pPr eaLnBrk="1" hangingPunct="1"/>
            <a:r>
              <a:rPr lang="en-US" dirty="0">
                <a:sym typeface="Symbol" charset="2"/>
              </a:rPr>
              <a:t>Potentially more powerful, but less efficient</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dirty="0"/>
              <a:t>Find me all instances of the word “the” in a text.</a:t>
            </a:r>
          </a:p>
          <a:p>
            <a:pPr marL="457200" lvl="1" indent="0" eaLnBrk="1" hangingPunct="1">
              <a:buNone/>
            </a:pPr>
            <a:r>
              <a:rPr lang="en-US" dirty="0">
                <a:solidFill>
                  <a:srgbClr val="A50021"/>
                </a:solidFill>
                <a:latin typeface="Courier"/>
                <a:cs typeface="Courier"/>
              </a:rPr>
              <a:t>the</a:t>
            </a:r>
          </a:p>
          <a:p>
            <a:pPr marL="800100" lvl="2" indent="0" eaLnBrk="1" hangingPunct="1">
              <a:buNone/>
            </a:pPr>
            <a:r>
              <a:rPr lang="en-US" dirty="0">
                <a:solidFill>
                  <a:srgbClr val="000000"/>
                </a:solidFill>
                <a:latin typeface="Calibri"/>
                <a:cs typeface="Calibri"/>
              </a:rPr>
              <a:t>                                                Misses capitalized examples</a:t>
            </a:r>
          </a:p>
          <a:p>
            <a:pPr marL="457200" lvl="1" indent="0" eaLnBrk="1" hangingPunct="1">
              <a:buNone/>
            </a:pPr>
            <a:r>
              <a:rPr lang="en-US" dirty="0">
                <a:solidFill>
                  <a:srgbClr val="009900"/>
                </a:solidFill>
                <a:latin typeface="Courier"/>
                <a:cs typeface="Courier"/>
              </a:rPr>
              <a:t>[</a:t>
            </a:r>
            <a:r>
              <a:rPr lang="en-US" dirty="0" err="1">
                <a:solidFill>
                  <a:srgbClr val="009900"/>
                </a:solidFill>
                <a:latin typeface="Courier"/>
                <a:cs typeface="Courier"/>
              </a:rPr>
              <a:t>tT</a:t>
            </a:r>
            <a:r>
              <a:rPr lang="en-US" dirty="0">
                <a:solidFill>
                  <a:srgbClr val="009900"/>
                </a:solidFill>
                <a:latin typeface="Courier"/>
                <a:cs typeface="Courier"/>
              </a:rPr>
              <a:t>]he</a:t>
            </a:r>
          </a:p>
          <a:p>
            <a:pPr marL="800100" lvl="2" indent="0" eaLnBrk="1" hangingPunct="1">
              <a:buNone/>
            </a:pPr>
            <a:r>
              <a:rPr lang="en-US" dirty="0">
                <a:latin typeface="Calibri"/>
                <a:cs typeface="Calibri"/>
              </a:rPr>
              <a:t>                                               </a:t>
            </a:r>
            <a:r>
              <a:rPr lang="en-US">
                <a:latin typeface="Calibri"/>
                <a:cs typeface="Calibri"/>
              </a:rPr>
              <a:t> Incorrectly </a:t>
            </a:r>
            <a:r>
              <a:rPr lang="en-US" dirty="0">
                <a:latin typeface="Calibri"/>
                <a:cs typeface="Calibri"/>
              </a:rPr>
              <a:t>returns </a:t>
            </a:r>
            <a:r>
              <a:rPr lang="en-US" dirty="0">
                <a:latin typeface="Courier"/>
                <a:cs typeface="Courier"/>
              </a:rPr>
              <a:t>other</a:t>
            </a:r>
            <a:r>
              <a:rPr lang="en-US" dirty="0">
                <a:latin typeface="Calibri"/>
                <a:cs typeface="Calibri"/>
              </a:rPr>
              <a:t> or </a:t>
            </a:r>
            <a:r>
              <a:rPr lang="en-US" dirty="0">
                <a:latin typeface="Courier"/>
                <a:cs typeface="Courier"/>
              </a:rPr>
              <a:t>theology</a:t>
            </a:r>
          </a:p>
          <a:p>
            <a:pPr marL="457200" lvl="1" indent="0" eaLnBrk="1" hangingPunct="1">
              <a:buNone/>
            </a:pPr>
            <a:r>
              <a:rPr lang="en-US" dirty="0">
                <a:solidFill>
                  <a:srgbClr val="0066FF"/>
                </a:solidFill>
                <a:latin typeface="Courier"/>
                <a:cs typeface="Courier"/>
              </a:rPr>
              <a:t>[^a-</a:t>
            </a:r>
            <a:r>
              <a:rPr lang="en-US" dirty="0" err="1">
                <a:solidFill>
                  <a:srgbClr val="0066FF"/>
                </a:solidFill>
                <a:latin typeface="Courier"/>
                <a:cs typeface="Courier"/>
              </a:rPr>
              <a:t>zA</a:t>
            </a:r>
            <a:r>
              <a:rPr lang="en-US" dirty="0">
                <a:solidFill>
                  <a:srgbClr val="0066FF"/>
                </a:solidFill>
                <a:latin typeface="Courier"/>
                <a:cs typeface="Courier"/>
              </a:rPr>
              <a:t>-Z]</a:t>
            </a:r>
            <a:r>
              <a:rPr lang="en-US" dirty="0">
                <a:solidFill>
                  <a:srgbClr val="CC3300"/>
                </a:solidFill>
                <a:latin typeface="Courier"/>
                <a:cs typeface="Courier"/>
              </a:rPr>
              <a:t>[</a:t>
            </a:r>
            <a:r>
              <a:rPr lang="en-US" dirty="0" err="1">
                <a:solidFill>
                  <a:srgbClr val="CC3300"/>
                </a:solidFill>
                <a:latin typeface="Courier"/>
                <a:cs typeface="Courier"/>
              </a:rPr>
              <a:t>tT</a:t>
            </a:r>
            <a:r>
              <a:rPr lang="en-US" dirty="0">
                <a:solidFill>
                  <a:srgbClr val="CC3300"/>
                </a:solidFill>
                <a:latin typeface="Courier"/>
                <a:cs typeface="Courier"/>
              </a:rPr>
              <a:t>]</a:t>
            </a:r>
            <a:r>
              <a:rPr lang="en-US" dirty="0">
                <a:latin typeface="Courier"/>
                <a:cs typeface="Courier"/>
              </a:rPr>
              <a:t>he</a:t>
            </a:r>
            <a:r>
              <a:rPr lang="en-US" dirty="0">
                <a:solidFill>
                  <a:srgbClr val="0066FF"/>
                </a:solidFill>
                <a:latin typeface="Courier"/>
                <a:cs typeface="Courier"/>
              </a:rPr>
              <a:t>[^a-</a:t>
            </a:r>
            <a:r>
              <a:rPr lang="en-US" dirty="0" err="1">
                <a:solidFill>
                  <a:srgbClr val="0066FF"/>
                </a:solidFill>
                <a:latin typeface="Courier"/>
                <a:cs typeface="Courier"/>
              </a:rPr>
              <a:t>zA</a:t>
            </a:r>
            <a:r>
              <a:rPr lang="en-US" dirty="0">
                <a:solidFill>
                  <a:srgbClr val="0066FF"/>
                </a:solidFill>
                <a:latin typeface="Courier"/>
                <a:cs typeface="Courier"/>
              </a:rPr>
              <a:t>-Z]</a:t>
            </a:r>
            <a:endParaRPr lang="en-US"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sz="quarter"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sz="quarter" idx="1"/>
          </p:nvPr>
        </p:nvSpPr>
        <p:spPr>
          <a:xfrm>
            <a:off x="152400" y="1352550"/>
            <a:ext cx="8686800" cy="3333750"/>
          </a:xfrm>
        </p:spPr>
        <p:txBody>
          <a:bodyPr/>
          <a:lstStyle/>
          <a:p>
            <a:pPr eaLnBrk="1" hangingPunct="1"/>
            <a:r>
              <a:rPr lang="en-US" dirty="0"/>
              <a:t>Reduce inflections or variant forms to base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eaLnBrk="1" hangingPunct="1">
              <a:spcBef>
                <a:spcPts val="500"/>
              </a:spcBef>
              <a:spcAft>
                <a:spcPts val="500"/>
              </a:spcAft>
            </a:pPr>
            <a:r>
              <a:rPr lang="en-US" i="1" dirty="0"/>
              <a:t>the boy's cars are different colors</a:t>
            </a:r>
            <a:r>
              <a:rPr lang="en-US" dirty="0"/>
              <a:t> </a:t>
            </a:r>
            <a:r>
              <a:rPr lang="en-US" dirty="0">
                <a:sym typeface="Symbol" charset="2"/>
              </a:rPr>
              <a:t></a:t>
            </a:r>
            <a:r>
              <a:rPr lang="en-US" dirty="0"/>
              <a:t> </a:t>
            </a:r>
            <a:r>
              <a:rPr lang="en-US" i="1" dirty="0"/>
              <a:t>the boy car be different color</a:t>
            </a:r>
          </a:p>
          <a:p>
            <a:pPr eaLnBrk="1" hangingPunct="1">
              <a:spcBef>
                <a:spcPts val="500"/>
              </a:spcBef>
              <a:spcAft>
                <a:spcPts val="500"/>
              </a:spcAft>
            </a:pPr>
            <a:r>
              <a:rPr lang="en-US" dirty="0"/>
              <a:t>Lemmatization: have to find correct dictionary headword form</a:t>
            </a:r>
          </a:p>
          <a:p>
            <a:pPr>
              <a:lnSpc>
                <a:spcPct val="90000"/>
              </a:lnSpc>
            </a:pPr>
            <a:r>
              <a:rPr lang="en-US" dirty="0"/>
              <a:t>Machine translation</a:t>
            </a:r>
          </a:p>
          <a:p>
            <a:pPr lvl="1">
              <a:lnSpc>
                <a:spcPct val="90000"/>
              </a:lnSpc>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same lemma as </a:t>
            </a:r>
            <a:r>
              <a:rPr lang="en-US" dirty="0" err="1">
                <a:solidFill>
                  <a:srgbClr val="A50021"/>
                </a:solidFill>
              </a:rPr>
              <a:t>querer</a:t>
            </a:r>
            <a:r>
              <a:rPr lang="en-US" dirty="0"/>
              <a:t> ‘want’</a:t>
            </a:r>
          </a:p>
          <a:p>
            <a:pPr lvl="1">
              <a:spcBef>
                <a:spcPts val="500"/>
              </a:spcBef>
              <a:spcAft>
                <a:spcPts val="500"/>
              </a:spcAft>
            </a:pPr>
            <a:endParaRPr lang="en-US" dirty="0"/>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Morphology</a:t>
            </a:r>
          </a:p>
        </p:txBody>
      </p:sp>
      <p:sp>
        <p:nvSpPr>
          <p:cNvPr id="43011" name="Rectangle 3"/>
          <p:cNvSpPr>
            <a:spLocks noGrp="1" noChangeArrowheads="1"/>
          </p:cNvSpPr>
          <p:nvPr>
            <p:ph sz="quarter" idx="1"/>
          </p:nvPr>
        </p:nvSpPr>
        <p:spPr/>
        <p:txBody>
          <a:bodyPr/>
          <a:lstStyle/>
          <a:p>
            <a:r>
              <a:rPr lang="en-US" sz="2800" b="1" dirty="0"/>
              <a:t>Morphemes</a:t>
            </a:r>
            <a:r>
              <a:rPr lang="en-US" sz="2800" dirty="0"/>
              <a:t>:</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Bits and pieces that adhere to stems</a:t>
            </a:r>
          </a:p>
          <a:p>
            <a:pPr lvl="2"/>
            <a:r>
              <a:rPr lang="en-US" sz="2400" dirty="0"/>
              <a:t>Often with grammatical functions</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Stemming</a:t>
            </a:r>
          </a:p>
        </p:txBody>
      </p:sp>
      <p:sp>
        <p:nvSpPr>
          <p:cNvPr id="38915" name="Rectangle 3"/>
          <p:cNvSpPr>
            <a:spLocks noGrp="1" noChangeArrowheads="1"/>
          </p:cNvSpPr>
          <p:nvPr>
            <p:ph sz="quarter" idx="1"/>
          </p:nvPr>
        </p:nvSpPr>
        <p:spPr/>
        <p:txBody>
          <a:bodyPr/>
          <a:lstStyle/>
          <a:p>
            <a:pPr eaLnBrk="1" hangingPunct="1"/>
            <a:r>
              <a:rPr lang="en-US" dirty="0"/>
              <a:t>Reduce terms to their stems in information retrieval</a:t>
            </a:r>
          </a:p>
          <a:p>
            <a:pPr eaLnBrk="1" hangingPunct="1"/>
            <a:r>
              <a:rPr lang="en-US" i="1" dirty="0"/>
              <a:t>Stemming</a:t>
            </a:r>
            <a:r>
              <a:rPr lang="en-US" dirty="0"/>
              <a:t> is crude chopping of affixes</a:t>
            </a:r>
          </a:p>
          <a:p>
            <a:pPr lvl="1" eaLnBrk="1" hangingPunct="1"/>
            <a:r>
              <a:rPr lang="en-US" dirty="0"/>
              <a:t>language dependent</a:t>
            </a:r>
          </a:p>
          <a:p>
            <a:pPr lvl="1" eaLnBrk="1" hangingPunct="1"/>
            <a:r>
              <a:rPr lang="en-US" dirty="0"/>
              <a:t>e.g., </a:t>
            </a:r>
            <a:r>
              <a:rPr lang="en-US" b="1" i="1" dirty="0"/>
              <a:t>automate(s), automatic, automation</a:t>
            </a:r>
            <a:r>
              <a:rPr lang="en-US" dirty="0"/>
              <a:t> all reduced to </a:t>
            </a:r>
            <a:r>
              <a:rPr lang="en-US" b="1" i="1" dirty="0"/>
              <a:t>automat</a:t>
            </a:r>
            <a:r>
              <a:rPr lang="en-US" dirty="0"/>
              <a:t>.</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81000" y="3312765"/>
            <a:ext cx="3581400" cy="1384995"/>
          </a:xfrm>
          <a:prstGeom prst="rect">
            <a:avLst/>
          </a:prstGeom>
          <a:solidFill>
            <a:schemeClr val="accent1">
              <a:alpha val="50195"/>
            </a:schemeClr>
          </a:solidFill>
          <a:ln w="9525">
            <a:solidFill>
              <a:schemeClr val="tx1"/>
            </a:solidFill>
            <a:miter lim="800000"/>
            <a:headEnd/>
            <a:tailEnd/>
          </a:ln>
        </p:spPr>
        <p:txBody>
          <a:bodyPr anchor="ctr">
            <a:prstTxWarp prst="textNoShape">
              <a:avLst/>
            </a:prstTxWarp>
            <a:spAutoFit/>
          </a:bodyPr>
          <a:lstStyle/>
          <a:p>
            <a:r>
              <a:rPr lang="en-US" sz="2100" i="1" dirty="0">
                <a:solidFill>
                  <a:srgbClr val="404040"/>
                </a:solidFill>
                <a:latin typeface="Calibri"/>
                <a:cs typeface="Calibri"/>
              </a:rPr>
              <a:t>for example compressed </a:t>
            </a:r>
          </a:p>
          <a:p>
            <a:r>
              <a:rPr lang="en-US" sz="2100" i="1" dirty="0">
                <a:solidFill>
                  <a:srgbClr val="404040"/>
                </a:solidFill>
                <a:latin typeface="Calibri"/>
                <a:cs typeface="Calibri"/>
              </a:rPr>
              <a:t>and compression are both </a:t>
            </a:r>
          </a:p>
          <a:p>
            <a:r>
              <a:rPr lang="en-US" sz="2100" i="1" dirty="0">
                <a:solidFill>
                  <a:srgbClr val="404040"/>
                </a:solidFill>
                <a:latin typeface="Calibri"/>
                <a:cs typeface="Calibri"/>
              </a:rPr>
              <a:t>accepted as equivalent to </a:t>
            </a:r>
          </a:p>
          <a:p>
            <a:r>
              <a:rPr lang="en-US" sz="2100" i="1" dirty="0">
                <a:solidFill>
                  <a:srgbClr val="404040"/>
                </a:solidFill>
                <a:latin typeface="Calibri"/>
                <a:cs typeface="Calibri"/>
              </a:rPr>
              <a:t>compress</a:t>
            </a:r>
            <a:r>
              <a:rPr lang="en-US" sz="2100" dirty="0">
                <a:solidFill>
                  <a:srgbClr val="404040"/>
                </a:solidFill>
                <a:latin typeface="Calibri"/>
                <a:cs typeface="Calibri"/>
              </a:rPr>
              <a:t>.</a:t>
            </a:r>
          </a:p>
        </p:txBody>
      </p:sp>
      <p:sp>
        <p:nvSpPr>
          <p:cNvPr id="38918" name="Rectangle 6"/>
          <p:cNvSpPr>
            <a:spLocks noChangeArrowheads="1"/>
          </p:cNvSpPr>
          <p:nvPr/>
        </p:nvSpPr>
        <p:spPr bwMode="auto">
          <a:xfrm>
            <a:off x="5000626" y="3429000"/>
            <a:ext cx="3609975" cy="1143000"/>
          </a:xfrm>
          <a:prstGeom prst="rect">
            <a:avLst/>
          </a:prstGeom>
          <a:solidFill>
            <a:schemeClr val="accent1">
              <a:alpha val="50195"/>
            </a:schemeClr>
          </a:solidFill>
          <a:ln w="9525">
            <a:solidFill>
              <a:schemeClr val="tx1"/>
            </a:solidFill>
            <a:miter lim="800000"/>
            <a:headEnd/>
            <a:tailEnd/>
          </a:ln>
        </p:spPr>
        <p:txBody>
          <a:bodyPr wrap="none">
            <a:prstTxWarp prst="textNoShape">
              <a:avLst/>
            </a:prstTxWarp>
          </a:bodyPr>
          <a:lstStyle/>
          <a:p>
            <a:r>
              <a:rPr lang="en-US" sz="2100" dirty="0">
                <a:solidFill>
                  <a:srgbClr val="404040"/>
                </a:solidFill>
                <a:latin typeface="Calibri"/>
                <a:cs typeface="Calibri"/>
              </a:rPr>
              <a:t>for </a:t>
            </a:r>
            <a:r>
              <a:rPr lang="en-US" sz="2100" dirty="0" err="1">
                <a:solidFill>
                  <a:srgbClr val="404040"/>
                </a:solidFill>
                <a:latin typeface="Calibri"/>
                <a:cs typeface="Calibri"/>
              </a:rPr>
              <a:t>exampl</a:t>
            </a:r>
            <a:r>
              <a:rPr lang="en-US" sz="2100" dirty="0">
                <a:solidFill>
                  <a:srgbClr val="404040"/>
                </a:solidFill>
                <a:latin typeface="Calibri"/>
                <a:cs typeface="Calibri"/>
              </a:rPr>
              <a:t> compress and</a:t>
            </a:r>
          </a:p>
          <a:p>
            <a:r>
              <a:rPr lang="en-US" sz="2100" dirty="0">
                <a:solidFill>
                  <a:srgbClr val="404040"/>
                </a:solidFill>
                <a:latin typeface="Calibri"/>
                <a:cs typeface="Calibri"/>
              </a:rPr>
              <a:t>compress </a:t>
            </a:r>
            <a:r>
              <a:rPr lang="en-US" sz="2100" dirty="0" err="1">
                <a:solidFill>
                  <a:srgbClr val="404040"/>
                </a:solidFill>
                <a:latin typeface="Calibri"/>
                <a:cs typeface="Calibri"/>
              </a:rPr>
              <a:t>ar</a:t>
            </a:r>
            <a:r>
              <a:rPr lang="en-US" sz="2100" dirty="0">
                <a:solidFill>
                  <a:srgbClr val="404040"/>
                </a:solidFill>
                <a:latin typeface="Calibri"/>
                <a:cs typeface="Calibri"/>
              </a:rPr>
              <a:t> both accept</a:t>
            </a:r>
          </a:p>
          <a:p>
            <a:r>
              <a:rPr lang="en-US" sz="2100" dirty="0">
                <a:solidFill>
                  <a:srgbClr val="404040"/>
                </a:solidFill>
                <a:latin typeface="Calibri"/>
                <a:cs typeface="Calibri"/>
              </a:rPr>
              <a:t>as </a:t>
            </a:r>
            <a:r>
              <a:rPr lang="en-US" sz="2100" dirty="0" err="1">
                <a:solidFill>
                  <a:srgbClr val="404040"/>
                </a:solidFill>
                <a:latin typeface="Calibri"/>
                <a:cs typeface="Calibri"/>
              </a:rPr>
              <a:t>equival</a:t>
            </a:r>
            <a:r>
              <a:rPr lang="en-US" sz="2100" dirty="0">
                <a:solidFill>
                  <a:srgbClr val="404040"/>
                </a:solidFill>
                <a:latin typeface="Calibri"/>
                <a:cs typeface="Calibri"/>
              </a:rPr>
              <a:t> to compress</a:t>
            </a:r>
          </a:p>
        </p:txBody>
      </p:sp>
      <p:sp>
        <p:nvSpPr>
          <p:cNvPr id="38919" name="AutoShape 7"/>
          <p:cNvSpPr>
            <a:spLocks noChangeArrowheads="1"/>
          </p:cNvSpPr>
          <p:nvPr/>
        </p:nvSpPr>
        <p:spPr bwMode="auto">
          <a:xfrm>
            <a:off x="4419600" y="3829051"/>
            <a:ext cx="304800" cy="364331"/>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animBg="1"/>
      <p:bldP spid="38919"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Porter’s algorithm</a:t>
            </a:r>
            <a:br>
              <a:rPr lang="en-US" dirty="0"/>
            </a:br>
            <a:r>
              <a:rPr lang="en-US" dirty="0"/>
              <a:t>The most common English stemmer</a:t>
            </a:r>
          </a:p>
        </p:txBody>
      </p:sp>
      <p:sp>
        <p:nvSpPr>
          <p:cNvPr id="39939" name="Rectangle 3"/>
          <p:cNvSpPr>
            <a:spLocks noGrp="1" noChangeArrowheads="1"/>
          </p:cNvSpPr>
          <p:nvPr>
            <p:ph sz="quarter" idx="1"/>
          </p:nvPr>
        </p:nvSpPr>
        <p:spPr>
          <a:xfrm>
            <a:off x="-76200" y="1352550"/>
            <a:ext cx="4876800" cy="3333750"/>
          </a:xfrm>
        </p:spPr>
        <p:txBody>
          <a:bodyPr/>
          <a:lstStyle/>
          <a:p>
            <a:pPr marL="0" indent="0">
              <a:buNone/>
            </a:pPr>
            <a:r>
              <a:rPr lang="en-US" sz="2000" dirty="0"/>
              <a:t>   Step 1a</a:t>
            </a:r>
          </a:p>
          <a:p>
            <a:pPr marL="457200" lvl="1" indent="0">
              <a:buNone/>
            </a:pPr>
            <a:r>
              <a:rPr lang="en-US" sz="1600" dirty="0" err="1">
                <a:latin typeface="Courier"/>
                <a:cs typeface="Courier"/>
              </a:rPr>
              <a:t>sses</a:t>
            </a:r>
            <a:r>
              <a:rPr lang="en-US" sz="1600" dirty="0">
                <a:latin typeface="Courier"/>
                <a:cs typeface="Courier"/>
              </a:rPr>
              <a:t> </a:t>
            </a:r>
            <a:r>
              <a:rPr lang="en-US" sz="1600" dirty="0">
                <a:latin typeface="Courier"/>
                <a:cs typeface="Courier"/>
                <a:sym typeface="Symbol" charset="2"/>
              </a:rPr>
              <a:t> </a:t>
            </a:r>
            <a:r>
              <a:rPr lang="en-US" sz="1600" dirty="0" err="1">
                <a:latin typeface="Courier"/>
                <a:cs typeface="Courier"/>
                <a:sym typeface="Symbol" charset="2"/>
              </a:rPr>
              <a:t>ss</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caresses  caress</a:t>
            </a:r>
          </a:p>
          <a:p>
            <a:pPr marL="457200" lvl="1" indent="0">
              <a:buNone/>
            </a:pPr>
            <a:r>
              <a:rPr lang="en-US" sz="1600" dirty="0" err="1">
                <a:latin typeface="Courier"/>
                <a:cs typeface="Courier"/>
              </a:rPr>
              <a:t>ies</a:t>
            </a:r>
            <a:r>
              <a:rPr lang="en-US" sz="1600" dirty="0">
                <a:latin typeface="Courier"/>
                <a:cs typeface="Courier"/>
              </a:rPr>
              <a:t>  </a:t>
            </a:r>
            <a:r>
              <a:rPr lang="en-US" sz="1600" dirty="0">
                <a:latin typeface="Courier"/>
                <a:cs typeface="Courier"/>
                <a:sym typeface="Symbol" charset="2"/>
              </a:rPr>
              <a:t> </a:t>
            </a:r>
            <a:r>
              <a:rPr lang="en-US" sz="1600" dirty="0" err="1">
                <a:latin typeface="Courier"/>
                <a:cs typeface="Courier"/>
                <a:sym typeface="Symbol" charset="2"/>
              </a:rPr>
              <a:t>i</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ponies    </a:t>
            </a:r>
            <a:r>
              <a:rPr lang="en-US" sz="1600" dirty="0" err="1">
                <a:solidFill>
                  <a:schemeClr val="accent5">
                    <a:lumMod val="75000"/>
                  </a:schemeClr>
                </a:solidFill>
                <a:latin typeface="Courier"/>
                <a:cs typeface="Courier"/>
                <a:sym typeface="Symbol" charset="2"/>
              </a:rPr>
              <a:t>poni</a:t>
            </a:r>
            <a:endParaRPr lang="en-US" sz="1600" dirty="0">
              <a:solidFill>
                <a:schemeClr val="accent5">
                  <a:lumMod val="75000"/>
                </a:schemeClr>
              </a:solidFill>
              <a:latin typeface="Courier"/>
              <a:cs typeface="Courier"/>
              <a:sym typeface="Symbol" charset="2"/>
            </a:endParaRPr>
          </a:p>
          <a:p>
            <a:pPr marL="457200" lvl="1" indent="0">
              <a:buNone/>
            </a:pPr>
            <a:r>
              <a:rPr lang="en-US" sz="1600" dirty="0" err="1">
                <a:latin typeface="Courier"/>
                <a:cs typeface="Courier"/>
                <a:sym typeface="Symbol" charset="2"/>
              </a:rPr>
              <a:t>ss</a:t>
            </a:r>
            <a:r>
              <a:rPr lang="en-US" sz="1600" dirty="0">
                <a:latin typeface="Courier"/>
                <a:cs typeface="Courier"/>
                <a:sym typeface="Symbol" charset="2"/>
              </a:rPr>
              <a:t>    </a:t>
            </a:r>
            <a:r>
              <a:rPr lang="en-US" sz="1600" dirty="0" err="1">
                <a:latin typeface="Courier"/>
                <a:cs typeface="Courier"/>
                <a:sym typeface="Symbol" charset="2"/>
              </a:rPr>
              <a:t>ss</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caress    caress</a:t>
            </a:r>
          </a:p>
          <a:p>
            <a:pPr marL="457200" lvl="1" indent="0">
              <a:buNone/>
            </a:pPr>
            <a:r>
              <a:rPr lang="en-US" sz="1600" dirty="0">
                <a:latin typeface="Courier"/>
                <a:cs typeface="Courier"/>
                <a:sym typeface="Symbol" charset="2"/>
              </a:rPr>
              <a:t>s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cats       cat</a:t>
            </a:r>
          </a:p>
          <a:p>
            <a:pPr marL="0" indent="0">
              <a:buNone/>
            </a:pPr>
            <a:r>
              <a:rPr lang="en-US" sz="2000" dirty="0">
                <a:latin typeface="Calibri"/>
                <a:cs typeface="Calibri"/>
                <a:sym typeface="Symbol" charset="2"/>
              </a:rPr>
              <a:t>  Step 1b</a:t>
            </a:r>
          </a:p>
          <a:p>
            <a:pPr marL="457200" lvl="1" indent="0">
              <a:buNone/>
            </a:pPr>
            <a:r>
              <a:rPr lang="en-US" sz="1600" dirty="0">
                <a:latin typeface="Courier"/>
                <a:cs typeface="Courier"/>
                <a:sym typeface="Symbol" charset="2"/>
              </a:rPr>
              <a:t>(*v*)</a:t>
            </a:r>
            <a:r>
              <a:rPr lang="en-US" sz="1600" dirty="0" err="1">
                <a:latin typeface="Courier"/>
                <a:cs typeface="Courier"/>
                <a:sym typeface="Symbol" charset="2"/>
              </a:rPr>
              <a:t>ing</a:t>
            </a:r>
            <a:r>
              <a:rPr lang="en-US" sz="1600" dirty="0">
                <a:latin typeface="Courier"/>
                <a:cs typeface="Courier"/>
                <a:sym typeface="Symbol" charset="2"/>
              </a:rPr>
              <a:t>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walking    walk</a:t>
            </a:r>
          </a:p>
          <a:p>
            <a:pPr marL="457200" lvl="1" indent="0">
              <a:buNone/>
            </a:pPr>
            <a:r>
              <a:rPr lang="en-US" sz="1600" dirty="0">
                <a:solidFill>
                  <a:schemeClr val="accent5">
                    <a:lumMod val="75000"/>
                  </a:schemeClr>
                </a:solidFill>
                <a:latin typeface="Courier"/>
                <a:cs typeface="Courier"/>
                <a:sym typeface="Symbol" charset="2"/>
              </a:rPr>
              <a:t>              sing       sing</a:t>
            </a:r>
          </a:p>
          <a:p>
            <a:pPr marL="457200" lvl="1" indent="0">
              <a:buNone/>
            </a:pPr>
            <a:r>
              <a:rPr lang="en-US" sz="1600" dirty="0">
                <a:latin typeface="Courier"/>
                <a:cs typeface="Courier"/>
                <a:sym typeface="Symbol" charset="2"/>
              </a:rPr>
              <a:t>(*v*)</a:t>
            </a:r>
            <a:r>
              <a:rPr lang="en-US" sz="1600" dirty="0" err="1">
                <a:latin typeface="Courier"/>
                <a:cs typeface="Courier"/>
                <a:sym typeface="Symbol" charset="2"/>
              </a:rPr>
              <a:t>ed</a:t>
            </a:r>
            <a:r>
              <a:rPr lang="en-US" sz="1600" dirty="0">
                <a:latin typeface="Courier"/>
                <a:cs typeface="Courier"/>
                <a:sym typeface="Symbol" charset="2"/>
              </a:rPr>
              <a:t>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plastered  plaster</a:t>
            </a:r>
          </a:p>
          <a:p>
            <a:pPr marL="457200" lvl="1" indent="0">
              <a:buNone/>
            </a:pPr>
            <a:r>
              <a:rPr lang="en-US" sz="1800" dirty="0">
                <a:solidFill>
                  <a:schemeClr val="accent5">
                    <a:lumMod val="75000"/>
                  </a:schemeClr>
                </a:solidFill>
                <a:latin typeface="Courier"/>
                <a:cs typeface="Courier"/>
                <a:sym typeface="Symbol" charset="2"/>
              </a:rPr>
              <a:t>…</a:t>
            </a:r>
          </a:p>
          <a:p>
            <a:endParaRPr lang="en-US" sz="2200" dirty="0">
              <a:latin typeface="Courier"/>
              <a:cs typeface="Courier"/>
              <a:sym typeface="Symbol" charset="2"/>
            </a:endParaRPr>
          </a:p>
        </p:txBody>
      </p:sp>
      <p:sp>
        <p:nvSpPr>
          <p:cNvPr id="5" name="Rectangle 3"/>
          <p:cNvSpPr txBox="1">
            <a:spLocks noChangeArrowheads="1"/>
          </p:cNvSpPr>
          <p:nvPr/>
        </p:nvSpPr>
        <p:spPr bwMode="auto">
          <a:xfrm>
            <a:off x="4267200" y="1428750"/>
            <a:ext cx="4876800" cy="33337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Font typeface="Times" charset="0"/>
              <a:buNone/>
            </a:pPr>
            <a:r>
              <a:rPr lang="en-US" sz="2000" dirty="0"/>
              <a:t>   Step 2 (for long stems)</a:t>
            </a:r>
          </a:p>
          <a:p>
            <a:pPr marL="457200" lvl="1" indent="0">
              <a:buFont typeface="Times" charset="0"/>
              <a:buNone/>
            </a:pPr>
            <a:r>
              <a:rPr lang="en-US" sz="1600" dirty="0" err="1">
                <a:latin typeface="Courier"/>
                <a:cs typeface="Courier"/>
              </a:rPr>
              <a:t>ational</a:t>
            </a:r>
            <a:r>
              <a:rPr lang="en-US" sz="1600" dirty="0">
                <a:latin typeface="Courier"/>
                <a:cs typeface="Courier"/>
                <a:sym typeface="Symbol" charset="2"/>
              </a:rPr>
              <a:t> ate </a:t>
            </a:r>
            <a:r>
              <a:rPr lang="en-US" sz="1600" dirty="0">
                <a:solidFill>
                  <a:schemeClr val="accent5">
                    <a:lumMod val="75000"/>
                  </a:schemeClr>
                </a:solidFill>
                <a:latin typeface="Courier"/>
                <a:cs typeface="Courier"/>
                <a:sym typeface="Symbol" charset="2"/>
              </a:rPr>
              <a:t>relational relate</a:t>
            </a:r>
          </a:p>
          <a:p>
            <a:pPr marL="457200" lvl="1" indent="0">
              <a:buFont typeface="Times" charset="0"/>
              <a:buNone/>
            </a:pPr>
            <a:r>
              <a:rPr lang="en-US" sz="1600" dirty="0" err="1">
                <a:latin typeface="Courier"/>
                <a:cs typeface="Courier"/>
              </a:rPr>
              <a:t>izer</a:t>
            </a:r>
            <a:r>
              <a:rPr lang="en-US" sz="1600" dirty="0">
                <a:latin typeface="Courier"/>
                <a:cs typeface="Courier"/>
                <a:sym typeface="Symbol" charset="2"/>
              </a:rPr>
              <a:t> </a:t>
            </a:r>
            <a:r>
              <a:rPr lang="en-US" sz="1600" dirty="0" err="1">
                <a:latin typeface="Courier"/>
                <a:cs typeface="Courier"/>
                <a:sym typeface="Symbol" charset="2"/>
              </a:rPr>
              <a:t>ize</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digitizer  digitize</a:t>
            </a:r>
          </a:p>
          <a:p>
            <a:pPr marL="457200" lvl="1" indent="0">
              <a:buFont typeface="Times" charset="0"/>
              <a:buNone/>
            </a:pPr>
            <a:r>
              <a:rPr lang="en-US" sz="1600" dirty="0" err="1">
                <a:latin typeface="Courier"/>
                <a:cs typeface="Courier"/>
                <a:sym typeface="Symbol" charset="2"/>
              </a:rPr>
              <a:t>ator</a:t>
            </a:r>
            <a:r>
              <a:rPr lang="en-US" sz="1600" dirty="0">
                <a:latin typeface="Courier"/>
                <a:cs typeface="Courier"/>
                <a:sym typeface="Symbol" charset="2"/>
              </a:rPr>
              <a:t> ate	  </a:t>
            </a:r>
            <a:r>
              <a:rPr lang="en-US" sz="1600" dirty="0">
                <a:solidFill>
                  <a:schemeClr val="accent5">
                    <a:lumMod val="75000"/>
                  </a:schemeClr>
                </a:solidFill>
                <a:latin typeface="Courier"/>
                <a:cs typeface="Courier"/>
                <a:sym typeface="Symbol" charset="2"/>
              </a:rPr>
              <a:t>operator   operate</a:t>
            </a:r>
          </a:p>
          <a:p>
            <a:pPr marL="457200" lvl="1" indent="0">
              <a:buFont typeface="Times" charset="0"/>
              <a:buNone/>
            </a:pPr>
            <a:r>
              <a:rPr lang="en-US" sz="1600" dirty="0">
                <a:latin typeface="Courier"/>
                <a:cs typeface="Courier"/>
                <a:sym typeface="Symbol" charset="2"/>
              </a:rPr>
              <a:t>…</a:t>
            </a:r>
            <a:endParaRPr lang="en-US" sz="1600" dirty="0">
              <a:solidFill>
                <a:schemeClr val="accent5">
                  <a:lumMod val="75000"/>
                </a:schemeClr>
              </a:solidFill>
              <a:latin typeface="Courier"/>
              <a:cs typeface="Courier"/>
              <a:sym typeface="Symbol" charset="2"/>
            </a:endParaRPr>
          </a:p>
          <a:p>
            <a:pPr marL="0" indent="0">
              <a:buFont typeface="Times" charset="0"/>
              <a:buNone/>
            </a:pPr>
            <a:r>
              <a:rPr lang="en-US" sz="2000" dirty="0">
                <a:latin typeface="Calibri"/>
                <a:cs typeface="Calibri"/>
                <a:sym typeface="Symbol" charset="2"/>
              </a:rPr>
              <a:t>    Step 3 (for longer stems)</a:t>
            </a:r>
          </a:p>
          <a:p>
            <a:pPr marL="457200" lvl="1" indent="0">
              <a:buFont typeface="Times" charset="0"/>
              <a:buNone/>
            </a:pPr>
            <a:r>
              <a:rPr lang="en-US" sz="1600" dirty="0">
                <a:latin typeface="Courier"/>
                <a:cs typeface="Courier"/>
                <a:sym typeface="Symbol" charset="2"/>
              </a:rPr>
              <a:t>al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revival     </a:t>
            </a:r>
            <a:r>
              <a:rPr lang="en-US" sz="1600" dirty="0" err="1">
                <a:solidFill>
                  <a:schemeClr val="accent5">
                    <a:lumMod val="75000"/>
                  </a:schemeClr>
                </a:solidFill>
                <a:latin typeface="Courier"/>
                <a:cs typeface="Courier"/>
                <a:sym typeface="Symbol" charset="2"/>
              </a:rPr>
              <a:t>reviv</a:t>
            </a:r>
            <a:endParaRPr lang="en-US" sz="1600" dirty="0">
              <a:solidFill>
                <a:schemeClr val="accent5">
                  <a:lumMod val="75000"/>
                </a:schemeClr>
              </a:solidFill>
              <a:latin typeface="Courier"/>
              <a:cs typeface="Courier"/>
              <a:sym typeface="Symbol" charset="2"/>
            </a:endParaRPr>
          </a:p>
          <a:p>
            <a:pPr marL="457200" lvl="1" indent="0">
              <a:buFont typeface="Times" charset="0"/>
              <a:buNone/>
            </a:pPr>
            <a:r>
              <a:rPr lang="en-US" sz="1600" dirty="0">
                <a:latin typeface="Courier"/>
                <a:cs typeface="Courier"/>
                <a:sym typeface="Symbol" charset="2"/>
              </a:rPr>
              <a:t>able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adjustable  adjust</a:t>
            </a:r>
          </a:p>
          <a:p>
            <a:pPr marL="457200" lvl="1" indent="0">
              <a:buNone/>
            </a:pPr>
            <a:r>
              <a:rPr lang="en-US" sz="1600" dirty="0">
                <a:latin typeface="Courier"/>
                <a:cs typeface="Courier"/>
                <a:sym typeface="Symbol" charset="2"/>
              </a:rPr>
              <a:t>ate    </a:t>
            </a:r>
            <a:r>
              <a:rPr lang="en-US" sz="1600" dirty="0" err="1">
                <a:latin typeface="Courier"/>
                <a:cs typeface="Courier"/>
                <a:sym typeface="Symbol" charset="2"/>
              </a:rPr>
              <a:t>ø</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activate    </a:t>
            </a:r>
            <a:r>
              <a:rPr lang="en-US" sz="1600" dirty="0" err="1">
                <a:solidFill>
                  <a:schemeClr val="accent5">
                    <a:lumMod val="75000"/>
                  </a:schemeClr>
                </a:solidFill>
                <a:latin typeface="Courier"/>
                <a:cs typeface="Courier"/>
                <a:sym typeface="Symbol" charset="2"/>
              </a:rPr>
              <a:t>activ</a:t>
            </a:r>
            <a:endParaRPr lang="en-US" sz="1600" dirty="0">
              <a:solidFill>
                <a:schemeClr val="accent5">
                  <a:lumMod val="75000"/>
                </a:schemeClr>
              </a:solidFill>
              <a:latin typeface="Courier"/>
              <a:cs typeface="Courier"/>
              <a:sym typeface="Symbol" charset="2"/>
            </a:endParaRPr>
          </a:p>
          <a:p>
            <a:pPr marL="457200" lvl="1" indent="0">
              <a:buNone/>
            </a:pPr>
            <a:r>
              <a:rPr lang="en-US" sz="1600" dirty="0">
                <a:latin typeface="Courier"/>
                <a:cs typeface="Courier"/>
                <a:sym typeface="Symbol" charset="2"/>
              </a:rPr>
              <a:t>…</a:t>
            </a:r>
            <a:endParaRPr lang="en-US" sz="1600" dirty="0">
              <a:solidFill>
                <a:schemeClr val="accent5">
                  <a:lumMod val="75000"/>
                </a:schemeClr>
              </a:solidFill>
              <a:latin typeface="Courier"/>
              <a:cs typeface="Courier"/>
              <a:sym typeface="Symbol" charset="2"/>
            </a:endParaRPr>
          </a:p>
          <a:p>
            <a:endParaRPr lang="en-US" sz="2200" dirty="0">
              <a:latin typeface="Courier"/>
              <a:cs typeface="Courier"/>
              <a:sym typeface="Symbol" charset="2"/>
            </a:endParaRPr>
          </a:p>
        </p:txBody>
      </p:sp>
    </p:spTree>
    <p:extLst>
      <p:ext uri="{BB962C8B-B14F-4D97-AF65-F5344CB8AC3E}">
        <p14:creationId xmlns:p14="http://schemas.microsoft.com/office/powerpoint/2010/main" val="14480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838200" y="2266950"/>
            <a:ext cx="8077200" cy="762000"/>
          </a:xfrm>
        </p:spPr>
        <p:txBody>
          <a:bodyPr/>
          <a:lstStyle/>
          <a:p>
            <a:pPr marL="457200" lvl="1" indent="0">
              <a:buNone/>
            </a:pPr>
            <a:r>
              <a:rPr lang="en-US" sz="2800" dirty="0">
                <a:latin typeface="Courier"/>
                <a:cs typeface="Courier"/>
                <a:sym typeface="Symbol" charset="2"/>
              </a:rPr>
              <a:t>(*v*)</a:t>
            </a:r>
            <a:r>
              <a:rPr lang="en-US" sz="2800" dirty="0" err="1">
                <a:latin typeface="Courier"/>
                <a:cs typeface="Courier"/>
                <a:sym typeface="Symbol" charset="2"/>
              </a:rPr>
              <a:t>ing</a:t>
            </a:r>
            <a:r>
              <a:rPr lang="en-US" sz="2800" dirty="0">
                <a:latin typeface="Courier"/>
                <a:cs typeface="Courier"/>
                <a:sym typeface="Symbol" charset="2"/>
              </a:rPr>
              <a:t>  </a:t>
            </a:r>
            <a:r>
              <a:rPr lang="en-US" sz="2800" dirty="0" err="1">
                <a:sym typeface="Symbol" charset="2"/>
              </a:rPr>
              <a:t>ø</a:t>
            </a:r>
            <a:r>
              <a:rPr lang="en-US" sz="2800" dirty="0">
                <a:sym typeface="Symbol" charset="2"/>
              </a:rPr>
              <a:t>    </a:t>
            </a:r>
            <a:r>
              <a:rPr lang="en-US" sz="2800" dirty="0">
                <a:solidFill>
                  <a:schemeClr val="accent5">
                    <a:lumMod val="75000"/>
                  </a:schemeClr>
                </a:solidFill>
                <a:latin typeface="Courier"/>
                <a:cs typeface="Courier"/>
                <a:sym typeface="Symbol" charset="2"/>
              </a:rPr>
              <a:t>walking    walk</a:t>
            </a:r>
          </a:p>
          <a:p>
            <a:pPr marL="457200" lvl="1" indent="0">
              <a:buNone/>
            </a:pPr>
            <a:r>
              <a:rPr lang="en-US" sz="2800" dirty="0">
                <a:solidFill>
                  <a:schemeClr val="accent5">
                    <a:lumMod val="75000"/>
                  </a:schemeClr>
                </a:solidFill>
                <a:latin typeface="Courier"/>
                <a:cs typeface="Courier"/>
                <a:sym typeface="Symbol" charset="2"/>
              </a:rPr>
              <a:t>              sing       sing</a:t>
            </a:r>
          </a:p>
          <a:p>
            <a:pPr marL="457200" lvl="1" indent="0">
              <a:buNone/>
            </a:pPr>
            <a:endParaRPr lang="en-US" sz="1600" dirty="0">
              <a:solidFill>
                <a:schemeClr val="accent5">
                  <a:lumMod val="75000"/>
                </a:schemeClr>
              </a:solidFill>
              <a:latin typeface="Courier"/>
              <a:cs typeface="Courier"/>
              <a:sym typeface="Symbol" charset="2"/>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85</a:t>
            </a:fld>
            <a:endParaRPr lang="en-US"/>
          </a:p>
        </p:txBody>
      </p:sp>
    </p:spTree>
    <p:extLst>
      <p:ext uri="{BB962C8B-B14F-4D97-AF65-F5344CB8AC3E}">
        <p14:creationId xmlns:p14="http://schemas.microsoft.com/office/powerpoint/2010/main" val="29743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838200" y="1352550"/>
            <a:ext cx="8077200" cy="762000"/>
          </a:xfrm>
        </p:spPr>
        <p:txBody>
          <a:bodyPr/>
          <a:lstStyle/>
          <a:p>
            <a:pPr marL="457200" lvl="1" indent="0">
              <a:buNone/>
            </a:pPr>
            <a:r>
              <a:rPr lang="en-US" sz="1600" dirty="0">
                <a:latin typeface="Courier"/>
                <a:cs typeface="Courier"/>
                <a:sym typeface="Symbol" charset="2"/>
              </a:rPr>
              <a:t>(*v*)</a:t>
            </a:r>
            <a:r>
              <a:rPr lang="en-US" sz="1600" dirty="0" err="1">
                <a:latin typeface="Courier"/>
                <a:cs typeface="Courier"/>
                <a:sym typeface="Symbol" charset="2"/>
              </a:rPr>
              <a:t>ing</a:t>
            </a:r>
            <a:r>
              <a:rPr lang="en-US" sz="1600" dirty="0">
                <a:latin typeface="Courier"/>
                <a:cs typeface="Courier"/>
                <a:sym typeface="Symbol" charset="2"/>
              </a:rPr>
              <a:t>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walking    walk</a:t>
            </a:r>
          </a:p>
          <a:p>
            <a:pPr marL="457200" lvl="1" indent="0">
              <a:buNone/>
            </a:pPr>
            <a:r>
              <a:rPr lang="en-US" sz="1600" dirty="0">
                <a:solidFill>
                  <a:schemeClr val="accent5">
                    <a:lumMod val="75000"/>
                  </a:schemeClr>
                </a:solidFill>
                <a:latin typeface="Courier"/>
                <a:cs typeface="Courier"/>
                <a:sym typeface="Symbol" charset="2"/>
              </a:rPr>
              <a:t>              sing       sing</a:t>
            </a:r>
          </a:p>
          <a:p>
            <a:pPr marL="457200" lvl="1" indent="0">
              <a:buNone/>
            </a:pPr>
            <a:endParaRPr lang="en-US" sz="1600" dirty="0">
              <a:solidFill>
                <a:schemeClr val="accent5">
                  <a:lumMod val="75000"/>
                </a:schemeClr>
              </a:solidFill>
              <a:latin typeface="Courier"/>
              <a:cs typeface="Courier"/>
              <a:sym typeface="Symbol" charset="2"/>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86</a:t>
            </a:fld>
            <a:endParaRPr lang="en-US"/>
          </a:p>
        </p:txBody>
      </p:sp>
      <p:sp>
        <p:nvSpPr>
          <p:cNvPr id="6" name="Rectangle 3"/>
          <p:cNvSpPr txBox="1">
            <a:spLocks noChangeArrowheads="1"/>
          </p:cNvSpPr>
          <p:nvPr/>
        </p:nvSpPr>
        <p:spPr bwMode="auto">
          <a:xfrm>
            <a:off x="35999" y="2266950"/>
            <a:ext cx="9108001" cy="2743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400" dirty="0" err="1">
                <a:latin typeface="Courier"/>
                <a:cs typeface="Courier"/>
              </a:rPr>
              <a:t>tr</a:t>
            </a:r>
            <a:r>
              <a:rPr lang="en-US" sz="1400" dirty="0">
                <a:latin typeface="Courier"/>
                <a:cs typeface="Courier"/>
              </a:rPr>
              <a:t> -</a:t>
            </a:r>
            <a:r>
              <a:rPr lang="en-US" sz="1400" dirty="0" err="1">
                <a:latin typeface="Courier"/>
                <a:cs typeface="Courier"/>
              </a:rPr>
              <a:t>sc</a:t>
            </a:r>
            <a:r>
              <a:rPr lang="en-US" sz="1400" dirty="0">
                <a:latin typeface="Courier"/>
                <a:cs typeface="Courier"/>
              </a:rPr>
              <a:t> 'A-</a:t>
            </a:r>
            <a:r>
              <a:rPr lang="en-US" sz="1400" dirty="0" err="1">
                <a:latin typeface="Courier"/>
                <a:cs typeface="Courier"/>
              </a:rPr>
              <a:t>Za</a:t>
            </a:r>
            <a:r>
              <a:rPr lang="en-US" sz="1400" dirty="0">
                <a:latin typeface="Courier"/>
                <a:cs typeface="Courier"/>
              </a:rPr>
              <a:t>-z' '\n' &lt; </a:t>
            </a:r>
            <a:r>
              <a:rPr lang="en-US" sz="1400" dirty="0" err="1">
                <a:latin typeface="Courier"/>
                <a:cs typeface="Courier"/>
              </a:rPr>
              <a:t>shakes.txt</a:t>
            </a:r>
            <a:r>
              <a:rPr lang="en-US" sz="1400" dirty="0">
                <a:latin typeface="Courier"/>
                <a:cs typeface="Courier"/>
              </a:rPr>
              <a:t> | </a:t>
            </a:r>
            <a:r>
              <a:rPr lang="en-US" sz="1400" dirty="0" err="1">
                <a:latin typeface="Courier"/>
                <a:cs typeface="Courier"/>
              </a:rPr>
              <a:t>grep</a:t>
            </a:r>
            <a:r>
              <a:rPr lang="en-US" sz="1400" dirty="0">
                <a:latin typeface="Courier"/>
                <a:cs typeface="Courier"/>
              </a:rPr>
              <a:t> ’</a:t>
            </a:r>
            <a:r>
              <a:rPr lang="en-US" sz="1400" dirty="0" err="1">
                <a:latin typeface="Courier"/>
                <a:cs typeface="Courier"/>
              </a:rPr>
              <a:t>ing</a:t>
            </a:r>
            <a:r>
              <a:rPr lang="en-US" sz="1400" dirty="0">
                <a:latin typeface="Courier"/>
                <a:cs typeface="Courier"/>
              </a:rPr>
              <a:t>$' | sort | </a:t>
            </a:r>
            <a:r>
              <a:rPr lang="en-US" sz="1400" dirty="0" err="1">
                <a:latin typeface="Courier"/>
                <a:cs typeface="Courier"/>
              </a:rPr>
              <a:t>uniq</a:t>
            </a:r>
            <a:r>
              <a:rPr lang="en-US" sz="1400" dirty="0">
                <a:latin typeface="Courier"/>
                <a:cs typeface="Courier"/>
              </a:rPr>
              <a:t> -c | sort –nr </a:t>
            </a: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solidFill>
                <a:schemeClr val="accent5">
                  <a:lumMod val="60000"/>
                  <a:lumOff val="40000"/>
                </a:schemeClr>
              </a:solidFill>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r>
              <a:rPr lang="en-US" sz="1350" dirty="0" err="1">
                <a:latin typeface="Courier"/>
                <a:cs typeface="Courier"/>
              </a:rPr>
              <a:t>tr</a:t>
            </a:r>
            <a:r>
              <a:rPr lang="en-US" sz="1350" dirty="0">
                <a:latin typeface="Courier"/>
                <a:cs typeface="Courier"/>
              </a:rPr>
              <a:t> -</a:t>
            </a:r>
            <a:r>
              <a:rPr lang="en-US" sz="1350" dirty="0" err="1">
                <a:latin typeface="Courier"/>
                <a:cs typeface="Courier"/>
              </a:rPr>
              <a:t>sc</a:t>
            </a:r>
            <a:r>
              <a:rPr lang="en-US" sz="1350" dirty="0">
                <a:latin typeface="Courier"/>
                <a:cs typeface="Courier"/>
              </a:rPr>
              <a:t> 'A-</a:t>
            </a:r>
            <a:r>
              <a:rPr lang="en-US" sz="1350" dirty="0" err="1">
                <a:latin typeface="Courier"/>
                <a:cs typeface="Courier"/>
              </a:rPr>
              <a:t>Za</a:t>
            </a:r>
            <a:r>
              <a:rPr lang="en-US" sz="1350" dirty="0">
                <a:latin typeface="Courier"/>
                <a:cs typeface="Courier"/>
              </a:rPr>
              <a:t>-z' '\n' &lt; </a:t>
            </a:r>
            <a:r>
              <a:rPr lang="en-US" sz="1350" dirty="0" err="1">
                <a:latin typeface="Courier"/>
                <a:cs typeface="Courier"/>
              </a:rPr>
              <a:t>shakes.txt</a:t>
            </a:r>
            <a:r>
              <a:rPr lang="en-US" sz="1350" dirty="0">
                <a:latin typeface="Courier"/>
                <a:cs typeface="Courier"/>
              </a:rPr>
              <a:t> | </a:t>
            </a:r>
            <a:r>
              <a:rPr lang="en-US" sz="1350" dirty="0" err="1">
                <a:latin typeface="Courier"/>
                <a:cs typeface="Courier"/>
              </a:rPr>
              <a:t>grep</a:t>
            </a:r>
            <a:r>
              <a:rPr lang="en-US" sz="1350" dirty="0">
                <a:latin typeface="Courier"/>
                <a:cs typeface="Courier"/>
              </a:rPr>
              <a:t> '[</a:t>
            </a:r>
            <a:r>
              <a:rPr lang="en-US" sz="1350" dirty="0" err="1">
                <a:latin typeface="Courier"/>
                <a:cs typeface="Courier"/>
              </a:rPr>
              <a:t>aeiou</a:t>
            </a:r>
            <a:r>
              <a:rPr lang="en-US" sz="1350" dirty="0">
                <a:latin typeface="Courier"/>
                <a:cs typeface="Courier"/>
              </a:rPr>
              <a:t>].*</a:t>
            </a:r>
            <a:r>
              <a:rPr lang="en-US" sz="1350" dirty="0" err="1">
                <a:latin typeface="Courier"/>
                <a:cs typeface="Courier"/>
              </a:rPr>
              <a:t>ing</a:t>
            </a:r>
            <a:r>
              <a:rPr lang="en-US" sz="1350" dirty="0">
                <a:latin typeface="Courier"/>
                <a:cs typeface="Courier"/>
              </a:rPr>
              <a:t>$' | sort | </a:t>
            </a:r>
            <a:r>
              <a:rPr lang="en-US" sz="1350" dirty="0" err="1">
                <a:latin typeface="Courier"/>
                <a:cs typeface="Courier"/>
              </a:rPr>
              <a:t>uniq</a:t>
            </a:r>
            <a:r>
              <a:rPr lang="en-US" sz="1350" dirty="0">
                <a:latin typeface="Courier"/>
                <a:cs typeface="Courier"/>
              </a:rPr>
              <a:t> -c | sort –nr</a:t>
            </a:r>
          </a:p>
        </p:txBody>
      </p:sp>
      <p:sp>
        <p:nvSpPr>
          <p:cNvPr id="7" name="TextBox 6"/>
          <p:cNvSpPr txBox="1"/>
          <p:nvPr/>
        </p:nvSpPr>
        <p:spPr>
          <a:xfrm>
            <a:off x="4038600" y="2571750"/>
            <a:ext cx="1385190" cy="1757404"/>
          </a:xfrm>
          <a:prstGeom prst="rect">
            <a:avLst/>
          </a:prstGeom>
          <a:noFill/>
        </p:spPr>
        <p:txBody>
          <a:bodyPr wrap="none" rtlCol="0">
            <a:spAutoFit/>
          </a:bodyPr>
          <a:lstStyle/>
          <a:p>
            <a:pPr marL="0" indent="0">
              <a:lnSpc>
                <a:spcPct val="90000"/>
              </a:lnSpc>
              <a:buNone/>
            </a:pPr>
            <a:r>
              <a:rPr lang="en-US" sz="1200" dirty="0">
                <a:latin typeface="Courier"/>
                <a:cs typeface="Courier"/>
              </a:rPr>
              <a:t>548 being</a:t>
            </a:r>
          </a:p>
          <a:p>
            <a:pPr marL="0" indent="0">
              <a:lnSpc>
                <a:spcPct val="90000"/>
              </a:lnSpc>
              <a:buNone/>
            </a:pPr>
            <a:r>
              <a:rPr lang="en-US" sz="1200" dirty="0">
                <a:solidFill>
                  <a:srgbClr val="A6A6A6"/>
                </a:solidFill>
                <a:latin typeface="Courier"/>
                <a:cs typeface="Courier"/>
              </a:rPr>
              <a:t>541 nothing</a:t>
            </a:r>
          </a:p>
          <a:p>
            <a:pPr marL="0" indent="0">
              <a:lnSpc>
                <a:spcPct val="90000"/>
              </a:lnSpc>
              <a:buNone/>
            </a:pPr>
            <a:r>
              <a:rPr lang="en-US" sz="1200" dirty="0">
                <a:solidFill>
                  <a:srgbClr val="A6A6A6"/>
                </a:solidFill>
                <a:latin typeface="Courier"/>
                <a:cs typeface="Courier"/>
              </a:rPr>
              <a:t>152 something</a:t>
            </a:r>
          </a:p>
          <a:p>
            <a:pPr marL="0" indent="0">
              <a:lnSpc>
                <a:spcPct val="90000"/>
              </a:lnSpc>
              <a:buNone/>
            </a:pPr>
            <a:r>
              <a:rPr lang="en-US" sz="1200" dirty="0">
                <a:latin typeface="Courier"/>
                <a:cs typeface="Courier"/>
              </a:rPr>
              <a:t>145 coming</a:t>
            </a:r>
          </a:p>
          <a:p>
            <a:pPr marL="0" indent="0">
              <a:lnSpc>
                <a:spcPct val="90000"/>
              </a:lnSpc>
              <a:buNone/>
            </a:pPr>
            <a:r>
              <a:rPr lang="en-US" sz="1200" dirty="0">
                <a:solidFill>
                  <a:srgbClr val="A6A6A6"/>
                </a:solidFill>
                <a:latin typeface="Courier"/>
                <a:cs typeface="Courier"/>
              </a:rPr>
              <a:t>130 morning</a:t>
            </a:r>
          </a:p>
          <a:p>
            <a:pPr marL="0" indent="0">
              <a:lnSpc>
                <a:spcPct val="90000"/>
              </a:lnSpc>
              <a:buNone/>
            </a:pPr>
            <a:r>
              <a:rPr lang="en-US" sz="1200" dirty="0">
                <a:latin typeface="Courier"/>
                <a:cs typeface="Courier"/>
              </a:rPr>
              <a:t>122 having</a:t>
            </a:r>
          </a:p>
          <a:p>
            <a:pPr marL="0" indent="0">
              <a:lnSpc>
                <a:spcPct val="90000"/>
              </a:lnSpc>
              <a:buNone/>
            </a:pPr>
            <a:r>
              <a:rPr lang="en-US" sz="1200" dirty="0">
                <a:latin typeface="Courier"/>
                <a:cs typeface="Courier"/>
              </a:rPr>
              <a:t>120 living</a:t>
            </a:r>
          </a:p>
          <a:p>
            <a:pPr marL="0" indent="0">
              <a:lnSpc>
                <a:spcPct val="90000"/>
              </a:lnSpc>
              <a:buNone/>
            </a:pPr>
            <a:r>
              <a:rPr lang="en-US" sz="1200" dirty="0">
                <a:latin typeface="Courier"/>
                <a:cs typeface="Courier"/>
              </a:rPr>
              <a:t>117 loving</a:t>
            </a:r>
          </a:p>
          <a:p>
            <a:pPr marL="0" indent="0">
              <a:lnSpc>
                <a:spcPct val="90000"/>
              </a:lnSpc>
              <a:buNone/>
            </a:pPr>
            <a:r>
              <a:rPr lang="en-US" sz="1200" dirty="0">
                <a:latin typeface="Courier"/>
                <a:cs typeface="Courier"/>
              </a:rPr>
              <a:t>116 Being</a:t>
            </a:r>
          </a:p>
          <a:p>
            <a:pPr marL="0" indent="0">
              <a:lnSpc>
                <a:spcPct val="90000"/>
              </a:lnSpc>
              <a:buNone/>
            </a:pPr>
            <a:r>
              <a:rPr lang="en-US" sz="1200" dirty="0">
                <a:latin typeface="Courier"/>
                <a:cs typeface="Courier"/>
              </a:rPr>
              <a:t>102 going</a:t>
            </a:r>
          </a:p>
        </p:txBody>
      </p:sp>
      <p:sp>
        <p:nvSpPr>
          <p:cNvPr id="8" name="TextBox 7"/>
          <p:cNvSpPr txBox="1"/>
          <p:nvPr/>
        </p:nvSpPr>
        <p:spPr>
          <a:xfrm>
            <a:off x="1828800" y="2571750"/>
            <a:ext cx="1479892" cy="1757404"/>
          </a:xfrm>
          <a:prstGeom prst="rect">
            <a:avLst/>
          </a:prstGeom>
          <a:noFill/>
        </p:spPr>
        <p:txBody>
          <a:bodyPr wrap="none" rtlCol="0">
            <a:spAutoFit/>
          </a:bodyPr>
          <a:lstStyle/>
          <a:p>
            <a:pPr marL="0" indent="0">
              <a:lnSpc>
                <a:spcPct val="90000"/>
              </a:lnSpc>
              <a:buNone/>
            </a:pPr>
            <a:r>
              <a:rPr lang="en-US" sz="1200" dirty="0">
                <a:solidFill>
                  <a:schemeClr val="bg1">
                    <a:lumMod val="65000"/>
                  </a:schemeClr>
                </a:solidFill>
                <a:latin typeface="Courier"/>
                <a:cs typeface="Courier"/>
              </a:rPr>
              <a:t>1312 King</a:t>
            </a:r>
          </a:p>
          <a:p>
            <a:pPr marL="0" indent="0">
              <a:lnSpc>
                <a:spcPct val="90000"/>
              </a:lnSpc>
              <a:buNone/>
            </a:pPr>
            <a:r>
              <a:rPr lang="en-US" sz="1200" dirty="0">
                <a:latin typeface="Courier"/>
                <a:cs typeface="Courier"/>
              </a:rPr>
              <a:t> 548 being</a:t>
            </a:r>
          </a:p>
          <a:p>
            <a:pPr marL="0" indent="0">
              <a:lnSpc>
                <a:spcPct val="90000"/>
              </a:lnSpc>
              <a:buNone/>
            </a:pPr>
            <a:r>
              <a:rPr lang="en-US" sz="1200" dirty="0">
                <a:solidFill>
                  <a:srgbClr val="7CD7CF"/>
                </a:solidFill>
                <a:latin typeface="Courier"/>
                <a:cs typeface="Courier"/>
              </a:rPr>
              <a:t> </a:t>
            </a:r>
            <a:r>
              <a:rPr lang="en-US" sz="1200" dirty="0">
                <a:solidFill>
                  <a:schemeClr val="bg1">
                    <a:lumMod val="65000"/>
                  </a:schemeClr>
                </a:solidFill>
                <a:latin typeface="Courier"/>
                <a:cs typeface="Courier"/>
              </a:rPr>
              <a:t>541 nothing</a:t>
            </a:r>
          </a:p>
          <a:p>
            <a:pPr marL="0" indent="0">
              <a:lnSpc>
                <a:spcPct val="90000"/>
              </a:lnSpc>
              <a:buNone/>
            </a:pPr>
            <a:r>
              <a:rPr lang="en-US" sz="1200" dirty="0">
                <a:solidFill>
                  <a:schemeClr val="bg1">
                    <a:lumMod val="65000"/>
                  </a:schemeClr>
                </a:solidFill>
                <a:latin typeface="Courier"/>
                <a:cs typeface="Courier"/>
              </a:rPr>
              <a:t> 388 king</a:t>
            </a:r>
          </a:p>
          <a:p>
            <a:pPr marL="0" indent="0">
              <a:lnSpc>
                <a:spcPct val="90000"/>
              </a:lnSpc>
              <a:buNone/>
            </a:pPr>
            <a:r>
              <a:rPr lang="en-US" sz="1200" dirty="0">
                <a:solidFill>
                  <a:schemeClr val="bg1">
                    <a:lumMod val="65000"/>
                  </a:schemeClr>
                </a:solidFill>
                <a:latin typeface="Courier"/>
                <a:cs typeface="Courier"/>
              </a:rPr>
              <a:t> 375 bring</a:t>
            </a:r>
          </a:p>
          <a:p>
            <a:pPr marL="0" indent="0">
              <a:lnSpc>
                <a:spcPct val="90000"/>
              </a:lnSpc>
              <a:buNone/>
            </a:pPr>
            <a:r>
              <a:rPr lang="en-US" sz="1200" dirty="0">
                <a:solidFill>
                  <a:schemeClr val="bg1">
                    <a:lumMod val="65000"/>
                  </a:schemeClr>
                </a:solidFill>
                <a:latin typeface="Courier"/>
                <a:cs typeface="Courier"/>
              </a:rPr>
              <a:t> 358 thing</a:t>
            </a:r>
          </a:p>
          <a:p>
            <a:pPr marL="0" indent="0">
              <a:lnSpc>
                <a:spcPct val="90000"/>
              </a:lnSpc>
              <a:buNone/>
            </a:pPr>
            <a:r>
              <a:rPr lang="en-US" sz="1200" dirty="0">
                <a:solidFill>
                  <a:schemeClr val="bg1">
                    <a:lumMod val="65000"/>
                  </a:schemeClr>
                </a:solidFill>
                <a:latin typeface="Courier"/>
                <a:cs typeface="Courier"/>
              </a:rPr>
              <a:t> 307 ring</a:t>
            </a:r>
          </a:p>
          <a:p>
            <a:pPr marL="0" indent="0">
              <a:lnSpc>
                <a:spcPct val="90000"/>
              </a:lnSpc>
              <a:buNone/>
            </a:pPr>
            <a:r>
              <a:rPr lang="en-US" sz="1200" dirty="0">
                <a:solidFill>
                  <a:schemeClr val="bg1">
                    <a:lumMod val="65000"/>
                  </a:schemeClr>
                </a:solidFill>
                <a:latin typeface="Courier"/>
                <a:cs typeface="Courier"/>
              </a:rPr>
              <a:t> 152 something</a:t>
            </a:r>
          </a:p>
          <a:p>
            <a:pPr marL="0" indent="0">
              <a:lnSpc>
                <a:spcPct val="90000"/>
              </a:lnSpc>
              <a:buNone/>
            </a:pPr>
            <a:r>
              <a:rPr lang="en-US" sz="1200" dirty="0">
                <a:latin typeface="Courier"/>
                <a:cs typeface="Courier"/>
              </a:rPr>
              <a:t> 145 coming</a:t>
            </a:r>
          </a:p>
          <a:p>
            <a:pPr marL="0" indent="0">
              <a:lnSpc>
                <a:spcPct val="90000"/>
              </a:lnSpc>
              <a:buNone/>
            </a:pPr>
            <a:r>
              <a:rPr lang="en-US" sz="1200" dirty="0">
                <a:solidFill>
                  <a:schemeClr val="bg1">
                    <a:lumMod val="65000"/>
                  </a:schemeClr>
                </a:solidFill>
                <a:latin typeface="Courier"/>
                <a:cs typeface="Courier"/>
              </a:rPr>
              <a:t> 130 morning </a:t>
            </a:r>
          </a:p>
        </p:txBody>
      </p:sp>
    </p:spTree>
    <p:extLst>
      <p:ext uri="{BB962C8B-B14F-4D97-AF65-F5344CB8AC3E}">
        <p14:creationId xmlns:p14="http://schemas.microsoft.com/office/powerpoint/2010/main" val="15399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Dealing with complex morphology is sometimes necessary</a:t>
            </a:r>
          </a:p>
        </p:txBody>
      </p:sp>
      <p:sp>
        <p:nvSpPr>
          <p:cNvPr id="53251" name="Rectangle 3"/>
          <p:cNvSpPr>
            <a:spLocks noGrp="1" noChangeArrowheads="1"/>
          </p:cNvSpPr>
          <p:nvPr>
            <p:ph type="body" idx="1"/>
          </p:nvPr>
        </p:nvSpPr>
        <p:spPr>
          <a:xfrm>
            <a:off x="304800" y="1352550"/>
            <a:ext cx="8686800" cy="3333750"/>
          </a:xfrm>
        </p:spPr>
        <p:txBody>
          <a:bodyPr>
            <a:normAutofit fontScale="92500" lnSpcReduction="10000"/>
          </a:bodyPr>
          <a:lstStyle/>
          <a:p>
            <a:pPr>
              <a:lnSpc>
                <a:spcPct val="90000"/>
              </a:lnSpc>
            </a:pPr>
            <a:r>
              <a:rPr lang="en-US" sz="2800" dirty="0"/>
              <a:t>Some languages requires complex morpheme segmentation</a:t>
            </a:r>
          </a:p>
          <a:p>
            <a:pPr lvl="1"/>
            <a:r>
              <a:rPr lang="en-US" sz="2400" dirty="0"/>
              <a:t>Turkish</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Basic Text Processing</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Word Normalization and Stemming</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3046931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Basic Text Processing</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Sentence Segmentation and Decision Trees</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7179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p:txBody>
          <a:bodyPr/>
          <a:lstStyle/>
          <a:p>
            <a:pPr eaLnBrk="1" hangingPunct="1"/>
            <a:r>
              <a:rPr lang="en-US" sz="2800" dirty="0"/>
              <a:t>The process we just went through was based on </a:t>
            </a:r>
            <a:r>
              <a:rPr lang="en-US" sz="2800" dirty="0">
                <a:solidFill>
                  <a:srgbClr val="A50021"/>
                </a:solidFill>
              </a:rPr>
              <a:t>fixing two kinds of errors</a:t>
            </a:r>
          </a:p>
          <a:p>
            <a:pPr lvl="1" eaLnBrk="1" hangingPunct="1"/>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lvl="2" eaLnBrk="1" hangingPunct="1"/>
            <a:r>
              <a:rPr lang="en-US" sz="2400" dirty="0">
                <a:solidFill>
                  <a:srgbClr val="A50021"/>
                </a:solidFill>
              </a:rPr>
              <a:t>False positives (Type I)</a:t>
            </a:r>
          </a:p>
          <a:p>
            <a:pPr lvl="1" eaLnBrk="1" hangingPunct="1"/>
            <a:r>
              <a:rPr lang="en-US" sz="2400" dirty="0"/>
              <a:t>Not matching things that we should have matched (The)</a:t>
            </a:r>
          </a:p>
          <a:p>
            <a:pPr lvl="2" eaLnBrk="1" hangingPunct="1"/>
            <a:r>
              <a:rPr lang="en-US" sz="2400" dirty="0">
                <a:solidFill>
                  <a:srgbClr val="A50021"/>
                </a:solidFill>
              </a:rPr>
              <a:t>False negatives (Type II)</a:t>
            </a:r>
          </a:p>
        </p:txBody>
      </p:sp>
    </p:spTree>
    <p:extLst>
      <p:ext uri="{BB962C8B-B14F-4D97-AF65-F5344CB8AC3E}">
        <p14:creationId xmlns:p14="http://schemas.microsoft.com/office/powerpoint/2010/main" val="582553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sz="quarter" idx="1"/>
          </p:nvPr>
        </p:nvSpPr>
        <p:spPr>
          <a:xfrm>
            <a:off x="304800" y="1352550"/>
            <a:ext cx="8534400" cy="3657600"/>
          </a:xfrm>
        </p:spPr>
        <p:txBody>
          <a:bodyPr/>
          <a:lstStyle/>
          <a:p>
            <a:r>
              <a:rPr lang="en-US" dirty="0"/>
              <a:t>!, ? are relatively unambiguous</a:t>
            </a:r>
          </a:p>
          <a:p>
            <a:r>
              <a:rPr lang="en-US" dirty="0"/>
              <a:t>Period “.” is quite ambiguous</a:t>
            </a:r>
          </a:p>
          <a:p>
            <a:pPr lvl="1"/>
            <a:r>
              <a:rPr lang="en-US" dirty="0"/>
              <a:t>Sentence boundary</a:t>
            </a:r>
          </a:p>
          <a:p>
            <a:pPr lvl="1"/>
            <a:r>
              <a:rPr lang="en-US" dirty="0"/>
              <a:t>Abbreviations like Inc. or Dr.</a:t>
            </a:r>
          </a:p>
          <a:p>
            <a:pPr lvl="1"/>
            <a:r>
              <a:rPr lang="en-US" dirty="0"/>
              <a:t>Numbers like .02% or 4.3</a:t>
            </a:r>
          </a:p>
          <a:p>
            <a:r>
              <a:rPr lang="en-US" dirty="0"/>
              <a:t>Build a binary classifier</a:t>
            </a:r>
          </a:p>
          <a:p>
            <a:pPr lvl="1"/>
            <a:r>
              <a:rPr lang="en-US" dirty="0"/>
              <a:t>Looks at a “.”</a:t>
            </a:r>
          </a:p>
          <a:p>
            <a:pPr lvl="1"/>
            <a:r>
              <a:rPr lang="en-US" dirty="0"/>
              <a:t>Decides </a:t>
            </a:r>
            <a:r>
              <a:rPr lang="en-US" dirty="0" err="1"/>
              <a:t>EndOfSentence</a:t>
            </a:r>
            <a:r>
              <a:rPr lang="en-US" dirty="0"/>
              <a:t>/</a:t>
            </a:r>
            <a:r>
              <a:rPr lang="en-US" dirty="0" err="1"/>
              <a:t>NotEndOfSentence</a:t>
            </a:r>
            <a:endParaRPr lang="en-US" dirty="0"/>
          </a:p>
          <a:p>
            <a:pPr lvl="1"/>
            <a:r>
              <a:rPr lang="en-US" dirty="0"/>
              <a:t>Classifiers: hand-written rules, regular expressions, or machine-learning</a:t>
            </a:r>
          </a:p>
        </p:txBody>
      </p:sp>
    </p:spTree>
    <p:extLst>
      <p:ext uri="{BB962C8B-B14F-4D97-AF65-F5344CB8AC3E}">
        <p14:creationId xmlns:p14="http://schemas.microsoft.com/office/powerpoint/2010/main" val="372238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447800" y="133350"/>
            <a:ext cx="7239000" cy="857250"/>
          </a:xfrm>
        </p:spPr>
        <p:txBody>
          <a:bodyPr/>
          <a:lstStyle/>
          <a:p>
            <a:pPr>
              <a:lnSpc>
                <a:spcPct val="80000"/>
              </a:lnSpc>
            </a:pPr>
            <a:r>
              <a:rPr lang="en-US" dirty="0"/>
              <a:t>Determining if a word is end-of-sentence: a Decision Tree</a:t>
            </a:r>
          </a:p>
        </p:txBody>
      </p:sp>
      <p:pic>
        <p:nvPicPr>
          <p:cNvPr id="4" name="Picture 3" descr="periodDT"/>
          <p:cNvPicPr>
            <a:picLocks noChangeAspect="1" noChangeArrowheads="1"/>
          </p:cNvPicPr>
          <p:nvPr/>
        </p:nvPicPr>
        <p:blipFill>
          <a:blip r:embed="rId3"/>
          <a:srcRect/>
          <a:stretch>
            <a:fillRect/>
          </a:stretch>
        </p:blipFill>
        <p:spPr bwMode="auto">
          <a:xfrm>
            <a:off x="1905000" y="1123950"/>
            <a:ext cx="4496062" cy="3708556"/>
          </a:xfrm>
          <a:prstGeom prst="rect">
            <a:avLst/>
          </a:prstGeom>
          <a:noFill/>
          <a:ln w="9525">
            <a:noFill/>
            <a:miter lim="800000"/>
            <a:headEnd/>
            <a:tailEnd/>
          </a:ln>
        </p:spPr>
      </p:pic>
    </p:spTree>
    <p:extLst>
      <p:ext uri="{BB962C8B-B14F-4D97-AF65-F5344CB8AC3E}">
        <p14:creationId xmlns:p14="http://schemas.microsoft.com/office/powerpoint/2010/main" val="39630142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dirty="0"/>
              <a:t>More sophisticated decision tree features</a:t>
            </a:r>
          </a:p>
        </p:txBody>
      </p:sp>
      <p:sp>
        <p:nvSpPr>
          <p:cNvPr id="63492" name="Rectangle 3"/>
          <p:cNvSpPr>
            <a:spLocks noGrp="1" noChangeArrowheads="1"/>
          </p:cNvSpPr>
          <p:nvPr>
            <p:ph sz="quarter" idx="1"/>
          </p:nvPr>
        </p:nvSpPr>
        <p:spPr/>
        <p:txBody>
          <a:bodyPr/>
          <a:lstStyle/>
          <a:p>
            <a:pPr>
              <a:lnSpc>
                <a:spcPct val="90000"/>
              </a:lnSpc>
            </a:pPr>
            <a:r>
              <a:rPr lang="en-US" sz="2800" dirty="0"/>
              <a:t>Case of word with “.”: Upper, Lower, Cap, Number</a:t>
            </a:r>
          </a:p>
          <a:p>
            <a:pPr>
              <a:lnSpc>
                <a:spcPct val="90000"/>
              </a:lnSpc>
            </a:pPr>
            <a:r>
              <a:rPr lang="en-US" sz="2800" dirty="0"/>
              <a:t>Case of word after “.”: Upper, Lower, Cap, Number</a:t>
            </a:r>
          </a:p>
          <a:p>
            <a:pPr>
              <a:lnSpc>
                <a:spcPct val="90000"/>
              </a:lnSpc>
            </a:pPr>
            <a:endParaRPr lang="en-US" sz="2800" dirty="0"/>
          </a:p>
          <a:p>
            <a:pPr>
              <a:lnSpc>
                <a:spcPct val="90000"/>
              </a:lnSpc>
            </a:pPr>
            <a:r>
              <a:rPr lang="en-US" sz="2800" dirty="0"/>
              <a:t>Numeric features</a:t>
            </a:r>
          </a:p>
          <a:p>
            <a:pPr lvl="1">
              <a:lnSpc>
                <a:spcPct val="90000"/>
              </a:lnSpc>
            </a:pPr>
            <a:r>
              <a:rPr lang="en-US" sz="2400" dirty="0"/>
              <a:t>Length of word with “.”</a:t>
            </a:r>
          </a:p>
          <a:p>
            <a:pPr lvl="1">
              <a:lnSpc>
                <a:spcPct val="90000"/>
              </a:lnSpc>
            </a:pPr>
            <a:r>
              <a:rPr lang="en-US" sz="2400" dirty="0"/>
              <a:t>Probability(word with “.” occurs at end-of-s)</a:t>
            </a:r>
          </a:p>
          <a:p>
            <a:pPr lvl="1">
              <a:lnSpc>
                <a:spcPct val="90000"/>
              </a:lnSpc>
            </a:pPr>
            <a:r>
              <a:rPr lang="en-US" sz="2400" dirty="0"/>
              <a:t>Probability(word after “.” occurs at beginning-of-s)</a:t>
            </a:r>
          </a:p>
        </p:txBody>
      </p:sp>
    </p:spTree>
    <p:extLst>
      <p:ext uri="{BB962C8B-B14F-4D97-AF65-F5344CB8AC3E}">
        <p14:creationId xmlns:p14="http://schemas.microsoft.com/office/powerpoint/2010/main" val="56915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Decision Trees</a:t>
            </a:r>
          </a:p>
        </p:txBody>
      </p:sp>
      <p:sp>
        <p:nvSpPr>
          <p:cNvPr id="3" name="Content Placeholder 2"/>
          <p:cNvSpPr>
            <a:spLocks noGrp="1"/>
          </p:cNvSpPr>
          <p:nvPr>
            <p:ph idx="1"/>
          </p:nvPr>
        </p:nvSpPr>
        <p:spPr/>
        <p:txBody>
          <a:bodyPr/>
          <a:lstStyle/>
          <a:p>
            <a:r>
              <a:rPr lang="en-US" dirty="0"/>
              <a:t>A decision tree is just an if-then-else statement</a:t>
            </a:r>
          </a:p>
          <a:p>
            <a:r>
              <a:rPr lang="en-US" dirty="0"/>
              <a:t>The interesting research is choosing the features</a:t>
            </a:r>
          </a:p>
          <a:p>
            <a:r>
              <a:rPr lang="en-US" dirty="0"/>
              <a:t>Setting up the structure is often too hard to do by hand</a:t>
            </a:r>
          </a:p>
          <a:p>
            <a:pPr lvl="1"/>
            <a:r>
              <a:rPr lang="en-US" dirty="0"/>
              <a:t>Hand-building only possible for very simple features, domains</a:t>
            </a:r>
          </a:p>
          <a:p>
            <a:pPr lvl="2"/>
            <a:r>
              <a:rPr lang="en-US" dirty="0"/>
              <a:t>For numeric features, it’s too hard to pick each threshold</a:t>
            </a:r>
          </a:p>
          <a:p>
            <a:pPr lvl="1"/>
            <a:r>
              <a:rPr lang="en-US" dirty="0"/>
              <a:t>Instead, structure usually learned by machine learning from a training corpus</a:t>
            </a:r>
          </a:p>
          <a:p>
            <a:endParaRPr lang="en-US" dirty="0"/>
          </a:p>
        </p:txBody>
      </p:sp>
    </p:spTree>
    <p:extLst>
      <p:ext uri="{BB962C8B-B14F-4D97-AF65-F5344CB8AC3E}">
        <p14:creationId xmlns:p14="http://schemas.microsoft.com/office/powerpoint/2010/main" val="20896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and other classifiers</a:t>
            </a:r>
          </a:p>
        </p:txBody>
      </p:sp>
      <p:sp>
        <p:nvSpPr>
          <p:cNvPr id="3" name="Content Placeholder 2"/>
          <p:cNvSpPr>
            <a:spLocks noGrp="1"/>
          </p:cNvSpPr>
          <p:nvPr>
            <p:ph idx="1"/>
          </p:nvPr>
        </p:nvSpPr>
        <p:spPr/>
        <p:txBody>
          <a:bodyPr/>
          <a:lstStyle/>
          <a:p>
            <a:r>
              <a:rPr lang="en-US" sz="2800" dirty="0"/>
              <a:t>We can think of the questions in a decision tree</a:t>
            </a:r>
          </a:p>
          <a:p>
            <a:r>
              <a:rPr lang="en-US" sz="2800" dirty="0"/>
              <a:t>As features that could be exploited by any kind of classifier</a:t>
            </a:r>
          </a:p>
          <a:p>
            <a:pPr lvl="1"/>
            <a:r>
              <a:rPr lang="en-US" sz="2400" dirty="0"/>
              <a:t>Logistic regression</a:t>
            </a:r>
          </a:p>
          <a:p>
            <a:pPr lvl="1"/>
            <a:r>
              <a:rPr lang="en-US" sz="2400" dirty="0"/>
              <a:t>SVM</a:t>
            </a:r>
          </a:p>
          <a:p>
            <a:pPr lvl="1"/>
            <a:r>
              <a:rPr lang="en-US" sz="2400" dirty="0"/>
              <a:t>Neural Nets</a:t>
            </a:r>
          </a:p>
          <a:p>
            <a:pPr lvl="1"/>
            <a:r>
              <a:rPr lang="en-US" sz="2400" dirty="0"/>
              <a:t>etc.</a:t>
            </a:r>
          </a:p>
          <a:p>
            <a:pPr marL="457200" lvl="1" indent="0">
              <a:buNone/>
            </a:pPr>
            <a:endParaRPr lang="en-US" dirty="0"/>
          </a:p>
        </p:txBody>
      </p:sp>
    </p:spTree>
    <p:extLst>
      <p:ext uri="{BB962C8B-B14F-4D97-AF65-F5344CB8AC3E}">
        <p14:creationId xmlns:p14="http://schemas.microsoft.com/office/powerpoint/2010/main" val="17991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Basic Text Processing</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Sentence Segmentation and Decision Trees</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875184843"/>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13407</TotalTime>
  <Words>6097</Words>
  <Application>Microsoft Macintosh PowerPoint</Application>
  <PresentationFormat>On-screen Show (16:9)</PresentationFormat>
  <Paragraphs>848</Paragraphs>
  <Slides>95</Slides>
  <Notes>53</Notes>
  <HiddenSlides>14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95</vt:i4>
      </vt:variant>
    </vt:vector>
  </HeadingPairs>
  <TitlesOfParts>
    <vt:vector size="108" baseType="lpstr">
      <vt:lpstr>Microsoft JhengHei</vt:lpstr>
      <vt:lpstr>Arial</vt:lpstr>
      <vt:lpstr>Calibri</vt:lpstr>
      <vt:lpstr>Calibri (Headings)</vt:lpstr>
      <vt:lpstr>Courier</vt:lpstr>
      <vt:lpstr>Courier New</vt:lpstr>
      <vt:lpstr>Lucida Sans</vt:lpstr>
      <vt:lpstr>Tahoma</vt:lpstr>
      <vt:lpstr>Times</vt:lpstr>
      <vt:lpstr>Times New Roman</vt:lpstr>
      <vt:lpstr>Wingdings</vt:lpstr>
      <vt:lpstr>华文黑体</vt:lpstr>
      <vt:lpstr>NLP-jurafsky</vt:lpstr>
      <vt:lpstr>Basic Text Processing</vt:lpstr>
      <vt:lpstr>Regular expressions</vt:lpstr>
      <vt:lpstr>Regular Expressions: Disjunctions</vt:lpstr>
      <vt:lpstr>Regular Expressions: Negation in Disjunction</vt:lpstr>
      <vt:lpstr>Regular Expressions: More Disjunction</vt:lpstr>
      <vt:lpstr>Regular Expressions: ?    *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ELIZA</vt:lpstr>
      <vt:lpstr>ELIZA</vt:lpstr>
      <vt:lpstr>ELIZA</vt:lpstr>
      <vt:lpstr>Basic Text Processing</vt:lpstr>
      <vt:lpstr>Basic Text Processing</vt:lpstr>
      <vt:lpstr>How many words?</vt:lpstr>
      <vt:lpstr>How many words?</vt:lpstr>
      <vt:lpstr>How many words in a corpus?</vt:lpstr>
      <vt:lpstr>Corpora</vt:lpstr>
      <vt:lpstr>Corpora vary along dimension like</vt:lpstr>
      <vt:lpstr>Corpus datasheets</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Issues in Tokenization</vt:lpstr>
      <vt:lpstr>Tokenization in NLTK</vt:lpstr>
      <vt:lpstr>Tokenization: language issues</vt:lpstr>
      <vt:lpstr>Tokenization: language issues</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Word Tokenization in Chinese</vt:lpstr>
      <vt:lpstr>Maximum Matching Word Segmentation Algorithm</vt:lpstr>
      <vt:lpstr>Max-match segmentation illustration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Normalization</vt:lpstr>
      <vt:lpstr>Case folding</vt:lpstr>
      <vt:lpstr>Lemmatization</vt:lpstr>
      <vt:lpstr>Morphology</vt:lpstr>
      <vt:lpstr>Stemming</vt:lpstr>
      <vt:lpstr>Porter’s algorithm The most common English stemmer</vt:lpstr>
      <vt:lpstr>Viewing morphology in a corpus Why only strip –ing if there is a vowel?</vt:lpstr>
      <vt:lpstr>Viewing morphology in a corpus Why only strip –ing if there is a vowel?</vt:lpstr>
      <vt:lpstr>Dealing with complex morphology is sometimes necessary</vt:lpstr>
      <vt:lpstr>Basic Text Processing</vt:lpstr>
      <vt:lpstr>Basic Text Processing</vt:lpstr>
      <vt:lpstr>Sentence Segmentation</vt:lpstr>
      <vt:lpstr>Determining if a word is end-of-sentence: a Decision Tree</vt:lpstr>
      <vt:lpstr>More sophisticated decision tree features</vt:lpstr>
      <vt:lpstr>Implementing Decision Trees</vt:lpstr>
      <vt:lpstr>Decision Trees and other classifiers</vt:lpstr>
      <vt:lpstr>Basic Text Processing</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Wijaya, Derry</cp:lastModifiedBy>
  <cp:revision>157</cp:revision>
  <cp:lastPrinted>2011-11-15T22:45:48Z</cp:lastPrinted>
  <dcterms:created xsi:type="dcterms:W3CDTF">2010-04-19T15:31:24Z</dcterms:created>
  <dcterms:modified xsi:type="dcterms:W3CDTF">2022-01-27T01:30:26Z</dcterms:modified>
</cp:coreProperties>
</file>