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301" r:id="rId4"/>
    <p:sldId id="296" r:id="rId5"/>
    <p:sldId id="302" r:id="rId6"/>
    <p:sldId id="303" r:id="rId7"/>
    <p:sldId id="304" r:id="rId8"/>
    <p:sldId id="314" r:id="rId9"/>
    <p:sldId id="321" r:id="rId10"/>
    <p:sldId id="300" r:id="rId11"/>
    <p:sldId id="297" r:id="rId12"/>
    <p:sldId id="306" r:id="rId13"/>
    <p:sldId id="305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55"/>
    <p:restoredTop sz="92308"/>
  </p:normalViewPr>
  <p:slideViewPr>
    <p:cSldViewPr snapToGrid="0" snapToObjects="1">
      <p:cViewPr varScale="1">
        <p:scale>
          <a:sx n="46" d="100"/>
          <a:sy n="46" d="100"/>
        </p:scale>
        <p:origin x="2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4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52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bu.campuslabs.com/courseeva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14095">
              <a:defRPr sz="7040"/>
            </a:lvl1pPr>
          </a:lstStyle>
          <a:p>
            <a:r>
              <a:rPr lang="en-US" dirty="0"/>
              <a:t>Introduction to Natural Language Processing</a:t>
            </a:r>
            <a:endParaRPr dirty="0"/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1270000" y="5516477"/>
            <a:ext cx="10464800" cy="1130301"/>
          </a:xfrm>
          <a:prstGeom prst="rect">
            <a:avLst/>
          </a:prstGeom>
          <a:ln w="9525">
            <a:round/>
          </a:ln>
        </p:spPr>
        <p:txBody>
          <a:bodyPr/>
          <a:lstStyle>
            <a:lvl1pPr>
              <a:defRPr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rPr lang="en-US" dirty="0"/>
              <a:t>Course Wrap Up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Toward More Human-like Learning and Thinking Machines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Seeing objects and agents rather than features</a:t>
            </a:r>
          </a:p>
          <a:p>
            <a:r>
              <a:rPr lang="en-US" dirty="0"/>
              <a:t>Building causal models and not just recognizing patterns</a:t>
            </a:r>
          </a:p>
          <a:p>
            <a:r>
              <a:rPr lang="en-US" dirty="0"/>
              <a:t>Recombining representations without needing to retrain</a:t>
            </a:r>
          </a:p>
          <a:p>
            <a:r>
              <a:rPr lang="en-US" dirty="0"/>
              <a:t>Learning-to-learn rather than starting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616200" y="8474501"/>
            <a:ext cx="982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/>
              <a:t>Building machines that learn and think like people, Lake et al</a:t>
            </a:r>
            <a:r>
              <a:rPr lang="en-US" sz="2400"/>
              <a:t>., Behavioral and Brain Sciences, 2017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22944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you can do to stay involved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 research project with me</a:t>
            </a:r>
          </a:p>
          <a:p>
            <a:r>
              <a:rPr lang="en-US" dirty="0"/>
              <a:t>If you’re graduating, then stay in touch!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wijaya@bu.edu</a:t>
            </a:r>
          </a:p>
        </p:txBody>
      </p:sp>
    </p:spTree>
    <p:extLst>
      <p:ext uri="{BB962C8B-B14F-4D97-AF65-F5344CB8AC3E}">
        <p14:creationId xmlns:p14="http://schemas.microsoft.com/office/powerpoint/2010/main" val="68641226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News Framing</a:t>
            </a:r>
          </a:p>
          <a:p>
            <a:r>
              <a:rPr lang="en-US" dirty="0"/>
              <a:t>Machine Translation for Low Resource Languages</a:t>
            </a:r>
          </a:p>
          <a:p>
            <a:pPr lvl="1"/>
            <a:r>
              <a:rPr lang="en-US" dirty="0"/>
              <a:t>More generally, learning under low-resource:</a:t>
            </a:r>
          </a:p>
          <a:p>
            <a:pPr lvl="2"/>
            <a:r>
              <a:rPr lang="en-US" dirty="0"/>
              <a:t>Few-shot learning </a:t>
            </a:r>
          </a:p>
          <a:p>
            <a:pPr lvl="2"/>
            <a:r>
              <a:rPr lang="en-US" dirty="0"/>
              <a:t>Data augmentation</a:t>
            </a:r>
          </a:p>
          <a:p>
            <a:r>
              <a:rPr lang="en-US" dirty="0"/>
              <a:t>NLP Applications for Public Health</a:t>
            </a:r>
          </a:p>
        </p:txBody>
      </p:sp>
    </p:spTree>
    <p:extLst>
      <p:ext uri="{BB962C8B-B14F-4D97-AF65-F5344CB8AC3E}">
        <p14:creationId xmlns:p14="http://schemas.microsoft.com/office/powerpoint/2010/main" val="72818755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Thanks!!!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 feedback: </a:t>
            </a:r>
            <a:r>
              <a:rPr lang="en-US" dirty="0">
                <a:hlinkClick r:id="rId2"/>
              </a:rPr>
              <a:t>bu.campuslabs.com/courseeval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306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Outline of the Course</a:t>
            </a:r>
            <a:endParaRPr dirty="0"/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3800"/>
              </a:spcBef>
              <a:defRPr sz="3312"/>
            </a:pPr>
            <a:r>
              <a:rPr lang="en-US" dirty="0"/>
              <a:t>This is a </a:t>
            </a:r>
            <a:r>
              <a:rPr lang="en-US" i="1" u="sng" dirty="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introduction</a:t>
            </a:r>
            <a:r>
              <a:rPr lang="en-US" i="1" dirty="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 </a:t>
            </a:r>
            <a:r>
              <a:rPr lang="en-US" dirty="0"/>
              <a:t>class to natural language processing</a:t>
            </a:r>
          </a:p>
          <a:p>
            <a:pPr marL="408940" indent="-408940" defTabSz="537463">
              <a:spcBef>
                <a:spcPts val="3800"/>
              </a:spcBef>
              <a:defRPr sz="3312"/>
            </a:pPr>
            <a:r>
              <a:rPr lang="en-US" dirty="0"/>
              <a:t>Focus will be on (1) </a:t>
            </a:r>
            <a:r>
              <a:rPr lang="en-US" i="1" u="sng"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introducing</a:t>
            </a:r>
            <a:r>
              <a:rPr lang="en-US" i="1"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 </a:t>
            </a:r>
            <a:r>
              <a:rPr lang="en-US" dirty="0"/>
              <a:t>you to key concepts from NLP used to describe and analyze languages (2) </a:t>
            </a:r>
            <a:r>
              <a:rPr lang="en-US" i="1" u="sng"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writing</a:t>
            </a:r>
            <a:r>
              <a:rPr lang="en-US" i="1" dirty="0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 </a:t>
            </a:r>
            <a:r>
              <a:rPr lang="en-US" dirty="0"/>
              <a:t>programs in Python to manipulate and analyze language data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0"/>
            <a:ext cx="11099800" cy="2159000"/>
          </a:xfrm>
        </p:spPr>
        <p:txBody>
          <a:bodyPr/>
          <a:lstStyle/>
          <a:p>
            <a:r>
              <a:rPr lang="en-US" dirty="0"/>
              <a:t>What You have Learned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159000"/>
            <a:ext cx="11737588" cy="71501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/>
              <a:t>Collect texts</a:t>
            </a:r>
            <a:r>
              <a:rPr lang="en-US" sz="2400" dirty="0"/>
              <a:t>: scraping Twitter, scraping news, scraping web pages, scraping </a:t>
            </a:r>
            <a:r>
              <a:rPr lang="is-IS" sz="2400" dirty="0"/>
              <a:t>…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Clean and Process texts</a:t>
            </a:r>
            <a:r>
              <a:rPr lang="en-US" sz="2400" dirty="0"/>
              <a:t>: sentence segmentation, tokenization, normalization: lemmatization, lower casing, </a:t>
            </a:r>
            <a:r>
              <a:rPr lang="is-IS" sz="2400" dirty="0"/>
              <a:t>stop words, ...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b="1" dirty="0"/>
              <a:t>Language Model</a:t>
            </a:r>
            <a:r>
              <a:rPr lang="en-US" sz="2400" dirty="0"/>
              <a:t>: N-gram LM, Neural LM, Vision-Language Model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Lexical and Vector semantics</a:t>
            </a:r>
            <a:r>
              <a:rPr lang="en-US" sz="2400" dirty="0"/>
              <a:t>: WordNet, word senses, word-doc matrix, word-word matrix, TFIDF, word2vec, Glove, cosine similarity, bias, Transformers, BERT, XLM-Roberta, GPTs, T5, </a:t>
            </a:r>
            <a:r>
              <a:rPr lang="is-IS" sz="2400" dirty="0"/>
              <a:t>…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b="1" dirty="0"/>
              <a:t>Machine Learning models</a:t>
            </a:r>
            <a:r>
              <a:rPr lang="en-US" sz="2400" dirty="0"/>
              <a:t>: NB, LR, NN, RNN, LSTM, GRU, Transformers, seq2seq, domain adaptation, vision transformers, contrastive learning, ...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NLP tasks</a:t>
            </a:r>
            <a:r>
              <a:rPr lang="en-US" sz="2400" dirty="0"/>
              <a:t>: POS tagging and other structured prediction task (NER), sentiment analysis, morphological modification, machine translation, information extraction, coreference resolution, entity linking, question answering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Libraries</a:t>
            </a:r>
            <a:r>
              <a:rPr lang="en-US" sz="2400" dirty="0"/>
              <a:t>: </a:t>
            </a:r>
            <a:r>
              <a:rPr lang="en-US" sz="2400" dirty="0" err="1"/>
              <a:t>scrapy</a:t>
            </a:r>
            <a:r>
              <a:rPr lang="en-US" sz="2400" dirty="0"/>
              <a:t>, requests, newspaper, </a:t>
            </a:r>
            <a:r>
              <a:rPr lang="en-US" sz="2400" dirty="0" err="1"/>
              <a:t>BeautifulSoup</a:t>
            </a:r>
            <a:r>
              <a:rPr lang="en-US" sz="2400" dirty="0"/>
              <a:t>, newspaper, </a:t>
            </a:r>
            <a:r>
              <a:rPr lang="en-US" sz="2400" dirty="0" err="1"/>
              <a:t>wordcloud</a:t>
            </a:r>
            <a:r>
              <a:rPr lang="en-US" sz="2400" dirty="0"/>
              <a:t>, NLTK, spacy, </a:t>
            </a:r>
            <a:r>
              <a:rPr lang="en-US" sz="2400" dirty="0" err="1"/>
              <a:t>sklearn</a:t>
            </a:r>
            <a:r>
              <a:rPr lang="en-US" sz="2400" dirty="0"/>
              <a:t>, </a:t>
            </a:r>
            <a:r>
              <a:rPr lang="en-US" sz="2400" dirty="0" err="1"/>
              <a:t>gensim</a:t>
            </a:r>
            <a:r>
              <a:rPr lang="en-US" sz="2400" dirty="0"/>
              <a:t>, </a:t>
            </a:r>
            <a:r>
              <a:rPr lang="en-US" sz="2400" dirty="0" err="1"/>
              <a:t>pytorch</a:t>
            </a:r>
            <a:r>
              <a:rPr lang="en-US" sz="2400" dirty="0"/>
              <a:t>, transformers, </a:t>
            </a:r>
            <a:r>
              <a:rPr lang="is-IS" sz="2400" dirty="0"/>
              <a:t>…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b="1" dirty="0"/>
              <a:t>But there is still much more</a:t>
            </a:r>
            <a:r>
              <a:rPr lang="en-US" sz="2400" dirty="0"/>
              <a:t>: dialogue systems, textual entailment, summarization, language identification, text simplification, </a:t>
            </a:r>
            <a:r>
              <a:rPr lang="is-IS" sz="2400" dirty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856229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Assignments Did This: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Getting your basics down on the mathematics behind NLP models (objective function, MLE, perplexities, attention, </a:t>
            </a:r>
            <a:r>
              <a:rPr lang="is-IS" dirty="0"/>
              <a:t>…)</a:t>
            </a:r>
            <a:r>
              <a:rPr lang="en-US" dirty="0"/>
              <a:t>, getting your hands dirty on various NLP tasks: language modeling, multilingual text classification, vector space models, textual similarities (doc to doc, word to word), </a:t>
            </a:r>
            <a:r>
              <a:rPr lang="is-IS" dirty="0"/>
              <a:t>…</a:t>
            </a:r>
            <a:endParaRPr lang="en-US" dirty="0"/>
          </a:p>
          <a:p>
            <a:r>
              <a:rPr lang="en-US" dirty="0"/>
              <a:t>You learned how to formulate the problem, convert text to features, implement models to solve the problem using the features</a:t>
            </a:r>
          </a:p>
          <a:p>
            <a:r>
              <a:rPr lang="en-US" dirty="0"/>
              <a:t>You tried a baseline algorithm, cross validation, to see how you can improve</a:t>
            </a:r>
          </a:p>
          <a:p>
            <a:r>
              <a:rPr lang="en-US" dirty="0"/>
              <a:t>You learned to implement different features, approaches to solve the problem</a:t>
            </a:r>
          </a:p>
        </p:txBody>
      </p:sp>
    </p:spTree>
    <p:extLst>
      <p:ext uri="{BB962C8B-B14F-4D97-AF65-F5344CB8AC3E}">
        <p14:creationId xmlns:p14="http://schemas.microsoft.com/office/powerpoint/2010/main" val="42577604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08254">
              <a:defRPr sz="6960"/>
            </a:pPr>
            <a:r>
              <a:t>An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Exciting</a:t>
            </a:r>
            <a:r>
              <a:t> Time for NLP!</a:t>
            </a:r>
          </a:p>
        </p:txBody>
      </p:sp>
      <p:sp>
        <p:nvSpPr>
          <p:cNvPr id="338" name="Shape 3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Increase in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computing</a:t>
            </a:r>
            <a:r>
              <a:rPr dirty="0"/>
              <a:t>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resources</a:t>
            </a:r>
          </a:p>
          <a:p>
            <a:r>
              <a:rPr dirty="0"/>
              <a:t>Increase in the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amount of data</a:t>
            </a:r>
            <a:r>
              <a:rPr dirty="0"/>
              <a:t> and information available in digital form</a:t>
            </a:r>
          </a:p>
          <a:p>
            <a:r>
              <a:rPr dirty="0"/>
              <a:t>Development of highly successful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machine learning methods</a:t>
            </a:r>
            <a:r>
              <a:rPr dirty="0"/>
              <a:t> and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competitive</a:t>
            </a:r>
            <a:r>
              <a:rPr dirty="0"/>
              <a:t>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evaluations</a:t>
            </a:r>
            <a:r>
              <a:rPr dirty="0"/>
              <a:t> (SemEval, NIST, CoNLL shared tasks, Kaggle)</a:t>
            </a:r>
          </a:p>
          <a:p>
            <a:r>
              <a:rPr dirty="0"/>
              <a:t>Richer understanding of the structure of human language and its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deployment in social contexts</a:t>
            </a:r>
          </a:p>
        </p:txBody>
      </p:sp>
    </p:spTree>
    <p:extLst>
      <p:ext uri="{BB962C8B-B14F-4D97-AF65-F5344CB8AC3E}">
        <p14:creationId xmlns:p14="http://schemas.microsoft.com/office/powerpoint/2010/main" val="147243448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08254">
              <a:defRPr sz="6960"/>
            </a:pPr>
            <a:r>
              <a:t>An 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Exciting</a:t>
            </a:r>
            <a:r>
              <a:t> Time for NLP!</a:t>
            </a:r>
          </a:p>
        </p:txBody>
      </p:sp>
      <p:sp>
        <p:nvSpPr>
          <p:cNvPr id="341" name="Shape 3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t>Real world NLP systems</a:t>
            </a:r>
          </a:p>
          <a:p>
            <a:pPr marL="684529" lvl="1" indent="-342264" defTabSz="449833">
              <a:spcBef>
                <a:spcPts val="3200"/>
              </a:spcBef>
              <a:defRPr sz="2772"/>
            </a:pPr>
            <a:r>
              <a:t>Conversational agents for making reservations</a:t>
            </a:r>
          </a:p>
          <a:p>
            <a:pPr marL="684529" lvl="1" indent="-342264" defTabSz="449833">
              <a:spcBef>
                <a:spcPts val="3200"/>
              </a:spcBef>
              <a:defRPr sz="2772"/>
            </a:pPr>
            <a:r>
              <a:t>Voice assistant systems</a:t>
            </a:r>
          </a:p>
          <a:p>
            <a:pPr marL="684529" lvl="1" indent="-342264" defTabSz="449833">
              <a:spcBef>
                <a:spcPts val="3200"/>
              </a:spcBef>
              <a:defRPr sz="2772"/>
            </a:pPr>
            <a:r>
              <a:t>Machine translation systems, speech-to-speech translation</a:t>
            </a:r>
          </a:p>
          <a:p>
            <a:pPr marL="684529" lvl="1" indent="-342264" defTabSz="449833">
              <a:spcBef>
                <a:spcPts val="3200"/>
              </a:spcBef>
              <a:defRPr sz="2772"/>
            </a:pPr>
            <a:r>
              <a:t>Automated grading systems </a:t>
            </a:r>
          </a:p>
          <a:p>
            <a:pPr marL="684529" lvl="1" indent="-342264" defTabSz="449833">
              <a:spcBef>
                <a:spcPts val="3200"/>
              </a:spcBef>
              <a:defRPr sz="2772"/>
            </a:pPr>
            <a:r>
              <a:t>Virtual tutors</a:t>
            </a:r>
          </a:p>
          <a:p>
            <a:pPr marL="684529" lvl="1" indent="-342264" defTabSz="449833">
              <a:spcBef>
                <a:spcPts val="3200"/>
              </a:spcBef>
              <a:defRPr sz="2772"/>
            </a:pPr>
            <a:r>
              <a:t>Text analysis companies for marketing intelligence</a:t>
            </a:r>
          </a:p>
          <a:p>
            <a:pPr marL="684529" lvl="1" indent="-342264" defTabSz="449833">
              <a:spcBef>
                <a:spcPts val="3200"/>
              </a:spcBef>
              <a:defRPr sz="2772"/>
            </a:pPr>
            <a: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225778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State of the Art</a:t>
            </a:r>
          </a:p>
        </p:txBody>
      </p:sp>
      <p:sp>
        <p:nvSpPr>
          <p:cNvPr id="344" name="Shape 3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Simple methods often work very well when trained on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large quantities of data</a:t>
            </a:r>
            <a:endParaRPr lang="en-US" b="1" dirty="0">
              <a:latin typeface="Helvetica"/>
              <a:ea typeface="Helvetica"/>
              <a:cs typeface="Helvetica"/>
              <a:sym typeface="Helvetica"/>
            </a:endParaRPr>
          </a:p>
          <a:p>
            <a:pPr lvl="1"/>
            <a:r>
              <a:rPr dirty="0"/>
              <a:t>e.g., many text and sentiment classifiers still rely on different sets of words (“bag of words”) without regard to sentence and discourse structure or meaning</a:t>
            </a:r>
          </a:p>
        </p:txBody>
      </p:sp>
    </p:spTree>
    <p:extLst>
      <p:ext uri="{BB962C8B-B14F-4D97-AF65-F5344CB8AC3E}">
        <p14:creationId xmlns:p14="http://schemas.microsoft.com/office/powerpoint/2010/main" val="175335799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State of the Art</a:t>
            </a:r>
          </a:p>
        </p:txBody>
      </p:sp>
      <p:sp>
        <p:nvSpPr>
          <p:cNvPr id="347" name="Shape 3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However, most NLP resources and systems are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available only for high resource languages</a:t>
            </a:r>
          </a:p>
          <a:p>
            <a:pPr lvl="1"/>
            <a:r>
              <a:rPr dirty="0"/>
              <a:t>Many low resource languages are spoken by millions of people e.g., Bengali, Indonesian, Swahili, </a:t>
            </a:r>
            <a:r>
              <a:rPr lang="en-US" dirty="0"/>
              <a:t>Javanese, Igbo, </a:t>
            </a:r>
            <a:r>
              <a:rPr lang="is-IS" dirty="0"/>
              <a:t>…</a:t>
            </a:r>
            <a:endParaRPr dirty="0"/>
          </a:p>
          <a:p>
            <a:pPr lvl="1"/>
            <a:r>
              <a:rPr dirty="0"/>
              <a:t>The challenge is how to develop resources and tools for thousands of languages, not just a few</a:t>
            </a:r>
          </a:p>
        </p:txBody>
      </p:sp>
    </p:spTree>
    <p:extLst>
      <p:ext uri="{BB962C8B-B14F-4D97-AF65-F5344CB8AC3E}">
        <p14:creationId xmlns:p14="http://schemas.microsoft.com/office/powerpoint/2010/main" val="49110968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Lessons so far</a:t>
            </a:r>
          </a:p>
        </p:txBody>
      </p:sp>
      <p:sp>
        <p:nvSpPr>
          <p:cNvPr id="373" name="Shape 3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More data -&gt; better performance</a:t>
            </a:r>
          </a:p>
          <a:p>
            <a:r>
              <a:t>Less data ?</a:t>
            </a:r>
          </a:p>
          <a:p>
            <a:pPr lvl="1"/>
            <a:r>
              <a:t>new approach?</a:t>
            </a:r>
          </a:p>
          <a:p>
            <a:pPr lvl="1"/>
            <a:r>
              <a:t>look for more data?</a:t>
            </a:r>
          </a:p>
        </p:txBody>
      </p:sp>
    </p:spTree>
    <p:extLst>
      <p:ext uri="{BB962C8B-B14F-4D97-AF65-F5344CB8AC3E}">
        <p14:creationId xmlns:p14="http://schemas.microsoft.com/office/powerpoint/2010/main" val="209223570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3741</TotalTime>
  <Words>703</Words>
  <Application>Microsoft Macintosh PowerPoint</Application>
  <PresentationFormat>Custom</PresentationFormat>
  <Paragraphs>64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Black</vt:lpstr>
      <vt:lpstr>Chalkduster</vt:lpstr>
      <vt:lpstr>Helvetica</vt:lpstr>
      <vt:lpstr>Helvetica Light</vt:lpstr>
      <vt:lpstr>Helvetica Neue</vt:lpstr>
      <vt:lpstr>White</vt:lpstr>
      <vt:lpstr>Introduction to Natural Language Processing</vt:lpstr>
      <vt:lpstr>Outline of the Course</vt:lpstr>
      <vt:lpstr>What You have Learned</vt:lpstr>
      <vt:lpstr>Your Assignments Did This:</vt:lpstr>
      <vt:lpstr>An Exciting Time for NLP!</vt:lpstr>
      <vt:lpstr>An Exciting Time for NLP!</vt:lpstr>
      <vt:lpstr>State of the Art</vt:lpstr>
      <vt:lpstr>State of the Art</vt:lpstr>
      <vt:lpstr>Lessons so far</vt:lpstr>
      <vt:lpstr>Toward More Human-like Learning and Thinking Machines</vt:lpstr>
      <vt:lpstr>What you can do to stay involved</vt:lpstr>
      <vt:lpstr>Research Projects</vt:lpstr>
      <vt:lpstr>Thanks!!!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Universal Natural Language Understanding</dc:title>
  <cp:lastModifiedBy>Wijaya, Derry</cp:lastModifiedBy>
  <cp:revision>35</cp:revision>
  <dcterms:modified xsi:type="dcterms:W3CDTF">2022-05-03T11:29:15Z</dcterms:modified>
</cp:coreProperties>
</file>