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61" r:id="rId6"/>
    <p:sldId id="264" r:id="rId7"/>
    <p:sldId id="266" r:id="rId8"/>
    <p:sldId id="267" r:id="rId9"/>
    <p:sldId id="262" r:id="rId10"/>
    <p:sldId id="259" r:id="rId11"/>
    <p:sldId id="270"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2" autoAdjust="0"/>
    <p:restoredTop sz="96291"/>
  </p:normalViewPr>
  <p:slideViewPr>
    <p:cSldViewPr snapToGrid="0">
      <p:cViewPr varScale="1">
        <p:scale>
          <a:sx n="116" d="100"/>
          <a:sy n="116" d="100"/>
        </p:scale>
        <p:origin x="2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E92E86-104D-46C6-859D-FB33943223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AE1579E5-F670-4DAC-9AED-5879A7DC7C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8E6F76A-37AC-4DA4-BA29-A802057C52CA}"/>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6BEB23E5-E99C-4845-8D69-3E9626A937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C7AF2C1-73DE-4470-BCDB-5D53C7E894BB}"/>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18553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BC292D-6004-4227-BF0D-E71F302F2A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7636843-1FC0-4048-B195-DDFF635737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F5442CE-24E9-42E1-8016-6D3BC5B95A6B}"/>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0487B350-6902-41A1-AEBA-CB542E8CCA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2934EEB-E3FA-4E18-BAF4-223B14D65D8C}"/>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231231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CFA9875-015D-4394-A31E-C1C1207FD5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267091E-DD92-405E-9BBD-E5E6CD3DDDF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ABA5DE5-5A5F-4E4D-8B7C-6D5F2312759D}"/>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952955A0-F040-4C73-833F-41AD5E0FF4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5012027-22F3-41A3-9903-59768B58D8DC}"/>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336620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401275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E06B8B-E763-4992-9F69-2B3AD7D3C1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584FB0C-6A8B-426E-A027-B9F4A09C7E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CBA7492-79FB-4896-AF86-9F4EB7879C1A}"/>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0F0FBA8F-8EAD-49B7-88F0-CBCA01AE3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0F2D4A-E7DA-4022-87EC-562F2B7B60B6}"/>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191768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75B17C-FE48-461B-BF44-91E9805EB0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1F1975D-171A-440A-A195-A8CD6EEBA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E127E141-F231-4123-824F-6629E1617C61}"/>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56C078DE-0CE4-4DCB-A591-10E6B5DF9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F737537-4552-4D68-9B5D-F9C24A454ECC}"/>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428929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09CFD5-7726-48CE-93D8-0BC7A494D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B0BDB0F-A793-4992-99A8-43710980D9A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E6668B3-8787-4E45-936C-53B9F35DC4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9C22122-AFAD-47A9-9333-DBD53912EDF8}"/>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6" name="页脚占位符 5">
            <a:extLst>
              <a:ext uri="{FF2B5EF4-FFF2-40B4-BE49-F238E27FC236}">
                <a16:creationId xmlns:a16="http://schemas.microsoft.com/office/drawing/2014/main" xmlns="" id="{537C3544-C57B-456F-8AE4-2BD4F239CD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8C92F58-2447-4302-A776-F05F4022FCF9}"/>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26923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52C284-9A56-4A3E-BDD4-00997D25E0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2696515-7A33-40F7-8C61-5BC3F8BA3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03136F71-64F8-4812-BCBB-F2E1177A378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69F70579-52BE-415C-BC5E-366B88431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453ED2F-14EA-47EA-9505-E3C3E1417D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ADB03B3-8AF7-4DA7-B52F-D776D40AF98C}"/>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8" name="页脚占位符 7">
            <a:extLst>
              <a:ext uri="{FF2B5EF4-FFF2-40B4-BE49-F238E27FC236}">
                <a16:creationId xmlns:a16="http://schemas.microsoft.com/office/drawing/2014/main" xmlns="" id="{AD87D1CD-1E68-440A-806A-2559A430A1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C2094F8-7D52-4BDB-877C-A39A8B91A951}"/>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167480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12544C-E8BA-401B-B126-491DD15C7C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83BD709-FC0C-4ED6-9098-494D3C002B86}"/>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4" name="页脚占位符 3">
            <a:extLst>
              <a:ext uri="{FF2B5EF4-FFF2-40B4-BE49-F238E27FC236}">
                <a16:creationId xmlns:a16="http://schemas.microsoft.com/office/drawing/2014/main" xmlns="" id="{E56E190A-27D0-4E63-8DB7-7B8757D06D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46E1CC3-45E0-4CE4-8C8D-5494961C9AE3}"/>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408053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8E3FA396-A357-489A-B19A-C24F0DFBE33F}"/>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3" name="页脚占位符 2">
            <a:extLst>
              <a:ext uri="{FF2B5EF4-FFF2-40B4-BE49-F238E27FC236}">
                <a16:creationId xmlns:a16="http://schemas.microsoft.com/office/drawing/2014/main" xmlns="" id="{F2AA3B45-697A-4D1F-8495-66692B2A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748A1F4-D909-4A33-ACCA-9FFB0E669210}"/>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368424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0F9800-D782-44B3-8689-717E7AC299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B33FD70-4A53-4BE9-867A-92B3BBA62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BB25E75-0F96-4627-AA61-6EA2397E4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43FE375F-6D19-405C-8DF6-A15D782C454B}"/>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6" name="页脚占位符 5">
            <a:extLst>
              <a:ext uri="{FF2B5EF4-FFF2-40B4-BE49-F238E27FC236}">
                <a16:creationId xmlns:a16="http://schemas.microsoft.com/office/drawing/2014/main" xmlns="" id="{E8E4085D-A8FB-4D3A-B4E4-38DED35C82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3122818-E9DA-48E6-A097-75D2DED3790A}"/>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133763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C4AD3E-3968-4BB4-AB6C-499649A04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7B2E7D4F-6E6B-434A-96E9-D3B4F3A20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AAF1CA8B-C912-4108-A0CD-55F85B55C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4DEC0E0-4B2E-4A53-A576-E6230B5E9370}"/>
              </a:ext>
            </a:extLst>
          </p:cNvPr>
          <p:cNvSpPr>
            <a:spLocks noGrp="1"/>
          </p:cNvSpPr>
          <p:nvPr>
            <p:ph type="dt" sz="half" idx="10"/>
          </p:nvPr>
        </p:nvSpPr>
        <p:spPr/>
        <p:txBody>
          <a:bodyPr/>
          <a:lstStyle/>
          <a:p>
            <a:fld id="{219F432F-6DB3-43F6-A09E-69DBE75B6CC2}" type="datetimeFigureOut">
              <a:rPr lang="zh-CN" altLang="en-US" smtClean="0"/>
              <a:t>2018/6/15</a:t>
            </a:fld>
            <a:endParaRPr lang="zh-CN" altLang="en-US"/>
          </a:p>
        </p:txBody>
      </p:sp>
      <p:sp>
        <p:nvSpPr>
          <p:cNvPr id="6" name="页脚占位符 5">
            <a:extLst>
              <a:ext uri="{FF2B5EF4-FFF2-40B4-BE49-F238E27FC236}">
                <a16:creationId xmlns:a16="http://schemas.microsoft.com/office/drawing/2014/main" xmlns="" id="{16B1E624-D052-41CC-90BF-B77CC2FC9E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A108E37-93C1-4989-BB26-06B138AD56A9}"/>
              </a:ext>
            </a:extLst>
          </p:cNvPr>
          <p:cNvSpPr>
            <a:spLocks noGrp="1"/>
          </p:cNvSpPr>
          <p:nvPr>
            <p:ph type="sldNum" sz="quarter" idx="12"/>
          </p:nvPr>
        </p:nvSpPr>
        <p:spPr/>
        <p:txBody>
          <a:body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1925818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F48DC56-307F-48C1-8149-59591A5E49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251A505-696A-4259-9E02-14DF50390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63AD228-CA3B-4AA9-83AD-922BC45F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F432F-6DB3-43F6-A09E-69DBE75B6CC2}" type="datetimeFigureOut">
              <a:rPr lang="zh-CN" altLang="en-US" smtClean="0"/>
              <a:t>2018/6/15</a:t>
            </a:fld>
            <a:endParaRPr lang="zh-CN" altLang="en-US"/>
          </a:p>
        </p:txBody>
      </p:sp>
      <p:sp>
        <p:nvSpPr>
          <p:cNvPr id="5" name="页脚占位符 4">
            <a:extLst>
              <a:ext uri="{FF2B5EF4-FFF2-40B4-BE49-F238E27FC236}">
                <a16:creationId xmlns:a16="http://schemas.microsoft.com/office/drawing/2014/main" xmlns="" id="{5EF99471-2FC8-4DEC-99AE-D48D78DE0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5D15BD5-36FE-43A6-B38D-9F63C1B47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4C931-42AB-4C02-8C66-66581408F169}" type="slidenum">
              <a:rPr lang="zh-CN" altLang="en-US" smtClean="0"/>
              <a:t>‹#›</a:t>
            </a:fld>
            <a:endParaRPr lang="zh-CN" altLang="en-US"/>
          </a:p>
        </p:txBody>
      </p:sp>
    </p:spTree>
    <p:extLst>
      <p:ext uri="{BB962C8B-B14F-4D97-AF65-F5344CB8AC3E}">
        <p14:creationId xmlns:p14="http://schemas.microsoft.com/office/powerpoint/2010/main" val="24856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ucore 课程设计报告"/>
          <p:cNvSpPr txBox="1">
            <a:spLocks noGrp="1"/>
          </p:cNvSpPr>
          <p:nvPr>
            <p:ph type="ctrTitle"/>
          </p:nvPr>
        </p:nvSpPr>
        <p:spPr>
          <a:prstGeom prst="rect">
            <a:avLst/>
          </a:prstGeom>
        </p:spPr>
        <p:txBody>
          <a:bodyPr/>
          <a:lstStyle/>
          <a:p>
            <a:r>
              <a:rPr b="1" dirty="0" err="1"/>
              <a:t>Rucore</a:t>
            </a:r>
            <a:r>
              <a:rPr b="1" dirty="0"/>
              <a:t> 课程设计报告</a:t>
            </a:r>
            <a:r>
              <a:rPr lang="en-US" altLang="zh-CN" b="1" dirty="0"/>
              <a:t>2.0</a:t>
            </a:r>
            <a:endParaRPr b="1" dirty="0"/>
          </a:p>
        </p:txBody>
      </p:sp>
      <p:sp>
        <p:nvSpPr>
          <p:cNvPr id="120" name="g15 杨国炜 乔一凡"/>
          <p:cNvSpPr txBox="1">
            <a:spLocks noGrp="1"/>
          </p:cNvSpPr>
          <p:nvPr>
            <p:ph type="subTitle" sz="quarter" idx="1"/>
          </p:nvPr>
        </p:nvSpPr>
        <p:spPr>
          <a:prstGeom prst="rect">
            <a:avLst/>
          </a:prstGeom>
        </p:spPr>
        <p:txBody>
          <a:bodyPr/>
          <a:lstStyle/>
          <a:p>
            <a:r>
              <a:rPr dirty="0"/>
              <a:t>g15 </a:t>
            </a:r>
            <a:r>
              <a:rPr dirty="0" err="1"/>
              <a:t>乔一凡</a:t>
            </a:r>
            <a:r>
              <a:rPr lang="en-US" altLang="zh-CN" dirty="0"/>
              <a:t> </a:t>
            </a:r>
            <a:r>
              <a:rPr lang="zh-CN" altLang="en-US" dirty="0"/>
              <a:t>杨国炜</a:t>
            </a:r>
            <a:endParaRPr dirty="0"/>
          </a:p>
        </p:txBody>
      </p:sp>
      <p:sp>
        <p:nvSpPr>
          <p:cNvPr id="121" name="幻灯片编号"/>
          <p:cNvSpPr txBox="1">
            <a:spLocks noGrp="1"/>
          </p:cNvSpPr>
          <p:nvPr>
            <p:ph type="sldNum" sz="quarter" idx="4294967295"/>
          </p:nvPr>
        </p:nvSpPr>
        <p:spPr>
          <a:xfrm>
            <a:off x="6013716" y="6536531"/>
            <a:ext cx="159806" cy="228028"/>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a:t>
            </a:fld>
            <a:endParaRPr/>
          </a:p>
        </p:txBody>
      </p:sp>
    </p:spTree>
    <p:extLst>
      <p:ext uri="{BB962C8B-B14F-4D97-AF65-F5344CB8AC3E}">
        <p14:creationId xmlns:p14="http://schemas.microsoft.com/office/powerpoint/2010/main" val="122063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4BA2BB-8171-4768-806B-1215B8F01099}"/>
              </a:ext>
            </a:extLst>
          </p:cNvPr>
          <p:cNvSpPr>
            <a:spLocks noGrp="1"/>
          </p:cNvSpPr>
          <p:nvPr>
            <p:ph type="title"/>
          </p:nvPr>
        </p:nvSpPr>
        <p:spPr/>
        <p:txBody>
          <a:bodyPr/>
          <a:lstStyle/>
          <a:p>
            <a:r>
              <a:rPr lang="zh-CN" altLang="en-US" dirty="0"/>
              <a:t>用户态的相关工具</a:t>
            </a:r>
          </a:p>
        </p:txBody>
      </p:sp>
      <p:sp>
        <p:nvSpPr>
          <p:cNvPr id="3" name="文本占位符 2">
            <a:extLst>
              <a:ext uri="{FF2B5EF4-FFF2-40B4-BE49-F238E27FC236}">
                <a16:creationId xmlns:a16="http://schemas.microsoft.com/office/drawing/2014/main" xmlns="" id="{7F621652-1B47-45C5-BB2E-97F9520D27A0}"/>
              </a:ext>
            </a:extLst>
          </p:cNvPr>
          <p:cNvSpPr>
            <a:spLocks noGrp="1"/>
          </p:cNvSpPr>
          <p:nvPr>
            <p:ph type="body" idx="1"/>
          </p:nvPr>
        </p:nvSpPr>
        <p:spPr/>
        <p:txBody>
          <a:bodyPr/>
          <a:lstStyle/>
          <a:p>
            <a:r>
              <a:rPr lang="en-US" altLang="zh-CN" dirty="0" err="1"/>
              <a:t>insmod</a:t>
            </a:r>
            <a:r>
              <a:rPr lang="zh-CN" altLang="en-US" dirty="0"/>
              <a:t>：用户态的</a:t>
            </a:r>
            <a:r>
              <a:rPr lang="en-US" altLang="zh-CN" dirty="0"/>
              <a:t>LKM</a:t>
            </a:r>
            <a:r>
              <a:rPr lang="zh-CN" altLang="en-US" dirty="0"/>
              <a:t>加载工具</a:t>
            </a:r>
            <a:endParaRPr lang="en-US" altLang="zh-CN" dirty="0"/>
          </a:p>
          <a:p>
            <a:pPr lvl="1"/>
            <a:r>
              <a:rPr lang="zh-CN" altLang="en-US" dirty="0"/>
              <a:t>检查</a:t>
            </a:r>
            <a:r>
              <a:rPr lang="en-US" altLang="zh-CN" dirty="0"/>
              <a:t>dependency</a:t>
            </a:r>
            <a:r>
              <a:rPr lang="zh-CN" altLang="en-US" dirty="0"/>
              <a:t>：</a:t>
            </a:r>
            <a:r>
              <a:rPr lang="en-US" altLang="zh-CN" dirty="0"/>
              <a:t> dependency</a:t>
            </a:r>
            <a:r>
              <a:rPr lang="zh-CN" altLang="en-US" dirty="0"/>
              <a:t>在文本文件</a:t>
            </a:r>
            <a:r>
              <a:rPr lang="en-US" altLang="zh-CN" dirty="0" err="1"/>
              <a:t>mod.dep</a:t>
            </a:r>
            <a:r>
              <a:rPr lang="zh-CN" altLang="en-US" dirty="0"/>
              <a:t>定义，每行表示一项规则。“</a:t>
            </a:r>
            <a:r>
              <a:rPr lang="en-US" altLang="zh-CN" dirty="0"/>
              <a:t>mod: m1 m2 …</a:t>
            </a:r>
            <a:r>
              <a:rPr lang="zh-CN" altLang="en-US" dirty="0"/>
              <a:t>”表示</a:t>
            </a:r>
            <a:r>
              <a:rPr lang="en-US" altLang="zh-CN" dirty="0"/>
              <a:t>mod</a:t>
            </a:r>
            <a:r>
              <a:rPr lang="zh-CN" altLang="en-US" dirty="0"/>
              <a:t>依赖</a:t>
            </a:r>
            <a:r>
              <a:rPr lang="en-US" altLang="zh-CN" dirty="0"/>
              <a:t>m1</a:t>
            </a:r>
            <a:r>
              <a:rPr lang="zh-CN" altLang="en-US" dirty="0"/>
              <a:t>、</a:t>
            </a:r>
            <a:r>
              <a:rPr lang="en-US" altLang="zh-CN" dirty="0"/>
              <a:t>m2</a:t>
            </a:r>
            <a:r>
              <a:rPr lang="zh-CN" altLang="en-US" dirty="0"/>
              <a:t>、</a:t>
            </a:r>
            <a:r>
              <a:rPr lang="en-US" altLang="zh-CN" dirty="0"/>
              <a:t>…</a:t>
            </a:r>
            <a:r>
              <a:rPr lang="zh-CN" altLang="en-US" dirty="0"/>
              <a:t>，</a:t>
            </a:r>
            <a:r>
              <a:rPr lang="en-US" altLang="zh-CN" dirty="0"/>
              <a:t>m1</a:t>
            </a:r>
            <a:r>
              <a:rPr lang="zh-CN" altLang="en-US" dirty="0"/>
              <a:t>、</a:t>
            </a:r>
            <a:r>
              <a:rPr lang="en-US" altLang="zh-CN" dirty="0"/>
              <a:t>m2</a:t>
            </a:r>
            <a:r>
              <a:rPr lang="zh-CN" altLang="en-US" dirty="0"/>
              <a:t>、</a:t>
            </a:r>
            <a:r>
              <a:rPr lang="en-US" altLang="zh-CN" dirty="0"/>
              <a:t>…</a:t>
            </a:r>
            <a:r>
              <a:rPr lang="zh-CN" altLang="en-US" dirty="0"/>
              <a:t>需要按照依赖关系拓扑排序</a:t>
            </a:r>
            <a:endParaRPr lang="en-US" altLang="zh-CN" dirty="0"/>
          </a:p>
          <a:p>
            <a:pPr lvl="1"/>
            <a:r>
              <a:rPr lang="zh-CN" altLang="en-US" dirty="0"/>
              <a:t>加载</a:t>
            </a:r>
            <a:r>
              <a:rPr lang="en-US" altLang="zh-CN" dirty="0"/>
              <a:t>module</a:t>
            </a:r>
            <a:r>
              <a:rPr lang="zh-CN" altLang="en-US" dirty="0"/>
              <a:t>：调用</a:t>
            </a:r>
            <a:r>
              <a:rPr lang="en-US" altLang="zh-CN" dirty="0" err="1"/>
              <a:t>SYS_init_module</a:t>
            </a:r>
            <a:r>
              <a:rPr lang="zh-CN" altLang="en-US" dirty="0"/>
              <a:t>，参数为文件名</a:t>
            </a:r>
            <a:endParaRPr lang="en-US" altLang="zh-CN" dirty="0"/>
          </a:p>
          <a:p>
            <a:r>
              <a:rPr lang="en-US" altLang="zh-CN" dirty="0" err="1"/>
              <a:t>rmmod</a:t>
            </a:r>
            <a:r>
              <a:rPr lang="zh-CN" altLang="en-US" dirty="0"/>
              <a:t>：直接调用</a:t>
            </a:r>
            <a:r>
              <a:rPr lang="en-US" altLang="zh-CN" dirty="0" err="1"/>
              <a:t>SYS_clean_module</a:t>
            </a:r>
            <a:r>
              <a:rPr lang="zh-CN" altLang="en-US" dirty="0"/>
              <a:t> ，参数为文件名</a:t>
            </a:r>
            <a:endParaRPr lang="en-US" altLang="zh-CN" dirty="0"/>
          </a:p>
        </p:txBody>
      </p:sp>
    </p:spTree>
    <p:extLst>
      <p:ext uri="{BB962C8B-B14F-4D97-AF65-F5344CB8AC3E}">
        <p14:creationId xmlns:p14="http://schemas.microsoft.com/office/powerpoint/2010/main" val="7737628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实验结果</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3860800" y="2609238"/>
            <a:ext cx="4470400" cy="2146300"/>
          </a:xfrm>
          <a:prstGeom prst="rect">
            <a:avLst/>
          </a:prstGeom>
        </p:spPr>
      </p:pic>
    </p:spTree>
    <p:extLst>
      <p:ext uri="{BB962C8B-B14F-4D97-AF65-F5344CB8AC3E}">
        <p14:creationId xmlns:p14="http://schemas.microsoft.com/office/powerpoint/2010/main" val="13824331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谢谢大家！</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5363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课程设计目标"/>
          <p:cNvSpPr txBox="1">
            <a:spLocks noGrp="1"/>
          </p:cNvSpPr>
          <p:nvPr>
            <p:ph type="title"/>
          </p:nvPr>
        </p:nvSpPr>
        <p:spPr>
          <a:prstGeom prst="rect">
            <a:avLst/>
          </a:prstGeom>
        </p:spPr>
        <p:txBody>
          <a:bodyPr/>
          <a:lstStyle/>
          <a:p>
            <a:r>
              <a:rPr lang="zh-CN" altLang="en-US" dirty="0" smtClean="0"/>
              <a:t>工作概述</a:t>
            </a:r>
            <a:endParaRPr dirty="0"/>
          </a:p>
        </p:txBody>
      </p:sp>
      <p:sp>
        <p:nvSpPr>
          <p:cNvPr id="124" name="使用 Rust 重新实现 ucore，目标平台为 x86_64…"/>
          <p:cNvSpPr txBox="1">
            <a:spLocks noGrp="1"/>
          </p:cNvSpPr>
          <p:nvPr>
            <p:ph type="body" idx="1"/>
          </p:nvPr>
        </p:nvSpPr>
        <p:spPr>
          <a:prstGeom prst="rect">
            <a:avLst/>
          </a:prstGeom>
        </p:spPr>
        <p:txBody>
          <a:bodyPr>
            <a:normAutofit fontScale="85000" lnSpcReduction="20000"/>
          </a:bodyPr>
          <a:lstStyle/>
          <a:p>
            <a:pPr marL="287526" indent="-287526" defTabSz="377890">
              <a:spcBef>
                <a:spcPts val="2672"/>
              </a:spcBef>
              <a:defRPr sz="2944"/>
            </a:pPr>
            <a:r>
              <a:rPr lang="en-US" altLang="zh-CN" dirty="0" smtClean="0"/>
              <a:t>Rust</a:t>
            </a:r>
            <a:r>
              <a:rPr lang="zh-CN" altLang="en-US" dirty="0" smtClean="0"/>
              <a:t> </a:t>
            </a:r>
            <a:r>
              <a:rPr lang="en-US" altLang="zh-CN" dirty="0" smtClean="0"/>
              <a:t>OS</a:t>
            </a:r>
            <a:r>
              <a:rPr lang="zh-CN" altLang="en-US" dirty="0" smtClean="0"/>
              <a:t> 中实现 </a:t>
            </a:r>
            <a:r>
              <a:rPr lang="en-US" altLang="zh-CN" dirty="0" smtClean="0"/>
              <a:t>LKM</a:t>
            </a:r>
            <a:endParaRPr lang="zh-CN" altLang="en-US" dirty="0" smtClean="0"/>
          </a:p>
          <a:p>
            <a:pPr marL="287526" indent="-287526" defTabSz="377890">
              <a:spcBef>
                <a:spcPts val="2672"/>
              </a:spcBef>
              <a:defRPr sz="2944"/>
            </a:pPr>
            <a:r>
              <a:rPr lang="en-US" altLang="zh-CN" dirty="0" err="1" smtClean="0"/>
              <a:t>Insmod</a:t>
            </a:r>
            <a:r>
              <a:rPr lang="en-US" altLang="zh-CN" dirty="0" smtClean="0"/>
              <a:t>, </a:t>
            </a:r>
            <a:r>
              <a:rPr lang="en-US" altLang="zh-CN" dirty="0" err="1" smtClean="0"/>
              <a:t>rmmod</a:t>
            </a:r>
            <a:r>
              <a:rPr lang="zh-CN" altLang="en-US" dirty="0" smtClean="0"/>
              <a:t>，</a:t>
            </a:r>
            <a:r>
              <a:rPr lang="en-US" altLang="zh-CN" dirty="0" err="1" smtClean="0"/>
              <a:t>lsmod</a:t>
            </a:r>
            <a:r>
              <a:rPr lang="zh-CN" altLang="en-US" dirty="0" smtClean="0"/>
              <a:t> 用户程序</a:t>
            </a:r>
          </a:p>
          <a:p>
            <a:pPr marL="287526" indent="-287526" defTabSz="377890">
              <a:spcBef>
                <a:spcPts val="2672"/>
              </a:spcBef>
              <a:defRPr sz="2944"/>
            </a:pPr>
            <a:r>
              <a:rPr lang="zh-CN" altLang="en-US" dirty="0" smtClean="0"/>
              <a:t>基于 </a:t>
            </a:r>
            <a:r>
              <a:rPr lang="en-US" altLang="zh-CN" dirty="0" smtClean="0"/>
              <a:t>Rust</a:t>
            </a:r>
            <a:r>
              <a:rPr lang="zh-CN" altLang="en-US" dirty="0" smtClean="0"/>
              <a:t> 的内核模块</a:t>
            </a:r>
          </a:p>
          <a:p>
            <a:pPr marL="287526" indent="-287526" defTabSz="377890">
              <a:spcBef>
                <a:spcPts val="2672"/>
              </a:spcBef>
              <a:defRPr sz="2944"/>
            </a:pPr>
            <a:r>
              <a:rPr lang="zh-CN" altLang="en-US" dirty="0" smtClean="0"/>
              <a:t>能够加载，卸载内核模块</a:t>
            </a:r>
          </a:p>
          <a:p>
            <a:pPr marL="287526" indent="-287526" defTabSz="377890">
              <a:spcBef>
                <a:spcPts val="2672"/>
              </a:spcBef>
              <a:defRPr sz="2944"/>
            </a:pPr>
            <a:r>
              <a:rPr lang="zh-CN" altLang="en-US" dirty="0" smtClean="0"/>
              <a:t>模块中能够正确调用内核符号</a:t>
            </a:r>
          </a:p>
          <a:p>
            <a:pPr marL="287526" indent="-287526" defTabSz="377890">
              <a:spcBef>
                <a:spcPts val="2672"/>
              </a:spcBef>
              <a:defRPr sz="2944"/>
            </a:pPr>
            <a:r>
              <a:rPr lang="zh-CN" altLang="en-US" dirty="0" smtClean="0"/>
              <a:t>但是在模块中 </a:t>
            </a:r>
            <a:r>
              <a:rPr lang="en-US" altLang="zh-CN" dirty="0" smtClean="0"/>
              <a:t>register</a:t>
            </a:r>
            <a:r>
              <a:rPr lang="zh-CN" altLang="en-US" dirty="0" smtClean="0"/>
              <a:t> 一个函数的时候得不到正确的函数地址</a:t>
            </a:r>
          </a:p>
          <a:p>
            <a:pPr marL="287526" indent="-287526" defTabSz="377890">
              <a:spcBef>
                <a:spcPts val="2672"/>
              </a:spcBef>
              <a:defRPr sz="2944"/>
            </a:pPr>
            <a:r>
              <a:rPr lang="zh-CN" altLang="en-US" dirty="0" smtClean="0"/>
              <a:t>我们目前只能使用在加载内核模块时将模块中的函数一并导出的方法调用内核模块中的符号</a:t>
            </a:r>
            <a:endParaRPr dirty="0"/>
          </a:p>
        </p:txBody>
      </p:sp>
      <p:sp>
        <p:nvSpPr>
          <p:cNvPr id="125" name="幻灯片编号"/>
          <p:cNvSpPr txBox="1">
            <a:spLocks noGrp="1"/>
          </p:cNvSpPr>
          <p:nvPr>
            <p:ph type="sldNum" sz="quarter" idx="4294967295"/>
          </p:nvPr>
        </p:nvSpPr>
        <p:spPr>
          <a:xfrm>
            <a:off x="6013716" y="6536531"/>
            <a:ext cx="159806" cy="22802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Tree>
    <p:extLst>
      <p:ext uri="{BB962C8B-B14F-4D97-AF65-F5344CB8AC3E}">
        <p14:creationId xmlns:p14="http://schemas.microsoft.com/office/powerpoint/2010/main" val="29808025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DBC8754-9271-484E-8547-A1B5DB40E532}"/>
              </a:ext>
            </a:extLst>
          </p:cNvPr>
          <p:cNvSpPr>
            <a:spLocks noGrp="1"/>
          </p:cNvSpPr>
          <p:nvPr>
            <p:ph type="title"/>
          </p:nvPr>
        </p:nvSpPr>
        <p:spPr/>
        <p:txBody>
          <a:bodyPr/>
          <a:lstStyle/>
          <a:p>
            <a:r>
              <a:rPr lang="zh-CN" altLang="en-US" dirty="0"/>
              <a:t>初始化</a:t>
            </a:r>
          </a:p>
        </p:txBody>
      </p:sp>
      <p:sp>
        <p:nvSpPr>
          <p:cNvPr id="3" name="文本占位符 2">
            <a:extLst>
              <a:ext uri="{FF2B5EF4-FFF2-40B4-BE49-F238E27FC236}">
                <a16:creationId xmlns:a16="http://schemas.microsoft.com/office/drawing/2014/main" xmlns="" id="{1E043A84-A875-4A73-94CC-B215C8C82304}"/>
              </a:ext>
            </a:extLst>
          </p:cNvPr>
          <p:cNvSpPr>
            <a:spLocks noGrp="1"/>
          </p:cNvSpPr>
          <p:nvPr>
            <p:ph type="body" idx="1"/>
          </p:nvPr>
        </p:nvSpPr>
        <p:spPr/>
        <p:txBody>
          <a:bodyPr>
            <a:normAutofit lnSpcReduction="10000"/>
          </a:bodyPr>
          <a:lstStyle/>
          <a:p>
            <a:r>
              <a:rPr kumimoji="1" lang="zh-CN" altLang="en-US" dirty="0"/>
              <a:t>有关变量的</a:t>
            </a:r>
            <a:r>
              <a:rPr kumimoji="1" lang="zh-CN" altLang="en-US" dirty="0" smtClean="0"/>
              <a:t>初始化</a:t>
            </a:r>
            <a:endParaRPr lang="zh-CN" altLang="en-US" dirty="0" smtClean="0"/>
          </a:p>
          <a:p>
            <a:r>
              <a:rPr lang="zh-CN" altLang="en-US" dirty="0" smtClean="0"/>
              <a:t>建立</a:t>
            </a:r>
            <a:r>
              <a:rPr lang="zh-CN" altLang="en-US" dirty="0"/>
              <a:t>内核符号表</a:t>
            </a:r>
            <a:r>
              <a:rPr lang="zh-CN" altLang="en-US" dirty="0" smtClean="0"/>
              <a:t>，</a:t>
            </a:r>
            <a:r>
              <a:rPr kumimoji="1" lang="zh-CN" altLang="en-US" dirty="0"/>
              <a:t>记录内核符号以及对应的入口</a:t>
            </a:r>
            <a:r>
              <a:rPr kumimoji="1" lang="zh-CN" altLang="en-US" dirty="0" smtClean="0"/>
              <a:t>地址</a:t>
            </a:r>
            <a:r>
              <a:rPr lang="zh-CN" altLang="en-US" dirty="0" smtClean="0"/>
              <a:t>，支持</a:t>
            </a:r>
            <a:r>
              <a:rPr lang="zh-CN" altLang="en-US" dirty="0"/>
              <a:t>以下操作</a:t>
            </a:r>
            <a:endParaRPr lang="en-US" altLang="zh-CN" dirty="0"/>
          </a:p>
          <a:p>
            <a:pPr lvl="1"/>
            <a:r>
              <a:rPr lang="en-US" altLang="zh-CN" dirty="0" err="1"/>
              <a:t>add_module</a:t>
            </a:r>
            <a:r>
              <a:rPr lang="zh-CN" altLang="en-US" dirty="0"/>
              <a:t>：将模块加入符号表</a:t>
            </a:r>
            <a:endParaRPr lang="en-US" altLang="zh-CN" dirty="0"/>
          </a:p>
          <a:p>
            <a:pPr lvl="1"/>
            <a:r>
              <a:rPr lang="en-US" altLang="zh-CN" dirty="0" err="1"/>
              <a:t>del_module</a:t>
            </a:r>
            <a:r>
              <a:rPr lang="zh-CN" altLang="en-US" dirty="0"/>
              <a:t>：将模块移除</a:t>
            </a:r>
            <a:r>
              <a:rPr lang="en-US" altLang="zh-CN" dirty="0"/>
              <a:t>hash</a:t>
            </a:r>
            <a:r>
              <a:rPr lang="zh-CN" altLang="en-US" dirty="0"/>
              <a:t>表</a:t>
            </a:r>
            <a:endParaRPr lang="en-US" altLang="zh-CN" dirty="0"/>
          </a:p>
          <a:p>
            <a:pPr lvl="1"/>
            <a:r>
              <a:rPr lang="en-US" altLang="zh-CN" dirty="0" err="1"/>
              <a:t>get_module</a:t>
            </a:r>
            <a:r>
              <a:rPr lang="zh-CN" altLang="en-US" dirty="0"/>
              <a:t>：</a:t>
            </a:r>
            <a:r>
              <a:rPr lang="en-US" altLang="zh-CN" dirty="0"/>
              <a:t>get</a:t>
            </a:r>
            <a:r>
              <a:rPr lang="zh-CN" altLang="en-US" dirty="0"/>
              <a:t>模块信息</a:t>
            </a:r>
            <a:endParaRPr lang="en-US" altLang="zh-CN" dirty="0"/>
          </a:p>
          <a:p>
            <a:pPr lvl="1"/>
            <a:r>
              <a:rPr lang="en-US" altLang="zh-CN" dirty="0" err="1"/>
              <a:t>module_loaded</a:t>
            </a:r>
            <a:r>
              <a:rPr lang="zh-CN" altLang="en-US" dirty="0"/>
              <a:t>：判断模块是否加载</a:t>
            </a:r>
            <a:endParaRPr lang="en-US" altLang="zh-CN" dirty="0"/>
          </a:p>
          <a:p>
            <a:pPr lvl="1"/>
            <a:r>
              <a:rPr lang="en-US" altLang="zh-CN" dirty="0" err="1"/>
              <a:t>print_loaded_module</a:t>
            </a:r>
            <a:r>
              <a:rPr lang="zh-CN" altLang="en-US" dirty="0"/>
              <a:t>：输出已加载的模块</a:t>
            </a:r>
            <a:endParaRPr lang="en-US" altLang="zh-CN" dirty="0"/>
          </a:p>
          <a:p>
            <a:r>
              <a:rPr lang="zh-CN" altLang="en-US" dirty="0"/>
              <a:t>将系统内核符号导出到内核符号表中，以便模块调用系统</a:t>
            </a:r>
            <a:r>
              <a:rPr lang="zh-CN" altLang="en-US" dirty="0" smtClean="0"/>
              <a:t>符号</a:t>
            </a:r>
          </a:p>
          <a:p>
            <a:r>
              <a:rPr kumimoji="1" lang="zh-CN" altLang="en-US" dirty="0" smtClean="0"/>
              <a:t>使用</a:t>
            </a:r>
            <a:r>
              <a:rPr kumimoji="1" lang="zh-CN" altLang="en-US" dirty="0"/>
              <a:t>哈希表（伪</a:t>
            </a:r>
            <a:r>
              <a:rPr kumimoji="1" lang="zh-CN" altLang="en-US" dirty="0" smtClean="0"/>
              <a:t>）在</a:t>
            </a:r>
            <a:r>
              <a:rPr kumimoji="1" lang="zh-CN" altLang="en-US" dirty="0"/>
              <a:t>重定位时从哈希表中查找相应的符号地址并</a:t>
            </a:r>
            <a:r>
              <a:rPr kumimoji="1" lang="zh-CN" altLang="en-US" dirty="0" smtClean="0"/>
              <a:t>填入</a:t>
            </a:r>
            <a:endParaRPr kumimoji="1" lang="zh-CN" altLang="en-US" dirty="0"/>
          </a:p>
        </p:txBody>
      </p:sp>
    </p:spTree>
    <p:extLst>
      <p:ext uri="{BB962C8B-B14F-4D97-AF65-F5344CB8AC3E}">
        <p14:creationId xmlns:p14="http://schemas.microsoft.com/office/powerpoint/2010/main" val="16859807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365FE6-D60A-461B-AC6D-783E2F5F884A}"/>
              </a:ext>
            </a:extLst>
          </p:cNvPr>
          <p:cNvSpPr>
            <a:spLocks noGrp="1"/>
          </p:cNvSpPr>
          <p:nvPr>
            <p:ph type="title"/>
          </p:nvPr>
        </p:nvSpPr>
        <p:spPr/>
        <p:txBody>
          <a:bodyPr/>
          <a:lstStyle/>
          <a:p>
            <a:r>
              <a:rPr lang="zh-CN" altLang="en-US" dirty="0"/>
              <a:t>内核提供的接口：一系列系统调用</a:t>
            </a:r>
          </a:p>
        </p:txBody>
      </p:sp>
      <p:sp>
        <p:nvSpPr>
          <p:cNvPr id="3" name="文本占位符 2">
            <a:extLst>
              <a:ext uri="{FF2B5EF4-FFF2-40B4-BE49-F238E27FC236}">
                <a16:creationId xmlns:a16="http://schemas.microsoft.com/office/drawing/2014/main" xmlns="" id="{729B2211-8C4E-443F-85BF-0B4603873A68}"/>
              </a:ext>
            </a:extLst>
          </p:cNvPr>
          <p:cNvSpPr>
            <a:spLocks noGrp="1"/>
          </p:cNvSpPr>
          <p:nvPr>
            <p:ph type="body" idx="1"/>
          </p:nvPr>
        </p:nvSpPr>
        <p:spPr/>
        <p:txBody>
          <a:bodyPr/>
          <a:lstStyle/>
          <a:p>
            <a:r>
              <a:rPr lang="en-US" altLang="zh-CN" dirty="0" err="1"/>
              <a:t>SYS_init_module</a:t>
            </a:r>
            <a:r>
              <a:rPr lang="zh-CN" altLang="en-US" dirty="0"/>
              <a:t>：根据文件名，装载</a:t>
            </a:r>
            <a:r>
              <a:rPr lang="en-US" altLang="zh-CN" dirty="0"/>
              <a:t>module</a:t>
            </a:r>
          </a:p>
          <a:p>
            <a:r>
              <a:rPr lang="en-US" altLang="zh-CN" dirty="0" err="1"/>
              <a:t>SYS_cleanup_module</a:t>
            </a:r>
            <a:r>
              <a:rPr lang="zh-CN" altLang="en-US" dirty="0"/>
              <a:t>：根据文件名，卸载</a:t>
            </a:r>
            <a:r>
              <a:rPr lang="en-US" altLang="zh-CN" dirty="0"/>
              <a:t>module</a:t>
            </a:r>
          </a:p>
          <a:p>
            <a:r>
              <a:rPr lang="en-US" altLang="zh-CN" dirty="0" err="1"/>
              <a:t>SYS_list_module</a:t>
            </a:r>
            <a:r>
              <a:rPr lang="zh-CN" altLang="en-US" dirty="0"/>
              <a:t>：</a:t>
            </a:r>
            <a:r>
              <a:rPr lang="en-US" altLang="zh-CN" dirty="0"/>
              <a:t> </a:t>
            </a:r>
            <a:r>
              <a:rPr lang="zh-CN" altLang="en-US" dirty="0"/>
              <a:t>打印</a:t>
            </a:r>
            <a:r>
              <a:rPr lang="en-US" altLang="zh-CN" dirty="0"/>
              <a:t>modules</a:t>
            </a:r>
            <a:r>
              <a:rPr lang="zh-CN" altLang="en-US" dirty="0"/>
              <a:t>列表中</a:t>
            </a:r>
            <a:r>
              <a:rPr lang="en-US" altLang="zh-CN" dirty="0"/>
              <a:t>module</a:t>
            </a:r>
            <a:r>
              <a:rPr lang="zh-CN" altLang="en-US" dirty="0" smtClean="0"/>
              <a:t>名称</a:t>
            </a:r>
          </a:p>
          <a:p>
            <a:r>
              <a:rPr lang="en-US" altLang="zh-CN" dirty="0" err="1" smtClean="0"/>
              <a:t>SYS_mod_add</a:t>
            </a:r>
            <a:r>
              <a:rPr lang="zh-CN" altLang="en-US" dirty="0" smtClean="0"/>
              <a:t>：调用内核模块中加法函数</a:t>
            </a:r>
            <a:endParaRPr lang="zh-CN" altLang="en-US" dirty="0"/>
          </a:p>
        </p:txBody>
      </p:sp>
    </p:spTree>
    <p:extLst>
      <p:ext uri="{BB962C8B-B14F-4D97-AF65-F5344CB8AC3E}">
        <p14:creationId xmlns:p14="http://schemas.microsoft.com/office/powerpoint/2010/main" val="14720582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7F0309-6847-4404-9C6E-74AB4ABBD4F8}"/>
              </a:ext>
            </a:extLst>
          </p:cNvPr>
          <p:cNvSpPr>
            <a:spLocks noGrp="1"/>
          </p:cNvSpPr>
          <p:nvPr>
            <p:ph type="title"/>
          </p:nvPr>
        </p:nvSpPr>
        <p:spPr/>
        <p:txBody>
          <a:bodyPr/>
          <a:lstStyle/>
          <a:p>
            <a:r>
              <a:rPr lang="en-US" altLang="zh-CN" dirty="0" err="1"/>
              <a:t>SYS_init_module</a:t>
            </a:r>
            <a:endParaRPr lang="zh-CN" altLang="en-US" dirty="0"/>
          </a:p>
        </p:txBody>
      </p:sp>
      <p:sp>
        <p:nvSpPr>
          <p:cNvPr id="3" name="文本占位符 2">
            <a:extLst>
              <a:ext uri="{FF2B5EF4-FFF2-40B4-BE49-F238E27FC236}">
                <a16:creationId xmlns:a16="http://schemas.microsoft.com/office/drawing/2014/main" xmlns="" id="{A81D5511-71D4-4705-899A-2AF6642BFB72}"/>
              </a:ext>
            </a:extLst>
          </p:cNvPr>
          <p:cNvSpPr>
            <a:spLocks noGrp="1"/>
          </p:cNvSpPr>
          <p:nvPr>
            <p:ph type="body" idx="1"/>
          </p:nvPr>
        </p:nvSpPr>
        <p:spPr/>
        <p:txBody>
          <a:bodyPr/>
          <a:lstStyle/>
          <a:p>
            <a:pPr marL="575051" lvl="1" indent="-287526" defTabSz="377890">
              <a:spcBef>
                <a:spcPts val="2672"/>
              </a:spcBef>
              <a:defRPr sz="2944"/>
            </a:pPr>
            <a:r>
              <a:rPr lang="zh-CN" altLang="en-US" dirty="0"/>
              <a:t>将内核模块从文件读入内存</a:t>
            </a:r>
            <a:endParaRPr lang="en-US" altLang="zh-CN" dirty="0"/>
          </a:p>
          <a:p>
            <a:pPr marL="575051" lvl="1" indent="-287526" defTabSz="377890">
              <a:spcBef>
                <a:spcPts val="2672"/>
              </a:spcBef>
              <a:defRPr sz="2944"/>
            </a:pPr>
            <a:r>
              <a:rPr lang="zh-CN" altLang="en-US" dirty="0"/>
              <a:t>解析 </a:t>
            </a:r>
            <a:r>
              <a:rPr lang="en-US" altLang="zh-CN" dirty="0"/>
              <a:t>ELF </a:t>
            </a:r>
            <a:r>
              <a:rPr lang="zh-CN" altLang="en-US" dirty="0"/>
              <a:t>模块，将符号，变量加入符号表</a:t>
            </a:r>
          </a:p>
          <a:p>
            <a:pPr marL="575051" lvl="1" indent="-287526" defTabSz="377890">
              <a:spcBef>
                <a:spcPts val="2672"/>
              </a:spcBef>
              <a:defRPr sz="2944"/>
            </a:pPr>
            <a:r>
              <a:rPr lang="zh-CN" altLang="en-US" dirty="0"/>
              <a:t>重定位，保证模块中能够调用系统符号</a:t>
            </a:r>
            <a:endParaRPr lang="en-US" altLang="zh-CN" dirty="0"/>
          </a:p>
          <a:p>
            <a:pPr marL="575051" lvl="1" indent="-287526" defTabSz="377890">
              <a:spcBef>
                <a:spcPts val="2672"/>
              </a:spcBef>
              <a:defRPr sz="2944"/>
            </a:pPr>
            <a:r>
              <a:rPr lang="zh-CN" altLang="en-US" dirty="0"/>
              <a:t>操作系统层面提供载入，注册模块的接口</a:t>
            </a:r>
          </a:p>
        </p:txBody>
      </p:sp>
    </p:spTree>
    <p:extLst>
      <p:ext uri="{BB962C8B-B14F-4D97-AF65-F5344CB8AC3E}">
        <p14:creationId xmlns:p14="http://schemas.microsoft.com/office/powerpoint/2010/main" val="8736283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加载内核模块</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读取内核模块并解析 </a:t>
            </a:r>
            <a:r>
              <a:rPr kumimoji="1" lang="en-US" altLang="zh-CN" dirty="0" smtClean="0"/>
              <a:t>elf</a:t>
            </a:r>
            <a:r>
              <a:rPr kumimoji="1" lang="zh-CN" altLang="en-US" dirty="0" smtClean="0"/>
              <a:t> 头文件</a:t>
            </a:r>
            <a:endParaRPr kumimoji="1" lang="en-US" altLang="zh-CN" dirty="0"/>
          </a:p>
          <a:p>
            <a:r>
              <a:rPr kumimoji="1" lang="en-US" altLang="zh-CN" dirty="0" smtClean="0"/>
              <a:t>Sanity check</a:t>
            </a:r>
            <a:endParaRPr kumimoji="1" lang="zh-CN" altLang="en-US" dirty="0" smtClean="0"/>
          </a:p>
          <a:p>
            <a:pPr lvl="1"/>
            <a:r>
              <a:rPr kumimoji="1" lang="zh-CN" altLang="en-US" dirty="0" smtClean="0"/>
              <a:t>检查 </a:t>
            </a:r>
            <a:r>
              <a:rPr kumimoji="1" lang="en-US" altLang="zh-CN" dirty="0" smtClean="0"/>
              <a:t>magic</a:t>
            </a:r>
            <a:r>
              <a:rPr kumimoji="1" lang="zh-CN" altLang="en-US" dirty="0" smtClean="0"/>
              <a:t>，</a:t>
            </a:r>
            <a:r>
              <a:rPr kumimoji="1" lang="en-US" altLang="zh-CN" dirty="0" smtClean="0"/>
              <a:t>type</a:t>
            </a:r>
            <a:r>
              <a:rPr kumimoji="1" lang="zh-CN" altLang="en-US" dirty="0" smtClean="0"/>
              <a:t>，</a:t>
            </a:r>
            <a:r>
              <a:rPr kumimoji="1" lang="en-US" altLang="zh-CN" dirty="0" smtClean="0"/>
              <a:t>machine</a:t>
            </a:r>
            <a:r>
              <a:rPr kumimoji="1" lang="zh-CN" altLang="en-US" dirty="0" smtClean="0"/>
              <a:t>等字段</a:t>
            </a:r>
          </a:p>
          <a:p>
            <a:pPr lvl="1"/>
            <a:r>
              <a:rPr kumimoji="1" lang="zh-CN" altLang="en-US" dirty="0" smtClean="0"/>
              <a:t>在读每个 </a:t>
            </a:r>
            <a:r>
              <a:rPr kumimoji="1" lang="en-US" altLang="zh-CN" dirty="0" smtClean="0"/>
              <a:t>section</a:t>
            </a:r>
            <a:r>
              <a:rPr kumimoji="1" lang="zh-CN" altLang="en-US" dirty="0"/>
              <a:t> </a:t>
            </a:r>
            <a:r>
              <a:rPr kumimoji="1" lang="zh-CN" altLang="en-US" dirty="0" smtClean="0"/>
              <a:t>的时候也要检查每个 </a:t>
            </a:r>
            <a:r>
              <a:rPr kumimoji="1" lang="en-US" altLang="zh-CN" dirty="0" smtClean="0"/>
              <a:t>section</a:t>
            </a:r>
            <a:r>
              <a:rPr kumimoji="1" lang="zh-CN" altLang="en-US" dirty="0" smtClean="0"/>
              <a:t> 长度是否有效</a:t>
            </a:r>
          </a:p>
          <a:p>
            <a:r>
              <a:rPr kumimoji="1" lang="zh-CN" altLang="en-US" dirty="0" smtClean="0"/>
              <a:t>解析 </a:t>
            </a:r>
            <a:r>
              <a:rPr kumimoji="1" lang="en-US" altLang="zh-CN" dirty="0" smtClean="0"/>
              <a:t>elf</a:t>
            </a:r>
            <a:r>
              <a:rPr kumimoji="1" lang="zh-CN" altLang="en-US" dirty="0" smtClean="0"/>
              <a:t> 头，进行重定位操作（重点）</a:t>
            </a:r>
            <a:endParaRPr kumimoji="1" lang="zh-CN" altLang="en-US" dirty="0"/>
          </a:p>
        </p:txBody>
      </p:sp>
    </p:spTree>
    <p:extLst>
      <p:ext uri="{BB962C8B-B14F-4D97-AF65-F5344CB8AC3E}">
        <p14:creationId xmlns:p14="http://schemas.microsoft.com/office/powerpoint/2010/main" val="10893455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解析 </a:t>
            </a:r>
            <a:r>
              <a:rPr kumimoji="1" lang="en-US" altLang="zh-CN" dirty="0" smtClean="0"/>
              <a:t>elf</a:t>
            </a:r>
            <a:r>
              <a:rPr kumimoji="1" lang="zh-CN" altLang="en-US" dirty="0" smtClean="0"/>
              <a:t> 头</a:t>
            </a:r>
            <a:endParaRPr kumimoji="1" lang="zh-CN" altLang="en-US" dirty="0"/>
          </a:p>
        </p:txBody>
      </p:sp>
      <p:sp>
        <p:nvSpPr>
          <p:cNvPr id="3" name="文本占位符 2"/>
          <p:cNvSpPr>
            <a:spLocks noGrp="1"/>
          </p:cNvSpPr>
          <p:nvPr>
            <p:ph type="body" idx="1"/>
          </p:nvPr>
        </p:nvSpPr>
        <p:spPr/>
        <p:txBody>
          <a:bodyPr/>
          <a:lstStyle/>
          <a:p>
            <a:r>
              <a:rPr kumimoji="1" lang="zh-CN" altLang="en-US" dirty="0" smtClean="0"/>
              <a:t>遍历 </a:t>
            </a:r>
            <a:r>
              <a:rPr kumimoji="1" lang="en-US" altLang="zh-CN" dirty="0" smtClean="0"/>
              <a:t>section</a:t>
            </a:r>
            <a:endParaRPr kumimoji="1" lang="zh-CN" altLang="en-US" dirty="0" smtClean="0"/>
          </a:p>
          <a:p>
            <a:r>
              <a:rPr kumimoji="1" lang="zh-CN" altLang="en-US" dirty="0" smtClean="0"/>
              <a:t>找到符号表 </a:t>
            </a:r>
            <a:r>
              <a:rPr kumimoji="1" lang="en-US" altLang="zh-CN" dirty="0" err="1" smtClean="0"/>
              <a:t>symtab</a:t>
            </a:r>
            <a:endParaRPr kumimoji="1" lang="zh-CN" altLang="en-US" dirty="0" smtClean="0"/>
          </a:p>
          <a:p>
            <a:pPr lvl="1"/>
            <a:r>
              <a:rPr kumimoji="1" lang="zh-CN" altLang="en-US" dirty="0" smtClean="0"/>
              <a:t>如果是 </a:t>
            </a:r>
            <a:r>
              <a:rPr kumimoji="1" lang="en-US" altLang="zh-CN" dirty="0" err="1" smtClean="0"/>
              <a:t>init_module</a:t>
            </a:r>
            <a:r>
              <a:rPr kumimoji="1" lang="en-US" altLang="zh-CN" dirty="0" smtClean="0"/>
              <a:t> </a:t>
            </a:r>
            <a:r>
              <a:rPr kumimoji="1" lang="zh-CN" altLang="en-US" dirty="0" smtClean="0"/>
              <a:t>和 </a:t>
            </a:r>
            <a:r>
              <a:rPr kumimoji="1" lang="en-US" altLang="zh-CN" dirty="0" err="1" smtClean="0"/>
              <a:t>cleanup_module</a:t>
            </a:r>
            <a:r>
              <a:rPr kumimoji="1" lang="zh-CN" altLang="en-US" dirty="0" smtClean="0"/>
              <a:t>，则记录地址</a:t>
            </a:r>
          </a:p>
          <a:p>
            <a:pPr lvl="1"/>
            <a:r>
              <a:rPr kumimoji="1" lang="zh-CN" altLang="en-US" dirty="0" smtClean="0"/>
              <a:t>将符号加入内核的哈希符号表</a:t>
            </a:r>
          </a:p>
          <a:p>
            <a:pPr lvl="1"/>
            <a:r>
              <a:rPr kumimoji="1" lang="zh-CN" altLang="en-US" dirty="0" smtClean="0"/>
              <a:t>如果符号类型是 </a:t>
            </a:r>
            <a:r>
              <a:rPr kumimoji="1" lang="en-US" altLang="zh-CN" dirty="0" smtClean="0"/>
              <a:t>SH_COMMON</a:t>
            </a:r>
            <a:r>
              <a:rPr kumimoji="1" lang="zh-CN" altLang="en-US" dirty="0" smtClean="0"/>
              <a:t>，需要为符号分配空间</a:t>
            </a:r>
          </a:p>
          <a:p>
            <a:r>
              <a:rPr kumimoji="1" lang="en-US" altLang="zh-CN" dirty="0" smtClean="0"/>
              <a:t>SH_NOBITS</a:t>
            </a:r>
            <a:r>
              <a:rPr kumimoji="1" lang="zh-CN" altLang="en-US" dirty="0" smtClean="0"/>
              <a:t> 段说明这个段在 </a:t>
            </a:r>
            <a:r>
              <a:rPr kumimoji="1" lang="en-US" altLang="zh-CN" dirty="0" smtClean="0"/>
              <a:t>elf</a:t>
            </a:r>
            <a:r>
              <a:rPr kumimoji="1" lang="zh-CN" altLang="en-US" dirty="0" smtClean="0"/>
              <a:t> 中定义了长度但是没有分配空间，需要自己分配</a:t>
            </a:r>
          </a:p>
          <a:p>
            <a:r>
              <a:rPr kumimoji="1" lang="zh-CN" altLang="en-US" dirty="0" smtClean="0"/>
              <a:t>重定位（重点）</a:t>
            </a:r>
          </a:p>
          <a:p>
            <a:endParaRPr kumimoji="1" lang="zh-CN" altLang="en-US" dirty="0" smtClean="0"/>
          </a:p>
          <a:p>
            <a:endParaRPr kumimoji="1" lang="zh-CN" altLang="en-US" dirty="0" smtClean="0"/>
          </a:p>
        </p:txBody>
      </p:sp>
    </p:spTree>
    <p:extLst>
      <p:ext uri="{BB962C8B-B14F-4D97-AF65-F5344CB8AC3E}">
        <p14:creationId xmlns:p14="http://schemas.microsoft.com/office/powerpoint/2010/main" val="20763483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重定位</a:t>
            </a:r>
            <a:endParaRPr kumimoji="1" lang="zh-CN" altLang="en-US" dirty="0"/>
          </a:p>
        </p:txBody>
      </p:sp>
      <p:sp>
        <p:nvSpPr>
          <p:cNvPr id="3" name="文本占位符 2"/>
          <p:cNvSpPr>
            <a:spLocks noGrp="1"/>
          </p:cNvSpPr>
          <p:nvPr>
            <p:ph type="body" idx="1"/>
          </p:nvPr>
        </p:nvSpPr>
        <p:spPr/>
        <p:txBody>
          <a:bodyPr>
            <a:normAutofit fontScale="92500" lnSpcReduction="10000"/>
          </a:bodyPr>
          <a:lstStyle/>
          <a:p>
            <a:r>
              <a:rPr kumimoji="1" lang="zh-CN" altLang="en-US" dirty="0" smtClean="0"/>
              <a:t>对于普通符号，使用</a:t>
            </a:r>
            <a:r>
              <a:rPr lang="zh-CN" altLang="en-US" dirty="0" smtClean="0"/>
              <a:t>常规</a:t>
            </a:r>
            <a:r>
              <a:rPr lang="zh-CN" altLang="en-US" dirty="0"/>
              <a:t>处理方法，新地址为 </a:t>
            </a:r>
            <a:r>
              <a:rPr lang="en-US" altLang="zh-CN" dirty="0"/>
              <a:t>ELF </a:t>
            </a:r>
            <a:r>
              <a:rPr lang="zh-CN" altLang="en-US" dirty="0"/>
              <a:t>起始地址 </a:t>
            </a:r>
            <a:r>
              <a:rPr lang="en-US" altLang="zh-CN" dirty="0"/>
              <a:t>+ </a:t>
            </a:r>
            <a:r>
              <a:rPr lang="zh-CN" altLang="en-US" dirty="0"/>
              <a:t>符号段偏移 </a:t>
            </a:r>
            <a:r>
              <a:rPr lang="en-US" altLang="zh-CN" dirty="0"/>
              <a:t>+ </a:t>
            </a:r>
            <a:r>
              <a:rPr lang="zh-CN" altLang="en-US" dirty="0"/>
              <a:t>符号表项中</a:t>
            </a:r>
            <a:r>
              <a:rPr lang="zh-CN" altLang="en-US" dirty="0" smtClean="0"/>
              <a:t>的地址</a:t>
            </a:r>
          </a:p>
          <a:p>
            <a:r>
              <a:rPr lang="zh-CN" altLang="en-US" dirty="0" smtClean="0"/>
              <a:t>对于内核符号，由于内核模块链接时还没有这些符号，因此类型是 </a:t>
            </a:r>
            <a:r>
              <a:rPr lang="en-US" altLang="zh-CN" dirty="0" smtClean="0"/>
              <a:t>SHN_UNDEF</a:t>
            </a:r>
            <a:r>
              <a:rPr lang="zh-CN" altLang="en-US" dirty="0" smtClean="0"/>
              <a:t>。此时我们从 </a:t>
            </a:r>
            <a:r>
              <a:rPr lang="en-US" altLang="zh-CN" dirty="0" err="1" smtClean="0"/>
              <a:t>init</a:t>
            </a:r>
            <a:r>
              <a:rPr lang="zh-CN" altLang="en-US" dirty="0" smtClean="0"/>
              <a:t> 时导出的符号表中查找相应地址并填充</a:t>
            </a:r>
          </a:p>
          <a:p>
            <a:r>
              <a:rPr lang="zh-CN" altLang="en-US" dirty="0" smtClean="0"/>
              <a:t>在实现中我们发现有一类特殊的重定位类型 </a:t>
            </a:r>
            <a:r>
              <a:rPr lang="en-US" altLang="zh-CN" dirty="0" smtClean="0"/>
              <a:t>R_X86_64_32S</a:t>
            </a:r>
            <a:r>
              <a:rPr lang="zh-CN" altLang="en-US" dirty="0" smtClean="0"/>
              <a:t>，会将</a:t>
            </a:r>
            <a:r>
              <a:rPr lang="en-US" altLang="zh-CN" dirty="0" smtClean="0"/>
              <a:t>64</a:t>
            </a:r>
            <a:r>
              <a:rPr lang="zh-CN" altLang="en-US" dirty="0" smtClean="0"/>
              <a:t>位绝对地址截断，并在寻址时符号扩展。然而在我们的内核中这样扩展出的结果是错误的。因此我们通过探索，在编译内核模块的时候指定 </a:t>
            </a:r>
            <a:r>
              <a:rPr lang="en-US" altLang="zh-CN" dirty="0" smtClean="0"/>
              <a:t>pic</a:t>
            </a:r>
            <a:r>
              <a:rPr lang="zh-CN" altLang="en-US" dirty="0" smtClean="0"/>
              <a:t> 位置无关，避开了绝对地址的问题。</a:t>
            </a:r>
          </a:p>
          <a:p>
            <a:r>
              <a:rPr lang="zh-CN" altLang="en-US" dirty="0" smtClean="0"/>
              <a:t>在使用 </a:t>
            </a:r>
            <a:r>
              <a:rPr lang="en-US" altLang="zh-CN" dirty="0" smtClean="0"/>
              <a:t>pic</a:t>
            </a:r>
            <a:r>
              <a:rPr lang="zh-CN" altLang="en-US" dirty="0" smtClean="0"/>
              <a:t> 编译后的内核模块时，我们发现了一类之前工作没有处理过的类型 </a:t>
            </a:r>
            <a:r>
              <a:rPr lang="en-US" altLang="zh-CN" dirty="0" smtClean="0"/>
              <a:t>R_X86_64_PLT32</a:t>
            </a:r>
            <a:r>
              <a:rPr lang="zh-CN" altLang="en-US" dirty="0" smtClean="0"/>
              <a:t>，经过研究将这个段也填充起来，完成了重定位的工作。</a:t>
            </a:r>
            <a:endParaRPr lang="zh-CN" altLang="en-US" dirty="0"/>
          </a:p>
          <a:p>
            <a:endParaRPr kumimoji="1" lang="zh-CN" altLang="en-US" dirty="0"/>
          </a:p>
        </p:txBody>
      </p:sp>
    </p:spTree>
    <p:extLst>
      <p:ext uri="{BB962C8B-B14F-4D97-AF65-F5344CB8AC3E}">
        <p14:creationId xmlns:p14="http://schemas.microsoft.com/office/powerpoint/2010/main" val="10973417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9EABFF-600C-4EED-BD9C-4D58B2E00228}"/>
              </a:ext>
            </a:extLst>
          </p:cNvPr>
          <p:cNvSpPr>
            <a:spLocks noGrp="1"/>
          </p:cNvSpPr>
          <p:nvPr>
            <p:ph type="title"/>
          </p:nvPr>
        </p:nvSpPr>
        <p:spPr/>
        <p:txBody>
          <a:bodyPr/>
          <a:lstStyle/>
          <a:p>
            <a:r>
              <a:rPr lang="en-US" altLang="zh-CN" dirty="0" err="1"/>
              <a:t>SYS_cleanup_module</a:t>
            </a:r>
            <a:endParaRPr lang="zh-CN" altLang="en-US" dirty="0"/>
          </a:p>
        </p:txBody>
      </p:sp>
      <p:sp>
        <p:nvSpPr>
          <p:cNvPr id="3" name="文本占位符 2">
            <a:extLst>
              <a:ext uri="{FF2B5EF4-FFF2-40B4-BE49-F238E27FC236}">
                <a16:creationId xmlns:a16="http://schemas.microsoft.com/office/drawing/2014/main" xmlns="" id="{6822B7F5-650E-404F-88B2-6B1C4AD1EDEA}"/>
              </a:ext>
            </a:extLst>
          </p:cNvPr>
          <p:cNvSpPr>
            <a:spLocks noGrp="1"/>
          </p:cNvSpPr>
          <p:nvPr>
            <p:ph type="body" idx="1"/>
          </p:nvPr>
        </p:nvSpPr>
        <p:spPr/>
        <p:txBody>
          <a:bodyPr/>
          <a:lstStyle/>
          <a:p>
            <a:r>
              <a:rPr lang="zh-CN" altLang="en-US" dirty="0"/>
              <a:t>将根据</a:t>
            </a:r>
            <a:r>
              <a:rPr lang="en-US" altLang="zh-CN" dirty="0"/>
              <a:t>module</a:t>
            </a:r>
            <a:r>
              <a:rPr lang="zh-CN" altLang="en-US" dirty="0"/>
              <a:t>名字将其移出符号表</a:t>
            </a:r>
          </a:p>
          <a:p>
            <a:endParaRPr lang="zh-CN" altLang="en-US" dirty="0"/>
          </a:p>
        </p:txBody>
      </p:sp>
    </p:spTree>
    <p:extLst>
      <p:ext uri="{BB962C8B-B14F-4D97-AF65-F5344CB8AC3E}">
        <p14:creationId xmlns:p14="http://schemas.microsoft.com/office/powerpoint/2010/main" val="603591776"/>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635</Words>
  <Application>Microsoft Macintosh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Helvetica Neue Thin</vt:lpstr>
      <vt:lpstr>等线</vt:lpstr>
      <vt:lpstr>等线 Light</vt:lpstr>
      <vt:lpstr>Arial</vt:lpstr>
      <vt:lpstr>Office 主题​​</vt:lpstr>
      <vt:lpstr>Rucore 课程设计报告2.0</vt:lpstr>
      <vt:lpstr>工作概述</vt:lpstr>
      <vt:lpstr>初始化</vt:lpstr>
      <vt:lpstr>内核提供的接口：一系列系统调用</vt:lpstr>
      <vt:lpstr>SYS_init_module</vt:lpstr>
      <vt:lpstr>加载内核模块</vt:lpstr>
      <vt:lpstr>解析 elf 头</vt:lpstr>
      <vt:lpstr>重定位</vt:lpstr>
      <vt:lpstr>SYS_cleanup_module</vt:lpstr>
      <vt:lpstr>用户态的相关工具</vt:lpstr>
      <vt:lpstr>实验结果</vt:lpstr>
      <vt:lpstr>谢谢大家！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Rucore 课程设计报告2.0</dc:title>
  <dc:creator>yang guowei</dc:creator>
  <cp:lastModifiedBy>Yifan Qiao</cp:lastModifiedBy>
  <cp:revision>34</cp:revision>
  <dcterms:created xsi:type="dcterms:W3CDTF">2018-06-14T16:37:16Z</dcterms:created>
  <dcterms:modified xsi:type="dcterms:W3CDTF">2018-06-15T03:40:48Z</dcterms:modified>
</cp:coreProperties>
</file>