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A9139B6-F759-4944-AF64-51AD4766119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94E777D-F976-4BBC-ACD9-242EE28BF6E1}"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fld id="{5435F6FE-CB96-427E-A3F7-09542866BB0B}"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Initialize unsorted list</a:t>
            </a:r>
            <a:endParaRPr b="0" lang="en-US" sz="4400" strike="noStrike" u="none">
              <a:solidFill>
                <a:srgbClr val="000000"/>
              </a:solidFill>
              <a:uFillTx/>
              <a:latin typeface="Arial"/>
            </a:endParaRPr>
          </a:p>
        </p:txBody>
      </p:sp>
      <p:sp>
        <p:nvSpPr>
          <p:cNvPr id="10"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r>
              <a:rPr b="0" lang="en-US" sz="4000" strike="noStrike" u="none">
                <a:solidFill>
                  <a:srgbClr val="000000"/>
                </a:solidFill>
                <a:uFillTx/>
                <a:latin typeface="Arial"/>
              </a:rPr>
              <a:t>[ 10 , -5 , 1 ]</a:t>
            </a:r>
            <a:endParaRPr b="0" lang="en-US"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3800" strike="noStrike" u="none">
                <a:solidFill>
                  <a:srgbClr val="000000"/>
                </a:solidFill>
                <a:uFillTx/>
                <a:latin typeface="Arial"/>
              </a:rPr>
              <a:t>Entering the </a:t>
            </a:r>
            <a:r>
              <a:rPr b="0" i="1" lang="en-US" sz="3800" strike="noStrike" u="none">
                <a:solidFill>
                  <a:srgbClr val="000000"/>
                </a:solidFill>
                <a:uFillTx/>
                <a:latin typeface="Arial"/>
              </a:rPr>
              <a:t>merge_left_right</a:t>
            </a:r>
            <a:r>
              <a:rPr b="0" lang="en-US" sz="3800" strike="noStrike" u="none">
                <a:solidFill>
                  <a:srgbClr val="000000"/>
                </a:solidFill>
                <a:uFillTx/>
                <a:latin typeface="Arial"/>
              </a:rPr>
              <a:t> function #2</a:t>
            </a:r>
            <a:endParaRPr b="0" lang="en-US" sz="3800" strike="noStrike" u="none">
              <a:solidFill>
                <a:srgbClr val="000000"/>
              </a:solidFill>
              <a:uFillTx/>
              <a:latin typeface="Arial"/>
            </a:endParaRPr>
          </a:p>
        </p:txBody>
      </p:sp>
      <p:sp>
        <p:nvSpPr>
          <p:cNvPr id="3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Another call to the function will be made. This time the</a:t>
            </a:r>
            <a:br>
              <a:rPr sz="1400"/>
            </a:br>
            <a:r>
              <a:rPr b="0" lang="en-US" sz="1400" strike="noStrike" u="none">
                <a:solidFill>
                  <a:srgbClr val="000000"/>
                </a:solidFill>
                <a:uFillTx/>
                <a:latin typeface="Arial"/>
              </a:rPr>
              <a:t>arguments will be as follows :</a:t>
            </a:r>
            <a:br>
              <a:rPr sz="1400"/>
            </a:br>
            <a:r>
              <a:rPr b="0" lang="en-US" sz="1400" strike="noStrike" u="none">
                <a:solidFill>
                  <a:srgbClr val="000000"/>
                </a:solidFill>
                <a:uFillTx/>
                <a:latin typeface="Arial"/>
              </a:rPr>
              <a:t>left_part = [10]</a:t>
            </a:r>
            <a:br>
              <a:rPr sz="1400"/>
            </a:br>
            <a:r>
              <a:rPr b="0" lang="en-US" sz="1400" strike="noStrike" u="none">
                <a:solidFill>
                  <a:srgbClr val="000000"/>
                </a:solidFill>
                <a:uFillTx/>
                <a:latin typeface="Arial"/>
              </a:rPr>
              <a:t>right_part [-5 ,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if statement will compare 10 from left part and </a:t>
            </a:r>
            <a:br>
              <a:rPr sz="1400"/>
            </a:br>
            <a:r>
              <a:rPr b="0" lang="en-US" sz="1400" strike="noStrike" u="none">
                <a:solidFill>
                  <a:srgbClr val="000000"/>
                </a:solidFill>
                <a:uFillTx/>
                <a:latin typeface="Arial"/>
              </a:rPr>
              <a:t>-5 from right_part. This will return False and the code </a:t>
            </a:r>
            <a:br>
              <a:rPr sz="1400"/>
            </a:br>
            <a:r>
              <a:rPr b="0" lang="en-US" sz="1400" strike="noStrike" u="none">
                <a:solidFill>
                  <a:srgbClr val="000000"/>
                </a:solidFill>
                <a:uFillTx/>
                <a:latin typeface="Arial"/>
              </a:rPr>
              <a:t>execution will enter the else block which will append </a:t>
            </a:r>
            <a:br>
              <a:rPr sz="1400"/>
            </a:br>
            <a:r>
              <a:rPr b="0" lang="en-US" sz="1400" strike="noStrike" u="none">
                <a:solidFill>
                  <a:srgbClr val="000000"/>
                </a:solidFill>
                <a:uFillTx/>
                <a:latin typeface="Arial"/>
              </a:rPr>
              <a:t>-5 to the merge_result list. right_pos will be </a:t>
            </a:r>
            <a:br>
              <a:rPr sz="1400"/>
            </a:br>
            <a:r>
              <a:rPr b="0" lang="en-US" sz="1400" strike="noStrike" u="none">
                <a:solidFill>
                  <a:srgbClr val="000000"/>
                </a:solidFill>
                <a:uFillTx/>
                <a:latin typeface="Arial"/>
              </a:rPr>
              <a:t>incremented by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if statement will compare 10 from left part and </a:t>
            </a:r>
            <a:br>
              <a:rPr sz="1400"/>
            </a:br>
            <a:r>
              <a:rPr b="0" lang="en-US" sz="1400" strike="noStrike" u="none">
                <a:solidFill>
                  <a:srgbClr val="000000"/>
                </a:solidFill>
                <a:uFillTx/>
                <a:latin typeface="Arial"/>
              </a:rPr>
              <a:t>1 from right_part. This will return False and the code </a:t>
            </a:r>
            <a:br>
              <a:rPr sz="1400"/>
            </a:br>
            <a:r>
              <a:rPr b="0" lang="en-US" sz="1400" strike="noStrike" u="none">
                <a:solidFill>
                  <a:srgbClr val="000000"/>
                </a:solidFill>
                <a:uFillTx/>
                <a:latin typeface="Arial"/>
              </a:rPr>
              <a:t>execution will enter the else block which will append </a:t>
            </a:r>
            <a:br>
              <a:rPr sz="1400"/>
            </a:br>
            <a:r>
              <a:rPr b="0" lang="en-US" sz="1400" strike="noStrike" u="none">
                <a:solidFill>
                  <a:srgbClr val="000000"/>
                </a:solidFill>
                <a:uFillTx/>
                <a:latin typeface="Arial"/>
              </a:rPr>
              <a:t>1 to the merge_result list. right_pos will be </a:t>
            </a:r>
            <a:br>
              <a:rPr sz="1400"/>
            </a:br>
            <a:r>
              <a:rPr b="0" lang="en-US" sz="1400" strike="noStrike" u="none">
                <a:solidFill>
                  <a:srgbClr val="000000"/>
                </a:solidFill>
                <a:uFillTx/>
                <a:latin typeface="Arial"/>
              </a:rPr>
              <a:t>incremented by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condition for breaking the while loop will be met since </a:t>
            </a:r>
            <a:br>
              <a:rPr sz="1400"/>
            </a:br>
            <a:r>
              <a:rPr b="0" lang="en-US" sz="1400" strike="noStrike" u="none">
                <a:solidFill>
                  <a:srgbClr val="000000"/>
                </a:solidFill>
                <a:uFillTx/>
                <a:latin typeface="Arial"/>
              </a:rPr>
              <a:t>right_pos will be 2 and the length of right_part is also 2.</a:t>
            </a:r>
            <a:endParaRPr b="0" lang="en-US" sz="1400" strike="noStrike" u="none">
              <a:solidFill>
                <a:srgbClr val="000000"/>
              </a:solidFill>
              <a:uFillTx/>
              <a:latin typeface="Arial"/>
            </a:endParaRPr>
          </a:p>
          <a:p>
            <a:pPr marL="432000" indent="0">
              <a:spcBef>
                <a:spcPts val="1417"/>
              </a:spcBef>
              <a:buNone/>
            </a:pPr>
            <a:endParaRPr b="0" lang="en-US" sz="1400" strike="noStrike" u="none">
              <a:solidFill>
                <a:srgbClr val="000000"/>
              </a:solidFill>
              <a:uFillTx/>
              <a:latin typeface="Arial"/>
            </a:endParaRPr>
          </a:p>
        </p:txBody>
      </p:sp>
      <p:pic>
        <p:nvPicPr>
          <p:cNvPr id="37" name="" descr=""/>
          <p:cNvPicPr/>
          <p:nvPr/>
        </p:nvPicPr>
        <p:blipFill>
          <a:blip r:embed="rId1"/>
          <a:stretch/>
        </p:blipFill>
        <p:spPr>
          <a:xfrm>
            <a:off x="5257800" y="1325880"/>
            <a:ext cx="4572000" cy="256032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3800" strike="noStrike" u="none">
                <a:solidFill>
                  <a:srgbClr val="000000"/>
                </a:solidFill>
                <a:uFillTx/>
                <a:latin typeface="Arial"/>
              </a:rPr>
              <a:t>Entering the </a:t>
            </a:r>
            <a:r>
              <a:rPr b="0" i="1" lang="en-US" sz="3800" strike="noStrike" u="none">
                <a:solidFill>
                  <a:srgbClr val="000000"/>
                </a:solidFill>
                <a:uFillTx/>
                <a:latin typeface="Arial"/>
              </a:rPr>
              <a:t>merge_left_right</a:t>
            </a:r>
            <a:r>
              <a:rPr b="0" lang="en-US" sz="3800" strike="noStrike" u="none">
                <a:solidFill>
                  <a:srgbClr val="000000"/>
                </a:solidFill>
                <a:uFillTx/>
                <a:latin typeface="Arial"/>
              </a:rPr>
              <a:t> function #2</a:t>
            </a:r>
            <a:endParaRPr b="0" lang="en-US" sz="3800" strike="noStrike" u="none">
              <a:solidFill>
                <a:srgbClr val="000000"/>
              </a:solidFill>
              <a:uFillTx/>
              <a:latin typeface="Arial"/>
            </a:endParaRPr>
          </a:p>
        </p:txBody>
      </p:sp>
      <p:sp>
        <p:nvSpPr>
          <p:cNvPr id="3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function will extend merge_result with the</a:t>
            </a:r>
            <a:br>
              <a:rPr sz="1400"/>
            </a:br>
            <a:r>
              <a:rPr b="0" lang="en-US" sz="1400" strike="noStrike" u="none">
                <a:solidFill>
                  <a:srgbClr val="000000"/>
                </a:solidFill>
                <a:uFillTx/>
                <a:latin typeface="Arial"/>
              </a:rPr>
              <a:t>contents of the remaining elements of left_part and</a:t>
            </a:r>
            <a:br>
              <a:rPr sz="1400"/>
            </a:br>
            <a:r>
              <a:rPr b="0" lang="en-US" sz="1400" strike="noStrike" u="none">
                <a:solidFill>
                  <a:srgbClr val="000000"/>
                </a:solidFill>
                <a:uFillTx/>
                <a:latin typeface="Arial"/>
              </a:rPr>
              <a:t>right_part.</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Since left_pos is still 0 it will add one element ( 10 ) to </a:t>
            </a:r>
            <a:br>
              <a:rPr sz="1400"/>
            </a:br>
            <a:r>
              <a:rPr b="0" lang="en-US" sz="1400" strike="noStrike" u="none">
                <a:solidFill>
                  <a:srgbClr val="000000"/>
                </a:solidFill>
                <a:uFillTx/>
                <a:latin typeface="Arial"/>
              </a:rPr>
              <a:t>merge_result.</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Since right_pos is already 2 the extend method will</a:t>
            </a:r>
            <a:br>
              <a:rPr sz="1400"/>
            </a:br>
            <a:r>
              <a:rPr b="0" lang="en-US" sz="1400" strike="noStrike" u="none">
                <a:solidFill>
                  <a:srgbClr val="000000"/>
                </a:solidFill>
                <a:uFillTx/>
                <a:latin typeface="Arial"/>
              </a:rPr>
              <a:t>not add any elements to merge_result.</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function will return merge_result which is equal</a:t>
            </a:r>
            <a:br>
              <a:rPr sz="1400"/>
            </a:br>
            <a:r>
              <a:rPr b="0" lang="en-US" sz="1400" strike="noStrike" u="none">
                <a:solidFill>
                  <a:srgbClr val="000000"/>
                </a:solidFill>
                <a:uFillTx/>
                <a:latin typeface="Arial"/>
              </a:rPr>
              <a:t>to [ -5 , 1 , 10 ]</a:t>
            </a:r>
            <a:endParaRPr b="0" lang="en-US" sz="1400" strike="noStrike" u="none">
              <a:solidFill>
                <a:srgbClr val="000000"/>
              </a:solidFill>
              <a:uFillTx/>
              <a:latin typeface="Arial"/>
            </a:endParaRPr>
          </a:p>
          <a:p>
            <a:pPr marL="432000" indent="0">
              <a:spcBef>
                <a:spcPts val="1417"/>
              </a:spcBef>
              <a:buNone/>
            </a:pPr>
            <a:endParaRPr b="0" lang="en-US" sz="1400" strike="noStrike" u="none">
              <a:solidFill>
                <a:srgbClr val="000000"/>
              </a:solidFill>
              <a:uFillTx/>
              <a:latin typeface="Arial"/>
            </a:endParaRPr>
          </a:p>
        </p:txBody>
      </p:sp>
      <p:pic>
        <p:nvPicPr>
          <p:cNvPr id="40" name="" descr=""/>
          <p:cNvPicPr/>
          <p:nvPr/>
        </p:nvPicPr>
        <p:blipFill>
          <a:blip r:embed="rId1"/>
          <a:stretch/>
        </p:blipFill>
        <p:spPr>
          <a:xfrm>
            <a:off x="5257800" y="1325880"/>
            <a:ext cx="4572000" cy="256032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trike="noStrike" u="none">
                <a:solidFill>
                  <a:srgbClr val="000000"/>
                </a:solidFill>
                <a:uFillTx/>
                <a:latin typeface="Arial"/>
              </a:rPr>
              <a:t>Completion of merge_left_right function</a:t>
            </a:r>
            <a:endParaRPr b="0" lang="en-US" sz="4000" strike="noStrike" u="none">
              <a:solidFill>
                <a:srgbClr val="000000"/>
              </a:solidFill>
              <a:uFillTx/>
              <a:latin typeface="Arial"/>
            </a:endParaRPr>
          </a:p>
        </p:txBody>
      </p:sp>
      <p:sp>
        <p:nvSpPr>
          <p:cNvPr id="42" name="PlaceHolder 2"/>
          <p:cNvSpPr>
            <a:spLocks noGrp="1"/>
          </p:cNvSpPr>
          <p:nvPr>
            <p:ph/>
          </p:nvPr>
        </p:nvSpPr>
        <p:spPr>
          <a:xfrm>
            <a:off x="504000" y="128376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After the completion of the merge_left_right function the code execution will return to the merge_sort function and will return the result of the merge_left_right function ( [-5 , 1 , 10] ) which is the expected result.</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If we need reverse sorting we can “reverse” the already sorted list using some of the suitable methods available in Python, but this will increase the time and memory complexity of the algorithm, because additional looping through all elements will be executed.</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ea typeface="Microsoft YaHei"/>
              </a:rPr>
              <a:t>Another possibility to sort in reverse is to modify the following line from the merge_left_right function</a:t>
            </a:r>
            <a:br>
              <a:rPr sz="1400"/>
            </a:br>
            <a:br>
              <a:rPr sz="1400"/>
            </a:br>
            <a:r>
              <a:rPr b="0" i="1" lang="en-US" sz="1400" strike="noStrike" u="none">
                <a:solidFill>
                  <a:srgbClr val="000000"/>
                </a:solidFill>
                <a:uFillTx/>
                <a:latin typeface="Arial"/>
                <a:ea typeface="Microsoft YaHei"/>
              </a:rPr>
              <a:t>if left_part[left_pos] &lt; right_part[right_pos]:</a:t>
            </a:r>
            <a:r>
              <a:rPr b="0" lang="en-US" sz="1400" strike="noStrike" u="none">
                <a:solidFill>
                  <a:srgbClr val="000000"/>
                </a:solidFill>
                <a:uFillTx/>
                <a:latin typeface="Arial"/>
                <a:ea typeface="Microsoft YaHei"/>
              </a:rPr>
              <a:t>                     </a:t>
            </a:r>
            <a:r>
              <a:rPr b="0" i="1" lang="en-US" sz="1400" strike="noStrike" u="none">
                <a:solidFill>
                  <a:srgbClr val="000000"/>
                </a:solidFill>
                <a:uFillTx/>
                <a:latin typeface="Arial"/>
                <a:ea typeface="Microsoft YaHei"/>
              </a:rPr>
              <a:t> </a:t>
            </a:r>
            <a:r>
              <a:rPr b="0" i="1" lang="en-US" sz="1400" strike="noStrike" u="none">
                <a:solidFill>
                  <a:srgbClr val="000000"/>
                </a:solidFill>
                <a:uFillTx/>
                <a:latin typeface="Arial"/>
              </a:rPr>
              <a:t>if left_part[left_pos] &gt; right_part[right_pos]:</a:t>
            </a:r>
            <a:br>
              <a:rPr sz="1400"/>
            </a:br>
            <a:br>
              <a:rPr sz="1400"/>
            </a:br>
            <a:r>
              <a:rPr b="0" lang="en-US" sz="1400" strike="noStrike" u="none">
                <a:solidFill>
                  <a:srgbClr val="000000"/>
                </a:solidFill>
                <a:uFillTx/>
                <a:latin typeface="Arial"/>
              </a:rPr>
              <a:t>which will not increase the complexity of the algorithm.</a:t>
            </a:r>
            <a:endParaRPr b="0" lang="en-US" sz="1400" strike="noStrike" u="none">
              <a:solidFill>
                <a:srgbClr val="000000"/>
              </a:solidFill>
              <a:uFillTx/>
              <a:latin typeface="Arial"/>
            </a:endParaRPr>
          </a:p>
          <a:p>
            <a:pPr marL="432000" indent="0">
              <a:spcBef>
                <a:spcPts val="1417"/>
              </a:spcBef>
              <a:buNone/>
            </a:pPr>
            <a:endParaRPr b="0" lang="en-US" sz="1400" strike="noStrike" u="none">
              <a:solidFill>
                <a:srgbClr val="000000"/>
              </a:solidFill>
              <a:uFillTx/>
              <a:latin typeface="Arial"/>
            </a:endParaRPr>
          </a:p>
        </p:txBody>
      </p:sp>
      <p:sp>
        <p:nvSpPr>
          <p:cNvPr id="43" name=""/>
          <p:cNvSpPr/>
          <p:nvPr/>
        </p:nvSpPr>
        <p:spPr>
          <a:xfrm>
            <a:off x="4343400" y="3043800"/>
            <a:ext cx="914400" cy="228600"/>
          </a:xfrm>
          <a:prstGeom prst="rightArrow">
            <a:avLst>
              <a:gd name="adj1" fmla="val 50000"/>
              <a:gd name="adj2" fmla="val 100000"/>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Working with strings</a:t>
            </a:r>
            <a:endParaRPr b="0" lang="en-US" sz="4400" strike="noStrike" u="none">
              <a:solidFill>
                <a:srgbClr val="000000"/>
              </a:solidFill>
              <a:uFillTx/>
              <a:latin typeface="Arial"/>
            </a:endParaRPr>
          </a:p>
        </p:txBody>
      </p:sp>
      <p:graphicFrame>
        <p:nvGraphicFramePr>
          <p:cNvPr id="45" name=""/>
          <p:cNvGraphicFramePr/>
          <p:nvPr/>
        </p:nvGraphicFramePr>
        <p:xfrm>
          <a:off x="510840" y="1326600"/>
          <a:ext cx="9071280" cy="4083840"/>
        </p:xfrm>
        <a:graphic>
          <a:graphicData uri="http://schemas.openxmlformats.org/drawingml/2006/table">
            <a:tbl>
              <a:tblPr/>
              <a:tblGrid>
                <a:gridCol w="3023640"/>
                <a:gridCol w="3023640"/>
                <a:gridCol w="3024360"/>
              </a:tblGrid>
              <a:tr h="346320">
                <a:tc>
                  <a:txBody>
                    <a:bodyPr lIns="36000" rIns="36000" tIns="36000" bIns="36000" anchor="t">
                      <a:noAutofit/>
                    </a:bodyPr>
                    <a:p>
                      <a:pPr indent="0">
                        <a:buNone/>
                      </a:pPr>
                      <a:r>
                        <a:rPr b="0" lang="en-US" sz="1000" strike="noStrike" u="none">
                          <a:solidFill>
                            <a:srgbClr val="cf8e6d"/>
                          </a:solidFill>
                          <a:highlight>
                            <a:srgbClr val="000000"/>
                          </a:highlight>
                          <a:uFillTx/>
                          <a:latin typeface="JetBrains Mono"/>
                          <a:ea typeface="JetBrains Mono"/>
                        </a:rPr>
                        <a:t>def </a:t>
                      </a:r>
                      <a:r>
                        <a:rPr b="0" lang="en-US" sz="1000" strike="noStrike" u="none">
                          <a:solidFill>
                            <a:srgbClr val="56a8f5"/>
                          </a:solidFill>
                          <a:highlight>
                            <a:srgbClr val="000000"/>
                          </a:highlight>
                          <a:uFillTx/>
                          <a:latin typeface="JetBrains Mono"/>
                          <a:ea typeface="JetBrains Mono"/>
                        </a:rPr>
                        <a:t>merge_left_right</a:t>
                      </a:r>
                      <a:r>
                        <a:rPr b="0" lang="en-US" sz="1000" strike="noStrike" u="none">
                          <a:solidFill>
                            <a:srgbClr val="bcbec4"/>
                          </a:solidFill>
                          <a:highlight>
                            <a:srgbClr val="000000"/>
                          </a:highlight>
                          <a:uFillTx/>
                          <a:latin typeface="JetBrains Mono"/>
                          <a:ea typeface="JetBrains Mono"/>
                        </a:rPr>
                        <a:t>(left_part:[],right_part:[])-&gt;[]:</a:t>
                      </a:r>
                      <a:br>
                        <a:rPr sz="1000"/>
                      </a:br>
                      <a:r>
                        <a:rPr b="0" lang="en-US" sz="1000" strike="noStrike" u="none">
                          <a:solidFill>
                            <a:srgbClr val="bcbec4"/>
                          </a:solidFill>
                          <a:highlight>
                            <a:srgbClr val="000000"/>
                          </a:highlight>
                          <a:uFillTx/>
                          <a:latin typeface="JetBrains Mono"/>
                          <a:ea typeface="JetBrains Mono"/>
                        </a:rPr>
                        <a:t>    merge_result = []</a:t>
                      </a:r>
                      <a:br>
                        <a:rPr sz="1000"/>
                      </a:br>
                      <a:r>
                        <a:rPr b="0" lang="en-US" sz="1000" strike="noStrike" u="none">
                          <a:solidFill>
                            <a:srgbClr val="bcbec4"/>
                          </a:solidFill>
                          <a:highlight>
                            <a:srgbClr val="000000"/>
                          </a:highlight>
                          <a:uFillTx/>
                          <a:latin typeface="JetBrains Mono"/>
                          <a:ea typeface="JetBrains Mono"/>
                        </a:rPr>
                        <a:t>    left_pos = right_pos = </a:t>
                      </a:r>
                      <a:r>
                        <a:rPr b="0" lang="en-US" sz="1000" strike="noStrike" u="none">
                          <a:solidFill>
                            <a:srgbClr val="2aacb8"/>
                          </a:solidFill>
                          <a:highlight>
                            <a:srgbClr val="000000"/>
                          </a:highlight>
                          <a:uFillTx/>
                          <a:latin typeface="JetBrains Mono"/>
                          <a:ea typeface="JetBrains Mono"/>
                        </a:rPr>
                        <a:t>0</a:t>
                      </a:r>
                      <a:br>
                        <a:rPr sz="1000"/>
                      </a:br>
                      <a:r>
                        <a:rPr b="0" lang="en-US" sz="1000" strike="noStrike" u="none">
                          <a:solidFill>
                            <a:srgbClr val="2aacb8"/>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while </a:t>
                      </a:r>
                      <a:r>
                        <a:rPr b="0" lang="en-US" sz="1000" strike="noStrike" u="none">
                          <a:solidFill>
                            <a:srgbClr val="bcbec4"/>
                          </a:solidFill>
                          <a:highlight>
                            <a:srgbClr val="000000"/>
                          </a:highlight>
                          <a:uFillTx/>
                          <a:latin typeface="JetBrains Mono"/>
                          <a:ea typeface="JetBrains Mono"/>
                        </a:rPr>
                        <a:t>left_pos &lt; </a:t>
                      </a:r>
                      <a:r>
                        <a:rPr b="0" lang="en-US" sz="1000" strike="noStrike" u="none">
                          <a:solidFill>
                            <a:srgbClr val="8888c6"/>
                          </a:solidFill>
                          <a:highlight>
                            <a:srgbClr val="000000"/>
                          </a:highlight>
                          <a:uFillTx/>
                          <a:latin typeface="JetBrains Mono"/>
                          <a:ea typeface="JetBrains Mono"/>
                        </a:rPr>
                        <a:t>len</a:t>
                      </a:r>
                      <a:r>
                        <a:rPr b="0" lang="en-US" sz="1000" strike="noStrike" u="none">
                          <a:solidFill>
                            <a:srgbClr val="bcbec4"/>
                          </a:solidFill>
                          <a:highlight>
                            <a:srgbClr val="000000"/>
                          </a:highlight>
                          <a:uFillTx/>
                          <a:latin typeface="JetBrains Mono"/>
                          <a:ea typeface="JetBrains Mono"/>
                        </a:rPr>
                        <a:t>(left_part) </a:t>
                      </a:r>
                      <a:r>
                        <a:rPr b="0" lang="en-US" sz="1000" strike="noStrike" u="none">
                          <a:solidFill>
                            <a:srgbClr val="cf8e6d"/>
                          </a:solidFill>
                          <a:highlight>
                            <a:srgbClr val="000000"/>
                          </a:highlight>
                          <a:uFillTx/>
                          <a:latin typeface="JetBrains Mono"/>
                          <a:ea typeface="JetBrains Mono"/>
                        </a:rPr>
                        <a:t>and </a:t>
                      </a:r>
                      <a:r>
                        <a:rPr b="0" lang="en-US" sz="1000" strike="noStrike" u="none">
                          <a:solidFill>
                            <a:srgbClr val="bcbec4"/>
                          </a:solidFill>
                          <a:highlight>
                            <a:srgbClr val="000000"/>
                          </a:highlight>
                          <a:uFillTx/>
                          <a:latin typeface="JetBrains Mono"/>
                          <a:ea typeface="JetBrains Mono"/>
                        </a:rPr>
                        <a:t>right_pos &lt; </a:t>
                      </a:r>
                      <a:r>
                        <a:rPr b="0" lang="en-US" sz="1000" strike="noStrike" u="none">
                          <a:solidFill>
                            <a:srgbClr val="8888c6"/>
                          </a:solidFill>
                          <a:highlight>
                            <a:srgbClr val="000000"/>
                          </a:highlight>
                          <a:uFillTx/>
                          <a:latin typeface="JetBrains Mono"/>
                          <a:ea typeface="JetBrains Mono"/>
                        </a:rPr>
                        <a:t>len</a:t>
                      </a:r>
                      <a:r>
                        <a:rPr b="0" lang="en-US" sz="1000" strike="noStrike" u="none">
                          <a:solidFill>
                            <a:srgbClr val="bcbec4"/>
                          </a:solidFill>
                          <a:highlight>
                            <a:srgbClr val="000000"/>
                          </a:highlight>
                          <a:uFillTx/>
                          <a:latin typeface="JetBrains Mono"/>
                          <a:ea typeface="JetBrains Mono"/>
                        </a:rPr>
                        <a:t>(right_part):</a:t>
                      </a:r>
                      <a:br>
                        <a:rPr sz="1000"/>
                      </a:br>
                      <a:r>
                        <a:rPr b="0" lang="en-US" sz="1000" strike="noStrike" u="none">
                          <a:solidFill>
                            <a:srgbClr val="bcbec4"/>
                          </a:solidFill>
                          <a:highlight>
                            <a:srgbClr val="000000"/>
                          </a:highlight>
                          <a:uFillTx/>
                          <a:latin typeface="JetBrains Mono"/>
                          <a:ea typeface="JetBrains Mono"/>
                        </a:rPr>
                        <a:t>        left_element = left_part[left_pos]</a:t>
                      </a:r>
                      <a:br>
                        <a:rPr sz="1000"/>
                      </a:br>
                      <a:r>
                        <a:rPr b="0" lang="en-US" sz="1000" strike="noStrike" u="none">
                          <a:solidFill>
                            <a:srgbClr val="bcbec4"/>
                          </a:solidFill>
                          <a:highlight>
                            <a:srgbClr val="000000"/>
                          </a:highlight>
                          <a:uFillTx/>
                          <a:latin typeface="JetBrains Mono"/>
                          <a:ea typeface="JetBrains Mono"/>
                        </a:rPr>
                        <a:t>        right_element = right_part[right_pos]</a:t>
                      </a:r>
                      <a:br>
                        <a:rPr sz="1000"/>
                      </a:br>
                      <a:r>
                        <a:rPr b="0" lang="en-US" sz="1000" strike="noStrike" u="none">
                          <a:solidFill>
                            <a:srgbClr val="bcbec4"/>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if </a:t>
                      </a:r>
                      <a:r>
                        <a:rPr b="0" lang="en-US" sz="1000" strike="noStrike" u="none">
                          <a:solidFill>
                            <a:srgbClr val="8888c6"/>
                          </a:solidFill>
                          <a:highlight>
                            <a:srgbClr val="000000"/>
                          </a:highlight>
                          <a:uFillTx/>
                          <a:latin typeface="JetBrains Mono"/>
                          <a:ea typeface="JetBrains Mono"/>
                        </a:rPr>
                        <a:t>isinstance</a:t>
                      </a:r>
                      <a:r>
                        <a:rPr b="0" lang="en-US" sz="1000" strike="noStrike" u="none">
                          <a:solidFill>
                            <a:srgbClr val="bcbec4"/>
                          </a:solidFill>
                          <a:highlight>
                            <a:srgbClr val="000000"/>
                          </a:highlight>
                          <a:uFillTx/>
                          <a:latin typeface="JetBrains Mono"/>
                          <a:ea typeface="JetBrains Mono"/>
                        </a:rPr>
                        <a:t>(left_element,</a:t>
                      </a:r>
                      <a:r>
                        <a:rPr b="0" lang="en-US" sz="1000" strike="noStrike" u="none">
                          <a:solidFill>
                            <a:srgbClr val="8888c6"/>
                          </a:solidFill>
                          <a:highlight>
                            <a:srgbClr val="000000"/>
                          </a:highlight>
                          <a:uFillTx/>
                          <a:latin typeface="JetBrains Mono"/>
                          <a:ea typeface="JetBrains Mono"/>
                        </a:rPr>
                        <a:t>str</a:t>
                      </a:r>
                      <a:r>
                        <a:rPr b="0" lang="en-US" sz="1000" strike="noStrike" u="none">
                          <a:solidFill>
                            <a:srgbClr val="bcbec4"/>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and </a:t>
                      </a:r>
                      <a:r>
                        <a:rPr b="0" lang="en-US" sz="1000" strike="noStrike" u="none">
                          <a:solidFill>
                            <a:srgbClr val="8888c6"/>
                          </a:solidFill>
                          <a:highlight>
                            <a:srgbClr val="000000"/>
                          </a:highlight>
                          <a:uFillTx/>
                          <a:latin typeface="JetBrains Mono"/>
                          <a:ea typeface="JetBrains Mono"/>
                        </a:rPr>
                        <a:t>isinstance</a:t>
                      </a:r>
                      <a:r>
                        <a:rPr b="0" lang="en-US" sz="1000" strike="noStrike" u="none">
                          <a:solidFill>
                            <a:srgbClr val="bcbec4"/>
                          </a:solidFill>
                          <a:highlight>
                            <a:srgbClr val="000000"/>
                          </a:highlight>
                          <a:uFillTx/>
                          <a:latin typeface="JetBrains Mono"/>
                          <a:ea typeface="JetBrains Mono"/>
                        </a:rPr>
                        <a:t>(right_element,</a:t>
                      </a:r>
                      <a:r>
                        <a:rPr b="0" lang="en-US" sz="1000" strike="noStrike" u="none">
                          <a:solidFill>
                            <a:srgbClr val="8888c6"/>
                          </a:solidFill>
                          <a:highlight>
                            <a:srgbClr val="000000"/>
                          </a:highlight>
                          <a:uFillTx/>
                          <a:latin typeface="JetBrains Mono"/>
                          <a:ea typeface="JetBrains Mono"/>
                        </a:rPr>
                        <a:t>str</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            min_len = </a:t>
                      </a:r>
                      <a:r>
                        <a:rPr b="0" lang="en-US" sz="1000" strike="noStrike" u="none">
                          <a:solidFill>
                            <a:srgbClr val="8888c6"/>
                          </a:solidFill>
                          <a:highlight>
                            <a:srgbClr val="000000"/>
                          </a:highlight>
                          <a:uFillTx/>
                          <a:latin typeface="JetBrains Mono"/>
                          <a:ea typeface="JetBrains Mono"/>
                        </a:rPr>
                        <a:t>min</a:t>
                      </a:r>
                      <a:r>
                        <a:rPr b="0" lang="en-US" sz="1000" strike="noStrike" u="none">
                          <a:solidFill>
                            <a:srgbClr val="bcbec4"/>
                          </a:solidFill>
                          <a:highlight>
                            <a:srgbClr val="000000"/>
                          </a:highlight>
                          <a:uFillTx/>
                          <a:latin typeface="JetBrains Mono"/>
                          <a:ea typeface="JetBrains Mono"/>
                        </a:rPr>
                        <a:t>(</a:t>
                      </a:r>
                      <a:r>
                        <a:rPr b="0" lang="en-US" sz="1000" strike="noStrike" u="none">
                          <a:solidFill>
                            <a:srgbClr val="8888c6"/>
                          </a:solidFill>
                          <a:highlight>
                            <a:srgbClr val="000000"/>
                          </a:highlight>
                          <a:uFillTx/>
                          <a:latin typeface="JetBrains Mono"/>
                          <a:ea typeface="JetBrains Mono"/>
                        </a:rPr>
                        <a:t>len</a:t>
                      </a:r>
                      <a:r>
                        <a:rPr b="0" lang="en-US" sz="1000" strike="noStrike" u="none">
                          <a:solidFill>
                            <a:srgbClr val="bcbec4"/>
                          </a:solidFill>
                          <a:highlight>
                            <a:srgbClr val="000000"/>
                          </a:highlight>
                          <a:uFillTx/>
                          <a:latin typeface="JetBrains Mono"/>
                          <a:ea typeface="JetBrains Mono"/>
                        </a:rPr>
                        <a:t>(left_element),</a:t>
                      </a:r>
                      <a:r>
                        <a:rPr b="0" lang="en-US" sz="1000" strike="noStrike" u="none">
                          <a:solidFill>
                            <a:srgbClr val="8888c6"/>
                          </a:solidFill>
                          <a:highlight>
                            <a:srgbClr val="000000"/>
                          </a:highlight>
                          <a:uFillTx/>
                          <a:latin typeface="JetBrains Mono"/>
                          <a:ea typeface="JetBrains Mono"/>
                        </a:rPr>
                        <a:t>len</a:t>
                      </a:r>
                      <a:r>
                        <a:rPr b="0" lang="en-US" sz="1000" strike="noStrike" u="none">
                          <a:solidFill>
                            <a:srgbClr val="bcbec4"/>
                          </a:solidFill>
                          <a:highlight>
                            <a:srgbClr val="000000"/>
                          </a:highlight>
                          <a:uFillTx/>
                          <a:latin typeface="JetBrains Mono"/>
                          <a:ea typeface="JetBrains Mono"/>
                        </a:rPr>
                        <a:t>(right_element))</a:t>
                      </a:r>
                      <a:br>
                        <a:rPr sz="1000"/>
                      </a:br>
                      <a:r>
                        <a:rPr b="0" lang="en-US" sz="1000" strike="noStrike" u="none">
                          <a:solidFill>
                            <a:srgbClr val="bcbec4"/>
                          </a:solidFill>
                          <a:highlight>
                            <a:srgbClr val="000000"/>
                          </a:highlight>
                          <a:uFillTx/>
                          <a:latin typeface="JetBrains Mono"/>
                          <a:ea typeface="JetBrains Mono"/>
                        </a:rPr>
                        <a:t>            cur_pos = </a:t>
                      </a:r>
                      <a:r>
                        <a:rPr b="0" lang="en-US" sz="1000" strike="noStrike" u="none">
                          <a:solidFill>
                            <a:srgbClr val="2aacb8"/>
                          </a:solidFill>
                          <a:highlight>
                            <a:srgbClr val="000000"/>
                          </a:highlight>
                          <a:uFillTx/>
                          <a:latin typeface="JetBrains Mono"/>
                          <a:ea typeface="JetBrains Mono"/>
                        </a:rPr>
                        <a:t>0</a:t>
                      </a:r>
                      <a:br>
                        <a:rPr sz="1000"/>
                      </a:br>
                      <a:r>
                        <a:rPr b="0" lang="en-US" sz="1000" strike="noStrike" u="none">
                          <a:solidFill>
                            <a:srgbClr val="2aacb8"/>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while </a:t>
                      </a:r>
                      <a:r>
                        <a:rPr b="0" lang="en-US" sz="1000" strike="noStrike" u="none">
                          <a:solidFill>
                            <a:srgbClr val="bcbec4"/>
                          </a:solidFill>
                          <a:highlight>
                            <a:srgbClr val="000000"/>
                          </a:highlight>
                          <a:uFillTx/>
                          <a:latin typeface="JetBrains Mono"/>
                          <a:ea typeface="JetBrains Mono"/>
                        </a:rPr>
                        <a:t>cur_pos&lt;min_len:</a:t>
                      </a:r>
                      <a:br>
                        <a:rPr sz="1000"/>
                      </a:br>
                      <a:r>
                        <a:rPr b="0" lang="en-US" sz="1000" strike="noStrike" u="none">
                          <a:solidFill>
                            <a:srgbClr val="bcbec4"/>
                          </a:solidFill>
                          <a:highlight>
                            <a:srgbClr val="000000"/>
                          </a:highlight>
                          <a:uFillTx/>
                          <a:latin typeface="JetBrains Mono"/>
                          <a:ea typeface="JetBrains Mono"/>
                        </a:rPr>
                        <a:t>                left_element_code = </a:t>
                      </a:r>
                      <a:r>
                        <a:rPr b="0" lang="en-US" sz="1000" strike="noStrike" u="none">
                          <a:solidFill>
                            <a:srgbClr val="8888c6"/>
                          </a:solidFill>
                          <a:highlight>
                            <a:srgbClr val="000000"/>
                          </a:highlight>
                          <a:uFillTx/>
                          <a:latin typeface="JetBrains Mono"/>
                          <a:ea typeface="JetBrains Mono"/>
                        </a:rPr>
                        <a:t>ord</a:t>
                      </a:r>
                      <a:r>
                        <a:rPr b="0" lang="en-US" sz="1000" strike="noStrike" u="none">
                          <a:solidFill>
                            <a:srgbClr val="bcbec4"/>
                          </a:solidFill>
                          <a:highlight>
                            <a:srgbClr val="000000"/>
                          </a:highlight>
                          <a:uFillTx/>
                          <a:latin typeface="JetBrains Mono"/>
                          <a:ea typeface="JetBrains Mono"/>
                        </a:rPr>
                        <a:t>(left_element[cur_pos])</a:t>
                      </a:r>
                      <a:br>
                        <a:rPr sz="1000"/>
                      </a:br>
                      <a:r>
                        <a:rPr b="0" lang="en-US" sz="1000" strike="noStrike" u="none">
                          <a:solidFill>
                            <a:srgbClr val="bcbec4"/>
                          </a:solidFill>
                          <a:highlight>
                            <a:srgbClr val="000000"/>
                          </a:highlight>
                          <a:uFillTx/>
                          <a:latin typeface="JetBrains Mono"/>
                          <a:ea typeface="JetBrains Mono"/>
                        </a:rPr>
                        <a:t>                right_element_code = </a:t>
                      </a:r>
                      <a:r>
                        <a:rPr b="0" lang="en-US" sz="1000" strike="noStrike" u="none">
                          <a:solidFill>
                            <a:srgbClr val="8888c6"/>
                          </a:solidFill>
                          <a:highlight>
                            <a:srgbClr val="000000"/>
                          </a:highlight>
                          <a:uFillTx/>
                          <a:latin typeface="JetBrains Mono"/>
                          <a:ea typeface="JetBrains Mono"/>
                        </a:rPr>
                        <a:t>ord</a:t>
                      </a:r>
                      <a:r>
                        <a:rPr b="0" lang="en-US" sz="1000" strike="noStrike" u="none">
                          <a:solidFill>
                            <a:srgbClr val="bcbec4"/>
                          </a:solidFill>
                          <a:highlight>
                            <a:srgbClr val="000000"/>
                          </a:highlight>
                          <a:uFillTx/>
                          <a:latin typeface="JetBrains Mono"/>
                          <a:ea typeface="JetBrains Mono"/>
                        </a:rPr>
                        <a:t>(right_element[cur_pos])</a:t>
                      </a:r>
                      <a:br>
                        <a:rPr sz="1000"/>
                      </a:br>
                      <a:r>
                        <a:rPr b="0" lang="en-US" sz="1000" strike="noStrike" u="none">
                          <a:solidFill>
                            <a:srgbClr val="bcbec4"/>
                          </a:solidFill>
                          <a:highlight>
                            <a:srgbClr val="000000"/>
                          </a:highlight>
                          <a:uFillTx/>
                          <a:latin typeface="JetBrains Mono"/>
                          <a:ea typeface="JetBrains Mono"/>
                        </a:rPr>
                        <a:t>                </a:t>
                      </a:r>
                      <a:r>
                        <a:rPr b="0" lang="en-US" sz="1000" strike="noStrike" u="none">
                          <a:solidFill>
                            <a:srgbClr val="7a7e85"/>
                          </a:solidFill>
                          <a:highlight>
                            <a:srgbClr val="000000"/>
                          </a:highlight>
                          <a:uFillTx/>
                          <a:latin typeface="JetBrains Mono"/>
                          <a:ea typeface="JetBrains Mono"/>
                        </a:rPr>
                        <a:t>#Self-explanatory</a:t>
                      </a:r>
                      <a:br>
                        <a:rPr sz="1000"/>
                      </a:br>
                      <a:r>
                        <a:rPr b="0" lang="en-US" sz="1000" strike="noStrike" u="none">
                          <a:solidFill>
                            <a:srgbClr val="7a7e85"/>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if </a:t>
                      </a:r>
                      <a:r>
                        <a:rPr b="0" lang="en-US" sz="1000" strike="noStrike" u="none">
                          <a:solidFill>
                            <a:srgbClr val="bcbec4"/>
                          </a:solidFill>
                          <a:highlight>
                            <a:srgbClr val="000000"/>
                          </a:highlight>
                          <a:uFillTx/>
                          <a:latin typeface="JetBrains Mono"/>
                          <a:ea typeface="JetBrains Mono"/>
                        </a:rPr>
                        <a:t>left_element_code &lt; right_element_code:</a:t>
                      </a:r>
                      <a:br>
                        <a:rPr sz="1000"/>
                      </a:br>
                      <a:r>
                        <a:rPr b="0" lang="en-US" sz="1000" strike="noStrike" u="none">
                          <a:solidFill>
                            <a:srgbClr val="bcbec4"/>
                          </a:solidFill>
                          <a:highlight>
                            <a:srgbClr val="000000"/>
                          </a:highlight>
                          <a:uFillTx/>
                          <a:latin typeface="JetBrains Mono"/>
                          <a:ea typeface="JetBrains Mono"/>
                        </a:rPr>
                        <a:t>                    merge_result.append(left_element)</a:t>
                      </a:r>
                      <a:br>
                        <a:rPr sz="1000"/>
                      </a:br>
                      <a:r>
                        <a:rPr b="0" lang="en-US" sz="1000" strike="noStrike" u="none">
                          <a:solidFill>
                            <a:srgbClr val="bcbec4"/>
                          </a:solidFill>
                          <a:highlight>
                            <a:srgbClr val="000000"/>
                          </a:highlight>
                          <a:uFillTx/>
                          <a:latin typeface="JetBrains Mono"/>
                          <a:ea typeface="JetBrains Mono"/>
                        </a:rPr>
                        <a:t>                    left_pos +=</a:t>
                      </a:r>
                      <a:r>
                        <a:rPr b="0" lang="en-US" sz="1000" strike="noStrike" u="none">
                          <a:solidFill>
                            <a:srgbClr val="2aacb8"/>
                          </a:solidFill>
                          <a:highlight>
                            <a:srgbClr val="000000"/>
                          </a:highlight>
                          <a:uFillTx/>
                          <a:latin typeface="JetBrains Mono"/>
                          <a:ea typeface="JetBrains Mono"/>
                        </a:rPr>
                        <a:t>1</a:t>
                      </a:r>
                      <a:endParaRPr b="0" lang="en-US" sz="1000" strike="noStrike" u="none">
                        <a:solidFill>
                          <a:srgbClr val="ffffff"/>
                        </a:solidFill>
                        <a:highlight>
                          <a:srgbClr val="000000"/>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000000"/>
                    </a:solidFill>
                  </a:tcPr>
                </a:tc>
                <a:tc>
                  <a:txBody>
                    <a:bodyPr lIns="36000" rIns="36000" tIns="36000" bIns="36000" anchor="t">
                      <a:noAutofit/>
                    </a:bodyPr>
                    <a:p>
                      <a:pPr indent="0">
                        <a:buNone/>
                      </a:pPr>
                      <a:r>
                        <a:rPr b="0" lang="en-US" sz="1000" strike="noStrike" u="none">
                          <a:solidFill>
                            <a:srgbClr val="bcbec4"/>
                          </a:solidFill>
                          <a:highlight>
                            <a:srgbClr val="000000"/>
                          </a:highlight>
                          <a:uFillTx/>
                          <a:latin typeface="Arial"/>
                        </a:rPr>
                        <a:t>    </a:t>
                      </a:r>
                      <a:r>
                        <a:rPr b="0" lang="en-US" sz="1000" strike="noStrike" u="none">
                          <a:solidFill>
                            <a:srgbClr val="cf8e6d"/>
                          </a:solidFill>
                          <a:highlight>
                            <a:srgbClr val="000000"/>
                          </a:highlight>
                          <a:uFillTx/>
                          <a:latin typeface="JetBrains Mono"/>
                          <a:ea typeface="JetBrains Mono"/>
                        </a:rPr>
                        <a:t>break</a:t>
                      </a:r>
                      <a:br>
                        <a:rPr sz="1000"/>
                      </a:br>
                      <a:r>
                        <a:rPr b="0" lang="en-US" sz="1000" strike="noStrike" u="none">
                          <a:solidFill>
                            <a:srgbClr val="cf8e6d"/>
                          </a:solidFill>
                          <a:highlight>
                            <a:srgbClr val="000000"/>
                          </a:highlight>
                          <a:uFillTx/>
                          <a:latin typeface="JetBrains Mono"/>
                          <a:ea typeface="JetBrains Mono"/>
                        </a:rPr>
                        <a:t>elif </a:t>
                      </a:r>
                      <a:r>
                        <a:rPr b="0" lang="en-US" sz="1000" strike="noStrike" u="none">
                          <a:solidFill>
                            <a:srgbClr val="bcbec4"/>
                          </a:solidFill>
                          <a:highlight>
                            <a:srgbClr val="000000"/>
                          </a:highlight>
                          <a:uFillTx/>
                          <a:latin typeface="JetBrains Mono"/>
                          <a:ea typeface="JetBrains Mono"/>
                        </a:rPr>
                        <a:t>left_element_code == right_element_code:</a:t>
                      </a:r>
                      <a:br>
                        <a:rPr sz="1000"/>
                      </a:br>
                      <a:r>
                        <a:rPr b="0" lang="en-US" sz="1000" strike="noStrike" u="none">
                          <a:solidFill>
                            <a:srgbClr val="bcbec4"/>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if </a:t>
                      </a:r>
                      <a:r>
                        <a:rPr b="0" lang="en-US" sz="1000" strike="noStrike" u="none">
                          <a:solidFill>
                            <a:srgbClr val="bcbec4"/>
                          </a:solidFill>
                          <a:highlight>
                            <a:srgbClr val="000000"/>
                          </a:highlight>
                          <a:uFillTx/>
                          <a:latin typeface="JetBrains Mono"/>
                          <a:ea typeface="JetBrains Mono"/>
                        </a:rPr>
                        <a:t>cur_pos&lt;min_len-</a:t>
                      </a:r>
                      <a:r>
                        <a:rPr b="0" lang="en-US" sz="1000" strike="noStrike" u="none">
                          <a:solidFill>
                            <a:srgbClr val="2aacb8"/>
                          </a:solidFill>
                          <a:highlight>
                            <a:srgbClr val="000000"/>
                          </a:highlight>
                          <a:uFillTx/>
                          <a:latin typeface="JetBrains Mono"/>
                          <a:ea typeface="JetBrains Mono"/>
                        </a:rPr>
                        <a:t>1</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        cur_pos +=</a:t>
                      </a:r>
                      <a:r>
                        <a:rPr b="0" lang="en-US" sz="1000" strike="noStrike" u="none">
                          <a:solidFill>
                            <a:srgbClr val="2aacb8"/>
                          </a:solidFill>
                          <a:highlight>
                            <a:srgbClr val="000000"/>
                          </a:highlight>
                          <a:uFillTx/>
                          <a:latin typeface="JetBrains Mono"/>
                          <a:ea typeface="JetBrains Mono"/>
                        </a:rPr>
                        <a:t>1</a:t>
                      </a:r>
                      <a:br>
                        <a:rPr sz="1000"/>
                      </a:br>
                      <a:r>
                        <a:rPr b="0" lang="en-US" sz="1000" strike="noStrike" u="none">
                          <a:solidFill>
                            <a:srgbClr val="2aacb8"/>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else</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if </a:t>
                      </a:r>
                      <a:r>
                        <a:rPr b="0" lang="en-US" sz="1000" strike="noStrike" u="none">
                          <a:solidFill>
                            <a:srgbClr val="bcbec4"/>
                          </a:solidFill>
                          <a:highlight>
                            <a:srgbClr val="000000"/>
                          </a:highlight>
                          <a:uFillTx/>
                          <a:latin typeface="JetBrains Mono"/>
                          <a:ea typeface="JetBrains Mono"/>
                        </a:rPr>
                        <a:t>min_len == </a:t>
                      </a:r>
                      <a:r>
                        <a:rPr b="0" lang="en-US" sz="1000" strike="noStrike" u="none">
                          <a:solidFill>
                            <a:srgbClr val="8888c6"/>
                          </a:solidFill>
                          <a:highlight>
                            <a:srgbClr val="000000"/>
                          </a:highlight>
                          <a:uFillTx/>
                          <a:latin typeface="JetBrains Mono"/>
                          <a:ea typeface="JetBrains Mono"/>
                        </a:rPr>
                        <a:t>len</a:t>
                      </a:r>
                      <a:r>
                        <a:rPr b="0" lang="en-US" sz="1000" strike="noStrike" u="none">
                          <a:solidFill>
                            <a:srgbClr val="bcbec4"/>
                          </a:solidFill>
                          <a:highlight>
                            <a:srgbClr val="000000"/>
                          </a:highlight>
                          <a:uFillTx/>
                          <a:latin typeface="JetBrains Mono"/>
                          <a:ea typeface="JetBrains Mono"/>
                        </a:rPr>
                        <a:t>(left_element):</a:t>
                      </a:r>
                      <a:br>
                        <a:rPr sz="1000"/>
                      </a:br>
                      <a:r>
                        <a:rPr b="0" lang="en-US" sz="1000" strike="noStrike" u="none">
                          <a:solidFill>
                            <a:srgbClr val="bcbec4"/>
                          </a:solidFill>
                          <a:highlight>
                            <a:srgbClr val="000000"/>
                          </a:highlight>
                          <a:uFillTx/>
                          <a:latin typeface="JetBrains Mono"/>
                          <a:ea typeface="JetBrains Mono"/>
                        </a:rPr>
                        <a:t>            merge_result.append(left_element)</a:t>
                      </a:r>
                      <a:br>
                        <a:rPr sz="1000"/>
                      </a:br>
                      <a:r>
                        <a:rPr b="0" lang="en-US" sz="1000" strike="noStrike" u="none">
                          <a:solidFill>
                            <a:srgbClr val="bcbec4"/>
                          </a:solidFill>
                          <a:highlight>
                            <a:srgbClr val="000000"/>
                          </a:highlight>
                          <a:uFillTx/>
                          <a:latin typeface="JetBrains Mono"/>
                          <a:ea typeface="JetBrains Mono"/>
                        </a:rPr>
                        <a:t>            left_pos +=</a:t>
                      </a:r>
                      <a:r>
                        <a:rPr b="0" lang="en-US" sz="1000" strike="noStrike" u="none">
                          <a:solidFill>
                            <a:srgbClr val="2aacb8"/>
                          </a:solidFill>
                          <a:highlight>
                            <a:srgbClr val="000000"/>
                          </a:highlight>
                          <a:uFillTx/>
                          <a:latin typeface="JetBrains Mono"/>
                          <a:ea typeface="JetBrains Mono"/>
                        </a:rPr>
                        <a:t>1</a:t>
                      </a:r>
                      <a:br>
                        <a:rPr sz="1000"/>
                      </a:br>
                      <a:r>
                        <a:rPr b="0" lang="en-US" sz="1000" strike="noStrike" u="none">
                          <a:solidFill>
                            <a:srgbClr val="2aacb8"/>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break</a:t>
                      </a:r>
                      <a:br>
                        <a:rPr sz="1000"/>
                      </a:br>
                      <a:r>
                        <a:rPr b="0" lang="en-US" sz="1000" strike="noStrike" u="none">
                          <a:solidFill>
                            <a:srgbClr val="cf8e6d"/>
                          </a:solidFill>
                          <a:highlight>
                            <a:srgbClr val="000000"/>
                          </a:highlight>
                          <a:uFillTx/>
                          <a:latin typeface="JetBrains Mono"/>
                          <a:ea typeface="JetBrains Mono"/>
                        </a:rPr>
                        <a:t>        else</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            merge_result.append(right_element)</a:t>
                      </a:r>
                      <a:br>
                        <a:rPr sz="1000"/>
                      </a:br>
                      <a:r>
                        <a:rPr b="0" lang="en-US" sz="1000" strike="noStrike" u="none">
                          <a:solidFill>
                            <a:srgbClr val="bcbec4"/>
                          </a:solidFill>
                          <a:highlight>
                            <a:srgbClr val="000000"/>
                          </a:highlight>
                          <a:uFillTx/>
                          <a:latin typeface="JetBrains Mono"/>
                          <a:ea typeface="JetBrains Mono"/>
                        </a:rPr>
                        <a:t>            right_pos +=</a:t>
                      </a:r>
                      <a:r>
                        <a:rPr b="0" lang="en-US" sz="1000" strike="noStrike" u="none">
                          <a:solidFill>
                            <a:srgbClr val="2aacb8"/>
                          </a:solidFill>
                          <a:highlight>
                            <a:srgbClr val="000000"/>
                          </a:highlight>
                          <a:uFillTx/>
                          <a:latin typeface="JetBrains Mono"/>
                          <a:ea typeface="JetBrains Mono"/>
                        </a:rPr>
                        <a:t>1</a:t>
                      </a:r>
                      <a:br>
                        <a:rPr sz="1000"/>
                      </a:br>
                      <a:r>
                        <a:rPr b="0" lang="en-US" sz="1000" strike="noStrike" u="none">
                          <a:solidFill>
                            <a:srgbClr val="2aacb8"/>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break</a:t>
                      </a:r>
                      <a:br>
                        <a:rPr sz="1000"/>
                      </a:br>
                      <a:r>
                        <a:rPr b="0" lang="en-US" sz="1000" strike="noStrike" u="none">
                          <a:solidFill>
                            <a:srgbClr val="cf8e6d"/>
                          </a:solidFill>
                          <a:highlight>
                            <a:srgbClr val="000000"/>
                          </a:highlight>
                          <a:uFillTx/>
                          <a:latin typeface="JetBrains Mono"/>
                          <a:ea typeface="JetBrains Mono"/>
                        </a:rPr>
                        <a:t>else</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    merge_result.append(right_element)</a:t>
                      </a:r>
                      <a:br>
                        <a:rPr sz="1000"/>
                      </a:br>
                      <a:r>
                        <a:rPr b="0" lang="en-US" sz="1000" strike="noStrike" u="none">
                          <a:solidFill>
                            <a:srgbClr val="bcbec4"/>
                          </a:solidFill>
                          <a:highlight>
                            <a:srgbClr val="000000"/>
                          </a:highlight>
                          <a:uFillTx/>
                          <a:latin typeface="JetBrains Mono"/>
                          <a:ea typeface="JetBrains Mono"/>
                        </a:rPr>
                        <a:t>    right_pos +=</a:t>
                      </a:r>
                      <a:r>
                        <a:rPr b="0" lang="en-US" sz="1000" strike="noStrike" u="none">
                          <a:solidFill>
                            <a:srgbClr val="2aacb8"/>
                          </a:solidFill>
                          <a:highlight>
                            <a:srgbClr val="000000"/>
                          </a:highlight>
                          <a:uFillTx/>
                          <a:latin typeface="JetBrains Mono"/>
                          <a:ea typeface="JetBrains Mono"/>
                        </a:rPr>
                        <a:t>1</a:t>
                      </a:r>
                      <a:br>
                        <a:rPr sz="1000"/>
                      </a:br>
                      <a:r>
                        <a:rPr b="0" lang="en-US" sz="1000" strike="noStrike" u="none">
                          <a:solidFill>
                            <a:srgbClr val="2aacb8"/>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break</a:t>
                      </a:r>
                      <a:endParaRPr b="0" lang="en-US" sz="1000" strike="noStrike" u="none">
                        <a:solidFill>
                          <a:srgbClr val="ffffff"/>
                        </a:solidFill>
                        <a:highlight>
                          <a:srgbClr val="000000"/>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000000"/>
                    </a:solidFill>
                  </a:tcPr>
                </a:tc>
                <a:tc>
                  <a:txBody>
                    <a:bodyPr lIns="36000" rIns="36000" tIns="36000" bIns="36000" anchor="t">
                      <a:noAutofit/>
                    </a:bodyPr>
                    <a:p>
                      <a:pPr indent="0">
                        <a:buNone/>
                      </a:pPr>
                      <a:r>
                        <a:rPr b="0" lang="en-US" sz="1000" strike="noStrike" u="none">
                          <a:solidFill>
                            <a:srgbClr val="bcbec4"/>
                          </a:solidFill>
                          <a:highlight>
                            <a:srgbClr val="000000"/>
                          </a:highlight>
                          <a:uFillTx/>
                          <a:latin typeface="Arial"/>
                        </a:rPr>
                        <a:t>    </a:t>
                      </a:r>
                      <a:r>
                        <a:rPr b="0" lang="en-US" sz="1000" strike="noStrike" u="none">
                          <a:solidFill>
                            <a:srgbClr val="cf8e6d"/>
                          </a:solidFill>
                          <a:highlight>
                            <a:srgbClr val="000000"/>
                          </a:highlight>
                          <a:uFillTx/>
                          <a:latin typeface="JetBrains Mono"/>
                          <a:ea typeface="JetBrains Mono"/>
                        </a:rPr>
                        <a:t>elif </a:t>
                      </a:r>
                      <a:r>
                        <a:rPr b="0" lang="en-US" sz="1000" strike="noStrike" u="none">
                          <a:solidFill>
                            <a:srgbClr val="8888c6"/>
                          </a:solidFill>
                          <a:highlight>
                            <a:srgbClr val="000000"/>
                          </a:highlight>
                          <a:uFillTx/>
                          <a:latin typeface="JetBrains Mono"/>
                          <a:ea typeface="JetBrains Mono"/>
                        </a:rPr>
                        <a:t>isinstance</a:t>
                      </a:r>
                      <a:r>
                        <a:rPr b="0" lang="en-US" sz="1000" strike="noStrike" u="none">
                          <a:solidFill>
                            <a:srgbClr val="bcbec4"/>
                          </a:solidFill>
                          <a:highlight>
                            <a:srgbClr val="000000"/>
                          </a:highlight>
                          <a:uFillTx/>
                          <a:latin typeface="JetBrains Mono"/>
                          <a:ea typeface="JetBrains Mono"/>
                        </a:rPr>
                        <a:t>(left_element,</a:t>
                      </a:r>
                      <a:r>
                        <a:rPr b="0" lang="en-US" sz="1000" strike="noStrike" u="none">
                          <a:solidFill>
                            <a:srgbClr val="8888c6"/>
                          </a:solidFill>
                          <a:highlight>
                            <a:srgbClr val="000000"/>
                          </a:highlight>
                          <a:uFillTx/>
                          <a:latin typeface="JetBrains Mono"/>
                          <a:ea typeface="JetBrains Mono"/>
                        </a:rPr>
                        <a:t>int</a:t>
                      </a:r>
                      <a:r>
                        <a:rPr b="0" lang="en-US" sz="1000" strike="noStrike" u="none">
                          <a:solidFill>
                            <a:srgbClr val="bcbec4"/>
                          </a:solidFill>
                          <a:highlight>
                            <a:srgbClr val="000000"/>
                          </a:highlight>
                          <a:uFillTx/>
                          <a:latin typeface="JetBrains Mono"/>
                          <a:ea typeface="JetBrains Mono"/>
                        </a:rPr>
                        <a:t>|</a:t>
                      </a:r>
                      <a:r>
                        <a:rPr b="0" lang="en-US" sz="1000" strike="noStrike" u="none">
                          <a:solidFill>
                            <a:srgbClr val="8888c6"/>
                          </a:solidFill>
                          <a:highlight>
                            <a:srgbClr val="000000"/>
                          </a:highlight>
                          <a:uFillTx/>
                          <a:latin typeface="JetBrains Mono"/>
                          <a:ea typeface="JetBrains Mono"/>
                        </a:rPr>
                        <a:t>float</a:t>
                      </a:r>
                      <a:r>
                        <a:rPr b="0" lang="en-US" sz="1000" strike="noStrike" u="none">
                          <a:solidFill>
                            <a:srgbClr val="bcbec4"/>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and </a:t>
                      </a:r>
                      <a:r>
                        <a:rPr b="0" lang="en-US" sz="1000" strike="noStrike" u="none">
                          <a:solidFill>
                            <a:srgbClr val="8888c6"/>
                          </a:solidFill>
                          <a:highlight>
                            <a:srgbClr val="000000"/>
                          </a:highlight>
                          <a:uFillTx/>
                          <a:latin typeface="JetBrains Mono"/>
                          <a:ea typeface="JetBrains Mono"/>
                        </a:rPr>
                        <a:t>isinstance</a:t>
                      </a:r>
                      <a:r>
                        <a:rPr b="0" lang="en-US" sz="1000" strike="noStrike" u="none">
                          <a:solidFill>
                            <a:srgbClr val="bcbec4"/>
                          </a:solidFill>
                          <a:highlight>
                            <a:srgbClr val="000000"/>
                          </a:highlight>
                          <a:uFillTx/>
                          <a:latin typeface="JetBrains Mono"/>
                          <a:ea typeface="JetBrains Mono"/>
                        </a:rPr>
                        <a:t>(right_element,</a:t>
                      </a:r>
                      <a:r>
                        <a:rPr b="0" lang="en-US" sz="1000" strike="noStrike" u="none">
                          <a:solidFill>
                            <a:srgbClr val="8888c6"/>
                          </a:solidFill>
                          <a:highlight>
                            <a:srgbClr val="000000"/>
                          </a:highlight>
                          <a:uFillTx/>
                          <a:latin typeface="JetBrains Mono"/>
                          <a:ea typeface="JetBrains Mono"/>
                        </a:rPr>
                        <a:t>int</a:t>
                      </a:r>
                      <a:r>
                        <a:rPr b="0" lang="en-US" sz="1000" strike="noStrike" u="none">
                          <a:solidFill>
                            <a:srgbClr val="bcbec4"/>
                          </a:solidFill>
                          <a:highlight>
                            <a:srgbClr val="000000"/>
                          </a:highlight>
                          <a:uFillTx/>
                          <a:latin typeface="JetBrains Mono"/>
                          <a:ea typeface="JetBrains Mono"/>
                        </a:rPr>
                        <a:t>|</a:t>
                      </a:r>
                      <a:r>
                        <a:rPr b="0" lang="en-US" sz="1000" strike="noStrike" u="none">
                          <a:solidFill>
                            <a:srgbClr val="8888c6"/>
                          </a:solidFill>
                          <a:highlight>
                            <a:srgbClr val="000000"/>
                          </a:highlight>
                          <a:uFillTx/>
                          <a:latin typeface="JetBrains Mono"/>
                          <a:ea typeface="JetBrains Mono"/>
                        </a:rPr>
                        <a:t>float</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if </a:t>
                      </a:r>
                      <a:r>
                        <a:rPr b="0" lang="en-US" sz="1000" strike="noStrike" u="none">
                          <a:solidFill>
                            <a:srgbClr val="bcbec4"/>
                          </a:solidFill>
                          <a:highlight>
                            <a:srgbClr val="000000"/>
                          </a:highlight>
                          <a:uFillTx/>
                          <a:latin typeface="JetBrains Mono"/>
                          <a:ea typeface="JetBrains Mono"/>
                        </a:rPr>
                        <a:t>left_part[left_pos] &lt; right_part[right_pos]:</a:t>
                      </a:r>
                      <a:br>
                        <a:rPr sz="1000"/>
                      </a:br>
                      <a:r>
                        <a:rPr b="0" lang="en-US" sz="1000" strike="noStrike" u="none">
                          <a:solidFill>
                            <a:srgbClr val="bcbec4"/>
                          </a:solidFill>
                          <a:highlight>
                            <a:srgbClr val="000000"/>
                          </a:highlight>
                          <a:uFillTx/>
                          <a:latin typeface="JetBrains Mono"/>
                          <a:ea typeface="JetBrains Mono"/>
                        </a:rPr>
                        <a:t>            merge_result.append(left_part[left_pos])</a:t>
                      </a:r>
                      <a:br>
                        <a:rPr sz="1000"/>
                      </a:br>
                      <a:r>
                        <a:rPr b="0" lang="en-US" sz="1000" strike="noStrike" u="none">
                          <a:solidFill>
                            <a:srgbClr val="bcbec4"/>
                          </a:solidFill>
                          <a:highlight>
                            <a:srgbClr val="000000"/>
                          </a:highlight>
                          <a:uFillTx/>
                          <a:latin typeface="JetBrains Mono"/>
                          <a:ea typeface="JetBrains Mono"/>
                        </a:rPr>
                        <a:t>            left_pos += </a:t>
                      </a:r>
                      <a:r>
                        <a:rPr b="0" lang="en-US" sz="1000" strike="noStrike" u="none">
                          <a:solidFill>
                            <a:srgbClr val="2aacb8"/>
                          </a:solidFill>
                          <a:highlight>
                            <a:srgbClr val="000000"/>
                          </a:highlight>
                          <a:uFillTx/>
                          <a:latin typeface="JetBrains Mono"/>
                          <a:ea typeface="JetBrains Mono"/>
                        </a:rPr>
                        <a:t>1</a:t>
                      </a:r>
                      <a:br>
                        <a:rPr sz="1000"/>
                      </a:br>
                      <a:r>
                        <a:rPr b="0" lang="en-US" sz="1000" strike="noStrike" u="none">
                          <a:solidFill>
                            <a:srgbClr val="2aacb8"/>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else</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            merge_result.append(right_part[right_pos])</a:t>
                      </a:r>
                      <a:br>
                        <a:rPr sz="1000"/>
                      </a:br>
                      <a:r>
                        <a:rPr b="0" lang="en-US" sz="1000" strike="noStrike" u="none">
                          <a:solidFill>
                            <a:srgbClr val="bcbec4"/>
                          </a:solidFill>
                          <a:highlight>
                            <a:srgbClr val="000000"/>
                          </a:highlight>
                          <a:uFillTx/>
                          <a:latin typeface="JetBrains Mono"/>
                          <a:ea typeface="JetBrains Mono"/>
                        </a:rPr>
                        <a:t>            right_pos += </a:t>
                      </a:r>
                      <a:r>
                        <a:rPr b="0" lang="en-US" sz="1000" strike="noStrike" u="none">
                          <a:solidFill>
                            <a:srgbClr val="2aacb8"/>
                          </a:solidFill>
                          <a:highlight>
                            <a:srgbClr val="000000"/>
                          </a:highlight>
                          <a:uFillTx/>
                          <a:latin typeface="JetBrains Mono"/>
                          <a:ea typeface="JetBrains Mono"/>
                        </a:rPr>
                        <a:t>1</a:t>
                      </a:r>
                      <a:br>
                        <a:rPr sz="1000"/>
                      </a:br>
                      <a:r>
                        <a:rPr b="0" lang="en-US" sz="1000" strike="noStrike" u="none">
                          <a:solidFill>
                            <a:srgbClr val="2aacb8"/>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else</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        </a:t>
                      </a:r>
                      <a:r>
                        <a:rPr b="0" lang="en-US" sz="1000" strike="noStrike" u="none">
                          <a:solidFill>
                            <a:srgbClr val="cf8e6d"/>
                          </a:solidFill>
                          <a:highlight>
                            <a:srgbClr val="000000"/>
                          </a:highlight>
                          <a:uFillTx/>
                          <a:latin typeface="JetBrains Mono"/>
                          <a:ea typeface="JetBrains Mono"/>
                        </a:rPr>
                        <a:t>raise </a:t>
                      </a:r>
                      <a:r>
                        <a:rPr b="0" lang="en-US" sz="1000" strike="noStrike" u="none">
                          <a:solidFill>
                            <a:srgbClr val="8888c6"/>
                          </a:solidFill>
                          <a:highlight>
                            <a:srgbClr val="000000"/>
                          </a:highlight>
                          <a:uFillTx/>
                          <a:latin typeface="JetBrains Mono"/>
                          <a:ea typeface="JetBrains Mono"/>
                        </a:rPr>
                        <a:t>TypeError</a:t>
                      </a:r>
                      <a:r>
                        <a:rPr b="0" lang="en-US" sz="1000" strike="noStrike" u="none">
                          <a:solidFill>
                            <a:srgbClr val="bcbec4"/>
                          </a:solidFill>
                          <a:highlight>
                            <a:srgbClr val="000000"/>
                          </a:highlight>
                          <a:uFillTx/>
                          <a:latin typeface="JetBrains Mono"/>
                          <a:ea typeface="JetBrains Mono"/>
                        </a:rPr>
                        <a:t>(</a:t>
                      </a:r>
                      <a:r>
                        <a:rPr b="0" lang="en-US" sz="1000" strike="noStrike" u="none">
                          <a:solidFill>
                            <a:srgbClr val="6aab73"/>
                          </a:solidFill>
                          <a:highlight>
                            <a:srgbClr val="000000"/>
                          </a:highlight>
                          <a:uFillTx/>
                          <a:latin typeface="JetBrains Mono"/>
                          <a:ea typeface="JetBrains Mono"/>
                        </a:rPr>
                        <a:t>"Types of list elements do not support sorting in such a way!"</a:t>
                      </a:r>
                      <a:r>
                        <a:rPr b="0" lang="en-US" sz="1000" strike="noStrike" u="none">
                          <a:solidFill>
                            <a:srgbClr val="bcbec4"/>
                          </a:solidFill>
                          <a:highlight>
                            <a:srgbClr val="000000"/>
                          </a:highlight>
                          <a:uFillTx/>
                          <a:latin typeface="JetBrains Mono"/>
                          <a:ea typeface="JetBrains Mono"/>
                        </a:rPr>
                        <a:t>)</a:t>
                      </a:r>
                      <a:br>
                        <a:rPr sz="1000"/>
                      </a:br>
                      <a:r>
                        <a:rPr b="0" lang="en-US" sz="1000" strike="noStrike" u="none">
                          <a:solidFill>
                            <a:srgbClr val="bcbec4"/>
                          </a:solidFill>
                          <a:highlight>
                            <a:srgbClr val="000000"/>
                          </a:highlight>
                          <a:uFillTx/>
                          <a:latin typeface="JetBrains Mono"/>
                          <a:ea typeface="JetBrains Mono"/>
                        </a:rPr>
                        <a:t>merge_result.extend(left_part[left_pos:])</a:t>
                      </a:r>
                      <a:br>
                        <a:rPr sz="1000"/>
                      </a:br>
                      <a:r>
                        <a:rPr b="0" lang="en-US" sz="1000" strike="noStrike" u="none">
                          <a:solidFill>
                            <a:srgbClr val="bcbec4"/>
                          </a:solidFill>
                          <a:highlight>
                            <a:srgbClr val="000000"/>
                          </a:highlight>
                          <a:uFillTx/>
                          <a:latin typeface="JetBrains Mono"/>
                          <a:ea typeface="JetBrains Mono"/>
                        </a:rPr>
                        <a:t>merge_result.extend(right_part[right_pos:])</a:t>
                      </a:r>
                      <a:br>
                        <a:rPr sz="1000"/>
                      </a:br>
                      <a:br>
                        <a:rPr sz="1000"/>
                      </a:br>
                      <a:r>
                        <a:rPr b="0" lang="en-US" sz="1000" strike="noStrike" u="none">
                          <a:solidFill>
                            <a:srgbClr val="cf8e6d"/>
                          </a:solidFill>
                          <a:highlight>
                            <a:srgbClr val="000000"/>
                          </a:highlight>
                          <a:uFillTx/>
                          <a:latin typeface="JetBrains Mono"/>
                          <a:ea typeface="JetBrains Mono"/>
                        </a:rPr>
                        <a:t>return </a:t>
                      </a:r>
                      <a:r>
                        <a:rPr b="0" lang="en-US" sz="1000" strike="noStrike" u="none">
                          <a:solidFill>
                            <a:srgbClr val="bcbec4"/>
                          </a:solidFill>
                          <a:highlight>
                            <a:srgbClr val="000000"/>
                          </a:highlight>
                          <a:uFillTx/>
                          <a:latin typeface="JetBrains Mono"/>
                          <a:ea typeface="JetBrains Mono"/>
                        </a:rPr>
                        <a:t>merge_result</a:t>
                      </a:r>
                      <a:endParaRPr b="0" lang="en-US" sz="1000" strike="noStrike" u="none">
                        <a:solidFill>
                          <a:srgbClr val="ffffff"/>
                        </a:solidFill>
                        <a:highlight>
                          <a:srgbClr val="000000"/>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solidFill>
                      <a:srgbClr val="000000"/>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Enter  merge_sort function</a:t>
            </a:r>
            <a:endParaRPr b="0" lang="en-US" sz="4400" strike="noStrike" u="none">
              <a:solidFill>
                <a:srgbClr val="000000"/>
              </a:solidFill>
              <a:uFillTx/>
              <a:latin typeface="Arial"/>
            </a:endParaRPr>
          </a:p>
        </p:txBody>
      </p:sp>
      <p:sp>
        <p:nvSpPr>
          <p:cNvPr id="1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ea typeface="Microsoft YaHei"/>
              </a:rPr>
              <a:t>Initially the whole list </a:t>
            </a:r>
            <a:r>
              <a:rPr b="0" lang="en-US" sz="1400" strike="noStrike" u="none">
                <a:solidFill>
                  <a:srgbClr val="000000"/>
                </a:solidFill>
                <a:uFillTx/>
                <a:latin typeface="Arial"/>
              </a:rPr>
              <a:t>[ 10 , -5 , 1 ] is passed as argument</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Check the length ( 3 ) so go to the else block</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Calculate the floor of the division by two to get the middle</a:t>
            </a:r>
            <a:br>
              <a:rPr sz="1400"/>
            </a:br>
            <a:r>
              <a:rPr b="0" lang="en-US" sz="1400" strike="noStrike" u="none">
                <a:solidFill>
                  <a:srgbClr val="000000"/>
                </a:solidFill>
                <a:uFillTx/>
                <a:latin typeface="Arial"/>
              </a:rPr>
              <a:t>of the list ( 3 // 2 = 1 )</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Split the list into left and right part</a:t>
            </a:r>
            <a:br>
              <a:rPr sz="1400"/>
            </a:br>
            <a:r>
              <a:rPr b="0" lang="en-US" sz="1400" strike="noStrike" u="none">
                <a:solidFill>
                  <a:srgbClr val="000000"/>
                </a:solidFill>
                <a:uFillTx/>
                <a:latin typeface="Arial"/>
              </a:rPr>
              <a:t>left_part [ 10 ] , right_part [ -5 , 1 ]</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Enter the recursion #1 for sorting the left and right parts.</a:t>
            </a:r>
            <a:br>
              <a:rPr sz="1400"/>
            </a:br>
            <a:r>
              <a:rPr b="0" lang="en-US" sz="1400" strike="noStrike" u="none">
                <a:solidFill>
                  <a:srgbClr val="000000"/>
                </a:solidFill>
                <a:uFillTx/>
                <a:latin typeface="Arial"/>
              </a:rPr>
              <a:t>In this case the left part, having only one element is </a:t>
            </a:r>
            <a:br>
              <a:rPr sz="1400"/>
            </a:br>
            <a:r>
              <a:rPr b="0" lang="en-US" sz="1400" strike="noStrike" u="none">
                <a:solidFill>
                  <a:srgbClr val="000000"/>
                </a:solidFill>
                <a:uFillTx/>
                <a:latin typeface="Arial"/>
              </a:rPr>
              <a:t>considered to be already sorted.</a:t>
            </a:r>
            <a:endParaRPr b="0" lang="en-US" sz="1400" strike="noStrike" u="none">
              <a:solidFill>
                <a:srgbClr val="000000"/>
              </a:solidFill>
              <a:uFillTx/>
              <a:latin typeface="Arial"/>
            </a:endParaRPr>
          </a:p>
        </p:txBody>
      </p:sp>
      <p:pic>
        <p:nvPicPr>
          <p:cNvPr id="13" name="" descr=""/>
          <p:cNvPicPr/>
          <p:nvPr/>
        </p:nvPicPr>
        <p:blipFill>
          <a:blip r:embed="rId1"/>
          <a:stretch/>
        </p:blipFill>
        <p:spPr>
          <a:xfrm>
            <a:off x="5486400" y="1326600"/>
            <a:ext cx="4389120" cy="239580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trike="noStrike" u="none">
                <a:solidFill>
                  <a:srgbClr val="000000"/>
                </a:solidFill>
                <a:uFillTx/>
                <a:latin typeface="Arial"/>
              </a:rPr>
              <a:t>Entering the recursion for left_part # 1</a:t>
            </a:r>
            <a:endParaRPr b="0" lang="en-US" sz="4000" strike="noStrike" u="none">
              <a:solidFill>
                <a:srgbClr val="000000"/>
              </a:solidFill>
              <a:uFillTx/>
              <a:latin typeface="Arial"/>
            </a:endParaRPr>
          </a:p>
        </p:txBody>
      </p:sp>
      <p:sp>
        <p:nvSpPr>
          <p:cNvPr id="1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argument passed to the function is the list [10]</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if block will check the length and since it’s 1 will </a:t>
            </a:r>
            <a:br>
              <a:rPr sz="1400"/>
            </a:br>
            <a:r>
              <a:rPr b="0" lang="en-US" sz="1400" strike="noStrike" u="none">
                <a:solidFill>
                  <a:srgbClr val="000000"/>
                </a:solidFill>
                <a:uFillTx/>
                <a:latin typeface="Arial"/>
              </a:rPr>
              <a:t>return the list [10] which is considered to be already</a:t>
            </a:r>
            <a:br>
              <a:rPr sz="1400"/>
            </a:br>
            <a:r>
              <a:rPr b="0" lang="en-US" sz="1400" strike="noStrike" u="none">
                <a:solidFill>
                  <a:srgbClr val="000000"/>
                </a:solidFill>
                <a:uFillTx/>
                <a:latin typeface="Arial"/>
              </a:rPr>
              <a:t>sorted, as it has only one element.</a:t>
            </a:r>
            <a:endParaRPr b="0" lang="en-US" sz="1400" strike="noStrike" u="none">
              <a:solidFill>
                <a:srgbClr val="000000"/>
              </a:solidFill>
              <a:uFillTx/>
              <a:latin typeface="Arial"/>
            </a:endParaRPr>
          </a:p>
          <a:p>
            <a:pPr marL="432000" indent="0">
              <a:spcBef>
                <a:spcPts val="1417"/>
              </a:spcBef>
              <a:buNone/>
            </a:pPr>
            <a:endParaRPr b="0" lang="en-US" sz="1400" strike="noStrike" u="none">
              <a:solidFill>
                <a:srgbClr val="000000"/>
              </a:solidFill>
              <a:uFillTx/>
              <a:latin typeface="Arial"/>
            </a:endParaRPr>
          </a:p>
        </p:txBody>
      </p:sp>
      <p:pic>
        <p:nvPicPr>
          <p:cNvPr id="16" name="" descr=""/>
          <p:cNvPicPr/>
          <p:nvPr/>
        </p:nvPicPr>
        <p:blipFill>
          <a:blip r:embed="rId1"/>
          <a:stretch/>
        </p:blipFill>
        <p:spPr>
          <a:xfrm>
            <a:off x="5486400" y="1326960"/>
            <a:ext cx="4389120" cy="239580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trike="noStrike" u="none">
                <a:solidFill>
                  <a:srgbClr val="000000"/>
                </a:solidFill>
                <a:uFillTx/>
                <a:latin typeface="Arial"/>
              </a:rPr>
              <a:t>Entering the recursion for right_part #1</a:t>
            </a:r>
            <a:endParaRPr b="0" lang="en-US" sz="4000" strike="noStrike" u="none">
              <a:solidFill>
                <a:srgbClr val="000000"/>
              </a:solidFill>
              <a:uFillTx/>
              <a:latin typeface="Arial"/>
            </a:endParaRPr>
          </a:p>
        </p:txBody>
      </p:sp>
      <p:sp>
        <p:nvSpPr>
          <p:cNvPr id="1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argument passed to the function is the list [-5 , 1]</a:t>
            </a:r>
            <a:br>
              <a:rPr sz="1400"/>
            </a:br>
            <a:r>
              <a:rPr b="0" lang="en-US" sz="1400" strike="noStrike" u="none">
                <a:solidFill>
                  <a:srgbClr val="000000"/>
                </a:solidFill>
                <a:uFillTx/>
                <a:latin typeface="Arial"/>
              </a:rPr>
              <a:t>which contains two elements and the if block will check</a:t>
            </a:r>
            <a:br>
              <a:rPr sz="1400"/>
            </a:br>
            <a:r>
              <a:rPr b="0" lang="en-US" sz="1400" strike="noStrike" u="none">
                <a:solidFill>
                  <a:srgbClr val="000000"/>
                </a:solidFill>
                <a:uFillTx/>
                <a:latin typeface="Arial"/>
              </a:rPr>
              <a:t>the length and go to the else block</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Again the middle of the list will be calculated as 2 // 2 =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left and right parts will be as follows : </a:t>
            </a:r>
            <a:br>
              <a:rPr sz="1400"/>
            </a:br>
            <a:r>
              <a:rPr b="0" lang="en-US" sz="1400" strike="noStrike" u="none">
                <a:solidFill>
                  <a:srgbClr val="000000"/>
                </a:solidFill>
                <a:uFillTx/>
                <a:latin typeface="Arial"/>
              </a:rPr>
              <a:t>left_part = [-5]</a:t>
            </a:r>
            <a:br>
              <a:rPr sz="1400"/>
            </a:br>
            <a:r>
              <a:rPr b="0" lang="en-US" sz="1400" strike="noStrike" u="none">
                <a:solidFill>
                  <a:srgbClr val="000000"/>
                </a:solidFill>
                <a:uFillTx/>
                <a:latin typeface="Arial"/>
              </a:rPr>
              <a:t>right_part =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Enter the recursion #2 for sorting the left and right parts. </a:t>
            </a:r>
            <a:br>
              <a:rPr sz="1400"/>
            </a:br>
            <a:r>
              <a:rPr b="0" lang="en-US" sz="1400" strike="noStrike" u="none">
                <a:solidFill>
                  <a:srgbClr val="000000"/>
                </a:solidFill>
                <a:uFillTx/>
                <a:latin typeface="Arial"/>
              </a:rPr>
              <a:t>In this case both the left and right parts, having only one</a:t>
            </a:r>
            <a:br>
              <a:rPr sz="1400"/>
            </a:br>
            <a:r>
              <a:rPr b="0" lang="en-US" sz="1400" strike="noStrike" u="none">
                <a:solidFill>
                  <a:srgbClr val="000000"/>
                </a:solidFill>
                <a:uFillTx/>
                <a:latin typeface="Arial"/>
              </a:rPr>
              <a:t>element are considered to be already sorted.</a:t>
            </a:r>
            <a:endParaRPr b="0" lang="en-US" sz="1400" strike="noStrike" u="none">
              <a:solidFill>
                <a:srgbClr val="000000"/>
              </a:solidFill>
              <a:uFillTx/>
              <a:latin typeface="Arial"/>
            </a:endParaRPr>
          </a:p>
        </p:txBody>
      </p:sp>
      <p:pic>
        <p:nvPicPr>
          <p:cNvPr id="19" name="" descr=""/>
          <p:cNvPicPr/>
          <p:nvPr/>
        </p:nvPicPr>
        <p:blipFill>
          <a:blip r:embed="rId1"/>
          <a:stretch/>
        </p:blipFill>
        <p:spPr>
          <a:xfrm>
            <a:off x="5486400" y="1327320"/>
            <a:ext cx="4389120" cy="239580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trike="noStrike" u="none">
                <a:solidFill>
                  <a:srgbClr val="000000"/>
                </a:solidFill>
                <a:uFillTx/>
                <a:latin typeface="Arial"/>
              </a:rPr>
              <a:t>Entering the recursion for left_part # 2</a:t>
            </a:r>
            <a:endParaRPr b="0" lang="en-US" sz="4000" strike="noStrike" u="none">
              <a:solidFill>
                <a:srgbClr val="000000"/>
              </a:solidFill>
              <a:uFillTx/>
              <a:latin typeface="Arial"/>
            </a:endParaRPr>
          </a:p>
        </p:txBody>
      </p:sp>
      <p:sp>
        <p:nvSpPr>
          <p:cNvPr id="2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argument passed to the function is the list [-5]</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if block will check the length and since it’s 1 will </a:t>
            </a:r>
            <a:br>
              <a:rPr sz="1400"/>
            </a:br>
            <a:r>
              <a:rPr b="0" lang="en-US" sz="1400" strike="noStrike" u="none">
                <a:solidFill>
                  <a:srgbClr val="000000"/>
                </a:solidFill>
                <a:uFillTx/>
                <a:latin typeface="Arial"/>
              </a:rPr>
              <a:t>return the list [-5] which is considered to be already</a:t>
            </a:r>
            <a:br>
              <a:rPr sz="1400"/>
            </a:br>
            <a:r>
              <a:rPr b="0" lang="en-US" sz="1400" strike="noStrike" u="none">
                <a:solidFill>
                  <a:srgbClr val="000000"/>
                </a:solidFill>
                <a:uFillTx/>
                <a:latin typeface="Arial"/>
              </a:rPr>
              <a:t>sorted, as it has only one element.</a:t>
            </a:r>
            <a:endParaRPr b="0" lang="en-US" sz="1400" strike="noStrike" u="none">
              <a:solidFill>
                <a:srgbClr val="000000"/>
              </a:solidFill>
              <a:uFillTx/>
              <a:latin typeface="Arial"/>
            </a:endParaRPr>
          </a:p>
          <a:p>
            <a:pPr marL="432000" indent="0">
              <a:spcBef>
                <a:spcPts val="1417"/>
              </a:spcBef>
              <a:buNone/>
            </a:pPr>
            <a:endParaRPr b="0" lang="en-US" sz="1400" strike="noStrike" u="none">
              <a:solidFill>
                <a:srgbClr val="000000"/>
              </a:solidFill>
              <a:uFillTx/>
              <a:latin typeface="Arial"/>
            </a:endParaRPr>
          </a:p>
        </p:txBody>
      </p:sp>
      <p:pic>
        <p:nvPicPr>
          <p:cNvPr id="22" name="" descr=""/>
          <p:cNvPicPr/>
          <p:nvPr/>
        </p:nvPicPr>
        <p:blipFill>
          <a:blip r:embed="rId1"/>
          <a:stretch/>
        </p:blipFill>
        <p:spPr>
          <a:xfrm>
            <a:off x="5486400" y="1326960"/>
            <a:ext cx="4389120" cy="239580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trike="noStrike" u="none">
                <a:solidFill>
                  <a:srgbClr val="000000"/>
                </a:solidFill>
                <a:uFillTx/>
                <a:latin typeface="Arial"/>
              </a:rPr>
              <a:t>Entering the recursion for right_part # 2</a:t>
            </a:r>
            <a:endParaRPr b="0" lang="en-US" sz="4000" strike="noStrike" u="none">
              <a:solidFill>
                <a:srgbClr val="000000"/>
              </a:solidFill>
              <a:uFillTx/>
              <a:latin typeface="Arial"/>
            </a:endParaRPr>
          </a:p>
        </p:txBody>
      </p:sp>
      <p:sp>
        <p:nvSpPr>
          <p:cNvPr id="2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argument passed to the function is the list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if block will check the length and since it’s 1 will </a:t>
            </a:r>
            <a:br>
              <a:rPr sz="1400"/>
            </a:br>
            <a:r>
              <a:rPr b="0" lang="en-US" sz="1400" strike="noStrike" u="none">
                <a:solidFill>
                  <a:srgbClr val="000000"/>
                </a:solidFill>
                <a:uFillTx/>
                <a:latin typeface="Arial"/>
              </a:rPr>
              <a:t>return the list [1] which is considered to be already</a:t>
            </a:r>
            <a:br>
              <a:rPr sz="1400"/>
            </a:br>
            <a:r>
              <a:rPr b="0" lang="en-US" sz="1400" strike="noStrike" u="none">
                <a:solidFill>
                  <a:srgbClr val="000000"/>
                </a:solidFill>
                <a:uFillTx/>
                <a:latin typeface="Arial"/>
              </a:rPr>
              <a:t>sorted, as it has only one element.</a:t>
            </a:r>
            <a:endParaRPr b="0" lang="en-US" sz="1400" strike="noStrike" u="none">
              <a:solidFill>
                <a:srgbClr val="000000"/>
              </a:solidFill>
              <a:uFillTx/>
              <a:latin typeface="Arial"/>
            </a:endParaRPr>
          </a:p>
          <a:p>
            <a:pPr marL="432000" indent="0">
              <a:spcBef>
                <a:spcPts val="1417"/>
              </a:spcBef>
              <a:buNone/>
            </a:pPr>
            <a:endParaRPr b="0" lang="en-US" sz="1400" strike="noStrike" u="none">
              <a:solidFill>
                <a:srgbClr val="000000"/>
              </a:solidFill>
              <a:uFillTx/>
              <a:latin typeface="Arial"/>
            </a:endParaRPr>
          </a:p>
        </p:txBody>
      </p:sp>
      <p:pic>
        <p:nvPicPr>
          <p:cNvPr id="25" name="" descr=""/>
          <p:cNvPicPr/>
          <p:nvPr/>
        </p:nvPicPr>
        <p:blipFill>
          <a:blip r:embed="rId1"/>
          <a:stretch/>
        </p:blipFill>
        <p:spPr>
          <a:xfrm>
            <a:off x="5486400" y="1326960"/>
            <a:ext cx="4389120" cy="239580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000" strike="noStrike" u="none">
                <a:solidFill>
                  <a:srgbClr val="000000"/>
                </a:solidFill>
                <a:uFillTx/>
                <a:latin typeface="Arial"/>
              </a:rPr>
              <a:t>Completing the recursive calls</a:t>
            </a:r>
            <a:endParaRPr b="0" lang="en-US" sz="4000" strike="noStrike" u="none">
              <a:solidFill>
                <a:srgbClr val="000000"/>
              </a:solidFill>
              <a:uFillTx/>
              <a:latin typeface="Arial"/>
            </a:endParaRPr>
          </a:p>
        </p:txBody>
      </p:sp>
      <p:sp>
        <p:nvSpPr>
          <p:cNvPr id="2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After the completion of the recursive calls the</a:t>
            </a:r>
            <a:br>
              <a:rPr sz="1400"/>
            </a:br>
            <a:r>
              <a:rPr b="0" lang="en-US" sz="1400" strike="noStrike" u="none">
                <a:solidFill>
                  <a:srgbClr val="000000"/>
                </a:solidFill>
                <a:uFillTx/>
                <a:latin typeface="Arial"/>
              </a:rPr>
              <a:t>variables sorted_left_part and sorted_right_part</a:t>
            </a:r>
            <a:br>
              <a:rPr sz="1400"/>
            </a:br>
            <a:r>
              <a:rPr b="0" lang="en-US" sz="1400" strike="noStrike" u="none">
                <a:solidFill>
                  <a:srgbClr val="000000"/>
                </a:solidFill>
                <a:uFillTx/>
                <a:latin typeface="Arial"/>
              </a:rPr>
              <a:t>will be as follows :</a:t>
            </a:r>
            <a:br>
              <a:rPr sz="1400"/>
            </a:br>
            <a:r>
              <a:rPr b="0" lang="en-US" sz="1400" strike="noStrike" u="none">
                <a:solidFill>
                  <a:srgbClr val="000000"/>
                </a:solidFill>
                <a:uFillTx/>
                <a:latin typeface="Arial"/>
              </a:rPr>
              <a:t>sorted_left_part = [-5]</a:t>
            </a:r>
            <a:br>
              <a:rPr sz="1400"/>
            </a:br>
            <a:r>
              <a:rPr b="0" lang="en-US" sz="1400" strike="noStrike" u="none">
                <a:solidFill>
                  <a:srgbClr val="000000"/>
                </a:solidFill>
                <a:uFillTx/>
                <a:latin typeface="Arial"/>
              </a:rPr>
              <a:t>sorted_right_part =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function will go to the</a:t>
            </a:r>
            <a:br>
              <a:rPr sz="1400"/>
            </a:br>
            <a:r>
              <a:rPr b="0" i="1" lang="en-US" sz="1200" strike="noStrike" u="none">
                <a:solidFill>
                  <a:srgbClr val="000000"/>
                </a:solidFill>
                <a:uFillTx/>
                <a:latin typeface="Arial"/>
              </a:rPr>
              <a:t>return merge_left_right(sorted_left_part,sorted_right_part)</a:t>
            </a:r>
            <a:br>
              <a:rPr sz="1400"/>
            </a:br>
            <a:r>
              <a:rPr b="0" lang="en-US" sz="1400" strike="noStrike" u="none">
                <a:solidFill>
                  <a:srgbClr val="000000"/>
                </a:solidFill>
                <a:uFillTx/>
                <a:latin typeface="Arial"/>
              </a:rPr>
              <a:t>statement</a:t>
            </a:r>
            <a:endParaRPr b="0" lang="en-US" sz="1400" strike="noStrike" u="none">
              <a:solidFill>
                <a:srgbClr val="000000"/>
              </a:solidFill>
              <a:uFillTx/>
              <a:latin typeface="Arial"/>
            </a:endParaRPr>
          </a:p>
          <a:p>
            <a:pPr marL="432000" indent="0">
              <a:spcBef>
                <a:spcPts val="1417"/>
              </a:spcBef>
              <a:buNone/>
            </a:pPr>
            <a:endParaRPr b="0" lang="en-US" sz="1400" strike="noStrike" u="none">
              <a:solidFill>
                <a:srgbClr val="000000"/>
              </a:solidFill>
              <a:uFillTx/>
              <a:latin typeface="Arial"/>
            </a:endParaRPr>
          </a:p>
          <a:p>
            <a:pPr marL="432000" indent="0">
              <a:spcBef>
                <a:spcPts val="1417"/>
              </a:spcBef>
              <a:buNone/>
            </a:pPr>
            <a:endParaRPr b="0" lang="en-US" sz="1400" strike="noStrike" u="none">
              <a:solidFill>
                <a:srgbClr val="000000"/>
              </a:solidFill>
              <a:uFillTx/>
              <a:latin typeface="Arial"/>
            </a:endParaRPr>
          </a:p>
        </p:txBody>
      </p:sp>
      <p:pic>
        <p:nvPicPr>
          <p:cNvPr id="28" name="" descr=""/>
          <p:cNvPicPr/>
          <p:nvPr/>
        </p:nvPicPr>
        <p:blipFill>
          <a:blip r:embed="rId1"/>
          <a:stretch/>
        </p:blipFill>
        <p:spPr>
          <a:xfrm>
            <a:off x="5486400" y="1326960"/>
            <a:ext cx="4389120" cy="23958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3800" strike="noStrike" u="none">
                <a:solidFill>
                  <a:srgbClr val="000000"/>
                </a:solidFill>
                <a:uFillTx/>
                <a:latin typeface="Arial"/>
              </a:rPr>
              <a:t>Entering the </a:t>
            </a:r>
            <a:r>
              <a:rPr b="0" i="1" lang="en-US" sz="3800" strike="noStrike" u="none">
                <a:solidFill>
                  <a:srgbClr val="000000"/>
                </a:solidFill>
                <a:uFillTx/>
                <a:latin typeface="Arial"/>
              </a:rPr>
              <a:t>merge_left_right</a:t>
            </a:r>
            <a:r>
              <a:rPr b="0" lang="en-US" sz="3800" strike="noStrike" u="none">
                <a:solidFill>
                  <a:srgbClr val="000000"/>
                </a:solidFill>
                <a:uFillTx/>
                <a:latin typeface="Arial"/>
              </a:rPr>
              <a:t> function #1</a:t>
            </a:r>
            <a:endParaRPr b="0" lang="en-US" sz="3800" strike="noStrike" u="none">
              <a:solidFill>
                <a:srgbClr val="000000"/>
              </a:solidFill>
              <a:uFillTx/>
              <a:latin typeface="Arial"/>
            </a:endParaRPr>
          </a:p>
        </p:txBody>
      </p:sp>
      <p:sp>
        <p:nvSpPr>
          <p:cNvPr id="3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For clarity we will use a “shortened” implementation</a:t>
            </a:r>
            <a:br>
              <a:rPr sz="1400"/>
            </a:br>
            <a:r>
              <a:rPr b="0" lang="en-US" sz="1400" strike="noStrike" u="none">
                <a:solidFill>
                  <a:srgbClr val="000000"/>
                </a:solidFill>
                <a:uFillTx/>
                <a:latin typeface="Arial"/>
              </a:rPr>
              <a:t>of the </a:t>
            </a:r>
            <a:r>
              <a:rPr b="0" i="1" lang="en-US" sz="1400" strike="noStrike" u="none">
                <a:solidFill>
                  <a:srgbClr val="000000"/>
                </a:solidFill>
                <a:uFillTx/>
                <a:latin typeface="Arial"/>
              </a:rPr>
              <a:t>merge_left_right</a:t>
            </a:r>
            <a:r>
              <a:rPr b="0" lang="en-US" sz="1400" strike="noStrike" u="none">
                <a:solidFill>
                  <a:srgbClr val="000000"/>
                </a:solidFill>
                <a:uFillTx/>
                <a:latin typeface="Arial"/>
              </a:rPr>
              <a:t> function, which will work only</a:t>
            </a:r>
            <a:br>
              <a:rPr sz="1400"/>
            </a:br>
            <a:r>
              <a:rPr b="0" lang="en-US" sz="1400" strike="noStrike" u="none">
                <a:solidFill>
                  <a:srgbClr val="000000"/>
                </a:solidFill>
                <a:uFillTx/>
                <a:latin typeface="Arial"/>
              </a:rPr>
              <a:t>for comparison between floats and ints. The version</a:t>
            </a:r>
            <a:br>
              <a:rPr sz="1400"/>
            </a:br>
            <a:r>
              <a:rPr b="0" lang="en-US" sz="1400" strike="noStrike" u="none">
                <a:solidFill>
                  <a:srgbClr val="000000"/>
                </a:solidFill>
                <a:uFillTx/>
                <a:latin typeface="Arial"/>
              </a:rPr>
              <a:t>which is able to work also with strings will be shown</a:t>
            </a:r>
            <a:br>
              <a:rPr sz="1400"/>
            </a:br>
            <a:r>
              <a:rPr b="0" lang="en-US" sz="1400" strike="noStrike" u="none">
                <a:solidFill>
                  <a:srgbClr val="000000"/>
                </a:solidFill>
                <a:uFillTx/>
                <a:latin typeface="Arial"/>
              </a:rPr>
              <a:t>later.</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arguments passed to the function will be as</a:t>
            </a:r>
            <a:br>
              <a:rPr sz="1400"/>
            </a:br>
            <a:r>
              <a:rPr b="0" lang="en-US" sz="1400" strike="noStrike" u="none">
                <a:solidFill>
                  <a:srgbClr val="000000"/>
                </a:solidFill>
                <a:uFillTx/>
                <a:latin typeface="Arial"/>
              </a:rPr>
              <a:t>follows :</a:t>
            </a:r>
            <a:br>
              <a:rPr sz="1400"/>
            </a:br>
            <a:r>
              <a:rPr b="0" lang="en-US" sz="1400" strike="noStrike" u="none">
                <a:solidFill>
                  <a:srgbClr val="000000"/>
                </a:solidFill>
                <a:uFillTx/>
                <a:latin typeface="Arial"/>
              </a:rPr>
              <a:t>left_part = [-5]</a:t>
            </a:r>
            <a:br>
              <a:rPr sz="1400"/>
            </a:br>
            <a:r>
              <a:rPr b="0" lang="en-US" sz="1400" strike="noStrike" u="none">
                <a:solidFill>
                  <a:srgbClr val="000000"/>
                </a:solidFill>
                <a:uFillTx/>
                <a:latin typeface="Arial"/>
              </a:rPr>
              <a:t>right_part =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left_pos and right_pos control which elements</a:t>
            </a:r>
            <a:br>
              <a:rPr sz="1400"/>
            </a:br>
            <a:r>
              <a:rPr b="0" lang="en-US" sz="1400" strike="noStrike" u="none">
                <a:solidFill>
                  <a:srgbClr val="000000"/>
                </a:solidFill>
                <a:uFillTx/>
                <a:latin typeface="Arial"/>
              </a:rPr>
              <a:t>from left_part and right_part we compare during each</a:t>
            </a:r>
            <a:br>
              <a:rPr sz="1400"/>
            </a:br>
            <a:r>
              <a:rPr b="0" lang="en-US" sz="1400" strike="noStrike" u="none">
                <a:solidFill>
                  <a:srgbClr val="000000"/>
                </a:solidFill>
                <a:uFillTx/>
                <a:latin typeface="Arial"/>
              </a:rPr>
              <a:t>iteration of the while loop. Initially left_pos and </a:t>
            </a:r>
            <a:br>
              <a:rPr sz="1400"/>
            </a:br>
            <a:r>
              <a:rPr b="0" lang="en-US" sz="1400" strike="noStrike" u="none">
                <a:solidFill>
                  <a:srgbClr val="000000"/>
                </a:solidFill>
                <a:uFillTx/>
                <a:latin typeface="Arial"/>
              </a:rPr>
              <a:t>right_pos are set to 0 in order to start from the first</a:t>
            </a:r>
            <a:br>
              <a:rPr sz="1400"/>
            </a:br>
            <a:r>
              <a:rPr b="0" lang="en-US" sz="1400" strike="noStrike" u="none">
                <a:solidFill>
                  <a:srgbClr val="000000"/>
                </a:solidFill>
                <a:uFillTx/>
                <a:latin typeface="Arial"/>
              </a:rPr>
              <a:t>elements of both lists.</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while loop will be executed until one of the lists</a:t>
            </a:r>
            <a:br>
              <a:rPr sz="1400"/>
            </a:br>
            <a:r>
              <a:rPr b="0" lang="en-US" sz="1400" strike="noStrike" u="none">
                <a:solidFill>
                  <a:srgbClr val="000000"/>
                </a:solidFill>
                <a:uFillTx/>
                <a:latin typeface="Arial"/>
              </a:rPr>
              <a:t>has been traversed completely.</a:t>
            </a:r>
            <a:endParaRPr b="0" lang="en-US" sz="1400" strike="noStrike" u="none">
              <a:solidFill>
                <a:srgbClr val="000000"/>
              </a:solidFill>
              <a:uFillTx/>
              <a:latin typeface="Arial"/>
            </a:endParaRPr>
          </a:p>
        </p:txBody>
      </p:sp>
      <p:pic>
        <p:nvPicPr>
          <p:cNvPr id="31" name="" descr=""/>
          <p:cNvPicPr/>
          <p:nvPr/>
        </p:nvPicPr>
        <p:blipFill>
          <a:blip r:embed="rId1"/>
          <a:stretch/>
        </p:blipFill>
        <p:spPr>
          <a:xfrm>
            <a:off x="5257800" y="1325880"/>
            <a:ext cx="4572000" cy="256032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3800" strike="noStrike" u="none">
                <a:solidFill>
                  <a:srgbClr val="000000"/>
                </a:solidFill>
                <a:uFillTx/>
                <a:latin typeface="Arial"/>
              </a:rPr>
              <a:t>Entering the </a:t>
            </a:r>
            <a:r>
              <a:rPr b="0" i="1" lang="en-US" sz="3800" strike="noStrike" u="none">
                <a:solidFill>
                  <a:srgbClr val="000000"/>
                </a:solidFill>
                <a:uFillTx/>
                <a:latin typeface="Arial"/>
              </a:rPr>
              <a:t>merge_left_right</a:t>
            </a:r>
            <a:r>
              <a:rPr b="0" lang="en-US" sz="3800" strike="noStrike" u="none">
                <a:solidFill>
                  <a:srgbClr val="000000"/>
                </a:solidFill>
                <a:uFillTx/>
                <a:latin typeface="Arial"/>
              </a:rPr>
              <a:t> function #1</a:t>
            </a:r>
            <a:endParaRPr b="0" lang="en-US" sz="3800" strike="noStrike" u="none">
              <a:solidFill>
                <a:srgbClr val="000000"/>
              </a:solidFill>
              <a:uFillTx/>
              <a:latin typeface="Arial"/>
            </a:endParaRPr>
          </a:p>
        </p:txBody>
      </p:sp>
      <p:sp>
        <p:nvSpPr>
          <p:cNvPr id="33"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if statement will compare the element at position </a:t>
            </a:r>
            <a:br>
              <a:rPr sz="1400"/>
            </a:br>
            <a:r>
              <a:rPr b="0" lang="en-US" sz="1400" strike="noStrike" u="none">
                <a:solidFill>
                  <a:srgbClr val="000000"/>
                </a:solidFill>
                <a:uFillTx/>
                <a:latin typeface="Arial"/>
              </a:rPr>
              <a:t>0 from left_part ( -5 ) and the element at position 0 </a:t>
            </a:r>
            <a:br>
              <a:rPr sz="1400"/>
            </a:br>
            <a:r>
              <a:rPr b="0" lang="en-US" sz="1400" strike="noStrike" u="none">
                <a:solidFill>
                  <a:srgbClr val="000000"/>
                </a:solidFill>
                <a:uFillTx/>
                <a:latin typeface="Arial"/>
              </a:rPr>
              <a:t>from right_part ( 1 ). In this case the check will</a:t>
            </a:r>
            <a:br>
              <a:rPr sz="1400"/>
            </a:br>
            <a:r>
              <a:rPr b="0" lang="en-US" sz="1400" strike="noStrike" u="none">
                <a:solidFill>
                  <a:srgbClr val="000000"/>
                </a:solidFill>
                <a:uFillTx/>
                <a:latin typeface="Arial"/>
              </a:rPr>
              <a:t>return True and the element -5 will be appended to</a:t>
            </a:r>
            <a:br>
              <a:rPr sz="1400"/>
            </a:br>
            <a:r>
              <a:rPr b="0" lang="en-US" sz="1400" strike="noStrike" u="none">
                <a:solidFill>
                  <a:srgbClr val="000000"/>
                </a:solidFill>
                <a:uFillTx/>
                <a:latin typeface="Arial"/>
              </a:rPr>
              <a:t>merge_result list and left_pos will be incremented by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The condition for exiting the while loop will be met, </a:t>
            </a:r>
            <a:br>
              <a:rPr sz="1400"/>
            </a:br>
            <a:r>
              <a:rPr b="0" lang="en-US" sz="1400" strike="noStrike" u="none">
                <a:solidFill>
                  <a:srgbClr val="000000"/>
                </a:solidFill>
                <a:uFillTx/>
                <a:latin typeface="Arial"/>
              </a:rPr>
              <a:t>because left_pos has been set to 1 which will no</a:t>
            </a:r>
            <a:br>
              <a:rPr sz="1400"/>
            </a:br>
            <a:r>
              <a:rPr b="0" lang="en-US" sz="1400" strike="noStrike" u="none">
                <a:solidFill>
                  <a:srgbClr val="000000"/>
                </a:solidFill>
                <a:uFillTx/>
                <a:latin typeface="Arial"/>
              </a:rPr>
              <a:t>longer meet the condition </a:t>
            </a:r>
            <a:br>
              <a:rPr sz="1400"/>
            </a:br>
            <a:r>
              <a:rPr b="0" lang="en-US" sz="1400" strike="noStrike" u="none">
                <a:solidFill>
                  <a:srgbClr val="000000"/>
                </a:solidFill>
                <a:uFillTx/>
                <a:latin typeface="Arial"/>
              </a:rPr>
              <a:t>left_pos &lt; len(left_part) # 1 &lt; 1 will return False</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ea typeface="Microsoft YaHei"/>
              </a:rPr>
              <a:t>The function will extend merge_result with the</a:t>
            </a:r>
            <a:br>
              <a:rPr sz="1400"/>
            </a:br>
            <a:r>
              <a:rPr b="0" lang="en-US" sz="1400" strike="noStrike" u="none">
                <a:solidFill>
                  <a:srgbClr val="000000"/>
                </a:solidFill>
                <a:uFillTx/>
                <a:latin typeface="Arial"/>
                <a:ea typeface="Microsoft YaHei"/>
              </a:rPr>
              <a:t>remainder of left_part and right_part lists :</a:t>
            </a:r>
            <a:br>
              <a:rPr sz="1400"/>
            </a:br>
            <a:r>
              <a:rPr b="0" lang="en-US" sz="1400" strike="noStrike" u="none">
                <a:solidFill>
                  <a:srgbClr val="000000"/>
                </a:solidFill>
                <a:uFillTx/>
                <a:latin typeface="Arial"/>
                <a:ea typeface="Microsoft YaHei"/>
              </a:rPr>
              <a:t>merge_result.extend(left_part[left_pos:]) will add 0 </a:t>
            </a:r>
            <a:br>
              <a:rPr sz="1400"/>
            </a:br>
            <a:r>
              <a:rPr b="0" lang="en-US" sz="1400" strike="noStrike" u="none">
                <a:solidFill>
                  <a:srgbClr val="000000"/>
                </a:solidFill>
                <a:uFillTx/>
                <a:latin typeface="Arial"/>
                <a:ea typeface="Microsoft YaHei"/>
              </a:rPr>
              <a:t>elements since left_pos is 1 and the length of left_part </a:t>
            </a:r>
            <a:br>
              <a:rPr sz="1400"/>
            </a:br>
            <a:r>
              <a:rPr b="0" lang="en-US" sz="1400" strike="noStrike" u="none">
                <a:solidFill>
                  <a:srgbClr val="000000"/>
                </a:solidFill>
                <a:uFillTx/>
                <a:latin typeface="Arial"/>
                <a:ea typeface="Microsoft YaHei"/>
              </a:rPr>
              <a:t>is 1.</a:t>
            </a:r>
            <a:br>
              <a:rPr sz="1400"/>
            </a:br>
            <a:r>
              <a:rPr b="0" lang="en-US" sz="1400" strike="noStrike" u="none">
                <a:solidFill>
                  <a:srgbClr val="000000"/>
                </a:solidFill>
                <a:uFillTx/>
                <a:latin typeface="Arial"/>
              </a:rPr>
              <a:t>merge_result.extend(right_part[right_pos:]) will add 1 </a:t>
            </a:r>
            <a:br>
              <a:rPr sz="1400"/>
            </a:br>
            <a:r>
              <a:rPr b="0" lang="en-US" sz="1400" strike="noStrike" u="none">
                <a:solidFill>
                  <a:srgbClr val="000000"/>
                </a:solidFill>
                <a:uFillTx/>
                <a:latin typeface="Arial"/>
              </a:rPr>
              <a:t>element ( 1 ) since right_pos is 0 and the length of </a:t>
            </a:r>
            <a:br>
              <a:rPr sz="1400"/>
            </a:br>
            <a:r>
              <a:rPr b="0" lang="en-US" sz="1400" strike="noStrike" u="none">
                <a:solidFill>
                  <a:srgbClr val="000000"/>
                </a:solidFill>
                <a:uFillTx/>
                <a:latin typeface="Arial"/>
              </a:rPr>
              <a:t>right_part is 1.</a:t>
            </a:r>
            <a:endParaRPr b="0" lang="en-US" sz="1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merge_result will be equal to [ -5 , 1 ]</a:t>
            </a:r>
            <a:endParaRPr b="0" lang="en-US" sz="1400" strike="noStrike" u="none">
              <a:solidFill>
                <a:srgbClr val="000000"/>
              </a:solidFill>
              <a:uFillTx/>
              <a:latin typeface="Arial"/>
            </a:endParaRPr>
          </a:p>
        </p:txBody>
      </p:sp>
      <p:pic>
        <p:nvPicPr>
          <p:cNvPr id="34" name="" descr=""/>
          <p:cNvPicPr/>
          <p:nvPr/>
        </p:nvPicPr>
        <p:blipFill>
          <a:blip r:embed="rId1"/>
          <a:stretch/>
        </p:blipFill>
        <p:spPr>
          <a:xfrm>
            <a:off x="5257800" y="1325880"/>
            <a:ext cx="4572000" cy="256032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2025-03-11T18:50:07Z</dcterms:created>
  <dc:creator/>
  <dc:description/>
  <dc:language>en-US</dc:language>
  <cp:lastModifiedBy/>
  <dcterms:modified xsi:type="dcterms:W3CDTF">2025-03-11T20:00:55Z</dcterms:modified>
  <cp:revision>3</cp:revision>
  <dc:subject/>
  <dc:title/>
</cp:coreProperties>
</file>