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713"/>
  </p:normalViewPr>
  <p:slideViewPr>
    <p:cSldViewPr snapToGrid="0" snapToObjects="1">
      <p:cViewPr>
        <p:scale>
          <a:sx n="106" d="100"/>
          <a:sy n="106" d="100"/>
        </p:scale>
        <p:origin x="79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ourse/Documents/GitHub/Excel_Insights/projectdata-ny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ourse/Documents/GitHub/Excel_Insights/projectdata-nys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ourse/Documents/GitHub/Excel_Insights/projectdata-nys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/Users/course/Documents/GitHub/Excel_Insights/projectdata-nys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[projectdata-nyse.xlsx]other!PivotTable11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Revenue by Sector (2003 – 2017)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FF00"/>
          </a:solidFill>
          <a:ln>
            <a:noFill/>
          </a:ln>
          <a:effectLst/>
        </c:spPr>
      </c:pivotFmt>
      <c:pivotFmt>
        <c:idx val="2"/>
        <c:spPr>
          <a:solidFill>
            <a:srgbClr val="FFFF00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FFF00"/>
          </a:solidFill>
          <a:ln>
            <a:noFill/>
          </a:ln>
          <a:effectLst/>
        </c:spPr>
      </c:pivotFmt>
      <c:pivotFmt>
        <c:idx val="5"/>
        <c:spPr>
          <a:solidFill>
            <a:srgbClr val="FFFF00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FF00"/>
          </a:solidFill>
          <a:ln>
            <a:noFill/>
          </a:ln>
          <a:effectLst/>
        </c:spPr>
      </c:pivotFmt>
      <c:pivotFmt>
        <c:idx val="8"/>
        <c:spPr>
          <a:solidFill>
            <a:srgbClr val="FFFF00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other!$B$4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6FE-CA42-9833-A5B8942CD30F}"/>
              </c:ext>
            </c:extLst>
          </c:dPt>
          <c:dPt>
            <c:idx val="6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6FE-CA42-9833-A5B8942CD30F}"/>
              </c:ext>
            </c:extLst>
          </c:dPt>
          <c:cat>
            <c:strRef>
              <c:f>other!$A$5:$A$16</c:f>
              <c:strCache>
                <c:ptCount val="11"/>
                <c:pt idx="0">
                  <c:v>Consumer Staples</c:v>
                </c:pt>
                <c:pt idx="1">
                  <c:v>Consumer Discretionary</c:v>
                </c:pt>
                <c:pt idx="2">
                  <c:v>Energy</c:v>
                </c:pt>
                <c:pt idx="3">
                  <c:v>Health Care</c:v>
                </c:pt>
                <c:pt idx="4">
                  <c:v>Industrials</c:v>
                </c:pt>
                <c:pt idx="5">
                  <c:v>Information Technology</c:v>
                </c:pt>
                <c:pt idx="6">
                  <c:v>Financials</c:v>
                </c:pt>
                <c:pt idx="7">
                  <c:v>Telecommunications Services</c:v>
                </c:pt>
                <c:pt idx="8">
                  <c:v>Materials</c:v>
                </c:pt>
                <c:pt idx="9">
                  <c:v>Utilities</c:v>
                </c:pt>
                <c:pt idx="10">
                  <c:v>Real Estate</c:v>
                </c:pt>
              </c:strCache>
            </c:strRef>
          </c:cat>
          <c:val>
            <c:numRef>
              <c:f>other!$B$5:$B$16</c:f>
              <c:numCache>
                <c:formatCode>"$"#,,,\ "Billion"</c:formatCode>
                <c:ptCount val="11"/>
                <c:pt idx="0">
                  <c:v>5729846251000</c:v>
                </c:pt>
                <c:pt idx="1">
                  <c:v>5623668607000</c:v>
                </c:pt>
                <c:pt idx="2">
                  <c:v>4834114768000</c:v>
                </c:pt>
                <c:pt idx="3">
                  <c:v>4458012375000</c:v>
                </c:pt>
                <c:pt idx="4">
                  <c:v>4103821019000</c:v>
                </c:pt>
                <c:pt idx="5">
                  <c:v>3662792220000</c:v>
                </c:pt>
                <c:pt idx="6">
                  <c:v>3415396723000</c:v>
                </c:pt>
                <c:pt idx="7">
                  <c:v>1150747853000</c:v>
                </c:pt>
                <c:pt idx="8">
                  <c:v>1124278980000</c:v>
                </c:pt>
                <c:pt idx="9">
                  <c:v>1069025171000</c:v>
                </c:pt>
                <c:pt idx="10">
                  <c:v>261218429000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FE-CA42-9833-A5B8942CD3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7884448"/>
        <c:axId val="190224976"/>
      </c:barChart>
      <c:catAx>
        <c:axId val="237884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224976"/>
        <c:crosses val="autoZero"/>
        <c:auto val="1"/>
        <c:lblAlgn val="ctr"/>
        <c:lblOffset val="100"/>
        <c:noMultiLvlLbl val="0"/>
      </c:catAx>
      <c:valAx>
        <c:axId val="19022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,,\ &quot;Billion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884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[projectdata-nyse.xlsx]other!PivotTable16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Count</a:t>
            </a:r>
            <a:r>
              <a:rPr lang="en-GB" baseline="0"/>
              <a:t> of Companies per Sub Industry in Financial Sector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other!$B$175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F2-8D48-802D-E00CF6498BD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F2-8D48-802D-E00CF6498BD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EF2-8D48-802D-E00CF6498BD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EF2-8D48-802D-E00CF6498BD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EF2-8D48-802D-E00CF6498BD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EF2-8D48-802D-E00CF6498BD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EF2-8D48-802D-E00CF6498BD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1EF2-8D48-802D-E00CF6498BD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1EF2-8D48-802D-E00CF6498BD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EF2-8D48-802D-E00CF6498BD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EF2-8D48-802D-E00CF6498BD1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1EF2-8D48-802D-E00CF6498BD1}"/>
              </c:ext>
            </c:extLst>
          </c:dPt>
          <c:cat>
            <c:strRef>
              <c:f>other!$A$176:$A$188</c:f>
              <c:strCache>
                <c:ptCount val="12"/>
                <c:pt idx="0">
                  <c:v>Banks</c:v>
                </c:pt>
                <c:pt idx="1">
                  <c:v>Property &amp; Casualty Insurance</c:v>
                </c:pt>
                <c:pt idx="2">
                  <c:v>Diversified Financial Services</c:v>
                </c:pt>
                <c:pt idx="3">
                  <c:v>Consumer Finance</c:v>
                </c:pt>
                <c:pt idx="4">
                  <c:v>Regional Banks</c:v>
                </c:pt>
                <c:pt idx="5">
                  <c:v>Life &amp; Health Insurance</c:v>
                </c:pt>
                <c:pt idx="6">
                  <c:v>Asset Management &amp; Custody Banks</c:v>
                </c:pt>
                <c:pt idx="7">
                  <c:v>Insurance Brokers</c:v>
                </c:pt>
                <c:pt idx="8">
                  <c:v>Thrifts &amp; Mortgage Finance</c:v>
                </c:pt>
                <c:pt idx="9">
                  <c:v>Multi-line Insurance</c:v>
                </c:pt>
                <c:pt idx="10">
                  <c:v>Multi-Sector Holdings</c:v>
                </c:pt>
                <c:pt idx="11">
                  <c:v>Investment Banking &amp; Brokerage</c:v>
                </c:pt>
              </c:strCache>
            </c:strRef>
          </c:cat>
          <c:val>
            <c:numRef>
              <c:f>other!$B$176:$B$188</c:f>
              <c:numCache>
                <c:formatCode>General</c:formatCode>
                <c:ptCount val="12"/>
                <c:pt idx="0">
                  <c:v>40</c:v>
                </c:pt>
                <c:pt idx="1">
                  <c:v>32</c:v>
                </c:pt>
                <c:pt idx="2">
                  <c:v>20</c:v>
                </c:pt>
                <c:pt idx="3">
                  <c:v>20</c:v>
                </c:pt>
                <c:pt idx="4">
                  <c:v>12</c:v>
                </c:pt>
                <c:pt idx="5">
                  <c:v>12</c:v>
                </c:pt>
                <c:pt idx="6">
                  <c:v>8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1EF2-8D48-802D-E00CF6498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[projectdata-nyse.xlsx]other!PivotTable17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baseline="0">
                <a:effectLst/>
              </a:rPr>
              <a:t>Count of Companies per Sub Industry in Information Technology Sector</a:t>
            </a:r>
            <a:endParaRPr lang="en-NZ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other!$B$205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74F-764D-964E-EEDB60CA506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74F-764D-964E-EEDB60CA506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74F-764D-964E-EEDB60CA506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74F-764D-964E-EEDB60CA506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74F-764D-964E-EEDB60CA506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74F-764D-964E-EEDB60CA506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74F-764D-964E-EEDB60CA506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74F-764D-964E-EEDB60CA506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74F-764D-964E-EEDB60CA506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74F-764D-964E-EEDB60CA506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674F-764D-964E-EEDB60CA506C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674F-764D-964E-EEDB60CA506C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674F-764D-964E-EEDB60CA506C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674F-764D-964E-EEDB60CA506C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674F-764D-964E-EEDB60CA506C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674F-764D-964E-EEDB60CA506C}"/>
              </c:ext>
            </c:extLst>
          </c:dPt>
          <c:cat>
            <c:strRef>
              <c:f>other!$A$206:$A$222</c:f>
              <c:strCache>
                <c:ptCount val="16"/>
                <c:pt idx="0">
                  <c:v>Internet Software &amp; Services</c:v>
                </c:pt>
                <c:pt idx="1">
                  <c:v>Semiconductors</c:v>
                </c:pt>
                <c:pt idx="2">
                  <c:v>Application Software</c:v>
                </c:pt>
                <c:pt idx="3">
                  <c:v>IT Consulting &amp; Other Services</c:v>
                </c:pt>
                <c:pt idx="4">
                  <c:v>Networking Equipment</c:v>
                </c:pt>
                <c:pt idx="5">
                  <c:v>Semiconductor Equipment</c:v>
                </c:pt>
                <c:pt idx="6">
                  <c:v>Electronic Components</c:v>
                </c:pt>
                <c:pt idx="7">
                  <c:v>Computer Storage &amp; Peripherals</c:v>
                </c:pt>
                <c:pt idx="8">
                  <c:v>Systems Software</c:v>
                </c:pt>
                <c:pt idx="9">
                  <c:v>Data Processing &amp; Outsourced Services</c:v>
                </c:pt>
                <c:pt idx="10">
                  <c:v>Computer Hardware</c:v>
                </c:pt>
                <c:pt idx="11">
                  <c:v>Home Entertainment Software</c:v>
                </c:pt>
                <c:pt idx="12">
                  <c:v>Electronic Manufacturing Services</c:v>
                </c:pt>
                <c:pt idx="13">
                  <c:v>Telecommunications Equipment</c:v>
                </c:pt>
                <c:pt idx="14">
                  <c:v>Electronic Equipment &amp; Instruments</c:v>
                </c:pt>
                <c:pt idx="15">
                  <c:v>Technology Hardware, Storage &amp; Peripherals</c:v>
                </c:pt>
              </c:strCache>
            </c:strRef>
          </c:cat>
          <c:val>
            <c:numRef>
              <c:f>other!$B$206:$B$222</c:f>
              <c:numCache>
                <c:formatCode>General</c:formatCode>
                <c:ptCount val="16"/>
                <c:pt idx="0">
                  <c:v>64</c:v>
                </c:pt>
                <c:pt idx="1">
                  <c:v>49</c:v>
                </c:pt>
                <c:pt idx="2">
                  <c:v>16</c:v>
                </c:pt>
                <c:pt idx="3">
                  <c:v>14</c:v>
                </c:pt>
                <c:pt idx="4">
                  <c:v>12</c:v>
                </c:pt>
                <c:pt idx="5">
                  <c:v>12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674F-764D-964E-EEDB60CA50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other!$E$71:$E$170</cx:f>
        <cx:lvl ptCount="100">
          <cx:pt idx="0">Information Technology</cx:pt>
          <cx:pt idx="1">Financials</cx:pt>
          <cx:pt idx="2">Information Technology</cx:pt>
          <cx:pt idx="3">Financials</cx:pt>
          <cx:pt idx="4">Financials</cx:pt>
          <cx:pt idx="5">Information Technology</cx:pt>
          <cx:pt idx="6">Financials</cx:pt>
          <cx:pt idx="7">Information Technology</cx:pt>
          <cx:pt idx="8">Financials</cx:pt>
          <cx:pt idx="9">Financials</cx:pt>
          <cx:pt idx="10">Information Technology</cx:pt>
          <cx:pt idx="11">Information Technology</cx:pt>
          <cx:pt idx="12">Information Technology</cx:pt>
          <cx:pt idx="13">Financials</cx:pt>
          <cx:pt idx="14">Financials</cx:pt>
          <cx:pt idx="15">Financials</cx:pt>
          <cx:pt idx="16">Information Technology</cx:pt>
          <cx:pt idx="17">Financials</cx:pt>
          <cx:pt idx="18">Financials</cx:pt>
          <cx:pt idx="19">Financials</cx:pt>
          <cx:pt idx="20">Information Technology</cx:pt>
          <cx:pt idx="21">Financials</cx:pt>
          <cx:pt idx="22">Financials</cx:pt>
          <cx:pt idx="23">Financials</cx:pt>
          <cx:pt idx="24">Information Technology</cx:pt>
          <cx:pt idx="25">Information Technology</cx:pt>
          <cx:pt idx="26">Information Technology</cx:pt>
          <cx:pt idx="27">Information Technology</cx:pt>
          <cx:pt idx="28">Information Technology</cx:pt>
          <cx:pt idx="29">Information Technology</cx:pt>
          <cx:pt idx="30">Financials</cx:pt>
          <cx:pt idx="31">Financials</cx:pt>
          <cx:pt idx="32">Information Technology</cx:pt>
          <cx:pt idx="33">Financials</cx:pt>
          <cx:pt idx="34">Financials</cx:pt>
          <cx:pt idx="35">Financials</cx:pt>
          <cx:pt idx="36">Financials</cx:pt>
          <cx:pt idx="37">Information Technology</cx:pt>
          <cx:pt idx="38">Information Technology</cx:pt>
          <cx:pt idx="39">Financials</cx:pt>
          <cx:pt idx="40">Financials</cx:pt>
          <cx:pt idx="41">Financials</cx:pt>
          <cx:pt idx="42">Financials</cx:pt>
          <cx:pt idx="43">Information Technology</cx:pt>
          <cx:pt idx="44">Information Technology</cx:pt>
          <cx:pt idx="45">Information Technology</cx:pt>
          <cx:pt idx="46">Financials</cx:pt>
          <cx:pt idx="47">Information Technology</cx:pt>
          <cx:pt idx="48">Information Technology</cx:pt>
          <cx:pt idx="49">Information Technology</cx:pt>
          <cx:pt idx="50">Information Technology</cx:pt>
          <cx:pt idx="51">Information Technology</cx:pt>
          <cx:pt idx="52">Financials</cx:pt>
          <cx:pt idx="53">Information Technology</cx:pt>
          <cx:pt idx="54">Information Technology</cx:pt>
          <cx:pt idx="55">Information Technology</cx:pt>
          <cx:pt idx="56">Information Technology</cx:pt>
          <cx:pt idx="57">Information Technology</cx:pt>
          <cx:pt idx="58">Information Technology</cx:pt>
          <cx:pt idx="59">Financials</cx:pt>
          <cx:pt idx="60">Information Technology</cx:pt>
          <cx:pt idx="61">Financials</cx:pt>
          <cx:pt idx="62">Information Technology</cx:pt>
          <cx:pt idx="63">Financials</cx:pt>
          <cx:pt idx="64">Information Technology</cx:pt>
          <cx:pt idx="65">Information Technology</cx:pt>
          <cx:pt idx="66">Information Technology</cx:pt>
          <cx:pt idx="67">Information Technology</cx:pt>
          <cx:pt idx="68">Information Technology</cx:pt>
          <cx:pt idx="69">Information Technology</cx:pt>
          <cx:pt idx="70">Financials</cx:pt>
          <cx:pt idx="71">Information Technology</cx:pt>
          <cx:pt idx="72">Financials</cx:pt>
          <cx:pt idx="73">Information Technology</cx:pt>
          <cx:pt idx="74">Financials</cx:pt>
          <cx:pt idx="75">Information Technology</cx:pt>
          <cx:pt idx="76">Financials</cx:pt>
          <cx:pt idx="77">Financials</cx:pt>
          <cx:pt idx="78">Information Technology</cx:pt>
          <cx:pt idx="79">Financials</cx:pt>
          <cx:pt idx="80">Information Technology</cx:pt>
          <cx:pt idx="81">Information Technology</cx:pt>
          <cx:pt idx="82">Information Technology</cx:pt>
          <cx:pt idx="83">Information Technology</cx:pt>
          <cx:pt idx="84">Financials</cx:pt>
          <cx:pt idx="85">Financials</cx:pt>
          <cx:pt idx="86">Information Technology</cx:pt>
          <cx:pt idx="87">Information Technology</cx:pt>
          <cx:pt idx="88">Information Technology</cx:pt>
          <cx:pt idx="89">Information Technology</cx:pt>
          <cx:pt idx="90">Information Technology</cx:pt>
          <cx:pt idx="91">Information Technology</cx:pt>
          <cx:pt idx="92">Information Technology</cx:pt>
          <cx:pt idx="93">Financials</cx:pt>
          <cx:pt idx="94">Information Technology</cx:pt>
          <cx:pt idx="95">Financials</cx:pt>
          <cx:pt idx="96">Information Technology</cx:pt>
          <cx:pt idx="97">Financials</cx:pt>
          <cx:pt idx="98">Information Technology</cx:pt>
          <cx:pt idx="99">Information Technology</cx:pt>
        </cx:lvl>
      </cx:strDim>
      <cx:numDim type="val">
        <cx:f>other!$G$71:$G$170</cx:f>
        <cx:lvl ptCount="100" formatCode="&quot;$&quot;#,,,\ &quot;Billion&quot;">
          <cx:pt idx="0">803059000000</cx:pt>
          <cx:pt idx="1">390012000000</cx:pt>
          <cx:pt idx="2">375775000000</cx:pt>
          <cx:pt idx="3">372477000000</cx:pt>
          <cx:pt idx="4">357721000000</cx:pt>
          <cx:pt idx="5">343582000000</cx:pt>
          <cx:pt idx="6">279616000000</cx:pt>
          <cx:pt idx="7">268650000000</cx:pt>
          <cx:pt idx="8">262821000000</cx:pt>
          <cx:pt idx="9">237532000000</cx:pt>
          <cx:pt idx="10">223320000000</cx:pt>
          <cx:pt idx="11">194157000000</cx:pt>
          <cx:pt idx="12">157353000000</cx:pt>
          <cx:pt idx="13">138945000000</cx:pt>
          <cx:pt idx="14">138714000000</cx:pt>
          <cx:pt idx="15">107805000000</cx:pt>
          <cx:pt idx="16">100188000000</cx:pt>
          <cx:pt idx="17">96854000000</cx:pt>
          <cx:pt idx="18">92903000000</cx:pt>
          <cx:pt idx="19">79750000000</cx:pt>
          <cx:pt idx="20">78012000000</cx:pt>
          <cx:pt idx="21">75500000000</cx:pt>
          <cx:pt idx="22">75355000000</cx:pt>
          <cx:pt idx="23">66029000000</cx:pt>
          <cx:pt idx="24">65904000000</cx:pt>
          <cx:pt idx="25">58047000000</cx:pt>
          <cx:pt idx="26">54022000000</cx:pt>
          <cx:pt idx="27">53442000000</cx:pt>
          <cx:pt idx="28">52974000000</cx:pt>
          <cx:pt idx="29">51075000000</cx:pt>
          <cx:pt idx="30">50029000000</cx:pt>
          <cx:pt idx="31">48953000000</cx:pt>
          <cx:pt idx="32">47834000000</cx:pt>
          <cx:pt idx="33">45985000000</cx:pt>
          <cx:pt idx="34">44125600000</cx:pt>
          <cx:pt idx="35">42139800000</cx:pt>
          <cx:pt idx="36">41624000000</cx:pt>
          <cx:pt idx="37">38868372000</cx:pt>
          <cx:pt idx="38">38196000000</cx:pt>
          <cx:pt idx="39">38140787000</cx:pt>
          <cx:pt idx="40">37967000000</cx:pt>
          <cx:pt idx="41">37286584000</cx:pt>
          <cx:pt idx="42">37082000000</cx:pt>
          <cx:pt idx="43">37065000000</cx:pt>
          <cx:pt idx="44">36035000000</cx:pt>
          <cx:pt idx="45">34618000000</cx:pt>
          <cx:pt idx="46">30684824000</cx:pt>
          <cx:pt idx="47">25489398000</cx:pt>
          <cx:pt idx="48">24868200000</cx:pt>
          <cx:pt idx="49">24326400000</cx:pt>
          <cx:pt idx="50">22674000000</cx:pt>
          <cx:pt idx="51">22297700000</cx:pt>
          <cx:pt idx="52">21264000000</cx:pt>
          <cx:pt idx="53">20064000000</cx:pt>
          <cx:pt idx="54">19821000000</cx:pt>
          <cx:pt idx="55">19703139000</cx:pt>
          <cx:pt idx="56">19570000000</cx:pt>
          <cx:pt idx="57">19351430000</cx:pt>
          <cx:pt idx="58">19253380000</cx:pt>
          <cx:pt idx="59">19163525000</cx:pt>
          <cx:pt idx="60">19162000000</cx:pt>
          <cx:pt idx="61">18965000000</cx:pt>
          <cx:pt idx="62">18852246000</cx:pt>
          <cx:pt idx="63">18729000000</cx:pt>
          <cx:pt idx="64">18645000000</cx:pt>
          <cx:pt idx="65">18519400000</cx:pt>
          <cx:pt idx="66">18511000000</cx:pt>
          <cx:pt idx="67">18102159000</cx:pt>
          <cx:pt idx="68">17075000000</cx:pt>
          <cx:pt idx="69">16283000000</cx:pt>
          <cx:pt idx="70">14469929000</cx:pt>
          <cx:pt idx="71">13648343000</cx:pt>
          <cx:pt idx="72">12798000000</cx:pt>
          <cx:pt idx="73">12755149000</cx:pt>
          <cx:pt idx="74">12521600000</cx:pt>
          <cx:pt idx="75">12354963000</cx:pt>
          <cx:pt idx="76">12018309000</cx:pt>
          <cx:pt idx="77">11948220000</cx:pt>
          <cx:pt idx="78">11570731000</cx:pt>
          <cx:pt idx="79">11052000000</cx:pt>
          <cx:pt idx="80">10630900000</cx:pt>
          <cx:pt idx="81">10619000000</cx:pt>
          <cx:pt idx="82">10602027000</cx:pt>
          <cx:pt idx="83">9602400000</cx:pt>
          <cx:pt idx="84">9501948000</cx:pt>
          <cx:pt idx="85">9309626000</cx:pt>
          <cx:pt idx="86">9142408000</cx:pt>
          <cx:pt idx="87">9084280000</cx:pt>
          <cx:pt idx="88">8320193000</cx:pt>
          <cx:pt idx="89">7833210000</cx:pt>
          <cx:pt idx="90">7128217000</cx:pt>
          <cx:pt idx="91">7113191000</cx:pt>
          <cx:pt idx="92">6705151000</cx:pt>
          <cx:pt idx="93">6200871000</cx:pt>
          <cx:pt idx="94">5989451000</cx:pt>
          <cx:pt idx="95">5899000000</cx:pt>
          <cx:pt idx="96">5569697000</cx:pt>
          <cx:pt idx="97">5504100000</cx:pt>
          <cx:pt idx="98">5469923000</cx:pt>
          <cx:pt idx="99">3908162000</cx:pt>
        </cx:lvl>
      </cx:numDim>
    </cx:data>
  </cx:chartData>
  <cx:chart>
    <cx:title pos="t" align="ctr" overlay="0">
      <cx:tx>
        <cx:txData>
          <cx:v>Total Company Revenues for Information Technology and Financial Sectors (2012 - 2016)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latin typeface="Trebuchet MS" panose="020B0603020202020204"/>
            </a:defRPr>
          </a:pPr>
          <a:r>
            <a:rPr lang="en-GB" sz="1400" b="0" i="0" u="none" strike="noStrike" baseline="0" dirty="0">
              <a:solidFill>
                <a:schemeClr val="tx1"/>
              </a:solidFill>
              <a:latin typeface="Calibri" panose="020F0502020204030204"/>
            </a:rPr>
            <a:t>Total Company Revenues for Information Technology and Financial Sectors (2012 - 2016)</a:t>
          </a:r>
        </a:p>
      </cx:txPr>
    </cx:title>
    <cx:plotArea>
      <cx:plotAreaRegion>
        <cx:series layoutId="boxWhisker" uniqueId="{CDE94DC0-6954-654B-B323-2202B3E301F4}">
          <cx:tx>
            <cx:txData>
              <cx:f>other!$G$70</cx:f>
              <cx:v>Total Revenue</cx:v>
            </cx:txData>
          </cx:tx>
          <cx:spPr>
            <a:solidFill>
              <a:schemeClr val="accent5"/>
            </a:solidFill>
            <a:ln>
              <a:solidFill>
                <a:schemeClr val="bg1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 max="200000000000"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D013-2B45-674C-821C-E10A2BCA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revenue vary between the Information Technology and Financial sector?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3AA2D0-11E1-0640-8C54-F149B2AA07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8922946"/>
              </p:ext>
            </p:extLst>
          </p:nvPr>
        </p:nvGraphicFramePr>
        <p:xfrm>
          <a:off x="179388" y="2146300"/>
          <a:ext cx="7871792" cy="416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5EB531-9098-AF43-BDC9-A55133A5737B}"/>
              </a:ext>
            </a:extLst>
          </p:cNvPr>
          <p:cNvSpPr txBox="1"/>
          <p:nvPr/>
        </p:nvSpPr>
        <p:spPr>
          <a:xfrm>
            <a:off x="8352263" y="2341582"/>
            <a:ext cx="32115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following slides we are going to investigate the difference between the revenues in the Information Technology and financial sectors.</a:t>
            </a:r>
          </a:p>
          <a:p>
            <a:endParaRPr lang="en-US" dirty="0"/>
          </a:p>
          <a:p>
            <a:r>
              <a:rPr lang="en-US" dirty="0"/>
              <a:t>In the chart to the right, we can see that compared to the other sectors, both the IT and Financial sectors have similar total revenues at $3.7B and $3.4B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99626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D013-2B45-674C-821C-E10A2BCA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revenue vary between the Information Technology and Financial sector?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EB531-9098-AF43-BDC9-A55133A5737B}"/>
              </a:ext>
            </a:extLst>
          </p:cNvPr>
          <p:cNvSpPr txBox="1"/>
          <p:nvPr/>
        </p:nvSpPr>
        <p:spPr>
          <a:xfrm>
            <a:off x="6451041" y="3429000"/>
            <a:ext cx="51228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sub industries within the financial sector that have the most companies are banks and property/casualty insurance companies.</a:t>
            </a:r>
          </a:p>
          <a:p>
            <a:endParaRPr lang="en-US" dirty="0"/>
          </a:p>
          <a:p>
            <a:r>
              <a:rPr lang="en-US" dirty="0"/>
              <a:t>In the information technology sector, almost 50% of the companies are internet &amp; software services or semiconductor companies.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FAD544B-760F-024D-B28B-4A12826EB9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7118304"/>
              </p:ext>
            </p:extLst>
          </p:nvPr>
        </p:nvGraphicFramePr>
        <p:xfrm>
          <a:off x="45998" y="2142505"/>
          <a:ext cx="6050002" cy="2272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0613FA4-25D3-A043-BB5D-F64AFA3620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3570693"/>
              </p:ext>
            </p:extLst>
          </p:nvPr>
        </p:nvGraphicFramePr>
        <p:xfrm>
          <a:off x="45998" y="4414838"/>
          <a:ext cx="6050002" cy="2272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7518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D013-2B45-674C-821C-E10A2BCA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revenue vary between the Information Technology and Financial sector?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EB531-9098-AF43-BDC9-A55133A5737B}"/>
              </a:ext>
            </a:extLst>
          </p:cNvPr>
          <p:cNvSpPr txBox="1"/>
          <p:nvPr/>
        </p:nvSpPr>
        <p:spPr>
          <a:xfrm>
            <a:off x="4947093" y="2140299"/>
            <a:ext cx="70363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Here is a box &amp; whisker plot of the information technology and financial sector company total revenues across all four years.</a:t>
            </a:r>
          </a:p>
          <a:p>
            <a:endParaRPr lang="en-US" sz="1400" dirty="0"/>
          </a:p>
          <a:p>
            <a:r>
              <a:rPr lang="en-US" sz="1400" dirty="0"/>
              <a:t>Both sectors have positively skewed revenues where the mean total revenues are higher than the median for both sectors. There are a few companies in the information technology sector which are much higher than most companies in the sector.</a:t>
            </a:r>
          </a:p>
          <a:p>
            <a:endParaRPr lang="en-US" sz="1400" dirty="0"/>
          </a:p>
          <a:p>
            <a:r>
              <a:rPr lang="en-US" sz="1400" dirty="0"/>
              <a:t>The mean for the IT sector is about $62 Billion which is slightly lower than the mean for the financial sector at about $83 Billion. The median total revenue is about $20 Billion which is less than half that of the financial sector which is at $42 Billion.</a:t>
            </a:r>
          </a:p>
          <a:p>
            <a:endParaRPr lang="en-US" sz="1400" dirty="0"/>
          </a:p>
          <a:p>
            <a:r>
              <a:rPr lang="en-US" sz="1400" dirty="0"/>
              <a:t>Where it gets interesting is the variability difference between the sectors. The IT sector has a range of $799 Billion with a standard deviation of $126 Billion, which is quite a bit larger than that of the financial sector with a range of $385 Billion and standard deviation of $106 Billion. This shows that there is a larger variability in the IT sector compared to the financial sector. In line with this, the company with the highest revenue in the IT sector has a revenue of $803 Billion which is much higher than the second highest with $376 Billion – this has pushed up the mean of revenues in the IT sector.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7274116C-A37A-314C-BBA1-78F32B91C82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87039898"/>
                  </p:ext>
                </p:extLst>
              </p:nvPr>
            </p:nvGraphicFramePr>
            <p:xfrm>
              <a:off x="74211" y="2140299"/>
              <a:ext cx="4779143" cy="455327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7274116C-A37A-314C-BBA1-78F32B91C82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211" y="2140299"/>
                <a:ext cx="4779143" cy="45532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434925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45</TotalTime>
  <Words>418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Trebuchet MS</vt:lpstr>
      <vt:lpstr>Berlin</vt:lpstr>
      <vt:lpstr>How does revenue vary between the Information Technology and Financial sector?</vt:lpstr>
      <vt:lpstr>How does revenue vary between the Information Technology and Financial sector?</vt:lpstr>
      <vt:lpstr>How does revenue vary between the Information Technology and Financial sector?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revenue vary between the Information Technology and Financial sector?</dc:title>
  <dc:creator>Ivan Jennings</dc:creator>
  <cp:lastModifiedBy>Ivan Jennings</cp:lastModifiedBy>
  <cp:revision>2</cp:revision>
  <dcterms:created xsi:type="dcterms:W3CDTF">2021-10-04T06:46:11Z</dcterms:created>
  <dcterms:modified xsi:type="dcterms:W3CDTF">2021-10-04T07:31:19Z</dcterms:modified>
</cp:coreProperties>
</file>