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Open Sans" panose="020B0606030504020204" pitchFamily="3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13"/>
  </p:normalViewPr>
  <p:slideViewPr>
    <p:cSldViewPr snapToGrid="0" snapToObjects="1">
      <p:cViewPr varScale="1">
        <p:scale>
          <a:sx n="120" d="100"/>
          <a:sy n="120" d="100"/>
        </p:scale>
        <p:origin x="200"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course/Documents/GitHub/sql_insights/Queries/Queri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course/Documents/GitHub/sql_insights/Queries/Queri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course/Documents/GitHub/sql_insights/Queries/Queri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course/Documents/GitHub/sql_insights/Queries/Querie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000" dirty="0"/>
              <a:t>Top</a:t>
            </a:r>
            <a:r>
              <a:rPr lang="en-GB" sz="1000" baseline="0" dirty="0"/>
              <a:t> 20 Artists with Tracks Beginning with 'The'</a:t>
            </a:r>
            <a:endParaRPr lang="en-GB" sz="10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Query_1!$B$1</c:f>
              <c:strCache>
                <c:ptCount val="1"/>
                <c:pt idx="0">
                  <c:v>TheTracks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Query_1!$A$2:$A$21</c:f>
              <c:strCache>
                <c:ptCount val="20"/>
                <c:pt idx="0">
                  <c:v>Iron Maiden</c:v>
                </c:pt>
                <c:pt idx="1">
                  <c:v>U2</c:v>
                </c:pt>
                <c:pt idx="2">
                  <c:v>Led Zeppelin</c:v>
                </c:pt>
                <c:pt idx="3">
                  <c:v>Metallica</c:v>
                </c:pt>
                <c:pt idx="4">
                  <c:v>Lost</c:v>
                </c:pt>
                <c:pt idx="5">
                  <c:v>Deep Purple</c:v>
                </c:pt>
                <c:pt idx="6">
                  <c:v>Pearl Jam</c:v>
                </c:pt>
                <c:pt idx="7">
                  <c:v>Lenny Kravitz</c:v>
                </c:pt>
                <c:pt idx="8">
                  <c:v>Various Artists</c:v>
                </c:pt>
                <c:pt idx="9">
                  <c:v>The Office</c:v>
                </c:pt>
                <c:pt idx="10">
                  <c:v>Van Halen</c:v>
                </c:pt>
                <c:pt idx="11">
                  <c:v>Faith No More</c:v>
                </c:pt>
                <c:pt idx="12">
                  <c:v>Os Paralamas Do Sucesso</c:v>
                </c:pt>
                <c:pt idx="13">
                  <c:v>Red Hot Chili Peppers</c:v>
                </c:pt>
                <c:pt idx="14">
                  <c:v>Eric Clapton</c:v>
                </c:pt>
                <c:pt idx="15">
                  <c:v>Queen</c:v>
                </c:pt>
                <c:pt idx="16">
                  <c:v>Foo Fighters</c:v>
                </c:pt>
                <c:pt idx="17">
                  <c:v>Guns N' Roses</c:v>
                </c:pt>
                <c:pt idx="18">
                  <c:v>The Rolling Stones</c:v>
                </c:pt>
                <c:pt idx="19">
                  <c:v>R.E.M.</c:v>
                </c:pt>
              </c:strCache>
            </c:strRef>
          </c:cat>
          <c:val>
            <c:numRef>
              <c:f>Query_1!$B$2:$B$21</c:f>
              <c:numCache>
                <c:formatCode>General</c:formatCode>
                <c:ptCount val="20"/>
                <c:pt idx="0">
                  <c:v>213</c:v>
                </c:pt>
                <c:pt idx="1">
                  <c:v>135</c:v>
                </c:pt>
                <c:pt idx="2">
                  <c:v>114</c:v>
                </c:pt>
                <c:pt idx="3">
                  <c:v>112</c:v>
                </c:pt>
                <c:pt idx="4">
                  <c:v>92</c:v>
                </c:pt>
                <c:pt idx="5">
                  <c:v>92</c:v>
                </c:pt>
                <c:pt idx="6">
                  <c:v>67</c:v>
                </c:pt>
                <c:pt idx="7">
                  <c:v>57</c:v>
                </c:pt>
                <c:pt idx="8">
                  <c:v>56</c:v>
                </c:pt>
                <c:pt idx="9">
                  <c:v>53</c:v>
                </c:pt>
                <c:pt idx="10">
                  <c:v>52</c:v>
                </c:pt>
                <c:pt idx="11">
                  <c:v>52</c:v>
                </c:pt>
                <c:pt idx="12">
                  <c:v>49</c:v>
                </c:pt>
                <c:pt idx="13">
                  <c:v>48</c:v>
                </c:pt>
                <c:pt idx="14">
                  <c:v>48</c:v>
                </c:pt>
                <c:pt idx="15">
                  <c:v>45</c:v>
                </c:pt>
                <c:pt idx="16">
                  <c:v>44</c:v>
                </c:pt>
                <c:pt idx="17">
                  <c:v>42</c:v>
                </c:pt>
                <c:pt idx="18">
                  <c:v>41</c:v>
                </c:pt>
                <c:pt idx="19">
                  <c:v>41</c:v>
                </c:pt>
              </c:numCache>
            </c:numRef>
          </c:val>
          <c:extLst>
            <c:ext xmlns:c16="http://schemas.microsoft.com/office/drawing/2014/chart" uri="{C3380CC4-5D6E-409C-BE32-E72D297353CC}">
              <c16:uniqueId val="{00000000-4D9A-9E42-ACF8-788DACB63100}"/>
            </c:ext>
          </c:extLst>
        </c:ser>
        <c:dLbls>
          <c:showLegendKey val="0"/>
          <c:showVal val="0"/>
          <c:showCatName val="0"/>
          <c:showSerName val="0"/>
          <c:showPercent val="1"/>
          <c:showBubbleSize val="0"/>
        </c:dLbls>
        <c:gapWidth val="219"/>
        <c:overlap val="-27"/>
        <c:axId val="1435783552"/>
        <c:axId val="1435785200"/>
      </c:barChart>
      <c:catAx>
        <c:axId val="1435783552"/>
        <c:scaling>
          <c:orientation val="minMax"/>
        </c:scaling>
        <c:delete val="0"/>
        <c:axPos val="b"/>
        <c:title>
          <c:tx>
            <c:rich>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en-GB" sz="800" baseline="0"/>
                  <a:t>Artists</a:t>
                </a:r>
              </a:p>
            </c:rich>
          </c:tx>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1435785200"/>
        <c:crosses val="autoZero"/>
        <c:auto val="1"/>
        <c:lblAlgn val="ctr"/>
        <c:lblOffset val="100"/>
        <c:noMultiLvlLbl val="0"/>
      </c:catAx>
      <c:valAx>
        <c:axId val="14357852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en-GB" sz="800" baseline="0"/>
                  <a:t>Total Tracks Beginning with 'The'</a:t>
                </a:r>
              </a:p>
            </c:rich>
          </c:tx>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1435783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a:t>Top 10 Artists By Amount</a:t>
            </a:r>
            <a:r>
              <a:rPr lang="en-US" sz="1000" baseline="0"/>
              <a:t> Spent</a:t>
            </a:r>
            <a:endParaRPr lang="en-US" sz="1000"/>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Query_2!$C$1</c:f>
              <c:strCache>
                <c:ptCount val="1"/>
                <c:pt idx="0">
                  <c:v>AmountSpent</c:v>
                </c:pt>
              </c:strCache>
            </c:strRef>
          </c:tx>
          <c:spPr>
            <a:solidFill>
              <a:schemeClr val="accent1"/>
            </a:solidFill>
            <a:ln>
              <a:noFill/>
            </a:ln>
            <a:effectLst/>
          </c:spPr>
          <c:invertIfNegative val="0"/>
          <c:cat>
            <c:strRef>
              <c:f>Query_2!$A$2:$A$11</c:f>
              <c:strCache>
                <c:ptCount val="10"/>
                <c:pt idx="0">
                  <c:v>Iron Maiden</c:v>
                </c:pt>
                <c:pt idx="1">
                  <c:v>U2</c:v>
                </c:pt>
                <c:pt idx="2">
                  <c:v>Metallica</c:v>
                </c:pt>
                <c:pt idx="3">
                  <c:v>Led Zeppelin</c:v>
                </c:pt>
                <c:pt idx="4">
                  <c:v>Lost</c:v>
                </c:pt>
                <c:pt idx="5">
                  <c:v>The Office</c:v>
                </c:pt>
                <c:pt idx="6">
                  <c:v>Os Paralamas Do Sucesso</c:v>
                </c:pt>
                <c:pt idx="7">
                  <c:v>Deep Purple</c:v>
                </c:pt>
                <c:pt idx="8">
                  <c:v>Faith No More</c:v>
                </c:pt>
                <c:pt idx="9">
                  <c:v>Eric Clapton</c:v>
                </c:pt>
              </c:strCache>
            </c:strRef>
          </c:cat>
          <c:val>
            <c:numRef>
              <c:f>Query_2!$C$2:$C$11</c:f>
              <c:numCache>
                <c:formatCode>General</c:formatCode>
                <c:ptCount val="10"/>
                <c:pt idx="0">
                  <c:v>138.6</c:v>
                </c:pt>
                <c:pt idx="1">
                  <c:v>105.93</c:v>
                </c:pt>
                <c:pt idx="2">
                  <c:v>90.09</c:v>
                </c:pt>
                <c:pt idx="3">
                  <c:v>86.13</c:v>
                </c:pt>
                <c:pt idx="4">
                  <c:v>81.59</c:v>
                </c:pt>
                <c:pt idx="5">
                  <c:v>49.75</c:v>
                </c:pt>
                <c:pt idx="6">
                  <c:v>44.55</c:v>
                </c:pt>
                <c:pt idx="7">
                  <c:v>43.56</c:v>
                </c:pt>
                <c:pt idx="8">
                  <c:v>41.58</c:v>
                </c:pt>
                <c:pt idx="9">
                  <c:v>39.6</c:v>
                </c:pt>
              </c:numCache>
            </c:numRef>
          </c:val>
          <c:extLst>
            <c:ext xmlns:c16="http://schemas.microsoft.com/office/drawing/2014/chart" uri="{C3380CC4-5D6E-409C-BE32-E72D297353CC}">
              <c16:uniqueId val="{00000000-E07D-BE41-B243-BC6571FC7E9C}"/>
            </c:ext>
          </c:extLst>
        </c:ser>
        <c:dLbls>
          <c:showLegendKey val="0"/>
          <c:showVal val="0"/>
          <c:showCatName val="0"/>
          <c:showSerName val="0"/>
          <c:showPercent val="0"/>
          <c:showBubbleSize val="0"/>
        </c:dLbls>
        <c:gapWidth val="219"/>
        <c:overlap val="-27"/>
        <c:axId val="1946338672"/>
        <c:axId val="1946559616"/>
      </c:barChart>
      <c:catAx>
        <c:axId val="1946338672"/>
        <c:scaling>
          <c:orientation val="minMax"/>
        </c:scaling>
        <c:delete val="0"/>
        <c:axPos val="b"/>
        <c:title>
          <c:tx>
            <c:rich>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en-GB" sz="800"/>
                  <a:t>Artist</a:t>
                </a:r>
              </a:p>
            </c:rich>
          </c:tx>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1946559616"/>
        <c:crosses val="autoZero"/>
        <c:auto val="1"/>
        <c:lblAlgn val="ctr"/>
        <c:lblOffset val="100"/>
        <c:noMultiLvlLbl val="0"/>
      </c:catAx>
      <c:valAx>
        <c:axId val="19465596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en-GB" sz="800"/>
                  <a:t>Total Amount Spent</a:t>
                </a:r>
              </a:p>
            </c:rich>
          </c:tx>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title>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9463386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Shortest</a:t>
            </a:r>
            <a:r>
              <a:rPr lang="en-US" baseline="0"/>
              <a:t> 10 Albums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Query_3!$C$1</c:f>
              <c:strCache>
                <c:ptCount val="1"/>
                <c:pt idx="0">
                  <c:v>TotalSeconds</c:v>
                </c:pt>
              </c:strCache>
            </c:strRef>
          </c:tx>
          <c:spPr>
            <a:solidFill>
              <a:schemeClr val="accent1"/>
            </a:solidFill>
            <a:ln>
              <a:noFill/>
            </a:ln>
            <a:effectLst/>
          </c:spPr>
          <c:invertIfNegative val="0"/>
          <c:cat>
            <c:strRef>
              <c:f>Query_3!$B$2:$B$11</c:f>
              <c:strCache>
                <c:ptCount val="10"/>
                <c:pt idx="0">
                  <c:v>Liszt - 12 Études D'Execution Transcendante</c:v>
                </c:pt>
                <c:pt idx="1">
                  <c:v>Monteverdi: L'Orfeo</c:v>
                </c:pt>
                <c:pt idx="2">
                  <c:v>SCRIABIN: Vers la flamme</c:v>
                </c:pt>
                <c:pt idx="3">
                  <c:v>Charpentier: Divertissements, Airs &amp; Concerts</c:v>
                </c:pt>
                <c:pt idx="4">
                  <c:v>Bach: Goldberg Variations</c:v>
                </c:pt>
                <c:pt idx="5">
                  <c:v>Handel: Music for the Royal Fireworks (Original Version 1749)</c:v>
                </c:pt>
                <c:pt idx="6">
                  <c:v>Bizet: Carmen Highlights</c:v>
                </c:pt>
                <c:pt idx="7">
                  <c:v>Schubert: The Late String Quartets &amp; String Quintet (3 CD's)</c:v>
                </c:pt>
                <c:pt idx="8">
                  <c:v>Purcell: Music for the Queen Mary</c:v>
                </c:pt>
                <c:pt idx="9">
                  <c:v>Bach: The Cello Suites</c:v>
                </c:pt>
              </c:strCache>
            </c:strRef>
          </c:cat>
          <c:val>
            <c:numRef>
              <c:f>Query_3!$C$2:$C$11</c:f>
              <c:numCache>
                <c:formatCode>General</c:formatCode>
                <c:ptCount val="10"/>
                <c:pt idx="0">
                  <c:v>51</c:v>
                </c:pt>
                <c:pt idx="1">
                  <c:v>66</c:v>
                </c:pt>
                <c:pt idx="2">
                  <c:v>101</c:v>
                </c:pt>
                <c:pt idx="3">
                  <c:v>110</c:v>
                </c:pt>
                <c:pt idx="4">
                  <c:v>120</c:v>
                </c:pt>
                <c:pt idx="5">
                  <c:v>120</c:v>
                </c:pt>
                <c:pt idx="6">
                  <c:v>132</c:v>
                </c:pt>
                <c:pt idx="7">
                  <c:v>139</c:v>
                </c:pt>
                <c:pt idx="8">
                  <c:v>142</c:v>
                </c:pt>
                <c:pt idx="9">
                  <c:v>143</c:v>
                </c:pt>
              </c:numCache>
            </c:numRef>
          </c:val>
          <c:extLst>
            <c:ext xmlns:c16="http://schemas.microsoft.com/office/drawing/2014/chart" uri="{C3380CC4-5D6E-409C-BE32-E72D297353CC}">
              <c16:uniqueId val="{00000000-B75D-E54C-978D-6828B16CA697}"/>
            </c:ext>
          </c:extLst>
        </c:ser>
        <c:dLbls>
          <c:showLegendKey val="0"/>
          <c:showVal val="0"/>
          <c:showCatName val="0"/>
          <c:showSerName val="0"/>
          <c:showPercent val="0"/>
          <c:showBubbleSize val="0"/>
        </c:dLbls>
        <c:gapWidth val="219"/>
        <c:overlap val="-27"/>
        <c:axId val="1434814432"/>
        <c:axId val="1681961392"/>
      </c:barChart>
      <c:catAx>
        <c:axId val="14348144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Album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681961392"/>
        <c:crosses val="autoZero"/>
        <c:auto val="1"/>
        <c:lblAlgn val="ctr"/>
        <c:lblOffset val="100"/>
        <c:noMultiLvlLbl val="0"/>
      </c:catAx>
      <c:valAx>
        <c:axId val="1681961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Album Length</a:t>
                </a:r>
                <a:r>
                  <a:rPr lang="en-GB" baseline="0"/>
                  <a:t> (Seconds)</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48144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000" dirty="0"/>
              <a:t>Amount Spent &amp; Amount Spent Per Track</a:t>
            </a:r>
            <a:r>
              <a:rPr lang="en-GB" sz="1000" baseline="0" dirty="0"/>
              <a:t> Minute By Artist</a:t>
            </a:r>
            <a:endParaRPr lang="en-GB" sz="10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Query_4!$C$1</c:f>
              <c:strCache>
                <c:ptCount val="1"/>
                <c:pt idx="0">
                  <c:v>AmountSpent</c:v>
                </c:pt>
              </c:strCache>
            </c:strRef>
          </c:tx>
          <c:spPr>
            <a:solidFill>
              <a:schemeClr val="accent1"/>
            </a:solidFill>
            <a:ln>
              <a:noFill/>
            </a:ln>
            <a:effectLst/>
          </c:spPr>
          <c:invertIfNegative val="0"/>
          <c:cat>
            <c:strRef>
              <c:f>Query_4!$A$2:$A$11</c:f>
              <c:strCache>
                <c:ptCount val="10"/>
                <c:pt idx="0">
                  <c:v>U2</c:v>
                </c:pt>
                <c:pt idx="1">
                  <c:v>Iron Maiden</c:v>
                </c:pt>
                <c:pt idx="2">
                  <c:v>Metallica</c:v>
                </c:pt>
                <c:pt idx="3">
                  <c:v>Led Zeppelin</c:v>
                </c:pt>
                <c:pt idx="4">
                  <c:v>Deep Purple</c:v>
                </c:pt>
                <c:pt idx="5">
                  <c:v>The Office</c:v>
                </c:pt>
                <c:pt idx="6">
                  <c:v>Heroes</c:v>
                </c:pt>
                <c:pt idx="7">
                  <c:v>Lost</c:v>
                </c:pt>
                <c:pt idx="8">
                  <c:v>Battlestar Galactica (Classic)</c:v>
                </c:pt>
                <c:pt idx="9">
                  <c:v>Battlestar Galactica</c:v>
                </c:pt>
              </c:strCache>
            </c:strRef>
          </c:cat>
          <c:val>
            <c:numRef>
              <c:f>Query_4!$C$2:$C$11</c:f>
              <c:numCache>
                <c:formatCode>General</c:formatCode>
                <c:ptCount val="10"/>
                <c:pt idx="0">
                  <c:v>105.93</c:v>
                </c:pt>
                <c:pt idx="1">
                  <c:v>138.6</c:v>
                </c:pt>
                <c:pt idx="2">
                  <c:v>90.09</c:v>
                </c:pt>
                <c:pt idx="3">
                  <c:v>86.13</c:v>
                </c:pt>
                <c:pt idx="4">
                  <c:v>43.56</c:v>
                </c:pt>
                <c:pt idx="5">
                  <c:v>49.75</c:v>
                </c:pt>
                <c:pt idx="6">
                  <c:v>25.87</c:v>
                </c:pt>
                <c:pt idx="7">
                  <c:v>81.59</c:v>
                </c:pt>
                <c:pt idx="8">
                  <c:v>35.82</c:v>
                </c:pt>
                <c:pt idx="9">
                  <c:v>23.88</c:v>
                </c:pt>
              </c:numCache>
            </c:numRef>
          </c:val>
          <c:extLst>
            <c:ext xmlns:c16="http://schemas.microsoft.com/office/drawing/2014/chart" uri="{C3380CC4-5D6E-409C-BE32-E72D297353CC}">
              <c16:uniqueId val="{00000000-29F2-6443-BA93-15D990D71F10}"/>
            </c:ext>
          </c:extLst>
        </c:ser>
        <c:dLbls>
          <c:showLegendKey val="0"/>
          <c:showVal val="0"/>
          <c:showCatName val="0"/>
          <c:showSerName val="0"/>
          <c:showPercent val="0"/>
          <c:showBubbleSize val="0"/>
        </c:dLbls>
        <c:gapWidth val="300"/>
        <c:axId val="1894007344"/>
        <c:axId val="1686060112"/>
      </c:barChart>
      <c:lineChart>
        <c:grouping val="standard"/>
        <c:varyColors val="0"/>
        <c:ser>
          <c:idx val="1"/>
          <c:order val="1"/>
          <c:tx>
            <c:strRef>
              <c:f>Query_4!$E$1</c:f>
              <c:strCache>
                <c:ptCount val="1"/>
                <c:pt idx="0">
                  <c:v>SpentPerMinute</c:v>
                </c:pt>
              </c:strCache>
            </c:strRef>
          </c:tx>
          <c:spPr>
            <a:ln w="28575" cap="rnd">
              <a:solidFill>
                <a:schemeClr val="accent2"/>
              </a:solidFill>
              <a:round/>
            </a:ln>
            <a:effectLst/>
          </c:spPr>
          <c:marker>
            <c:symbol val="none"/>
          </c:marker>
          <c:cat>
            <c:strRef>
              <c:f>Query_4!$A$2:$A$11</c:f>
              <c:strCache>
                <c:ptCount val="10"/>
                <c:pt idx="0">
                  <c:v>U2</c:v>
                </c:pt>
                <c:pt idx="1">
                  <c:v>Iron Maiden</c:v>
                </c:pt>
                <c:pt idx="2">
                  <c:v>Metallica</c:v>
                </c:pt>
                <c:pt idx="3">
                  <c:v>Led Zeppelin</c:v>
                </c:pt>
                <c:pt idx="4">
                  <c:v>Deep Purple</c:v>
                </c:pt>
                <c:pt idx="5">
                  <c:v>The Office</c:v>
                </c:pt>
                <c:pt idx="6">
                  <c:v>Heroes</c:v>
                </c:pt>
                <c:pt idx="7">
                  <c:v>Lost</c:v>
                </c:pt>
                <c:pt idx="8">
                  <c:v>Battlestar Galactica (Classic)</c:v>
                </c:pt>
                <c:pt idx="9">
                  <c:v>Battlestar Galactica</c:v>
                </c:pt>
              </c:strCache>
            </c:strRef>
          </c:cat>
          <c:val>
            <c:numRef>
              <c:f>Query_4!$E$2:$E$11</c:f>
              <c:numCache>
                <c:formatCode>General</c:formatCode>
                <c:ptCount val="10"/>
                <c:pt idx="0">
                  <c:v>0.22</c:v>
                </c:pt>
                <c:pt idx="1">
                  <c:v>0.17</c:v>
                </c:pt>
                <c:pt idx="2">
                  <c:v>0.17</c:v>
                </c:pt>
                <c:pt idx="3">
                  <c:v>0.17</c:v>
                </c:pt>
                <c:pt idx="4">
                  <c:v>0.17</c:v>
                </c:pt>
                <c:pt idx="5">
                  <c:v>0.08</c:v>
                </c:pt>
                <c:pt idx="6">
                  <c:v>0.05</c:v>
                </c:pt>
                <c:pt idx="7">
                  <c:v>0.04</c:v>
                </c:pt>
                <c:pt idx="8">
                  <c:v>0.04</c:v>
                </c:pt>
                <c:pt idx="9">
                  <c:v>0.04</c:v>
                </c:pt>
              </c:numCache>
            </c:numRef>
          </c:val>
          <c:smooth val="0"/>
          <c:extLst>
            <c:ext xmlns:c16="http://schemas.microsoft.com/office/drawing/2014/chart" uri="{C3380CC4-5D6E-409C-BE32-E72D297353CC}">
              <c16:uniqueId val="{00000001-29F2-6443-BA93-15D990D71F10}"/>
            </c:ext>
          </c:extLst>
        </c:ser>
        <c:dLbls>
          <c:showLegendKey val="0"/>
          <c:showVal val="0"/>
          <c:showCatName val="0"/>
          <c:showSerName val="0"/>
          <c:showPercent val="0"/>
          <c:showBubbleSize val="0"/>
        </c:dLbls>
        <c:marker val="1"/>
        <c:smooth val="0"/>
        <c:axId val="1889052096"/>
        <c:axId val="1894701808"/>
      </c:lineChart>
      <c:valAx>
        <c:axId val="1894701808"/>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Amount</a:t>
                </a:r>
                <a:r>
                  <a:rPr lang="en-GB" baseline="0"/>
                  <a:t> Spent Per Minute &amp; Amount Spent</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9052096"/>
        <c:crosses val="autoZero"/>
        <c:crossBetween val="between"/>
      </c:valAx>
      <c:catAx>
        <c:axId val="18890520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Artist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4701808"/>
        <c:crosses val="autoZero"/>
        <c:auto val="1"/>
        <c:lblAlgn val="ctr"/>
        <c:lblOffset val="100"/>
        <c:noMultiLvlLbl val="0"/>
      </c:catAx>
      <c:valAx>
        <c:axId val="1686060112"/>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4007344"/>
        <c:crosses val="max"/>
        <c:crossBetween val="between"/>
      </c:valAx>
      <c:catAx>
        <c:axId val="1894007344"/>
        <c:scaling>
          <c:orientation val="minMax"/>
        </c:scaling>
        <c:delete val="1"/>
        <c:axPos val="b"/>
        <c:numFmt formatCode="General" sourceLinked="1"/>
        <c:majorTickMark val="out"/>
        <c:minorTickMark val="none"/>
        <c:tickLblPos val="nextTo"/>
        <c:crossAx val="1686060112"/>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d6d4cc2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d6d4cc2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d6d4cc2e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d6d4cc2e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 dirty="0">
                <a:latin typeface="Open Sans"/>
                <a:ea typeface="Open Sans"/>
                <a:cs typeface="Open Sans"/>
                <a:sym typeface="Open Sans"/>
              </a:rPr>
              <a:t>We can see here that the artist with the most number of tracks that start with ‘The’ is Iron Maiden with 213 tracks followed by U2 with 135 tracks. Although this may be </a:t>
            </a:r>
            <a:r>
              <a:rPr lang="en" dirty="0" err="1">
                <a:latin typeface="Open Sans"/>
                <a:ea typeface="Open Sans"/>
                <a:cs typeface="Open Sans"/>
                <a:sym typeface="Open Sans"/>
              </a:rPr>
              <a:t>bec</a:t>
            </a:r>
            <a:r>
              <a:rPr lang="en-NZ" dirty="0">
                <a:latin typeface="Open Sans"/>
                <a:ea typeface="Open Sans"/>
                <a:cs typeface="Open Sans"/>
                <a:sym typeface="Open Sans"/>
              </a:rPr>
              <a:t>au</a:t>
            </a:r>
            <a:r>
              <a:rPr lang="en" dirty="0">
                <a:latin typeface="Open Sans"/>
                <a:ea typeface="Open Sans"/>
                <a:cs typeface="Open Sans"/>
                <a:sym typeface="Open Sans"/>
              </a:rPr>
              <a:t>se Iron Maiden has the highest total tracks overall.</a:t>
            </a:r>
            <a:endParaRPr dirty="0">
              <a:latin typeface="Open Sans"/>
              <a:ea typeface="Open Sans"/>
              <a:cs typeface="Open Sans"/>
              <a:sym typeface="Open Sans"/>
            </a:endParaRPr>
          </a:p>
        </p:txBody>
      </p:sp>
      <p:sp>
        <p:nvSpPr>
          <p:cNvPr id="55" name="Google Shape;55;p13"/>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56" name="Google Shape;56;p1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Which artists have the most tracks starting with ‘The’?</a:t>
            </a:r>
            <a:endParaRPr dirty="0">
              <a:solidFill>
                <a:srgbClr val="FFFFFF"/>
              </a:solidFill>
              <a:latin typeface="Open Sans"/>
              <a:ea typeface="Open Sans"/>
              <a:cs typeface="Open Sans"/>
              <a:sym typeface="Open Sans"/>
            </a:endParaRPr>
          </a:p>
        </p:txBody>
      </p:sp>
      <p:graphicFrame>
        <p:nvGraphicFramePr>
          <p:cNvPr id="5" name="Chart 4">
            <a:extLst>
              <a:ext uri="{FF2B5EF4-FFF2-40B4-BE49-F238E27FC236}">
                <a16:creationId xmlns:a16="http://schemas.microsoft.com/office/drawing/2014/main" id="{5BA56BCF-8571-4E49-BCDB-3D59F9177008}"/>
              </a:ext>
            </a:extLst>
          </p:cNvPr>
          <p:cNvGraphicFramePr>
            <a:graphicFrameLocks/>
          </p:cNvGraphicFramePr>
          <p:nvPr>
            <p:extLst>
              <p:ext uri="{D42A27DB-BD31-4B8C-83A1-F6EECF244321}">
                <p14:modId xmlns:p14="http://schemas.microsoft.com/office/powerpoint/2010/main" val="3849853054"/>
              </p:ext>
            </p:extLst>
          </p:nvPr>
        </p:nvGraphicFramePr>
        <p:xfrm>
          <a:off x="354301" y="1418450"/>
          <a:ext cx="4550700" cy="3072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 dirty="0">
                <a:latin typeface="Open Sans"/>
                <a:ea typeface="Open Sans"/>
                <a:cs typeface="Open Sans"/>
                <a:sym typeface="Open Sans"/>
              </a:rPr>
              <a:t>The highest spend has been on Iron Maiden, with just under $140 has been spent by customers on their tracks, followed by U2 with just over $100.</a:t>
            </a:r>
            <a:endParaRPr dirty="0">
              <a:latin typeface="Open Sans"/>
              <a:ea typeface="Open Sans"/>
              <a:cs typeface="Open Sans"/>
              <a:sym typeface="Open Sans"/>
            </a:endParaRPr>
          </a:p>
        </p:txBody>
      </p:sp>
      <p:sp>
        <p:nvSpPr>
          <p:cNvPr id="62" name="Google Shape;62;p14"/>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63" name="Google Shape;63;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Which artists have customers spent the most on?</a:t>
            </a:r>
            <a:endParaRPr dirty="0">
              <a:solidFill>
                <a:srgbClr val="FFFFFF"/>
              </a:solidFill>
              <a:latin typeface="Open Sans"/>
              <a:ea typeface="Open Sans"/>
              <a:cs typeface="Open Sans"/>
              <a:sym typeface="Open Sans"/>
            </a:endParaRPr>
          </a:p>
        </p:txBody>
      </p:sp>
      <p:graphicFrame>
        <p:nvGraphicFramePr>
          <p:cNvPr id="5" name="Chart 4">
            <a:extLst>
              <a:ext uri="{FF2B5EF4-FFF2-40B4-BE49-F238E27FC236}">
                <a16:creationId xmlns:a16="http://schemas.microsoft.com/office/drawing/2014/main" id="{B54D9785-1BB0-F040-8C0B-0774A47675C0}"/>
              </a:ext>
            </a:extLst>
          </p:cNvPr>
          <p:cNvGraphicFramePr>
            <a:graphicFrameLocks/>
          </p:cNvGraphicFramePr>
          <p:nvPr>
            <p:extLst>
              <p:ext uri="{D42A27DB-BD31-4B8C-83A1-F6EECF244321}">
                <p14:modId xmlns:p14="http://schemas.microsoft.com/office/powerpoint/2010/main" val="509086262"/>
              </p:ext>
            </p:extLst>
          </p:nvPr>
        </p:nvGraphicFramePr>
        <p:xfrm>
          <a:off x="354300" y="1418450"/>
          <a:ext cx="4550700" cy="3072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spcAft>
                <a:spcPts val="1600"/>
              </a:spcAft>
              <a:buNone/>
            </a:pPr>
            <a:r>
              <a:rPr lang="en" dirty="0">
                <a:latin typeface="Open Sans"/>
                <a:ea typeface="Open Sans"/>
                <a:cs typeface="Open Sans"/>
                <a:sym typeface="Open Sans"/>
              </a:rPr>
              <a:t>There appears to be various classical albums with very short album </a:t>
            </a:r>
            <a:r>
              <a:rPr lang="en" dirty="0" err="1">
                <a:latin typeface="Open Sans"/>
                <a:ea typeface="Open Sans"/>
                <a:cs typeface="Open Sans"/>
                <a:sym typeface="Open Sans"/>
              </a:rPr>
              <a:t>leng</a:t>
            </a:r>
            <a:r>
              <a:rPr lang="en-NZ" dirty="0" err="1">
                <a:latin typeface="Open Sans"/>
                <a:ea typeface="Open Sans"/>
                <a:cs typeface="Open Sans"/>
                <a:sym typeface="Open Sans"/>
              </a:rPr>
              <a:t>th</a:t>
            </a:r>
            <a:r>
              <a:rPr lang="en" dirty="0">
                <a:latin typeface="Open Sans"/>
                <a:ea typeface="Open Sans"/>
                <a:cs typeface="Open Sans"/>
                <a:sym typeface="Open Sans"/>
              </a:rPr>
              <a:t>s with the shortest being “</a:t>
            </a:r>
            <a:r>
              <a:rPr lang="en-NZ" dirty="0">
                <a:latin typeface="Open Sans"/>
                <a:ea typeface="Open Sans"/>
                <a:cs typeface="Open Sans"/>
                <a:sym typeface="Open Sans"/>
              </a:rPr>
              <a:t>Liszt - 12 Études </a:t>
            </a:r>
            <a:r>
              <a:rPr lang="en-NZ" dirty="0" err="1">
                <a:latin typeface="Open Sans"/>
                <a:ea typeface="Open Sans"/>
                <a:cs typeface="Open Sans"/>
                <a:sym typeface="Open Sans"/>
              </a:rPr>
              <a:t>D'Execution</a:t>
            </a:r>
            <a:r>
              <a:rPr lang="en-NZ" dirty="0">
                <a:latin typeface="Open Sans"/>
                <a:ea typeface="Open Sans"/>
                <a:cs typeface="Open Sans"/>
                <a:sym typeface="Open Sans"/>
              </a:rPr>
              <a:t> </a:t>
            </a:r>
            <a:r>
              <a:rPr lang="en-NZ" dirty="0" err="1">
                <a:latin typeface="Open Sans"/>
                <a:ea typeface="Open Sans"/>
                <a:cs typeface="Open Sans"/>
                <a:sym typeface="Open Sans"/>
              </a:rPr>
              <a:t>Transcendante</a:t>
            </a:r>
            <a:r>
              <a:rPr lang="en-NZ" dirty="0">
                <a:latin typeface="Open Sans"/>
                <a:ea typeface="Open Sans"/>
                <a:cs typeface="Open Sans"/>
                <a:sym typeface="Open Sans"/>
              </a:rPr>
              <a:t>” with a total of 51 seconds worth of tracks in the album.</a:t>
            </a:r>
            <a:endParaRPr dirty="0">
              <a:latin typeface="Open Sans"/>
              <a:ea typeface="Open Sans"/>
              <a:cs typeface="Open Sans"/>
              <a:sym typeface="Open Sans"/>
            </a:endParaRPr>
          </a:p>
        </p:txBody>
      </p:sp>
      <p:sp>
        <p:nvSpPr>
          <p:cNvPr id="69" name="Google Shape;69;p15"/>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70" name="Google Shape;70;p15"/>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Which are the shortest 10 Albums?</a:t>
            </a:r>
            <a:endParaRPr dirty="0">
              <a:solidFill>
                <a:srgbClr val="FFFFFF"/>
              </a:solidFill>
              <a:latin typeface="Open Sans"/>
              <a:ea typeface="Open Sans"/>
              <a:cs typeface="Open Sans"/>
              <a:sym typeface="Open Sans"/>
            </a:endParaRPr>
          </a:p>
        </p:txBody>
      </p:sp>
      <p:graphicFrame>
        <p:nvGraphicFramePr>
          <p:cNvPr id="5" name="Chart 4">
            <a:extLst>
              <a:ext uri="{FF2B5EF4-FFF2-40B4-BE49-F238E27FC236}">
                <a16:creationId xmlns:a16="http://schemas.microsoft.com/office/drawing/2014/main" id="{ECDECC2B-D087-1742-B406-BC1665C3A83B}"/>
              </a:ext>
            </a:extLst>
          </p:cNvPr>
          <p:cNvGraphicFramePr>
            <a:graphicFrameLocks/>
          </p:cNvGraphicFramePr>
          <p:nvPr>
            <p:extLst>
              <p:ext uri="{D42A27DB-BD31-4B8C-83A1-F6EECF244321}">
                <p14:modId xmlns:p14="http://schemas.microsoft.com/office/powerpoint/2010/main" val="2030982611"/>
              </p:ext>
            </p:extLst>
          </p:nvPr>
        </p:nvGraphicFramePr>
        <p:xfrm>
          <a:off x="354301" y="1418451"/>
          <a:ext cx="4550699" cy="3072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 dirty="0">
                <a:latin typeface="Open Sans"/>
                <a:ea typeface="Open Sans"/>
                <a:cs typeface="Open Sans"/>
                <a:sym typeface="Open Sans"/>
              </a:rPr>
              <a:t>This graph is based on the artists who have a total of 200 total minutes of tracks, with the total amount spent by artist as well as the amount spent per minute of track. For most of the artists, the higher the amount spend, the higher spend per minute. One of the outliers is for ‘Lost’ where there appears to be a higher amount spent, but the spend per minute remains low and </a:t>
            </a:r>
            <a:r>
              <a:rPr lang="en">
                <a:latin typeface="Open Sans"/>
                <a:ea typeface="Open Sans"/>
                <a:cs typeface="Open Sans"/>
                <a:sym typeface="Open Sans"/>
              </a:rPr>
              <a:t>’Deep Purple’ is the opposite.</a:t>
            </a:r>
            <a:endParaRPr dirty="0">
              <a:latin typeface="Open Sans"/>
              <a:ea typeface="Open Sans"/>
              <a:cs typeface="Open Sans"/>
              <a:sym typeface="Open Sans"/>
            </a:endParaRPr>
          </a:p>
        </p:txBody>
      </p:sp>
      <p:sp>
        <p:nvSpPr>
          <p:cNvPr id="76" name="Google Shape;76;p16"/>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77" name="Google Shape;77;p16"/>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What is the relationship between amount spent per minute of track?</a:t>
            </a:r>
            <a:endParaRPr dirty="0">
              <a:solidFill>
                <a:srgbClr val="FFFFFF"/>
              </a:solidFill>
              <a:latin typeface="Open Sans"/>
              <a:ea typeface="Open Sans"/>
              <a:cs typeface="Open Sans"/>
              <a:sym typeface="Open Sans"/>
            </a:endParaRPr>
          </a:p>
        </p:txBody>
      </p:sp>
      <p:graphicFrame>
        <p:nvGraphicFramePr>
          <p:cNvPr id="5" name="Chart 4">
            <a:extLst>
              <a:ext uri="{FF2B5EF4-FFF2-40B4-BE49-F238E27FC236}">
                <a16:creationId xmlns:a16="http://schemas.microsoft.com/office/drawing/2014/main" id="{F00749B0-A661-3C45-808B-100D25D0F176}"/>
              </a:ext>
            </a:extLst>
          </p:cNvPr>
          <p:cNvGraphicFramePr>
            <a:graphicFrameLocks/>
          </p:cNvGraphicFramePr>
          <p:nvPr>
            <p:extLst>
              <p:ext uri="{D42A27DB-BD31-4B8C-83A1-F6EECF244321}">
                <p14:modId xmlns:p14="http://schemas.microsoft.com/office/powerpoint/2010/main" val="2830005322"/>
              </p:ext>
            </p:extLst>
          </p:nvPr>
        </p:nvGraphicFramePr>
        <p:xfrm>
          <a:off x="354301" y="1418450"/>
          <a:ext cx="4550700" cy="3072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299</Words>
  <Application>Microsoft Macintosh PowerPoint</Application>
  <PresentationFormat>On-screen Show (16:9)</PresentationFormat>
  <Paragraphs>20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Open Sans</vt:lpstr>
      <vt:lpstr>Arial</vt:lpstr>
      <vt:lpstr>Simple Light</vt:lpstr>
      <vt:lpstr>Which artists have the most tracks starting with ‘The’?</vt:lpstr>
      <vt:lpstr>Which artists have customers spent the most on?</vt:lpstr>
      <vt:lpstr>Which are the shortest 10 Albums?</vt:lpstr>
      <vt:lpstr>What is the relationship between amount spent per minute of track?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cp:lastModifiedBy>Ivan Jennings</cp:lastModifiedBy>
  <cp:revision>4</cp:revision>
  <dcterms:modified xsi:type="dcterms:W3CDTF">2021-10-30T01:09:23Z</dcterms:modified>
</cp:coreProperties>
</file>