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d7b3da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d7b3da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d7b3da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d7b3da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d7b3da_0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d7b3da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d7b3da_0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d7b3da_0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d7b3da_0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d7b3da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0ab19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0ab19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0ab194_0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0ab194_0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d7b3da_0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d7b3da_0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50ab194_0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50ab194_0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4d7b3da_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4d7b3da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4d7b3da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e4d7b3d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50ab194_0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50ab194_0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50ab194_0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50ab194_0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50ab194_04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50ab194_0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50ab194_04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50ab194_0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50ab194_05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50ab194_0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50ab194_06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50ab194_0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50ab194_06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50ab194_0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50ab194_06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50ab194_0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50ab19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50ab19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50ab194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50ab19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d7b3da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d7b3d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d45a68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fd45a68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4d7b3da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4d7b3da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d7b3da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e4d7b3da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4d7b3da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e4d7b3da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1357f7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1357f7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d7b3da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d7b3da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442300" y="5196975"/>
            <a:ext cx="8322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Ivan Jureta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Senior Researcher, Fonds de la Recherche Scientifique - FNRS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Associate Professor, Department of Business Administration, University of Namur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ivan.jureta@unamur.be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"/>
          <p:cNvSpPr txBox="1"/>
          <p:nvPr/>
        </p:nvSpPr>
        <p:spPr>
          <a:xfrm>
            <a:off x="442300" y="2263625"/>
            <a:ext cx="83220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problem and solution concepts for adaptive systems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&amp; solution (2/2)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removing the domain knowledge concept, for example: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Given a set R of requirements, and a set K of domain knowledge, find a specification S such that K, S |-- R, and that K and S are consistent.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removing the condition that S should be such that S, K |-- R: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Given a set R of requirements, and a set K of domain knowledge, find a specification S such that K, S |-- R, and that K and S are consistent.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removing the condition that K and S should be consistent: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Given a set R of requirements, and a set K of domain knowledge, find a specification S such that K, S |-- R, and that K and S are consistent.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7"/>
          <p:cNvCxnSpPr/>
          <p:nvPr/>
        </p:nvCxnSpPr>
        <p:spPr>
          <a:xfrm>
            <a:off x="4341934" y="2477592"/>
            <a:ext cx="3182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3726683" y="4230200"/>
            <a:ext cx="1750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564883" y="5706300"/>
            <a:ext cx="3044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are we still trying to solve the minimal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problem?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because the solution is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specification S, but something else.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else?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 a trivial example: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There are only 2 functional requirements: rA and rB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There are 5 alternative ways to satisfy rA, called rAF1 to rAF5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There are 5 alternative ways to satisfy rB, called rBF1 to rBF5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I'll give a simple visualization of this, on the next slides.</a:t>
            </a:r>
            <a:endParaRPr i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0"/>
          <p:cNvCxnSpPr/>
          <p:nvPr/>
        </p:nvCxnSpPr>
        <p:spPr>
          <a:xfrm>
            <a:off x="3363945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20"/>
          <p:cNvCxnSpPr/>
          <p:nvPr/>
        </p:nvCxnSpPr>
        <p:spPr>
          <a:xfrm>
            <a:off x="4199633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20"/>
          <p:cNvCxnSpPr/>
          <p:nvPr/>
        </p:nvCxnSpPr>
        <p:spPr>
          <a:xfrm>
            <a:off x="5035321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" name="Google Shape;94;p20"/>
          <p:cNvCxnSpPr/>
          <p:nvPr/>
        </p:nvCxnSpPr>
        <p:spPr>
          <a:xfrm>
            <a:off x="5871009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5" name="Google Shape;95;p20"/>
          <p:cNvCxnSpPr/>
          <p:nvPr/>
        </p:nvCxnSpPr>
        <p:spPr>
          <a:xfrm>
            <a:off x="6706698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4941591" y="-443188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>
            <a:off x="4941591" y="338183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>
            <a:off x="4941591" y="1119555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20"/>
          <p:cNvCxnSpPr/>
          <p:nvPr/>
        </p:nvCxnSpPr>
        <p:spPr>
          <a:xfrm>
            <a:off x="4941591" y="1900926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0"/>
          <p:cNvCxnSpPr/>
          <p:nvPr/>
        </p:nvCxnSpPr>
        <p:spPr>
          <a:xfrm>
            <a:off x="4941591" y="2682297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1" name="Google Shape;101;p20"/>
          <p:cNvSpPr txBox="1"/>
          <p:nvPr/>
        </p:nvSpPr>
        <p:spPr>
          <a:xfrm>
            <a:off x="2994358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830046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665734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501422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337110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764630" y="1693158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764630" y="2474529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764630" y="3255900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764630" y="4037271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764630" y="4797686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11000" y="474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Draw the space of potential specifications.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1"/>
          <p:cNvCxnSpPr/>
          <p:nvPr/>
        </p:nvCxnSpPr>
        <p:spPr>
          <a:xfrm>
            <a:off x="3363945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4199633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5035321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5871009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6706698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4941591" y="-443188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4941591" y="338183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4941591" y="1119555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4941591" y="1900926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4941591" y="2682297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6" name="Google Shape;126;p21"/>
          <p:cNvSpPr/>
          <p:nvPr/>
        </p:nvSpPr>
        <p:spPr>
          <a:xfrm>
            <a:off x="3283213" y="5071616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118900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954589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790277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625965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283213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118900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954589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790277" y="4290244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625965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283213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118900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54589" y="3508873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790277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625965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283213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118900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954589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790277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6625965" y="2727502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283213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118900" y="1946131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954589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790277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6625965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11000" y="474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2: Let full circles be specifications that satisfy minimal RE problem.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994358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830046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665734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501422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337110" y="5852987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764630" y="1693158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764630" y="2474529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764630" y="3255900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764630" y="4037271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764630" y="4797686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411000" y="5509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3: Suppose that: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we have two nonfunctional requirements, 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quantified by positive real-valued variables Var1 and Var2, and 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we prefer higher than lower values of both variables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>
            <a:off x="2788476" y="1711987"/>
            <a:ext cx="0" cy="452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4882405" y="4145173"/>
            <a:ext cx="0" cy="41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2050801" y="1712000"/>
            <a:ext cx="726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267749" y="6239400"/>
            <a:ext cx="726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2"/>
          <p:cNvCxnSpPr/>
          <p:nvPr/>
        </p:nvCxnSpPr>
        <p:spPr>
          <a:xfrm rot="10800000">
            <a:off x="2414250" y="2687525"/>
            <a:ext cx="0" cy="634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/>
          <p:nvPr/>
        </p:nvCxnSpPr>
        <p:spPr>
          <a:xfrm rot="10800000">
            <a:off x="5599400" y="6242550"/>
            <a:ext cx="0" cy="634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411000" y="5509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4: We do NOT accept specifications with values below thresholds T1 and T2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341574" y="1711987"/>
            <a:ext cx="2634600" cy="286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>
            <a:off x="2788476" y="1711987"/>
            <a:ext cx="0" cy="452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4882405" y="4145173"/>
            <a:ext cx="0" cy="41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" name="Google Shape;181;p23"/>
          <p:cNvCxnSpPr/>
          <p:nvPr/>
        </p:nvCxnSpPr>
        <p:spPr>
          <a:xfrm>
            <a:off x="4882405" y="2454977"/>
            <a:ext cx="0" cy="418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4331201" y="1711987"/>
            <a:ext cx="0" cy="452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2050801" y="1712000"/>
            <a:ext cx="726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267749" y="6239400"/>
            <a:ext cx="726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169278" y="4214752"/>
            <a:ext cx="628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038583" y="6239392"/>
            <a:ext cx="6285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 rot="10800000">
            <a:off x="2414250" y="2687525"/>
            <a:ext cx="0" cy="634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/>
          <p:nvPr/>
        </p:nvCxnSpPr>
        <p:spPr>
          <a:xfrm rot="10800000">
            <a:off x="5599400" y="6242550"/>
            <a:ext cx="0" cy="634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411000" y="474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5: Choose some of these specifications: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3363945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4199633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5035321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5871009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6706698" y="1279591"/>
            <a:ext cx="0" cy="460440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4941591" y="-443188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4941591" y="338183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4941591" y="1119555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4941591" y="1900926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4941591" y="2682297"/>
            <a:ext cx="0" cy="492447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/>
          <p:nvPr/>
        </p:nvSpPr>
        <p:spPr>
          <a:xfrm>
            <a:off x="3283213" y="5071616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4118900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4954589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5790277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6625965" y="5071616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283213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4118900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954589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5790277" y="4290244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6625965" y="4290244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283213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4118900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954589" y="3508873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5790277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6625965" y="3508873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3283213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4118900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954589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790277" y="2727502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6625965" y="2727502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3283213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4118900" y="1946131"/>
            <a:ext cx="161466" cy="14583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4954589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5790277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6625965" y="1946131"/>
            <a:ext cx="161466" cy="145839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2994358" y="585298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830046" y="585298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665734" y="585298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501422" y="585298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337110" y="585298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3573785" y="3063914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276343" y="459046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6084394" y="1499278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6095162" y="3854337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S6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3573766" y="4590481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4454323" y="2288252"/>
            <a:ext cx="739175" cy="65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1764630" y="1693158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764630" y="2474529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1764630" y="3255900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1764630" y="4037271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764630" y="4797686"/>
            <a:ext cx="739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411000" y="5509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 6: Simulate chosen specifications, to get the levels to which they satisfy nonfunctional requirements.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5"/>
          <p:cNvCxnSpPr>
            <a:stCxn id="251" idx="4"/>
          </p:cNvCxnSpPr>
          <p:nvPr/>
        </p:nvCxnSpPr>
        <p:spPr>
          <a:xfrm>
            <a:off x="5986020" y="2880851"/>
            <a:ext cx="8700" cy="270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1" name="Google Shape;251;p25"/>
          <p:cNvSpPr/>
          <p:nvPr/>
        </p:nvSpPr>
        <p:spPr>
          <a:xfrm>
            <a:off x="5931570" y="2758151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6568926" y="1711573"/>
            <a:ext cx="2088000" cy="244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5"/>
          <p:cNvCxnSpPr/>
          <p:nvPr/>
        </p:nvCxnSpPr>
        <p:spPr>
          <a:xfrm>
            <a:off x="5338068" y="1711573"/>
            <a:ext cx="0" cy="386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4" name="Google Shape;254;p25"/>
          <p:cNvCxnSpPr/>
          <p:nvPr/>
        </p:nvCxnSpPr>
        <p:spPr>
          <a:xfrm>
            <a:off x="6997475" y="3921293"/>
            <a:ext cx="0" cy="3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5" name="Google Shape;255;p25"/>
          <p:cNvCxnSpPr/>
          <p:nvPr/>
        </p:nvCxnSpPr>
        <p:spPr>
          <a:xfrm>
            <a:off x="6997475" y="2476707"/>
            <a:ext cx="0" cy="3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5"/>
          <p:cNvCxnSpPr/>
          <p:nvPr/>
        </p:nvCxnSpPr>
        <p:spPr>
          <a:xfrm>
            <a:off x="6560705" y="1711573"/>
            <a:ext cx="0" cy="386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5"/>
          <p:cNvSpPr/>
          <p:nvPr/>
        </p:nvSpPr>
        <p:spPr>
          <a:xfrm>
            <a:off x="7200938" y="2332979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8368596" y="3050884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7783341" y="3646233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5"/>
          <p:cNvCxnSpPr/>
          <p:nvPr/>
        </p:nvCxnSpPr>
        <p:spPr>
          <a:xfrm rot="10800000">
            <a:off x="5338067" y="3106531"/>
            <a:ext cx="303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1" name="Google Shape;261;p25"/>
          <p:cNvSpPr/>
          <p:nvPr/>
        </p:nvSpPr>
        <p:spPr>
          <a:xfrm>
            <a:off x="5660060" y="4485436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5"/>
          <p:cNvCxnSpPr>
            <a:stCxn id="258" idx="4"/>
          </p:cNvCxnSpPr>
          <p:nvPr/>
        </p:nvCxnSpPr>
        <p:spPr>
          <a:xfrm flipH="1">
            <a:off x="8422146" y="3173584"/>
            <a:ext cx="900" cy="240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5"/>
          <p:cNvCxnSpPr/>
          <p:nvPr/>
        </p:nvCxnSpPr>
        <p:spPr>
          <a:xfrm>
            <a:off x="7254425" y="2441878"/>
            <a:ext cx="0" cy="313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/>
          <p:nvPr/>
        </p:nvCxnSpPr>
        <p:spPr>
          <a:xfrm rot="10800000">
            <a:off x="5338045" y="2390633"/>
            <a:ext cx="183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>
            <a:stCxn id="259" idx="4"/>
          </p:cNvCxnSpPr>
          <p:nvPr/>
        </p:nvCxnSpPr>
        <p:spPr>
          <a:xfrm>
            <a:off x="7837791" y="3768933"/>
            <a:ext cx="3300" cy="18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5338043" y="3702300"/>
            <a:ext cx="2498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5338219" y="2819848"/>
            <a:ext cx="65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338043" y="3702300"/>
            <a:ext cx="2498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5337998" y="4546714"/>
            <a:ext cx="34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5723040" y="4671217"/>
            <a:ext cx="0" cy="9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71" name="Google Shape;271;p25"/>
          <p:cNvSpPr/>
          <p:nvPr/>
        </p:nvSpPr>
        <p:spPr>
          <a:xfrm>
            <a:off x="6728309" y="4880599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5"/>
          <p:cNvCxnSpPr>
            <a:stCxn id="271" idx="2"/>
          </p:cNvCxnSpPr>
          <p:nvPr/>
        </p:nvCxnSpPr>
        <p:spPr>
          <a:xfrm rot="10800000">
            <a:off x="5342909" y="4941949"/>
            <a:ext cx="1385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5"/>
          <p:cNvCxnSpPr/>
          <p:nvPr/>
        </p:nvCxnSpPr>
        <p:spPr>
          <a:xfrm>
            <a:off x="6782722" y="5017141"/>
            <a:ext cx="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74" name="Google Shape;274;p25"/>
          <p:cNvSpPr txBox="1"/>
          <p:nvPr/>
        </p:nvSpPr>
        <p:spPr>
          <a:xfrm>
            <a:off x="5412932" y="4048229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S1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6915441" y="1921815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931572" y="2474710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8110666" y="2606835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S5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428634" y="3255091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6658458" y="4469208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S6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4677550" y="1711575"/>
            <a:ext cx="651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8019549" y="5581075"/>
            <a:ext cx="651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847343" y="3850650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6328800" y="5581080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 rot="10800000">
            <a:off x="5041488" y="2545249"/>
            <a:ext cx="0" cy="542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/>
          <p:nvPr/>
        </p:nvCxnSpPr>
        <p:spPr>
          <a:xfrm rot="10800000">
            <a:off x="7565748" y="5603528"/>
            <a:ext cx="0" cy="502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5"/>
          <p:cNvCxnSpPr/>
          <p:nvPr/>
        </p:nvCxnSpPr>
        <p:spPr>
          <a:xfrm>
            <a:off x="1428428" y="1736768"/>
            <a:ext cx="0" cy="399009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2066252" y="1736768"/>
            <a:ext cx="0" cy="399009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2704076" y="1736768"/>
            <a:ext cx="0" cy="399009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/>
          <p:nvPr/>
        </p:nvCxnSpPr>
        <p:spPr>
          <a:xfrm>
            <a:off x="3341900" y="1736768"/>
            <a:ext cx="0" cy="399009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3979724" y="1736768"/>
            <a:ext cx="0" cy="399009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2632537" y="498311"/>
            <a:ext cx="0" cy="375851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2632537" y="1175433"/>
            <a:ext cx="0" cy="375851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2632537" y="1852556"/>
            <a:ext cx="0" cy="375851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2632537" y="2529678"/>
            <a:ext cx="0" cy="375851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/>
          <p:nvPr/>
        </p:nvCxnSpPr>
        <p:spPr>
          <a:xfrm>
            <a:off x="2632537" y="3206801"/>
            <a:ext cx="0" cy="375851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6" name="Google Shape;296;p25"/>
          <p:cNvSpPr/>
          <p:nvPr/>
        </p:nvSpPr>
        <p:spPr>
          <a:xfrm>
            <a:off x="1366810" y="5022870"/>
            <a:ext cx="123236" cy="126381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2004634" y="5022870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2642458" y="5022870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3280282" y="5022870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3918106" y="5022870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366810" y="4345747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2004634" y="4345747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2642458" y="4345747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3280282" y="4345747"/>
            <a:ext cx="123236" cy="126381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3918106" y="4345747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1366810" y="3668625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004634" y="3668625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642458" y="3668625"/>
            <a:ext cx="123236" cy="126381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3280282" y="3668625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3918106" y="3668625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1366810" y="2991502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2004634" y="2991502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2642458" y="2991502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3280282" y="2991502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3918106" y="2991502"/>
            <a:ext cx="123236" cy="126381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1366810" y="2314379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2004634" y="2314379"/>
            <a:ext cx="123236" cy="126381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2642458" y="2314379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3280282" y="2314379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3918106" y="2314379"/>
            <a:ext cx="123236" cy="126381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1146347" y="5699992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1784171" y="5699992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2421995" y="5699992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3059819" y="5699992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3697643" y="5699992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226442" y="2095157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226442" y="2772280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226442" y="3449403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226442" y="4126525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189117" y="4785488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1588584" y="3283030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2888031" y="4605914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3504762" y="1927144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3512980" y="3967997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S6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588570" y="4605927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2260639" y="2610855"/>
            <a:ext cx="564162" cy="56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Reminder - I claimed this: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we are NOT still trying to solve the minimal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problem, BECAUSE: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ASRE specification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not the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RE specification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I'll now give arguments why I believe the above is correct.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Goal of the talk is to discuss this: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How do adaptive systems RE and traditional RE differ?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Can we use existing requirements modelling languages for adaptive systems RE?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Argument 1: 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system does not satisfy all nonfunctional requirements to the same level all the time.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THEREFORE: An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 specification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should define how the system should respond to such variation.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is done via: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Monitoring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Feedback loops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Evolution requirements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/>
        </p:nvSpPr>
        <p:spPr>
          <a:xfrm>
            <a:off x="411000" y="495863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Argument 1 illustration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Assume that rBF4 fails. System switches from S3 to S4.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6568926" y="1808886"/>
            <a:ext cx="2088000" cy="244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28"/>
          <p:cNvCxnSpPr/>
          <p:nvPr/>
        </p:nvCxnSpPr>
        <p:spPr>
          <a:xfrm>
            <a:off x="5338068" y="1808886"/>
            <a:ext cx="0" cy="386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4" name="Google Shape;354;p28"/>
          <p:cNvCxnSpPr/>
          <p:nvPr/>
        </p:nvCxnSpPr>
        <p:spPr>
          <a:xfrm>
            <a:off x="6997475" y="4018605"/>
            <a:ext cx="0" cy="3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5" name="Google Shape;355;p28"/>
          <p:cNvCxnSpPr/>
          <p:nvPr/>
        </p:nvCxnSpPr>
        <p:spPr>
          <a:xfrm>
            <a:off x="6997475" y="2574020"/>
            <a:ext cx="0" cy="3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/>
          <p:nvPr/>
        </p:nvCxnSpPr>
        <p:spPr>
          <a:xfrm>
            <a:off x="6560705" y="1808886"/>
            <a:ext cx="0" cy="386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8"/>
          <p:cNvSpPr/>
          <p:nvPr/>
        </p:nvSpPr>
        <p:spPr>
          <a:xfrm>
            <a:off x="7200938" y="2430291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7783341" y="3743546"/>
            <a:ext cx="108900" cy="1227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28"/>
          <p:cNvCxnSpPr/>
          <p:nvPr/>
        </p:nvCxnSpPr>
        <p:spPr>
          <a:xfrm>
            <a:off x="7254425" y="2539190"/>
            <a:ext cx="0" cy="313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8"/>
          <p:cNvCxnSpPr/>
          <p:nvPr/>
        </p:nvCxnSpPr>
        <p:spPr>
          <a:xfrm rot="10800000">
            <a:off x="5338045" y="2487945"/>
            <a:ext cx="183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8"/>
          <p:cNvCxnSpPr>
            <a:stCxn id="358" idx="4"/>
          </p:cNvCxnSpPr>
          <p:nvPr/>
        </p:nvCxnSpPr>
        <p:spPr>
          <a:xfrm>
            <a:off x="7837791" y="3866246"/>
            <a:ext cx="3300" cy="18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8"/>
          <p:cNvCxnSpPr/>
          <p:nvPr/>
        </p:nvCxnSpPr>
        <p:spPr>
          <a:xfrm rot="10800000">
            <a:off x="5338043" y="3799612"/>
            <a:ext cx="2498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8"/>
          <p:cNvCxnSpPr/>
          <p:nvPr/>
        </p:nvCxnSpPr>
        <p:spPr>
          <a:xfrm rot="10800000">
            <a:off x="5338043" y="3799612"/>
            <a:ext cx="2498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64" name="Google Shape;364;p28"/>
          <p:cNvSpPr txBox="1"/>
          <p:nvPr/>
        </p:nvSpPr>
        <p:spPr>
          <a:xfrm>
            <a:off x="6915441" y="2019128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7428634" y="3352404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4698175" y="1808888"/>
            <a:ext cx="63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7837799" y="5678388"/>
            <a:ext cx="83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4847343" y="3947963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6328800" y="5678392"/>
            <a:ext cx="49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28"/>
          <p:cNvCxnSpPr/>
          <p:nvPr/>
        </p:nvCxnSpPr>
        <p:spPr>
          <a:xfrm>
            <a:off x="1428428" y="18340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8"/>
          <p:cNvCxnSpPr/>
          <p:nvPr/>
        </p:nvCxnSpPr>
        <p:spPr>
          <a:xfrm>
            <a:off x="2066252" y="18340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2704076" y="18340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8"/>
          <p:cNvCxnSpPr/>
          <p:nvPr/>
        </p:nvCxnSpPr>
        <p:spPr>
          <a:xfrm>
            <a:off x="3341900" y="18340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8"/>
          <p:cNvCxnSpPr/>
          <p:nvPr/>
        </p:nvCxnSpPr>
        <p:spPr>
          <a:xfrm>
            <a:off x="3979724" y="18340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8"/>
          <p:cNvCxnSpPr/>
          <p:nvPr/>
        </p:nvCxnSpPr>
        <p:spPr>
          <a:xfrm>
            <a:off x="2632597" y="595682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8"/>
          <p:cNvCxnSpPr/>
          <p:nvPr/>
        </p:nvCxnSpPr>
        <p:spPr>
          <a:xfrm>
            <a:off x="2632597" y="1272805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/>
          <p:nvPr/>
        </p:nvCxnSpPr>
        <p:spPr>
          <a:xfrm>
            <a:off x="2632597" y="1949928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8"/>
          <p:cNvCxnSpPr/>
          <p:nvPr/>
        </p:nvCxnSpPr>
        <p:spPr>
          <a:xfrm>
            <a:off x="2632597" y="2627050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8"/>
          <p:cNvCxnSpPr/>
          <p:nvPr/>
        </p:nvCxnSpPr>
        <p:spPr>
          <a:xfrm>
            <a:off x="2632597" y="3304173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0" name="Google Shape;380;p28"/>
          <p:cNvSpPr/>
          <p:nvPr/>
        </p:nvSpPr>
        <p:spPr>
          <a:xfrm>
            <a:off x="1366810" y="5120182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2004634" y="51201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2642458" y="51201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3280282" y="51201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3918106" y="51201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1366810" y="44430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2004634" y="44430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2642458" y="44430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3280282" y="4443059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3918106" y="44430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1366810" y="37659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2004634" y="37659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2642458" y="3765937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3280282" y="37659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3918106" y="37659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1366810" y="30888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2004634" y="30888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2642458" y="30888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3280282" y="30888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3918106" y="3088814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1366810" y="24116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2004634" y="2411692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2642458" y="24116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280282" y="24116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3918106" y="24116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 txBox="1"/>
          <p:nvPr/>
        </p:nvSpPr>
        <p:spPr>
          <a:xfrm>
            <a:off x="1146347" y="57973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F1</a:t>
            </a:r>
            <a:endParaRPr sz="1800"/>
          </a:p>
        </p:txBody>
      </p:sp>
      <p:sp>
        <p:nvSpPr>
          <p:cNvPr id="406" name="Google Shape;406;p28"/>
          <p:cNvSpPr txBox="1"/>
          <p:nvPr/>
        </p:nvSpPr>
        <p:spPr>
          <a:xfrm>
            <a:off x="1784171" y="57973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F2</a:t>
            </a:r>
            <a:endParaRPr sz="1800"/>
          </a:p>
        </p:txBody>
      </p:sp>
      <p:sp>
        <p:nvSpPr>
          <p:cNvPr id="407" name="Google Shape;407;p28"/>
          <p:cNvSpPr txBox="1"/>
          <p:nvPr/>
        </p:nvSpPr>
        <p:spPr>
          <a:xfrm>
            <a:off x="2421995" y="57973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F3</a:t>
            </a:r>
            <a:endParaRPr sz="1800"/>
          </a:p>
        </p:txBody>
      </p:sp>
      <p:sp>
        <p:nvSpPr>
          <p:cNvPr id="408" name="Google Shape;408;p28"/>
          <p:cNvSpPr txBox="1"/>
          <p:nvPr/>
        </p:nvSpPr>
        <p:spPr>
          <a:xfrm>
            <a:off x="3059819" y="57973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F4</a:t>
            </a:r>
            <a:endParaRPr sz="1800"/>
          </a:p>
        </p:txBody>
      </p:sp>
      <p:sp>
        <p:nvSpPr>
          <p:cNvPr id="409" name="Google Shape;409;p28"/>
          <p:cNvSpPr txBox="1"/>
          <p:nvPr/>
        </p:nvSpPr>
        <p:spPr>
          <a:xfrm>
            <a:off x="3697643" y="57973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F5</a:t>
            </a:r>
            <a:endParaRPr sz="1800"/>
          </a:p>
        </p:txBody>
      </p:sp>
      <p:sp>
        <p:nvSpPr>
          <p:cNvPr id="410" name="Google Shape;410;p28"/>
          <p:cNvSpPr txBox="1"/>
          <p:nvPr/>
        </p:nvSpPr>
        <p:spPr>
          <a:xfrm>
            <a:off x="226442" y="2192470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F5</a:t>
            </a:r>
            <a:endParaRPr sz="1800"/>
          </a:p>
        </p:txBody>
      </p:sp>
      <p:sp>
        <p:nvSpPr>
          <p:cNvPr id="411" name="Google Shape;411;p28"/>
          <p:cNvSpPr txBox="1"/>
          <p:nvPr/>
        </p:nvSpPr>
        <p:spPr>
          <a:xfrm>
            <a:off x="226442" y="2869593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F4</a:t>
            </a:r>
            <a:endParaRPr sz="1800"/>
          </a:p>
        </p:txBody>
      </p:sp>
      <p:sp>
        <p:nvSpPr>
          <p:cNvPr id="412" name="Google Shape;412;p28"/>
          <p:cNvSpPr txBox="1"/>
          <p:nvPr/>
        </p:nvSpPr>
        <p:spPr>
          <a:xfrm>
            <a:off x="226442" y="354671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F3</a:t>
            </a:r>
            <a:endParaRPr sz="1800"/>
          </a:p>
        </p:txBody>
      </p:sp>
      <p:sp>
        <p:nvSpPr>
          <p:cNvPr id="413" name="Google Shape;413;p28"/>
          <p:cNvSpPr txBox="1"/>
          <p:nvPr/>
        </p:nvSpPr>
        <p:spPr>
          <a:xfrm>
            <a:off x="226442" y="4223838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F2</a:t>
            </a:r>
            <a:endParaRPr sz="1800"/>
          </a:p>
        </p:txBody>
      </p:sp>
      <p:sp>
        <p:nvSpPr>
          <p:cNvPr id="414" name="Google Shape;414;p28"/>
          <p:cNvSpPr txBox="1"/>
          <p:nvPr/>
        </p:nvSpPr>
        <p:spPr>
          <a:xfrm>
            <a:off x="189117" y="4882800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F1</a:t>
            </a:r>
            <a:endParaRPr sz="1800"/>
          </a:p>
        </p:txBody>
      </p:sp>
      <p:sp>
        <p:nvSpPr>
          <p:cNvPr id="415" name="Google Shape;415;p28"/>
          <p:cNvSpPr txBox="1"/>
          <p:nvPr/>
        </p:nvSpPr>
        <p:spPr>
          <a:xfrm>
            <a:off x="2888031" y="4703227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2260639" y="2708168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28"/>
          <p:cNvCxnSpPr>
            <a:endCxn id="365" idx="0"/>
          </p:cNvCxnSpPr>
          <p:nvPr/>
        </p:nvCxnSpPr>
        <p:spPr>
          <a:xfrm>
            <a:off x="7466134" y="2611704"/>
            <a:ext cx="211500" cy="74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8"/>
          <p:cNvCxnSpPr>
            <a:endCxn id="415" idx="0"/>
          </p:cNvCxnSpPr>
          <p:nvPr/>
        </p:nvCxnSpPr>
        <p:spPr>
          <a:xfrm>
            <a:off x="2824881" y="3373327"/>
            <a:ext cx="345300" cy="132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Can't we put monitoring and feedback loops in the specification that satisfies the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RE problem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because: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 would have to include both S3 and S4 from the illustration.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BUT, S has to be consistent according to the minimal RE problem, yet S3 and S4 in the illustration need not be.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Argument 2: 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 time, we normally want to optimize the level to which the system satisfies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both relaxed and nonfunctional requirements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THEREFORE: An </a:t>
            </a: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 specification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should define the optimal value(s) of these requirements, and how to get to them.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is done via: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Relaxation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Evolution requirements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/>
        </p:nvSpPr>
        <p:spPr>
          <a:xfrm>
            <a:off x="411000" y="580088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Argument 2 illustration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Assume that we want to increase the value of Var2.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31"/>
          <p:cNvGrpSpPr/>
          <p:nvPr/>
        </p:nvGrpSpPr>
        <p:grpSpPr>
          <a:xfrm>
            <a:off x="2456750" y="1860611"/>
            <a:ext cx="4074249" cy="4417307"/>
            <a:chOff x="4597200" y="1711573"/>
            <a:chExt cx="4074249" cy="4417307"/>
          </a:xfrm>
        </p:grpSpPr>
        <p:sp>
          <p:nvSpPr>
            <p:cNvPr id="435" name="Google Shape;435;p31"/>
            <p:cNvSpPr/>
            <p:nvPr/>
          </p:nvSpPr>
          <p:spPr>
            <a:xfrm>
              <a:off x="6568926" y="1711573"/>
              <a:ext cx="2088000" cy="2447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" name="Google Shape;436;p31"/>
            <p:cNvCxnSpPr/>
            <p:nvPr/>
          </p:nvCxnSpPr>
          <p:spPr>
            <a:xfrm>
              <a:off x="5338068" y="1711573"/>
              <a:ext cx="0" cy="386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7" name="Google Shape;437;p31"/>
            <p:cNvCxnSpPr/>
            <p:nvPr/>
          </p:nvCxnSpPr>
          <p:spPr>
            <a:xfrm>
              <a:off x="6997475" y="3921293"/>
              <a:ext cx="0" cy="3319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8" name="Google Shape;438;p31"/>
            <p:cNvCxnSpPr/>
            <p:nvPr/>
          </p:nvCxnSpPr>
          <p:spPr>
            <a:xfrm>
              <a:off x="6997475" y="2476707"/>
              <a:ext cx="0" cy="3319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31"/>
            <p:cNvCxnSpPr/>
            <p:nvPr/>
          </p:nvCxnSpPr>
          <p:spPr>
            <a:xfrm>
              <a:off x="6560705" y="1711573"/>
              <a:ext cx="0" cy="386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31"/>
            <p:cNvSpPr/>
            <p:nvPr/>
          </p:nvSpPr>
          <p:spPr>
            <a:xfrm>
              <a:off x="7200938" y="2332979"/>
              <a:ext cx="108900" cy="1227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783341" y="3646233"/>
              <a:ext cx="108900" cy="1227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" name="Google Shape;442;p31"/>
            <p:cNvCxnSpPr/>
            <p:nvPr/>
          </p:nvCxnSpPr>
          <p:spPr>
            <a:xfrm>
              <a:off x="7254425" y="2441878"/>
              <a:ext cx="0" cy="313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1"/>
            <p:cNvCxnSpPr/>
            <p:nvPr/>
          </p:nvCxnSpPr>
          <p:spPr>
            <a:xfrm rot="10800000">
              <a:off x="5338045" y="2390633"/>
              <a:ext cx="1839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1"/>
            <p:cNvCxnSpPr>
              <a:stCxn id="441" idx="4"/>
            </p:cNvCxnSpPr>
            <p:nvPr/>
          </p:nvCxnSpPr>
          <p:spPr>
            <a:xfrm>
              <a:off x="7837791" y="3768933"/>
              <a:ext cx="3300" cy="181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1"/>
            <p:cNvCxnSpPr/>
            <p:nvPr/>
          </p:nvCxnSpPr>
          <p:spPr>
            <a:xfrm rot="10800000">
              <a:off x="5338043" y="3702300"/>
              <a:ext cx="2498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1"/>
            <p:cNvCxnSpPr/>
            <p:nvPr/>
          </p:nvCxnSpPr>
          <p:spPr>
            <a:xfrm rot="10800000">
              <a:off x="5338043" y="3702300"/>
              <a:ext cx="2498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447" name="Google Shape;447;p31"/>
            <p:cNvSpPr txBox="1"/>
            <p:nvPr/>
          </p:nvSpPr>
          <p:spPr>
            <a:xfrm>
              <a:off x="6915441" y="1921815"/>
              <a:ext cx="4980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S3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 txBox="1"/>
            <p:nvPr/>
          </p:nvSpPr>
          <p:spPr>
            <a:xfrm>
              <a:off x="7428634" y="3255091"/>
              <a:ext cx="4980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S4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 txBox="1"/>
            <p:nvPr/>
          </p:nvSpPr>
          <p:spPr>
            <a:xfrm>
              <a:off x="4597200" y="1711575"/>
              <a:ext cx="7323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Var1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 txBox="1"/>
            <p:nvPr/>
          </p:nvSpPr>
          <p:spPr>
            <a:xfrm>
              <a:off x="7939149" y="5581075"/>
              <a:ext cx="7323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Var2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 txBox="1"/>
            <p:nvPr/>
          </p:nvSpPr>
          <p:spPr>
            <a:xfrm>
              <a:off x="4847343" y="3850650"/>
              <a:ext cx="4980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T1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 txBox="1"/>
            <p:nvPr/>
          </p:nvSpPr>
          <p:spPr>
            <a:xfrm>
              <a:off x="6328800" y="5581080"/>
              <a:ext cx="4980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T2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3" name="Google Shape;453;p31"/>
            <p:cNvCxnSpPr>
              <a:endCxn id="448" idx="0"/>
            </p:cNvCxnSpPr>
            <p:nvPr/>
          </p:nvCxnSpPr>
          <p:spPr>
            <a:xfrm>
              <a:off x="7466134" y="2514391"/>
              <a:ext cx="211500" cy="7407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54" name="Google Shape;454;p31"/>
          <p:cNvCxnSpPr/>
          <p:nvPr/>
        </p:nvCxnSpPr>
        <p:spPr>
          <a:xfrm>
            <a:off x="5131935" y="5873429"/>
            <a:ext cx="57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Can't we have this notion of optimization in the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RE problem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because: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RE problem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about what ONE specification should satisfy.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Optimization is about choosing the specification which best satisfies relaxed and nonfunctional requirements.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searching for "more optimal" specifications over time.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ASRE problem</a:t>
            </a:r>
            <a:r>
              <a:rPr b="1" lang="e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(1/2)</a:t>
            </a:r>
            <a:endParaRPr b="1"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Given requirements and domain knowledge, design the most preferred feasible requirements roadmap.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roadmap is the pair: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Set of Specifications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Set of evolution requirements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ASRE problem</a:t>
            </a:r>
            <a:r>
              <a:rPr b="1" lang="e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(2/2)</a:t>
            </a:r>
            <a:endParaRPr b="1"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a Requirements roadmap: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Each specification: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Satisfies Minimal RE problem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lphaL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Achieves at least threshold levels of satisfaction for all relaxed and nonfunctional requirements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Each evolution requirement is an operator of the form &lt;T, A, D&gt;, where: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lphaL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is a set of monitored requirements, in current specification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lphaL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is a set of requirements that next specification satisfies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lphaLcPeriod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 is a set of requirements from the previous specification, which must not be satisfied by the next specification.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/>
          <p:nvPr/>
        </p:nvSpPr>
        <p:spPr>
          <a:xfrm>
            <a:off x="3963350" y="1988875"/>
            <a:ext cx="2731700" cy="3378675"/>
          </a:xfrm>
          <a:custGeom>
            <a:rect b="b" l="l" r="r" t="t"/>
            <a:pathLst>
              <a:path extrusionOk="0" h="135147" w="109268">
                <a:moveTo>
                  <a:pt x="6901" y="34505"/>
                </a:moveTo>
                <a:lnTo>
                  <a:pt x="33356" y="0"/>
                </a:lnTo>
                <a:lnTo>
                  <a:pt x="78213" y="0"/>
                </a:lnTo>
                <a:lnTo>
                  <a:pt x="77063" y="47733"/>
                </a:lnTo>
                <a:lnTo>
                  <a:pt x="109268" y="59234"/>
                </a:lnTo>
                <a:lnTo>
                  <a:pt x="98917" y="86264"/>
                </a:lnTo>
                <a:lnTo>
                  <a:pt x="79938" y="84539"/>
                </a:lnTo>
                <a:lnTo>
                  <a:pt x="52334" y="86839"/>
                </a:lnTo>
                <a:lnTo>
                  <a:pt x="54634" y="130546"/>
                </a:lnTo>
                <a:lnTo>
                  <a:pt x="28755" y="135147"/>
                </a:lnTo>
                <a:lnTo>
                  <a:pt x="24729" y="83963"/>
                </a:lnTo>
                <a:lnTo>
                  <a:pt x="0" y="61535"/>
                </a:lnTo>
                <a:close/>
              </a:path>
            </a:pathLst>
          </a:cu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Google Shape;475;p35"/>
          <p:cNvSpPr/>
          <p:nvPr/>
        </p:nvSpPr>
        <p:spPr>
          <a:xfrm>
            <a:off x="4696600" y="2664600"/>
            <a:ext cx="1265200" cy="1308350"/>
          </a:xfrm>
          <a:custGeom>
            <a:rect b="b" l="l" r="r" t="t"/>
            <a:pathLst>
              <a:path extrusionOk="0" h="52334" w="50608">
                <a:moveTo>
                  <a:pt x="20704" y="0"/>
                </a:moveTo>
                <a:lnTo>
                  <a:pt x="0" y="6901"/>
                </a:lnTo>
                <a:lnTo>
                  <a:pt x="0" y="27605"/>
                </a:lnTo>
                <a:lnTo>
                  <a:pt x="1725" y="52334"/>
                </a:lnTo>
                <a:lnTo>
                  <a:pt x="25304" y="48883"/>
                </a:lnTo>
                <a:lnTo>
                  <a:pt x="50608" y="51184"/>
                </a:lnTo>
                <a:lnTo>
                  <a:pt x="46008" y="32205"/>
                </a:lnTo>
                <a:lnTo>
                  <a:pt x="23579" y="3220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Google Shape;476;p35"/>
          <p:cNvSpPr txBox="1"/>
          <p:nvPr/>
        </p:nvSpPr>
        <p:spPr>
          <a:xfrm>
            <a:off x="411000" y="495863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roadmap illustration (1/2)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 of specifications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35"/>
          <p:cNvCxnSpPr/>
          <p:nvPr/>
        </p:nvCxnSpPr>
        <p:spPr>
          <a:xfrm>
            <a:off x="3649965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5"/>
          <p:cNvCxnSpPr/>
          <p:nvPr/>
        </p:nvCxnSpPr>
        <p:spPr>
          <a:xfrm>
            <a:off x="4287789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5"/>
          <p:cNvCxnSpPr/>
          <p:nvPr/>
        </p:nvCxnSpPr>
        <p:spPr>
          <a:xfrm>
            <a:off x="4925613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/>
          <p:nvPr/>
        </p:nvCxnSpPr>
        <p:spPr>
          <a:xfrm>
            <a:off x="5563438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5"/>
          <p:cNvCxnSpPr/>
          <p:nvPr/>
        </p:nvCxnSpPr>
        <p:spPr>
          <a:xfrm>
            <a:off x="6201261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5"/>
          <p:cNvCxnSpPr/>
          <p:nvPr/>
        </p:nvCxnSpPr>
        <p:spPr>
          <a:xfrm>
            <a:off x="4854134" y="394382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5"/>
          <p:cNvCxnSpPr/>
          <p:nvPr/>
        </p:nvCxnSpPr>
        <p:spPr>
          <a:xfrm>
            <a:off x="4854134" y="1071505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5"/>
          <p:cNvCxnSpPr/>
          <p:nvPr/>
        </p:nvCxnSpPr>
        <p:spPr>
          <a:xfrm>
            <a:off x="4854134" y="1748628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5"/>
          <p:cNvCxnSpPr/>
          <p:nvPr/>
        </p:nvCxnSpPr>
        <p:spPr>
          <a:xfrm>
            <a:off x="4854134" y="2425750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5"/>
          <p:cNvCxnSpPr/>
          <p:nvPr/>
        </p:nvCxnSpPr>
        <p:spPr>
          <a:xfrm>
            <a:off x="4854134" y="3102873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87" name="Google Shape;487;p35"/>
          <p:cNvSpPr/>
          <p:nvPr/>
        </p:nvSpPr>
        <p:spPr>
          <a:xfrm>
            <a:off x="3588348" y="4918882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4226171" y="49188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5"/>
          <p:cNvSpPr/>
          <p:nvPr/>
        </p:nvSpPr>
        <p:spPr>
          <a:xfrm>
            <a:off x="4863995" y="4918882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5501820" y="49188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"/>
          <p:cNvSpPr/>
          <p:nvPr/>
        </p:nvSpPr>
        <p:spPr>
          <a:xfrm>
            <a:off x="6139643" y="49188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"/>
          <p:cNvSpPr/>
          <p:nvPr/>
        </p:nvSpPr>
        <p:spPr>
          <a:xfrm>
            <a:off x="3588348" y="42417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"/>
          <p:cNvSpPr/>
          <p:nvPr/>
        </p:nvSpPr>
        <p:spPr>
          <a:xfrm>
            <a:off x="4226171" y="42417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4863995" y="4241759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"/>
          <p:cNvSpPr/>
          <p:nvPr/>
        </p:nvSpPr>
        <p:spPr>
          <a:xfrm>
            <a:off x="5501820" y="4241759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>
            <a:off x="6139643" y="42417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5"/>
          <p:cNvSpPr/>
          <p:nvPr/>
        </p:nvSpPr>
        <p:spPr>
          <a:xfrm>
            <a:off x="3588348" y="35646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"/>
          <p:cNvSpPr/>
          <p:nvPr/>
        </p:nvSpPr>
        <p:spPr>
          <a:xfrm>
            <a:off x="4226171" y="3564637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5"/>
          <p:cNvSpPr/>
          <p:nvPr/>
        </p:nvSpPr>
        <p:spPr>
          <a:xfrm>
            <a:off x="4863995" y="3564637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"/>
          <p:cNvSpPr/>
          <p:nvPr/>
        </p:nvSpPr>
        <p:spPr>
          <a:xfrm>
            <a:off x="5501820" y="35646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5"/>
          <p:cNvSpPr/>
          <p:nvPr/>
        </p:nvSpPr>
        <p:spPr>
          <a:xfrm>
            <a:off x="6139643" y="3564637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5"/>
          <p:cNvSpPr/>
          <p:nvPr/>
        </p:nvSpPr>
        <p:spPr>
          <a:xfrm>
            <a:off x="3588348" y="28875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>
            <a:off x="4226171" y="2887514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4863995" y="28875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5501820" y="2887514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6139643" y="2887514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3588348" y="22103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4226171" y="2210392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4863995" y="2210392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5501820" y="2210392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6139643" y="22103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5"/>
          <p:cNvSpPr txBox="1"/>
          <p:nvPr/>
        </p:nvSpPr>
        <p:spPr>
          <a:xfrm>
            <a:off x="3367884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F1</a:t>
            </a:r>
            <a:endParaRPr sz="1800"/>
          </a:p>
        </p:txBody>
      </p:sp>
      <p:sp>
        <p:nvSpPr>
          <p:cNvPr id="513" name="Google Shape;513;p35"/>
          <p:cNvSpPr txBox="1"/>
          <p:nvPr/>
        </p:nvSpPr>
        <p:spPr>
          <a:xfrm>
            <a:off x="4005709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F2</a:t>
            </a:r>
            <a:endParaRPr sz="1800"/>
          </a:p>
        </p:txBody>
      </p:sp>
      <p:sp>
        <p:nvSpPr>
          <p:cNvPr id="514" name="Google Shape;514;p35"/>
          <p:cNvSpPr txBox="1"/>
          <p:nvPr/>
        </p:nvSpPr>
        <p:spPr>
          <a:xfrm>
            <a:off x="4643532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F3</a:t>
            </a:r>
            <a:endParaRPr sz="1800"/>
          </a:p>
        </p:txBody>
      </p:sp>
      <p:sp>
        <p:nvSpPr>
          <p:cNvPr id="515" name="Google Shape;515;p35"/>
          <p:cNvSpPr txBox="1"/>
          <p:nvPr/>
        </p:nvSpPr>
        <p:spPr>
          <a:xfrm>
            <a:off x="5281357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F4</a:t>
            </a:r>
            <a:endParaRPr sz="1800"/>
          </a:p>
        </p:txBody>
      </p:sp>
      <p:sp>
        <p:nvSpPr>
          <p:cNvPr id="516" name="Google Shape;516;p35"/>
          <p:cNvSpPr txBox="1"/>
          <p:nvPr/>
        </p:nvSpPr>
        <p:spPr>
          <a:xfrm>
            <a:off x="5919180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F5</a:t>
            </a:r>
            <a:endParaRPr sz="1800"/>
          </a:p>
        </p:txBody>
      </p:sp>
      <p:sp>
        <p:nvSpPr>
          <p:cNvPr id="517" name="Google Shape;517;p35"/>
          <p:cNvSpPr txBox="1"/>
          <p:nvPr/>
        </p:nvSpPr>
        <p:spPr>
          <a:xfrm>
            <a:off x="2447980" y="1991170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F5</a:t>
            </a:r>
            <a:endParaRPr sz="1800"/>
          </a:p>
        </p:txBody>
      </p:sp>
      <p:sp>
        <p:nvSpPr>
          <p:cNvPr id="518" name="Google Shape;518;p35"/>
          <p:cNvSpPr txBox="1"/>
          <p:nvPr/>
        </p:nvSpPr>
        <p:spPr>
          <a:xfrm>
            <a:off x="2447980" y="2668293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F4</a:t>
            </a:r>
            <a:endParaRPr sz="1800"/>
          </a:p>
        </p:txBody>
      </p:sp>
      <p:sp>
        <p:nvSpPr>
          <p:cNvPr id="519" name="Google Shape;519;p35"/>
          <p:cNvSpPr txBox="1"/>
          <p:nvPr/>
        </p:nvSpPr>
        <p:spPr>
          <a:xfrm>
            <a:off x="2447980" y="334541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F3</a:t>
            </a:r>
            <a:endParaRPr sz="1800"/>
          </a:p>
        </p:txBody>
      </p:sp>
      <p:sp>
        <p:nvSpPr>
          <p:cNvPr id="520" name="Google Shape;520;p35"/>
          <p:cNvSpPr txBox="1"/>
          <p:nvPr/>
        </p:nvSpPr>
        <p:spPr>
          <a:xfrm>
            <a:off x="2447980" y="4022538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F2</a:t>
            </a:r>
            <a:endParaRPr sz="1800"/>
          </a:p>
        </p:txBody>
      </p:sp>
      <p:sp>
        <p:nvSpPr>
          <p:cNvPr id="521" name="Google Shape;521;p35"/>
          <p:cNvSpPr txBox="1"/>
          <p:nvPr/>
        </p:nvSpPr>
        <p:spPr>
          <a:xfrm>
            <a:off x="2410654" y="4681500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F1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"/>
          <p:cNvSpPr/>
          <p:nvPr/>
        </p:nvSpPr>
        <p:spPr>
          <a:xfrm>
            <a:off x="3963350" y="1988875"/>
            <a:ext cx="2731700" cy="3378675"/>
          </a:xfrm>
          <a:custGeom>
            <a:rect b="b" l="l" r="r" t="t"/>
            <a:pathLst>
              <a:path extrusionOk="0" h="135147" w="109268">
                <a:moveTo>
                  <a:pt x="6901" y="34505"/>
                </a:moveTo>
                <a:lnTo>
                  <a:pt x="33356" y="0"/>
                </a:lnTo>
                <a:lnTo>
                  <a:pt x="78213" y="0"/>
                </a:lnTo>
                <a:lnTo>
                  <a:pt x="77063" y="47733"/>
                </a:lnTo>
                <a:lnTo>
                  <a:pt x="109268" y="59234"/>
                </a:lnTo>
                <a:lnTo>
                  <a:pt x="98917" y="86264"/>
                </a:lnTo>
                <a:lnTo>
                  <a:pt x="79938" y="84539"/>
                </a:lnTo>
                <a:lnTo>
                  <a:pt x="52334" y="86839"/>
                </a:lnTo>
                <a:lnTo>
                  <a:pt x="54634" y="130546"/>
                </a:lnTo>
                <a:lnTo>
                  <a:pt x="28755" y="135147"/>
                </a:lnTo>
                <a:lnTo>
                  <a:pt x="24729" y="83963"/>
                </a:lnTo>
                <a:lnTo>
                  <a:pt x="0" y="61535"/>
                </a:lnTo>
                <a:close/>
              </a:path>
            </a:pathLst>
          </a:cu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" name="Google Shape;527;p36"/>
          <p:cNvSpPr/>
          <p:nvPr/>
        </p:nvSpPr>
        <p:spPr>
          <a:xfrm>
            <a:off x="4696600" y="2664600"/>
            <a:ext cx="1265200" cy="1308350"/>
          </a:xfrm>
          <a:custGeom>
            <a:rect b="b" l="l" r="r" t="t"/>
            <a:pathLst>
              <a:path extrusionOk="0" h="52334" w="50608">
                <a:moveTo>
                  <a:pt x="20704" y="0"/>
                </a:moveTo>
                <a:lnTo>
                  <a:pt x="0" y="6901"/>
                </a:lnTo>
                <a:lnTo>
                  <a:pt x="0" y="27605"/>
                </a:lnTo>
                <a:lnTo>
                  <a:pt x="1725" y="52334"/>
                </a:lnTo>
                <a:lnTo>
                  <a:pt x="25304" y="48883"/>
                </a:lnTo>
                <a:lnTo>
                  <a:pt x="50608" y="51184"/>
                </a:lnTo>
                <a:lnTo>
                  <a:pt x="46008" y="32205"/>
                </a:lnTo>
                <a:lnTo>
                  <a:pt x="23579" y="3220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Google Shape;528;p36"/>
          <p:cNvSpPr txBox="1"/>
          <p:nvPr/>
        </p:nvSpPr>
        <p:spPr>
          <a:xfrm>
            <a:off x="411000" y="495863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roadmap illustration (2/2)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 of evolution requirements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36"/>
          <p:cNvCxnSpPr/>
          <p:nvPr/>
        </p:nvCxnSpPr>
        <p:spPr>
          <a:xfrm>
            <a:off x="3649965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6"/>
          <p:cNvCxnSpPr/>
          <p:nvPr/>
        </p:nvCxnSpPr>
        <p:spPr>
          <a:xfrm>
            <a:off x="4287789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6"/>
          <p:cNvCxnSpPr/>
          <p:nvPr/>
        </p:nvCxnSpPr>
        <p:spPr>
          <a:xfrm>
            <a:off x="4925613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6"/>
          <p:cNvCxnSpPr/>
          <p:nvPr/>
        </p:nvCxnSpPr>
        <p:spPr>
          <a:xfrm>
            <a:off x="5563438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6"/>
          <p:cNvCxnSpPr/>
          <p:nvPr/>
        </p:nvCxnSpPr>
        <p:spPr>
          <a:xfrm>
            <a:off x="6201261" y="1632780"/>
            <a:ext cx="0" cy="399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6"/>
          <p:cNvCxnSpPr/>
          <p:nvPr/>
        </p:nvCxnSpPr>
        <p:spPr>
          <a:xfrm>
            <a:off x="4854134" y="394382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6"/>
          <p:cNvCxnSpPr/>
          <p:nvPr/>
        </p:nvCxnSpPr>
        <p:spPr>
          <a:xfrm>
            <a:off x="4854134" y="1071505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6"/>
          <p:cNvCxnSpPr/>
          <p:nvPr/>
        </p:nvCxnSpPr>
        <p:spPr>
          <a:xfrm>
            <a:off x="4854134" y="1748628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6"/>
          <p:cNvCxnSpPr/>
          <p:nvPr/>
        </p:nvCxnSpPr>
        <p:spPr>
          <a:xfrm>
            <a:off x="4854134" y="2425750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6"/>
          <p:cNvCxnSpPr/>
          <p:nvPr/>
        </p:nvCxnSpPr>
        <p:spPr>
          <a:xfrm>
            <a:off x="4854134" y="3102873"/>
            <a:ext cx="0" cy="375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9" name="Google Shape;539;p36"/>
          <p:cNvSpPr/>
          <p:nvPr/>
        </p:nvSpPr>
        <p:spPr>
          <a:xfrm>
            <a:off x="3588348" y="4918882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4226171" y="49188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>
            <a:off x="4863995" y="4918882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5501820" y="49188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6139643" y="491888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3588348" y="42417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>
            <a:off x="4226171" y="42417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4863995" y="4241759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5501820" y="4241759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6"/>
          <p:cNvSpPr/>
          <p:nvPr/>
        </p:nvSpPr>
        <p:spPr>
          <a:xfrm>
            <a:off x="6139643" y="4241759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>
            <a:off x="3588348" y="35646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6"/>
          <p:cNvSpPr/>
          <p:nvPr/>
        </p:nvSpPr>
        <p:spPr>
          <a:xfrm>
            <a:off x="4226171" y="3564637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"/>
          <p:cNvSpPr/>
          <p:nvPr/>
        </p:nvSpPr>
        <p:spPr>
          <a:xfrm>
            <a:off x="4863995" y="3564637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6"/>
          <p:cNvSpPr/>
          <p:nvPr/>
        </p:nvSpPr>
        <p:spPr>
          <a:xfrm>
            <a:off x="5501820" y="3564637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/>
          <p:nvPr/>
        </p:nvSpPr>
        <p:spPr>
          <a:xfrm>
            <a:off x="6139643" y="3564637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3588348" y="28875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4226171" y="2887514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4863995" y="2887514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5501820" y="2887514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6139643" y="2887514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3588348" y="22103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4226171" y="2210392"/>
            <a:ext cx="123300" cy="12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4863995" y="2210392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5501820" y="2210392"/>
            <a:ext cx="123300" cy="126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6139643" y="2210392"/>
            <a:ext cx="123300" cy="1263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"/>
          <p:cNvSpPr txBox="1"/>
          <p:nvPr/>
        </p:nvSpPr>
        <p:spPr>
          <a:xfrm>
            <a:off x="3367884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F1</a:t>
            </a:r>
            <a:endParaRPr sz="1800"/>
          </a:p>
        </p:txBody>
      </p:sp>
      <p:sp>
        <p:nvSpPr>
          <p:cNvPr id="565" name="Google Shape;565;p36"/>
          <p:cNvSpPr txBox="1"/>
          <p:nvPr/>
        </p:nvSpPr>
        <p:spPr>
          <a:xfrm>
            <a:off x="4005709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F2</a:t>
            </a:r>
            <a:endParaRPr sz="1800"/>
          </a:p>
        </p:txBody>
      </p:sp>
      <p:sp>
        <p:nvSpPr>
          <p:cNvPr id="566" name="Google Shape;566;p36"/>
          <p:cNvSpPr txBox="1"/>
          <p:nvPr/>
        </p:nvSpPr>
        <p:spPr>
          <a:xfrm>
            <a:off x="4643532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F3</a:t>
            </a:r>
            <a:endParaRPr sz="1800"/>
          </a:p>
        </p:txBody>
      </p:sp>
      <p:sp>
        <p:nvSpPr>
          <p:cNvPr id="567" name="Google Shape;567;p36"/>
          <p:cNvSpPr txBox="1"/>
          <p:nvPr/>
        </p:nvSpPr>
        <p:spPr>
          <a:xfrm>
            <a:off x="5281357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F4</a:t>
            </a:r>
            <a:endParaRPr sz="1800"/>
          </a:p>
        </p:txBody>
      </p:sp>
      <p:sp>
        <p:nvSpPr>
          <p:cNvPr id="568" name="Google Shape;568;p36"/>
          <p:cNvSpPr txBox="1"/>
          <p:nvPr/>
        </p:nvSpPr>
        <p:spPr>
          <a:xfrm>
            <a:off x="5919180" y="559600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F5</a:t>
            </a:r>
            <a:endParaRPr sz="1800"/>
          </a:p>
        </p:txBody>
      </p:sp>
      <p:sp>
        <p:nvSpPr>
          <p:cNvPr id="569" name="Google Shape;569;p36"/>
          <p:cNvSpPr txBox="1"/>
          <p:nvPr/>
        </p:nvSpPr>
        <p:spPr>
          <a:xfrm>
            <a:off x="2447980" y="1991170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F5</a:t>
            </a:r>
            <a:endParaRPr sz="1800"/>
          </a:p>
        </p:txBody>
      </p:sp>
      <p:sp>
        <p:nvSpPr>
          <p:cNvPr id="570" name="Google Shape;570;p36"/>
          <p:cNvSpPr txBox="1"/>
          <p:nvPr/>
        </p:nvSpPr>
        <p:spPr>
          <a:xfrm>
            <a:off x="2447980" y="2668293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F4</a:t>
            </a:r>
            <a:endParaRPr sz="1800"/>
          </a:p>
        </p:txBody>
      </p:sp>
      <p:sp>
        <p:nvSpPr>
          <p:cNvPr id="571" name="Google Shape;571;p36"/>
          <p:cNvSpPr txBox="1"/>
          <p:nvPr/>
        </p:nvSpPr>
        <p:spPr>
          <a:xfrm>
            <a:off x="2447980" y="3345415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F3</a:t>
            </a:r>
            <a:endParaRPr sz="1800"/>
          </a:p>
        </p:txBody>
      </p:sp>
      <p:sp>
        <p:nvSpPr>
          <p:cNvPr id="572" name="Google Shape;572;p36"/>
          <p:cNvSpPr txBox="1"/>
          <p:nvPr/>
        </p:nvSpPr>
        <p:spPr>
          <a:xfrm>
            <a:off x="2447980" y="4022538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F2</a:t>
            </a:r>
            <a:endParaRPr sz="1800"/>
          </a:p>
        </p:txBody>
      </p:sp>
      <p:sp>
        <p:nvSpPr>
          <p:cNvPr id="573" name="Google Shape;573;p36"/>
          <p:cNvSpPr txBox="1"/>
          <p:nvPr/>
        </p:nvSpPr>
        <p:spPr>
          <a:xfrm>
            <a:off x="2410654" y="4681500"/>
            <a:ext cx="564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F1</a:t>
            </a:r>
            <a:endParaRPr sz="1800"/>
          </a:p>
        </p:txBody>
      </p:sp>
      <p:cxnSp>
        <p:nvCxnSpPr>
          <p:cNvPr id="574" name="Google Shape;574;p36"/>
          <p:cNvCxnSpPr/>
          <p:nvPr/>
        </p:nvCxnSpPr>
        <p:spPr>
          <a:xfrm>
            <a:off x="5214200" y="2377050"/>
            <a:ext cx="230100" cy="33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36"/>
          <p:cNvCxnSpPr/>
          <p:nvPr/>
        </p:nvCxnSpPr>
        <p:spPr>
          <a:xfrm rot="10800000">
            <a:off x="5717350" y="2434750"/>
            <a:ext cx="417000" cy="102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36"/>
          <p:cNvCxnSpPr/>
          <p:nvPr/>
        </p:nvCxnSpPr>
        <p:spPr>
          <a:xfrm rot="10800000">
            <a:off x="4398238" y="3794650"/>
            <a:ext cx="417000" cy="102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36"/>
          <p:cNvCxnSpPr/>
          <p:nvPr/>
        </p:nvCxnSpPr>
        <p:spPr>
          <a:xfrm flipH="1">
            <a:off x="5084625" y="3857925"/>
            <a:ext cx="1064100" cy="100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36"/>
          <p:cNvCxnSpPr/>
          <p:nvPr/>
        </p:nvCxnSpPr>
        <p:spPr>
          <a:xfrm flipH="1" rot="10800000">
            <a:off x="4236525" y="3117550"/>
            <a:ext cx="161700" cy="33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36"/>
          <p:cNvCxnSpPr/>
          <p:nvPr/>
        </p:nvCxnSpPr>
        <p:spPr>
          <a:xfrm rot="10800000">
            <a:off x="4538300" y="3009650"/>
            <a:ext cx="1437900" cy="57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36"/>
          <p:cNvCxnSpPr/>
          <p:nvPr/>
        </p:nvCxnSpPr>
        <p:spPr>
          <a:xfrm>
            <a:off x="4524075" y="3196575"/>
            <a:ext cx="301800" cy="83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Requirements Engineering.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Adaptive System.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 for adaptive systems.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RML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Requirements Modelling Language, a formalism that helps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Modelling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Representation of requirements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Reasoning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Drawing conclusions about requirements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Advising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Recommending next steps when searching for a solution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ideas in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</a:t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&amp; solution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&amp; solution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lang="e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&amp; solution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ideas in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(1/2) 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b="1" lang="en" sz="20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(Monitoring)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Monitor requirements satisfaction on a running system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Fickas &amp; Feather. Requirements monitoring in dynamic environments.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Feather et al. Reconciling system requirements and runtime behavior.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Robinson. A requirements monitoring framework for enterprise syst.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b="1" lang="en" sz="20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(Feedback loops)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If requirements are not satisfied (enough), then change </a:t>
            </a:r>
            <a:r>
              <a:rPr b="1" lang="en" sz="20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Same references as above.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b="1" lang="en" sz="20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(Probabilistic relaxation)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During </a:t>
            </a:r>
            <a:r>
              <a:rPr b="1" lang="en" sz="20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design the specification, so that it maximizes the probability that requirements are satisfied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Letier &amp; van Lamsweerde. Reasoning about partial goal satisfaction...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ideas in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ASRE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(2/2) 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 startAt="4"/>
            </a:pPr>
            <a:r>
              <a:rPr b="1" lang="en" sz="20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(Fuzzy relaxation)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Allow requirements to be satisfied to different degrees, at different times, instead of asking for binary satisfaction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Whittle et al. RELAX: a language to address uncertainty...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Baresi et al. Fuzzy goals for requirements-driven adaptation.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 startAt="4"/>
            </a:pPr>
            <a:r>
              <a:rPr b="1" lang="en" sz="20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(Evolution requirements)</a:t>
            </a:r>
            <a:r>
              <a:rPr b="1"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stating how to change system behavior depending on the satisfaction of other requirements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Souza et al. Requirements-driven software evolution.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&amp; solution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concept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Given a set R of requirements, and a set K of domain knowledge, find a specification S such that K, S |-- R, and that K and S are consistent.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solution concept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Specification S that satisfies the conditions in the standard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Source: Zave &amp; Jackson. Four dark corners of requirements engineering.</a:t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(R) statements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Respond to emergency call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Identify incident location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Fill out incident report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Domain knowledge (K) statements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 calls are switched to the dispatch center (no calls are dropped)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Callers report imprecise incident location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Specification (S) statements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 searchable map in dispatch software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Fill out incident report form via dispatch software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Report warning if log receives two or more incidents with same location, within a 5 minute window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11000" y="3141750"/>
            <a:ext cx="8322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problem &amp; solution (1/2)</a:t>
            </a:r>
            <a:endParaRPr b="1" sz="24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Standard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problem is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minimal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in the sense that if something is removed from it, the remainder is not a problem to solve.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could we remove?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Requirement, domain knowledge, and/or specification concepts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Condition that S should be such that S, K |-- R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Condition that K and S should be consistent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