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6" r:id="rId3"/>
    <p:sldId id="259" r:id="rId4"/>
    <p:sldId id="257" r:id="rId5"/>
    <p:sldId id="264" r:id="rId6"/>
    <p:sldId id="262" r:id="rId7"/>
    <p:sldId id="265" r:id="rId8"/>
    <p:sldId id="263" r:id="rId9"/>
    <p:sldId id="266" r:id="rId10"/>
    <p:sldId id="261" r:id="rId11"/>
    <p:sldId id="258" r:id="rId12"/>
    <p:sldId id="287" r:id="rId13"/>
    <p:sldId id="294" r:id="rId14"/>
    <p:sldId id="286" r:id="rId15"/>
    <p:sldId id="290" r:id="rId16"/>
    <p:sldId id="277" r:id="rId17"/>
    <p:sldId id="283" r:id="rId18"/>
    <p:sldId id="268" r:id="rId19"/>
    <p:sldId id="278" r:id="rId20"/>
    <p:sldId id="279" r:id="rId21"/>
    <p:sldId id="291" r:id="rId22"/>
    <p:sldId id="292" r:id="rId23"/>
    <p:sldId id="270" r:id="rId24"/>
    <p:sldId id="293" r:id="rId25"/>
    <p:sldId id="29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98" d="100"/>
          <a:sy n="98" d="100"/>
        </p:scale>
        <p:origin x="1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18A56-7C27-4728-8411-3D05C3F891D7}" type="datetimeFigureOut">
              <a:rPr lang="en-AU" smtClean="0"/>
              <a:t>14/06/2018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43B2030-40ED-4D0D-B1E2-F40D94AFB830}"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48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18A56-7C27-4728-8411-3D05C3F891D7}" type="datetimeFigureOut">
              <a:rPr lang="en-AU" smtClean="0"/>
              <a:t>14/06/2018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43B2030-40ED-4D0D-B1E2-F40D94AFB830}" type="slidenum">
              <a:rPr lang="en-AU" smtClean="0"/>
              <a:t>‹#›</a:t>
            </a:fld>
            <a:endParaRPr lang="en-AU"/>
          </a:p>
        </p:txBody>
      </p:sp>
    </p:spTree>
    <p:extLst>
      <p:ext uri="{BB962C8B-B14F-4D97-AF65-F5344CB8AC3E}">
        <p14:creationId xmlns:p14="http://schemas.microsoft.com/office/powerpoint/2010/main" val="1290991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18A56-7C27-4728-8411-3D05C3F891D7}" type="datetimeFigureOut">
              <a:rPr lang="en-AU" smtClean="0"/>
              <a:t>14/06/2018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43B2030-40ED-4D0D-B1E2-F40D94AFB830}" type="slidenum">
              <a:rPr lang="en-AU" smtClean="0"/>
              <a:t>‹#›</a:t>
            </a:fld>
            <a:endParaRPr lang="en-AU"/>
          </a:p>
        </p:txBody>
      </p:sp>
    </p:spTree>
    <p:extLst>
      <p:ext uri="{BB962C8B-B14F-4D97-AF65-F5344CB8AC3E}">
        <p14:creationId xmlns:p14="http://schemas.microsoft.com/office/powerpoint/2010/main" val="19428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18A56-7C27-4728-8411-3D05C3F891D7}" type="datetimeFigureOut">
              <a:rPr lang="en-AU" smtClean="0"/>
              <a:t>14/06/2018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43B2030-40ED-4D0D-B1E2-F40D94AFB830}" type="slidenum">
              <a:rPr lang="en-AU" smtClean="0"/>
              <a:t>‹#›</a:t>
            </a:fld>
            <a:endParaRPr lang="en-AU"/>
          </a:p>
        </p:txBody>
      </p:sp>
    </p:spTree>
    <p:extLst>
      <p:ext uri="{BB962C8B-B14F-4D97-AF65-F5344CB8AC3E}">
        <p14:creationId xmlns:p14="http://schemas.microsoft.com/office/powerpoint/2010/main" val="1433615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518A56-7C27-4728-8411-3D05C3F891D7}" type="datetimeFigureOut">
              <a:rPr lang="en-AU" smtClean="0"/>
              <a:t>14/06/2018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43B2030-40ED-4D0D-B1E2-F40D94AFB830}"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18A56-7C27-4728-8411-3D05C3F891D7}" type="datetimeFigureOut">
              <a:rPr lang="en-AU" smtClean="0"/>
              <a:t>14/06/2018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43B2030-40ED-4D0D-B1E2-F40D94AFB830}" type="slidenum">
              <a:rPr lang="en-AU" smtClean="0"/>
              <a:t>‹#›</a:t>
            </a:fld>
            <a:endParaRPr lang="en-AU"/>
          </a:p>
        </p:txBody>
      </p:sp>
    </p:spTree>
    <p:extLst>
      <p:ext uri="{BB962C8B-B14F-4D97-AF65-F5344CB8AC3E}">
        <p14:creationId xmlns:p14="http://schemas.microsoft.com/office/powerpoint/2010/main" val="1122399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18A56-7C27-4728-8411-3D05C3F891D7}" type="datetimeFigureOut">
              <a:rPr lang="en-AU" smtClean="0"/>
              <a:t>14/06/2018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43B2030-40ED-4D0D-B1E2-F40D94AFB830}" type="slidenum">
              <a:rPr lang="en-AU" smtClean="0"/>
              <a:t>‹#›</a:t>
            </a:fld>
            <a:endParaRPr lang="en-AU"/>
          </a:p>
        </p:txBody>
      </p:sp>
    </p:spTree>
    <p:extLst>
      <p:ext uri="{BB962C8B-B14F-4D97-AF65-F5344CB8AC3E}">
        <p14:creationId xmlns:p14="http://schemas.microsoft.com/office/powerpoint/2010/main" val="142286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18A56-7C27-4728-8411-3D05C3F891D7}" type="datetimeFigureOut">
              <a:rPr lang="en-AU" smtClean="0"/>
              <a:t>14/06/2018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43B2030-40ED-4D0D-B1E2-F40D94AFB830}" type="slidenum">
              <a:rPr lang="en-AU" smtClean="0"/>
              <a:t>‹#›</a:t>
            </a:fld>
            <a:endParaRPr lang="en-AU"/>
          </a:p>
        </p:txBody>
      </p:sp>
    </p:spTree>
    <p:extLst>
      <p:ext uri="{BB962C8B-B14F-4D97-AF65-F5344CB8AC3E}">
        <p14:creationId xmlns:p14="http://schemas.microsoft.com/office/powerpoint/2010/main" val="75266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518A56-7C27-4728-8411-3D05C3F891D7}" type="datetimeFigureOut">
              <a:rPr lang="en-AU" smtClean="0"/>
              <a:t>14/06/2018</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A43B2030-40ED-4D0D-B1E2-F40D94AFB830}" type="slidenum">
              <a:rPr lang="en-AU" smtClean="0"/>
              <a:t>‹#›</a:t>
            </a:fld>
            <a:endParaRPr lang="en-AU"/>
          </a:p>
        </p:txBody>
      </p:sp>
    </p:spTree>
    <p:extLst>
      <p:ext uri="{BB962C8B-B14F-4D97-AF65-F5344CB8AC3E}">
        <p14:creationId xmlns:p14="http://schemas.microsoft.com/office/powerpoint/2010/main" val="12385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518A56-7C27-4728-8411-3D05C3F891D7}" type="datetimeFigureOut">
              <a:rPr lang="en-AU" smtClean="0"/>
              <a:t>14/06/2018</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3B2030-40ED-4D0D-B1E2-F40D94AFB830}" type="slidenum">
              <a:rPr lang="en-AU" smtClean="0"/>
              <a:t>‹#›</a:t>
            </a:fld>
            <a:endParaRPr lang="en-AU"/>
          </a:p>
        </p:txBody>
      </p:sp>
    </p:spTree>
    <p:extLst>
      <p:ext uri="{BB962C8B-B14F-4D97-AF65-F5344CB8AC3E}">
        <p14:creationId xmlns:p14="http://schemas.microsoft.com/office/powerpoint/2010/main" val="402557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1518A56-7C27-4728-8411-3D05C3F891D7}" type="datetimeFigureOut">
              <a:rPr lang="en-AU" smtClean="0"/>
              <a:t>14/06/2018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43B2030-40ED-4D0D-B1E2-F40D94AFB830}" type="slidenum">
              <a:rPr lang="en-AU" smtClean="0"/>
              <a:t>‹#›</a:t>
            </a:fld>
            <a:endParaRPr lang="en-AU"/>
          </a:p>
        </p:txBody>
      </p:sp>
    </p:spTree>
    <p:extLst>
      <p:ext uri="{BB962C8B-B14F-4D97-AF65-F5344CB8AC3E}">
        <p14:creationId xmlns:p14="http://schemas.microsoft.com/office/powerpoint/2010/main" val="364493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518A56-7C27-4728-8411-3D05C3F891D7}" type="datetimeFigureOut">
              <a:rPr lang="en-AU" smtClean="0"/>
              <a:t>14/06/2018</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3B2030-40ED-4D0D-B1E2-F40D94AFB830}"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36399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E15D-0644-4A74-810E-90E25E0CF917}"/>
              </a:ext>
            </a:extLst>
          </p:cNvPr>
          <p:cNvSpPr>
            <a:spLocks noGrp="1"/>
          </p:cNvSpPr>
          <p:nvPr>
            <p:ph type="ctrTitle"/>
          </p:nvPr>
        </p:nvSpPr>
        <p:spPr>
          <a:xfrm>
            <a:off x="1630532" y="2006352"/>
            <a:ext cx="9144000" cy="1343813"/>
          </a:xfrm>
        </p:spPr>
        <p:txBody>
          <a:bodyPr>
            <a:normAutofit fontScale="90000"/>
          </a:bodyPr>
          <a:lstStyle/>
          <a:p>
            <a:r>
              <a:rPr lang="en-US" dirty="0"/>
              <a:t>Project discussion:</a:t>
            </a:r>
            <a:br>
              <a:rPr lang="en-US" dirty="0"/>
            </a:br>
            <a:r>
              <a:rPr lang="en-US" dirty="0"/>
              <a:t>Song recognition</a:t>
            </a:r>
            <a:endParaRPr lang="en-AU" dirty="0"/>
          </a:p>
        </p:txBody>
      </p:sp>
      <p:sp>
        <p:nvSpPr>
          <p:cNvPr id="3" name="Subtitle 2">
            <a:extLst>
              <a:ext uri="{FF2B5EF4-FFF2-40B4-BE49-F238E27FC236}">
                <a16:creationId xmlns:a16="http://schemas.microsoft.com/office/drawing/2014/main" id="{CE19685F-52EE-43AB-873E-541F9A10EB62}"/>
              </a:ext>
            </a:extLst>
          </p:cNvPr>
          <p:cNvSpPr>
            <a:spLocks noGrp="1"/>
          </p:cNvSpPr>
          <p:nvPr>
            <p:ph type="subTitle" idx="1"/>
          </p:nvPr>
        </p:nvSpPr>
        <p:spPr>
          <a:xfrm>
            <a:off x="8128985" y="4516437"/>
            <a:ext cx="9144000" cy="1655762"/>
          </a:xfrm>
        </p:spPr>
        <p:txBody>
          <a:bodyPr>
            <a:normAutofit fontScale="92500" lnSpcReduction="20000"/>
          </a:bodyPr>
          <a:lstStyle/>
          <a:p>
            <a:r>
              <a:rPr lang="en-US" dirty="0"/>
              <a:t>Made by:</a:t>
            </a:r>
          </a:p>
          <a:p>
            <a:r>
              <a:rPr lang="en-US" dirty="0"/>
              <a:t>Anna </a:t>
            </a:r>
            <a:r>
              <a:rPr lang="en-US" dirty="0" err="1"/>
              <a:t>Derevianko</a:t>
            </a:r>
            <a:endParaRPr lang="en-US" dirty="0"/>
          </a:p>
          <a:p>
            <a:r>
              <a:rPr lang="en-US" dirty="0"/>
              <a:t>Ivan </a:t>
            </a:r>
            <a:r>
              <a:rPr lang="en-US" dirty="0" err="1"/>
              <a:t>Yuzvyshyn</a:t>
            </a:r>
            <a:endParaRPr lang="en-US" dirty="0"/>
          </a:p>
          <a:p>
            <a:r>
              <a:rPr lang="en-US" dirty="0"/>
              <a:t>Maryam Zahra</a:t>
            </a:r>
            <a:endParaRPr lang="en-AU" dirty="0"/>
          </a:p>
        </p:txBody>
      </p:sp>
    </p:spTree>
    <p:extLst>
      <p:ext uri="{BB962C8B-B14F-4D97-AF65-F5344CB8AC3E}">
        <p14:creationId xmlns:p14="http://schemas.microsoft.com/office/powerpoint/2010/main" val="3341120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BB38D-E9D2-4C28-90C9-0F577FC530F6}"/>
              </a:ext>
            </a:extLst>
          </p:cNvPr>
          <p:cNvSpPr>
            <a:spLocks noGrp="1"/>
          </p:cNvSpPr>
          <p:nvPr>
            <p:ph type="title"/>
          </p:nvPr>
        </p:nvSpPr>
        <p:spPr/>
        <p:txBody>
          <a:bodyPr/>
          <a:lstStyle/>
          <a:p>
            <a:r>
              <a:rPr lang="en-US" b="1" u="sng" dirty="0"/>
              <a:t>Summary of music recognition</a:t>
            </a:r>
            <a:endParaRPr lang="en-AU" b="1" u="sng" dirty="0"/>
          </a:p>
        </p:txBody>
      </p:sp>
      <p:pic>
        <p:nvPicPr>
          <p:cNvPr id="5" name="Content Placeholder 4">
            <a:extLst>
              <a:ext uri="{FF2B5EF4-FFF2-40B4-BE49-F238E27FC236}">
                <a16:creationId xmlns:a16="http://schemas.microsoft.com/office/drawing/2014/main" id="{C7A544FA-C95C-4481-8132-42B598B528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076" y="1846263"/>
            <a:ext cx="6912174" cy="4022725"/>
          </a:xfrm>
        </p:spPr>
      </p:pic>
    </p:spTree>
    <p:extLst>
      <p:ext uri="{BB962C8B-B14F-4D97-AF65-F5344CB8AC3E}">
        <p14:creationId xmlns:p14="http://schemas.microsoft.com/office/powerpoint/2010/main" val="316026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BEC5-8481-4103-BC3B-AC701A626AFB}"/>
              </a:ext>
            </a:extLst>
          </p:cNvPr>
          <p:cNvSpPr>
            <a:spLocks noGrp="1"/>
          </p:cNvSpPr>
          <p:nvPr>
            <p:ph type="title"/>
          </p:nvPr>
        </p:nvSpPr>
        <p:spPr/>
        <p:txBody>
          <a:bodyPr/>
          <a:lstStyle/>
          <a:p>
            <a:r>
              <a:rPr lang="en-US" b="1" dirty="0"/>
              <a:t>2. </a:t>
            </a:r>
            <a:r>
              <a:rPr lang="en-US" b="1" u="sng" dirty="0"/>
              <a:t>Data Cleaning </a:t>
            </a:r>
            <a:endParaRPr lang="en-AU" b="1" u="sng" dirty="0"/>
          </a:p>
        </p:txBody>
      </p:sp>
      <p:sp>
        <p:nvSpPr>
          <p:cNvPr id="6" name="Content Placeholder 5">
            <a:extLst>
              <a:ext uri="{FF2B5EF4-FFF2-40B4-BE49-F238E27FC236}">
                <a16:creationId xmlns:a16="http://schemas.microsoft.com/office/drawing/2014/main" id="{D62DBAC8-60C0-4E99-AB14-49B24887DB53}"/>
              </a:ext>
            </a:extLst>
          </p:cNvPr>
          <p:cNvSpPr>
            <a:spLocks noGrp="1"/>
          </p:cNvSpPr>
          <p:nvPr>
            <p:ph idx="1"/>
          </p:nvPr>
        </p:nvSpPr>
        <p:spPr/>
        <p:txBody>
          <a:bodyPr>
            <a:normAutofit/>
          </a:bodyPr>
          <a:lstStyle/>
          <a:p>
            <a:r>
              <a:rPr lang="en-US" sz="2400" dirty="0"/>
              <a:t>Each song have different length and frequencies, so cleaning data is important.</a:t>
            </a:r>
          </a:p>
          <a:p>
            <a:r>
              <a:rPr lang="en-US" sz="2400" dirty="0"/>
              <a:t>If length of one song is shorter than the other we are adding the zeros frequency in the end so that the length of songs are same and adding zeros frequency means we are adding the silence. </a:t>
            </a:r>
            <a:endParaRPr lang="en-AU" sz="2400" dirty="0"/>
          </a:p>
        </p:txBody>
      </p:sp>
    </p:spTree>
    <p:extLst>
      <p:ext uri="{BB962C8B-B14F-4D97-AF65-F5344CB8AC3E}">
        <p14:creationId xmlns:p14="http://schemas.microsoft.com/office/powerpoint/2010/main" val="3300063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CBF8-90E4-44CB-85F6-6EB2C1D73699}"/>
              </a:ext>
            </a:extLst>
          </p:cNvPr>
          <p:cNvSpPr>
            <a:spLocks noGrp="1"/>
          </p:cNvSpPr>
          <p:nvPr>
            <p:ph type="title"/>
          </p:nvPr>
        </p:nvSpPr>
        <p:spPr/>
        <p:txBody>
          <a:bodyPr/>
          <a:lstStyle/>
          <a:p>
            <a:r>
              <a:rPr lang="en-US" b="1" dirty="0"/>
              <a:t>3. </a:t>
            </a:r>
            <a:r>
              <a:rPr lang="en-US" b="1" u="sng" dirty="0"/>
              <a:t>Explanatory Analysis </a:t>
            </a:r>
            <a:endParaRPr lang="en-AU" b="1" u="sng" dirty="0"/>
          </a:p>
        </p:txBody>
      </p:sp>
      <p:pic>
        <p:nvPicPr>
          <p:cNvPr id="5" name="Content Placeholder 4">
            <a:extLst>
              <a:ext uri="{FF2B5EF4-FFF2-40B4-BE49-F238E27FC236}">
                <a16:creationId xmlns:a16="http://schemas.microsoft.com/office/drawing/2014/main" id="{5ED1DFB6-D5D1-41A9-ACB0-E0CB11A042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4078091" y="1784771"/>
            <a:ext cx="4321593" cy="4750846"/>
          </a:xfrm>
        </p:spPr>
      </p:pic>
    </p:spTree>
    <p:extLst>
      <p:ext uri="{BB962C8B-B14F-4D97-AF65-F5344CB8AC3E}">
        <p14:creationId xmlns:p14="http://schemas.microsoft.com/office/powerpoint/2010/main" val="174151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FF6AE2A-3A43-4EC7-885F-20A91E4AD2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2697181" y="-1383904"/>
            <a:ext cx="6243040" cy="9167157"/>
          </a:xfrm>
          <a:prstGeom prst="rect">
            <a:avLst/>
          </a:prstGeom>
        </p:spPr>
      </p:pic>
    </p:spTree>
    <p:extLst>
      <p:ext uri="{BB962C8B-B14F-4D97-AF65-F5344CB8AC3E}">
        <p14:creationId xmlns:p14="http://schemas.microsoft.com/office/powerpoint/2010/main" val="736067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D50B-E91F-43DD-B327-12944050F020}"/>
              </a:ext>
            </a:extLst>
          </p:cNvPr>
          <p:cNvSpPr>
            <a:spLocks noGrp="1"/>
          </p:cNvSpPr>
          <p:nvPr>
            <p:ph type="title"/>
          </p:nvPr>
        </p:nvSpPr>
        <p:spPr/>
        <p:txBody>
          <a:bodyPr/>
          <a:lstStyle/>
          <a:p>
            <a:r>
              <a:rPr lang="en-US" b="1" u="sng" dirty="0"/>
              <a:t>Correlation matrix </a:t>
            </a:r>
            <a:endParaRPr lang="en-AU" b="1" u="sng" dirty="0"/>
          </a:p>
        </p:txBody>
      </p:sp>
      <p:sp>
        <p:nvSpPr>
          <p:cNvPr id="6" name="Content Placeholder 5">
            <a:extLst>
              <a:ext uri="{FF2B5EF4-FFF2-40B4-BE49-F238E27FC236}">
                <a16:creationId xmlns:a16="http://schemas.microsoft.com/office/drawing/2014/main" id="{08D99CD2-E375-4342-B456-50F56DFA1112}"/>
              </a:ext>
            </a:extLst>
          </p:cNvPr>
          <p:cNvSpPr>
            <a:spLocks noGrp="1"/>
          </p:cNvSpPr>
          <p:nvPr>
            <p:ph idx="1"/>
          </p:nvPr>
        </p:nvSpPr>
        <p:spPr/>
        <p:txBody>
          <a:bodyPr/>
          <a:lstStyle/>
          <a:p>
            <a:r>
              <a:rPr lang="en-US" sz="2000" dirty="0"/>
              <a:t>Each random variable(X</a:t>
            </a:r>
            <a:r>
              <a:rPr lang="en-US" sz="2000" baseline="-25000" dirty="0"/>
              <a:t>i</a:t>
            </a:r>
            <a:r>
              <a:rPr lang="en-US" sz="2000" dirty="0"/>
              <a:t>) in the table is correlated                                                                                                     with each of the other values in the table (</a:t>
            </a:r>
            <a:r>
              <a:rPr lang="en-US" sz="2000" dirty="0" err="1"/>
              <a:t>X</a:t>
            </a:r>
            <a:r>
              <a:rPr lang="en-US" sz="2000" baseline="-25000" dirty="0" err="1"/>
              <a:t>j</a:t>
            </a:r>
            <a:r>
              <a:rPr lang="en-US" sz="2000" dirty="0"/>
              <a:t>). </a:t>
            </a:r>
          </a:p>
          <a:p>
            <a:r>
              <a:rPr lang="en-US" sz="2000" dirty="0"/>
              <a:t>allows to see which pairs have the highest correlation.</a:t>
            </a:r>
          </a:p>
          <a:p>
            <a:r>
              <a:rPr lang="en-US" sz="2000" dirty="0"/>
              <a:t>The diagonal of the table is always a set of ones because                                                                                            the correlation between a variable and itself is always </a:t>
            </a:r>
            <a:r>
              <a:rPr lang="en-US" sz="2400" dirty="0"/>
              <a:t>1</a:t>
            </a:r>
            <a:r>
              <a:rPr lang="en-US" dirty="0"/>
              <a:t>. </a:t>
            </a:r>
            <a:endParaRPr lang="en-AU" dirty="0"/>
          </a:p>
        </p:txBody>
      </p:sp>
      <p:pic>
        <p:nvPicPr>
          <p:cNvPr id="8" name="Content Placeholder 4">
            <a:extLst>
              <a:ext uri="{FF2B5EF4-FFF2-40B4-BE49-F238E27FC236}">
                <a16:creationId xmlns:a16="http://schemas.microsoft.com/office/drawing/2014/main" id="{3591D692-8A8F-4ED8-96D9-3F3198807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0631" y="879421"/>
            <a:ext cx="5221369" cy="5325447"/>
          </a:xfrm>
          <a:prstGeom prst="rect">
            <a:avLst/>
          </a:prstGeom>
        </p:spPr>
      </p:pic>
    </p:spTree>
    <p:extLst>
      <p:ext uri="{BB962C8B-B14F-4D97-AF65-F5344CB8AC3E}">
        <p14:creationId xmlns:p14="http://schemas.microsoft.com/office/powerpoint/2010/main" val="2801044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66AA-1A9A-412B-9691-C669E94DBF51}"/>
              </a:ext>
            </a:extLst>
          </p:cNvPr>
          <p:cNvSpPr>
            <a:spLocks noGrp="1"/>
          </p:cNvSpPr>
          <p:nvPr>
            <p:ph type="title"/>
          </p:nvPr>
        </p:nvSpPr>
        <p:spPr/>
        <p:txBody>
          <a:bodyPr/>
          <a:lstStyle/>
          <a:p>
            <a:r>
              <a:rPr lang="en-US" b="1" dirty="0"/>
              <a:t>4. </a:t>
            </a:r>
            <a:r>
              <a:rPr lang="en-US" b="1" u="sng" dirty="0"/>
              <a:t>Unsupervised learning: </a:t>
            </a:r>
            <a:r>
              <a:rPr lang="en-US" b="1" dirty="0"/>
              <a:t>PCA </a:t>
            </a:r>
            <a:endParaRPr lang="en-AU" b="1" dirty="0"/>
          </a:p>
        </p:txBody>
      </p:sp>
      <p:pic>
        <p:nvPicPr>
          <p:cNvPr id="4" name="Picture 3">
            <a:extLst>
              <a:ext uri="{FF2B5EF4-FFF2-40B4-BE49-F238E27FC236}">
                <a16:creationId xmlns:a16="http://schemas.microsoft.com/office/drawing/2014/main" id="{57E396EF-2954-4B5F-A26D-2427748872E0}"/>
              </a:ext>
            </a:extLst>
          </p:cNvPr>
          <p:cNvPicPr>
            <a:picLocks noChangeAspect="1"/>
          </p:cNvPicPr>
          <p:nvPr/>
        </p:nvPicPr>
        <p:blipFill>
          <a:blip r:embed="rId2"/>
          <a:stretch>
            <a:fillRect/>
          </a:stretch>
        </p:blipFill>
        <p:spPr>
          <a:xfrm>
            <a:off x="6037435" y="2499838"/>
            <a:ext cx="5052060" cy="3290461"/>
          </a:xfrm>
          <a:prstGeom prst="rect">
            <a:avLst/>
          </a:prstGeom>
        </p:spPr>
      </p:pic>
      <p:pic>
        <p:nvPicPr>
          <p:cNvPr id="5" name="Content Placeholder 4">
            <a:extLst>
              <a:ext uri="{FF2B5EF4-FFF2-40B4-BE49-F238E27FC236}">
                <a16:creationId xmlns:a16="http://schemas.microsoft.com/office/drawing/2014/main" id="{0A849D4E-2EA4-445A-AEDD-9E884CEE4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37" y="2421044"/>
            <a:ext cx="5408443" cy="3448050"/>
          </a:xfrm>
          <a:prstGeom prst="rect">
            <a:avLst/>
          </a:prstGeom>
        </p:spPr>
      </p:pic>
    </p:spTree>
    <p:extLst>
      <p:ext uri="{BB962C8B-B14F-4D97-AF65-F5344CB8AC3E}">
        <p14:creationId xmlns:p14="http://schemas.microsoft.com/office/powerpoint/2010/main" val="143746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AEC4-A0C6-4E71-9D15-B0DAE2262304}"/>
              </a:ext>
            </a:extLst>
          </p:cNvPr>
          <p:cNvSpPr>
            <a:spLocks noGrp="1"/>
          </p:cNvSpPr>
          <p:nvPr>
            <p:ph type="title"/>
          </p:nvPr>
        </p:nvSpPr>
        <p:spPr/>
        <p:txBody>
          <a:bodyPr>
            <a:normAutofit/>
          </a:bodyPr>
          <a:lstStyle/>
          <a:p>
            <a:r>
              <a:rPr lang="en-US" b="1" u="sng" dirty="0"/>
              <a:t>Unsupervised Learning </a:t>
            </a:r>
            <a:br>
              <a:rPr lang="en-US" b="1" u="sng" dirty="0"/>
            </a:br>
            <a:endParaRPr lang="en-AU" b="1" u="sng" dirty="0"/>
          </a:p>
        </p:txBody>
      </p:sp>
      <p:sp>
        <p:nvSpPr>
          <p:cNvPr id="6" name="Content Placeholder 5">
            <a:extLst>
              <a:ext uri="{FF2B5EF4-FFF2-40B4-BE49-F238E27FC236}">
                <a16:creationId xmlns:a16="http://schemas.microsoft.com/office/drawing/2014/main" id="{72AF132F-D9BF-4305-95E3-2BC0DDE97C28}"/>
              </a:ext>
            </a:extLst>
          </p:cNvPr>
          <p:cNvSpPr>
            <a:spLocks noGrp="1"/>
          </p:cNvSpPr>
          <p:nvPr>
            <p:ph idx="1"/>
          </p:nvPr>
        </p:nvSpPr>
        <p:spPr/>
        <p:txBody>
          <a:bodyPr/>
          <a:lstStyle/>
          <a:p>
            <a:r>
              <a:rPr lang="en-US" dirty="0"/>
              <a:t>K-Means Algorithm</a:t>
            </a:r>
            <a:endParaRPr lang="en-AU" dirty="0"/>
          </a:p>
        </p:txBody>
      </p:sp>
      <p:pic>
        <p:nvPicPr>
          <p:cNvPr id="7" name="Picture 6">
            <a:extLst>
              <a:ext uri="{FF2B5EF4-FFF2-40B4-BE49-F238E27FC236}">
                <a16:creationId xmlns:a16="http://schemas.microsoft.com/office/drawing/2014/main" id="{D0CF7333-A569-483C-98A6-087FA5006223}"/>
              </a:ext>
            </a:extLst>
          </p:cNvPr>
          <p:cNvPicPr>
            <a:picLocks noChangeAspect="1"/>
          </p:cNvPicPr>
          <p:nvPr/>
        </p:nvPicPr>
        <p:blipFill>
          <a:blip r:embed="rId2"/>
          <a:stretch>
            <a:fillRect/>
          </a:stretch>
        </p:blipFill>
        <p:spPr>
          <a:xfrm>
            <a:off x="1844992" y="2466929"/>
            <a:ext cx="8562975" cy="3646410"/>
          </a:xfrm>
          <a:prstGeom prst="rect">
            <a:avLst/>
          </a:prstGeom>
        </p:spPr>
      </p:pic>
    </p:spTree>
    <p:extLst>
      <p:ext uri="{BB962C8B-B14F-4D97-AF65-F5344CB8AC3E}">
        <p14:creationId xmlns:p14="http://schemas.microsoft.com/office/powerpoint/2010/main" val="2000725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658E-F2E3-46DF-B702-7D2227D8FF4D}"/>
              </a:ext>
            </a:extLst>
          </p:cNvPr>
          <p:cNvSpPr>
            <a:spLocks noGrp="1"/>
          </p:cNvSpPr>
          <p:nvPr>
            <p:ph type="title"/>
          </p:nvPr>
        </p:nvSpPr>
        <p:spPr/>
        <p:txBody>
          <a:bodyPr/>
          <a:lstStyle/>
          <a:p>
            <a:r>
              <a:rPr lang="en-US" b="1" u="sng" dirty="0"/>
              <a:t>Unsupervised Learning</a:t>
            </a:r>
            <a:endParaRPr lang="en-AU" b="1" u="sng" dirty="0"/>
          </a:p>
        </p:txBody>
      </p:sp>
      <p:sp>
        <p:nvSpPr>
          <p:cNvPr id="3" name="Content Placeholder 2">
            <a:extLst>
              <a:ext uri="{FF2B5EF4-FFF2-40B4-BE49-F238E27FC236}">
                <a16:creationId xmlns:a16="http://schemas.microsoft.com/office/drawing/2014/main" id="{DF131823-73F3-46C2-A650-F901F0B40603}"/>
              </a:ext>
            </a:extLst>
          </p:cNvPr>
          <p:cNvSpPr>
            <a:spLocks noGrp="1"/>
          </p:cNvSpPr>
          <p:nvPr>
            <p:ph idx="1"/>
          </p:nvPr>
        </p:nvSpPr>
        <p:spPr/>
        <p:txBody>
          <a:bodyPr/>
          <a:lstStyle/>
          <a:p>
            <a:r>
              <a:rPr lang="en-US" dirty="0"/>
              <a:t>Clustering : </a:t>
            </a:r>
            <a:endParaRPr lang="en-AU" dirty="0"/>
          </a:p>
        </p:txBody>
      </p:sp>
      <p:pic>
        <p:nvPicPr>
          <p:cNvPr id="4" name="Picture 3">
            <a:extLst>
              <a:ext uri="{FF2B5EF4-FFF2-40B4-BE49-F238E27FC236}">
                <a16:creationId xmlns:a16="http://schemas.microsoft.com/office/drawing/2014/main" id="{FAD59936-00F2-4CFD-9F0E-3754B82851A8}"/>
              </a:ext>
            </a:extLst>
          </p:cNvPr>
          <p:cNvPicPr>
            <a:picLocks noChangeAspect="1"/>
          </p:cNvPicPr>
          <p:nvPr/>
        </p:nvPicPr>
        <p:blipFill>
          <a:blip r:embed="rId2"/>
          <a:stretch>
            <a:fillRect/>
          </a:stretch>
        </p:blipFill>
        <p:spPr>
          <a:xfrm>
            <a:off x="6126480" y="1964226"/>
            <a:ext cx="4604463" cy="2712720"/>
          </a:xfrm>
          <a:prstGeom prst="rect">
            <a:avLst/>
          </a:prstGeom>
        </p:spPr>
      </p:pic>
      <p:pic>
        <p:nvPicPr>
          <p:cNvPr id="5" name="Picture 4">
            <a:extLst>
              <a:ext uri="{FF2B5EF4-FFF2-40B4-BE49-F238E27FC236}">
                <a16:creationId xmlns:a16="http://schemas.microsoft.com/office/drawing/2014/main" id="{277BBC1D-CD19-4394-B5BE-51AAD4A7F345}"/>
              </a:ext>
            </a:extLst>
          </p:cNvPr>
          <p:cNvPicPr>
            <a:picLocks noChangeAspect="1"/>
          </p:cNvPicPr>
          <p:nvPr/>
        </p:nvPicPr>
        <p:blipFill>
          <a:blip r:embed="rId3"/>
          <a:stretch>
            <a:fillRect/>
          </a:stretch>
        </p:blipFill>
        <p:spPr>
          <a:xfrm>
            <a:off x="503126" y="2415091"/>
            <a:ext cx="5491274" cy="3461818"/>
          </a:xfrm>
          <a:prstGeom prst="rect">
            <a:avLst/>
          </a:prstGeom>
        </p:spPr>
      </p:pic>
    </p:spTree>
    <p:extLst>
      <p:ext uri="{BB962C8B-B14F-4D97-AF65-F5344CB8AC3E}">
        <p14:creationId xmlns:p14="http://schemas.microsoft.com/office/powerpoint/2010/main" val="254454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64881-3632-4D02-855C-16EF5A04A117}"/>
              </a:ext>
            </a:extLst>
          </p:cNvPr>
          <p:cNvSpPr>
            <a:spLocks noGrp="1"/>
          </p:cNvSpPr>
          <p:nvPr>
            <p:ph type="title"/>
          </p:nvPr>
        </p:nvSpPr>
        <p:spPr/>
        <p:txBody>
          <a:bodyPr/>
          <a:lstStyle/>
          <a:p>
            <a:r>
              <a:rPr lang="en-US" b="1" u="sng" dirty="0"/>
              <a:t>Unsupervised learning </a:t>
            </a:r>
            <a:endParaRPr lang="en-AU" b="1" u="sng" dirty="0"/>
          </a:p>
        </p:txBody>
      </p:sp>
      <p:pic>
        <p:nvPicPr>
          <p:cNvPr id="4" name="Content Placeholder 3">
            <a:extLst>
              <a:ext uri="{FF2B5EF4-FFF2-40B4-BE49-F238E27FC236}">
                <a16:creationId xmlns:a16="http://schemas.microsoft.com/office/drawing/2014/main" id="{D72F0EE6-B557-4B35-840C-6C402174F40C}"/>
              </a:ext>
            </a:extLst>
          </p:cNvPr>
          <p:cNvPicPr>
            <a:picLocks noGrp="1" noChangeAspect="1"/>
          </p:cNvPicPr>
          <p:nvPr>
            <p:ph idx="1"/>
          </p:nvPr>
        </p:nvPicPr>
        <p:blipFill>
          <a:blip r:embed="rId2"/>
          <a:stretch>
            <a:fillRect/>
          </a:stretch>
        </p:blipFill>
        <p:spPr>
          <a:xfrm>
            <a:off x="1325880" y="2112171"/>
            <a:ext cx="8961120" cy="3458205"/>
          </a:xfrm>
          <a:prstGeom prst="rect">
            <a:avLst/>
          </a:prstGeom>
        </p:spPr>
      </p:pic>
    </p:spTree>
    <p:extLst>
      <p:ext uri="{BB962C8B-B14F-4D97-AF65-F5344CB8AC3E}">
        <p14:creationId xmlns:p14="http://schemas.microsoft.com/office/powerpoint/2010/main" val="452087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F151-E4F3-4374-885A-6CFA51EAA292}"/>
              </a:ext>
            </a:extLst>
          </p:cNvPr>
          <p:cNvSpPr>
            <a:spLocks noGrp="1"/>
          </p:cNvSpPr>
          <p:nvPr>
            <p:ph type="title"/>
          </p:nvPr>
        </p:nvSpPr>
        <p:spPr>
          <a:xfrm>
            <a:off x="733425" y="555625"/>
            <a:ext cx="10515600" cy="1325563"/>
          </a:xfrm>
        </p:spPr>
        <p:txBody>
          <a:bodyPr>
            <a:normAutofit fontScale="90000"/>
          </a:bodyPr>
          <a:lstStyle/>
          <a:p>
            <a:r>
              <a:rPr lang="en-US" dirty="0"/>
              <a:t>4. </a:t>
            </a:r>
            <a:r>
              <a:rPr lang="en-US" b="1" u="sng" dirty="0"/>
              <a:t>Supervised Learning</a:t>
            </a:r>
            <a:r>
              <a:rPr lang="en-US" u="sng" dirty="0"/>
              <a:t>: K-Nearest Neighbors Algorithm</a:t>
            </a:r>
            <a:br>
              <a:rPr lang="en-AU" dirty="0"/>
            </a:br>
            <a:br>
              <a:rPr lang="en-US" dirty="0"/>
            </a:br>
            <a:r>
              <a:rPr lang="en-US" dirty="0"/>
              <a:t> </a:t>
            </a:r>
            <a:endParaRPr lang="en-AU" dirty="0"/>
          </a:p>
        </p:txBody>
      </p:sp>
      <p:pic>
        <p:nvPicPr>
          <p:cNvPr id="8" name="Content Placeholder 7">
            <a:extLst>
              <a:ext uri="{FF2B5EF4-FFF2-40B4-BE49-F238E27FC236}">
                <a16:creationId xmlns:a16="http://schemas.microsoft.com/office/drawing/2014/main" id="{F36D4DCD-3213-49D2-B4AE-B1F094A6F4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7405" y="1218406"/>
            <a:ext cx="6553200" cy="5667375"/>
          </a:xfrm>
        </p:spPr>
      </p:pic>
    </p:spTree>
    <p:extLst>
      <p:ext uri="{BB962C8B-B14F-4D97-AF65-F5344CB8AC3E}">
        <p14:creationId xmlns:p14="http://schemas.microsoft.com/office/powerpoint/2010/main" val="204797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3620-3DFD-4028-81C6-5E1B0F2EE086}"/>
              </a:ext>
            </a:extLst>
          </p:cNvPr>
          <p:cNvSpPr>
            <a:spLocks noGrp="1"/>
          </p:cNvSpPr>
          <p:nvPr>
            <p:ph type="title"/>
          </p:nvPr>
        </p:nvSpPr>
        <p:spPr/>
        <p:txBody>
          <a:bodyPr/>
          <a:lstStyle/>
          <a:p>
            <a:r>
              <a:rPr lang="en-US" b="1" u="sng" dirty="0"/>
              <a:t>Overview </a:t>
            </a:r>
            <a:endParaRPr lang="en-AU" b="1" u="sng" dirty="0"/>
          </a:p>
        </p:txBody>
      </p:sp>
      <p:sp>
        <p:nvSpPr>
          <p:cNvPr id="3" name="Content Placeholder 2">
            <a:extLst>
              <a:ext uri="{FF2B5EF4-FFF2-40B4-BE49-F238E27FC236}">
                <a16:creationId xmlns:a16="http://schemas.microsoft.com/office/drawing/2014/main" id="{B469F439-38AE-484A-9563-A3E42BA2DE3A}"/>
              </a:ext>
            </a:extLst>
          </p:cNvPr>
          <p:cNvSpPr>
            <a:spLocks noGrp="1"/>
          </p:cNvSpPr>
          <p:nvPr>
            <p:ph idx="1"/>
          </p:nvPr>
        </p:nvSpPr>
        <p:spPr/>
        <p:txBody>
          <a:bodyPr>
            <a:normAutofit/>
          </a:bodyPr>
          <a:lstStyle/>
          <a:p>
            <a:pPr marL="514350" indent="-514350">
              <a:buFont typeface="+mj-lt"/>
              <a:buAutoNum type="arabicPeriod"/>
            </a:pPr>
            <a:r>
              <a:rPr lang="en-US" dirty="0"/>
              <a:t>Introduction</a:t>
            </a:r>
          </a:p>
          <a:p>
            <a:r>
              <a:rPr lang="en-US" sz="1800" dirty="0"/>
              <a:t>Why This data?                                         </a:t>
            </a:r>
            <a:r>
              <a:rPr lang="en-US" dirty="0"/>
              <a:t>3.  Exploratory Analysis </a:t>
            </a:r>
          </a:p>
          <a:p>
            <a:r>
              <a:rPr lang="en-US" sz="1800" dirty="0"/>
              <a:t>Description of data set                            </a:t>
            </a:r>
            <a:r>
              <a:rPr lang="en-US" dirty="0"/>
              <a:t>4.  Unsupervised Learning</a:t>
            </a:r>
          </a:p>
          <a:p>
            <a:r>
              <a:rPr lang="en-US" sz="1800" dirty="0"/>
              <a:t>Gathering all the data set                        </a:t>
            </a:r>
            <a:r>
              <a:rPr lang="en-US" dirty="0"/>
              <a:t>5. Supervised learning</a:t>
            </a:r>
          </a:p>
          <a:p>
            <a:pPr marL="0" indent="0">
              <a:buNone/>
            </a:pPr>
            <a:r>
              <a:rPr lang="en-US"/>
              <a:t>                                                                 </a:t>
            </a:r>
            <a:r>
              <a:rPr lang="en-US" dirty="0"/>
              <a:t>6. Conclusion</a:t>
            </a:r>
          </a:p>
          <a:p>
            <a:pPr marL="0" indent="0">
              <a:buNone/>
            </a:pPr>
            <a:r>
              <a:rPr lang="en-US" dirty="0"/>
              <a:t>2. Data Cleaning</a:t>
            </a:r>
          </a:p>
          <a:p>
            <a:pPr marL="0" indent="0">
              <a:buNone/>
            </a:pPr>
            <a:endParaRPr lang="en-US" dirty="0"/>
          </a:p>
        </p:txBody>
      </p:sp>
    </p:spTree>
    <p:extLst>
      <p:ext uri="{BB962C8B-B14F-4D97-AF65-F5344CB8AC3E}">
        <p14:creationId xmlns:p14="http://schemas.microsoft.com/office/powerpoint/2010/main" val="1835196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4D63A-A26E-4FDD-AB5E-094EE125EDBC}"/>
              </a:ext>
            </a:extLst>
          </p:cNvPr>
          <p:cNvSpPr>
            <a:spLocks noGrp="1"/>
          </p:cNvSpPr>
          <p:nvPr>
            <p:ph type="title"/>
          </p:nvPr>
        </p:nvSpPr>
        <p:spPr/>
        <p:txBody>
          <a:bodyPr/>
          <a:lstStyle/>
          <a:p>
            <a:r>
              <a:rPr lang="en-US" b="1" u="sng" dirty="0"/>
              <a:t>Results of KNN Algorithm </a:t>
            </a:r>
            <a:endParaRPr lang="en-AU" b="1" u="sng" dirty="0"/>
          </a:p>
        </p:txBody>
      </p:sp>
      <p:pic>
        <p:nvPicPr>
          <p:cNvPr id="4" name="Content Placeholder 3">
            <a:extLst>
              <a:ext uri="{FF2B5EF4-FFF2-40B4-BE49-F238E27FC236}">
                <a16:creationId xmlns:a16="http://schemas.microsoft.com/office/drawing/2014/main" id="{F8989C72-FB93-4891-8B46-FDB3D151A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937" y="1872456"/>
            <a:ext cx="6110288" cy="2918619"/>
          </a:xfrm>
          <a:prstGeom prst="rect">
            <a:avLst/>
          </a:prstGeom>
        </p:spPr>
      </p:pic>
      <p:pic>
        <p:nvPicPr>
          <p:cNvPr id="7" name="Picture 6">
            <a:extLst>
              <a:ext uri="{FF2B5EF4-FFF2-40B4-BE49-F238E27FC236}">
                <a16:creationId xmlns:a16="http://schemas.microsoft.com/office/drawing/2014/main" id="{9DD0851D-E521-48DF-A2EB-C3FF7C024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781425"/>
            <a:ext cx="7543800" cy="3076575"/>
          </a:xfrm>
          <a:prstGeom prst="rect">
            <a:avLst/>
          </a:prstGeom>
        </p:spPr>
      </p:pic>
    </p:spTree>
    <p:extLst>
      <p:ext uri="{BB962C8B-B14F-4D97-AF65-F5344CB8AC3E}">
        <p14:creationId xmlns:p14="http://schemas.microsoft.com/office/powerpoint/2010/main" val="2789625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7DD7C-C470-4B9B-A0B9-1115C9441752}"/>
              </a:ext>
            </a:extLst>
          </p:cNvPr>
          <p:cNvSpPr>
            <a:spLocks noGrp="1"/>
          </p:cNvSpPr>
          <p:nvPr>
            <p:ph type="title"/>
          </p:nvPr>
        </p:nvSpPr>
        <p:spPr/>
        <p:txBody>
          <a:bodyPr/>
          <a:lstStyle/>
          <a:p>
            <a:r>
              <a:rPr lang="en-US" dirty="0"/>
              <a:t>	</a:t>
            </a:r>
            <a:r>
              <a:rPr lang="en-US" b="1" u="sng" dirty="0"/>
              <a:t>Results of supervised learning </a:t>
            </a:r>
            <a:endParaRPr lang="en-AU" b="1" u="sng" dirty="0"/>
          </a:p>
        </p:txBody>
      </p:sp>
      <p:sp>
        <p:nvSpPr>
          <p:cNvPr id="4" name="Content Placeholder 3">
            <a:extLst>
              <a:ext uri="{FF2B5EF4-FFF2-40B4-BE49-F238E27FC236}">
                <a16:creationId xmlns:a16="http://schemas.microsoft.com/office/drawing/2014/main" id="{20591B0C-A7B5-4F2B-828D-997365DE8DFE}"/>
              </a:ext>
            </a:extLst>
          </p:cNvPr>
          <p:cNvSpPr>
            <a:spLocks noGrp="1"/>
          </p:cNvSpPr>
          <p:nvPr>
            <p:ph idx="1"/>
          </p:nvPr>
        </p:nvSpPr>
        <p:spPr/>
        <p:txBody>
          <a:bodyPr/>
          <a:lstStyle/>
          <a:p>
            <a:pPr marL="0" indent="0">
              <a:buNone/>
            </a:pPr>
            <a:r>
              <a:rPr lang="en-US" dirty="0"/>
              <a:t>The layers of our network are shown below</a:t>
            </a:r>
          </a:p>
          <a:p>
            <a:pPr marL="0" indent="0">
              <a:buNone/>
            </a:pPr>
            <a:endParaRPr lang="en-US" dirty="0"/>
          </a:p>
        </p:txBody>
      </p:sp>
      <p:pic>
        <p:nvPicPr>
          <p:cNvPr id="6" name="Picture 2" descr="https://scontent-mxp1-1.xx.fbcdn.net/v/t1.15752-9/35400598_1044979435649118_3315645247056248832_n.png?_nc_cat=0&amp;oh=a022b3dac1a59520b5c8acc21561a1b4&amp;oe=5BB68D68">
            <a:extLst>
              <a:ext uri="{FF2B5EF4-FFF2-40B4-BE49-F238E27FC236}">
                <a16:creationId xmlns:a16="http://schemas.microsoft.com/office/drawing/2014/main" id="{B84F2381-38E8-4991-992D-AC1847BA7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056" y="2403182"/>
            <a:ext cx="6887269" cy="3908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51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257F-D54F-49C9-91AE-DB8B4C959F20}"/>
              </a:ext>
            </a:extLst>
          </p:cNvPr>
          <p:cNvSpPr>
            <a:spLocks noGrp="1"/>
          </p:cNvSpPr>
          <p:nvPr>
            <p:ph type="title"/>
          </p:nvPr>
        </p:nvSpPr>
        <p:spPr/>
        <p:txBody>
          <a:bodyPr/>
          <a:lstStyle/>
          <a:p>
            <a:r>
              <a:rPr lang="en-US" dirty="0"/>
              <a:t> </a:t>
            </a:r>
            <a:endParaRPr lang="en-AU" dirty="0"/>
          </a:p>
        </p:txBody>
      </p:sp>
      <p:pic>
        <p:nvPicPr>
          <p:cNvPr id="2050" name="Picture 2" descr="https://scontent-mxp1-1.xx.fbcdn.net/v/t1.15752-9/35238048_1044979568982438_7961939768357421056_n.png?_nc_cat=0&amp;oh=21a3cf313663f01ebec29c5d6f30dbce&amp;oe=5BB40CEE">
            <a:extLst>
              <a:ext uri="{FF2B5EF4-FFF2-40B4-BE49-F238E27FC236}">
                <a16:creationId xmlns:a16="http://schemas.microsoft.com/office/drawing/2014/main" id="{5630CF01-3B41-4A12-9792-7DBA9233EF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2810" y="1214175"/>
            <a:ext cx="6443022" cy="7088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content-mxp1-1.xx.fbcdn.net/v/t1.15752-9/35335002_1044980188982376_2076012630530588672_n.png?_nc_cat=0&amp;oh=2cd59c07b7db499b0103d1f91d458c72&amp;oe=5BB989B3">
            <a:extLst>
              <a:ext uri="{FF2B5EF4-FFF2-40B4-BE49-F238E27FC236}">
                <a16:creationId xmlns:a16="http://schemas.microsoft.com/office/drawing/2014/main" id="{B9F22EC7-3487-4F33-9094-734014E48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6863" y="2772084"/>
            <a:ext cx="3921479" cy="35757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scontent-mxp1-1.xx.fbcdn.net/v/t1.15752-9/35414095_1044980375649024_4932869058711257088_n.png?_nc_cat=0&amp;oh=384895225d0be351b18d27c6339d222d&amp;oe=5BBDC7F4">
            <a:extLst>
              <a:ext uri="{FF2B5EF4-FFF2-40B4-BE49-F238E27FC236}">
                <a16:creationId xmlns:a16="http://schemas.microsoft.com/office/drawing/2014/main" id="{9B74B851-1168-48B3-81BA-DCD5F5DB82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533" y="3689225"/>
            <a:ext cx="4251895" cy="10248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AAB848-42B7-4802-9CC0-EB629519DA70}"/>
              </a:ext>
            </a:extLst>
          </p:cNvPr>
          <p:cNvSpPr txBox="1"/>
          <p:nvPr/>
        </p:nvSpPr>
        <p:spPr>
          <a:xfrm>
            <a:off x="2081768" y="650353"/>
            <a:ext cx="7688062" cy="369332"/>
          </a:xfrm>
          <a:prstGeom prst="rect">
            <a:avLst/>
          </a:prstGeom>
          <a:noFill/>
        </p:spPr>
        <p:txBody>
          <a:bodyPr wrap="square" rtlCol="0">
            <a:spAutoFit/>
          </a:bodyPr>
          <a:lstStyle/>
          <a:p>
            <a:r>
              <a:rPr lang="en-US" dirty="0"/>
              <a:t>After teaching our network we got this results</a:t>
            </a:r>
            <a:endParaRPr lang="en-AU" dirty="0"/>
          </a:p>
        </p:txBody>
      </p:sp>
      <p:sp>
        <p:nvSpPr>
          <p:cNvPr id="8" name="TextBox 7">
            <a:extLst>
              <a:ext uri="{FF2B5EF4-FFF2-40B4-BE49-F238E27FC236}">
                <a16:creationId xmlns:a16="http://schemas.microsoft.com/office/drawing/2014/main" id="{74C6ED93-4CBB-42A6-9DEB-C57E0815DC94}"/>
              </a:ext>
            </a:extLst>
          </p:cNvPr>
          <p:cNvSpPr txBox="1"/>
          <p:nvPr/>
        </p:nvSpPr>
        <p:spPr>
          <a:xfrm>
            <a:off x="2081768" y="2057385"/>
            <a:ext cx="7688062" cy="369332"/>
          </a:xfrm>
          <a:prstGeom prst="rect">
            <a:avLst/>
          </a:prstGeom>
          <a:noFill/>
        </p:spPr>
        <p:txBody>
          <a:bodyPr wrap="square" rtlCol="0">
            <a:spAutoFit/>
          </a:bodyPr>
          <a:lstStyle/>
          <a:p>
            <a:r>
              <a:rPr lang="en-US" dirty="0"/>
              <a:t>We compare actual genre to predicted one, and that’s what we get as result</a:t>
            </a:r>
          </a:p>
        </p:txBody>
      </p:sp>
    </p:spTree>
    <p:extLst>
      <p:ext uri="{BB962C8B-B14F-4D97-AF65-F5344CB8AC3E}">
        <p14:creationId xmlns:p14="http://schemas.microsoft.com/office/powerpoint/2010/main" val="891646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6096B0-1583-422E-A67A-0B9CFF073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52869"/>
          </a:xfrm>
        </p:spPr>
      </p:pic>
    </p:spTree>
    <p:extLst>
      <p:ext uri="{BB962C8B-B14F-4D97-AF65-F5344CB8AC3E}">
        <p14:creationId xmlns:p14="http://schemas.microsoft.com/office/powerpoint/2010/main" val="3447379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3584-DE1C-407F-92DC-D6735789EBBD}"/>
              </a:ext>
            </a:extLst>
          </p:cNvPr>
          <p:cNvSpPr>
            <a:spLocks noGrp="1"/>
          </p:cNvSpPr>
          <p:nvPr>
            <p:ph type="title"/>
          </p:nvPr>
        </p:nvSpPr>
        <p:spPr>
          <a:xfrm>
            <a:off x="894080" y="328246"/>
            <a:ext cx="10058400" cy="1026160"/>
          </a:xfrm>
        </p:spPr>
        <p:txBody>
          <a:bodyPr/>
          <a:lstStyle/>
          <a:p>
            <a:r>
              <a:rPr lang="en-US" dirty="0" err="1"/>
              <a:t>Shazam</a:t>
            </a:r>
            <a:r>
              <a:rPr lang="en-US" dirty="0"/>
              <a:t> Algorithm </a:t>
            </a:r>
            <a:endParaRPr lang="en-AU" dirty="0"/>
          </a:p>
        </p:txBody>
      </p:sp>
      <p:pic>
        <p:nvPicPr>
          <p:cNvPr id="3074" name="Picture 2" descr="https://scontent-mxp1-1.xx.fbcdn.net/v/t1.15752-9/35294719_1044981148982280_5546649095382237184_n.png?_nc_cat=0&amp;oh=a490d9017be338d8472cc7efcd250d65&amp;oe=5BA9E1A4">
            <a:extLst>
              <a:ext uri="{FF2B5EF4-FFF2-40B4-BE49-F238E27FC236}">
                <a16:creationId xmlns:a16="http://schemas.microsoft.com/office/drawing/2014/main" id="{E0DD56C8-3315-4916-9F56-B72B9DF12E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4041" y="2056321"/>
            <a:ext cx="5395219" cy="24524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scontent-mxp1-1.xx.fbcdn.net/v/t1.15752-9/35362157_1044981238982271_4964214924038373376_n.png?_nc_cat=0&amp;oh=c2b89f499f125df90d291b528f311c05&amp;oe=5BBF8EE4">
            <a:extLst>
              <a:ext uri="{FF2B5EF4-FFF2-40B4-BE49-F238E27FC236}">
                <a16:creationId xmlns:a16="http://schemas.microsoft.com/office/drawing/2014/main" id="{3A2A2761-D4EE-4CD8-A124-B791FFE44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532" y="5338519"/>
            <a:ext cx="7402424" cy="82409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scontent-mxp1-1.xx.fbcdn.net/v/t1.15752-9/35237591_1044985355648526_4560288333774716928_n.png?_nc_cat=0&amp;oh=424e73bbda55bda687b8d83ff3bd2ad8&amp;oe=5BB68E53">
            <a:extLst>
              <a:ext uri="{FF2B5EF4-FFF2-40B4-BE49-F238E27FC236}">
                <a16:creationId xmlns:a16="http://schemas.microsoft.com/office/drawing/2014/main" id="{E645D711-18AD-4144-9480-18AFF59A8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90" y="1533698"/>
            <a:ext cx="11168109" cy="5226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D83F9C9-3B67-48B2-AF78-D28C6AB3BB8A}"/>
              </a:ext>
            </a:extLst>
          </p:cNvPr>
          <p:cNvSpPr txBox="1"/>
          <p:nvPr/>
        </p:nvSpPr>
        <p:spPr>
          <a:xfrm>
            <a:off x="492521" y="4692188"/>
            <a:ext cx="10697592" cy="646331"/>
          </a:xfrm>
          <a:prstGeom prst="rect">
            <a:avLst/>
          </a:prstGeom>
          <a:noFill/>
        </p:spPr>
        <p:txBody>
          <a:bodyPr wrap="square" rtlCol="0">
            <a:spAutoFit/>
          </a:bodyPr>
          <a:lstStyle/>
          <a:p>
            <a:r>
              <a:rPr lang="en-US" dirty="0"/>
              <a:t>We took the small piece of random song ( # 6 in our database ) and we run the </a:t>
            </a:r>
            <a:r>
              <a:rPr lang="en-US" dirty="0" err="1"/>
              <a:t>shazam</a:t>
            </a:r>
            <a:r>
              <a:rPr lang="en-US" dirty="0"/>
              <a:t> algorithm, and result we have below</a:t>
            </a:r>
            <a:endParaRPr lang="en-AU" dirty="0"/>
          </a:p>
        </p:txBody>
      </p:sp>
    </p:spTree>
    <p:extLst>
      <p:ext uri="{BB962C8B-B14F-4D97-AF65-F5344CB8AC3E}">
        <p14:creationId xmlns:p14="http://schemas.microsoft.com/office/powerpoint/2010/main" val="3226153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940B-76D6-4BA2-A5AB-757BB8DE7923}"/>
              </a:ext>
            </a:extLst>
          </p:cNvPr>
          <p:cNvSpPr>
            <a:spLocks noGrp="1"/>
          </p:cNvSpPr>
          <p:nvPr>
            <p:ph type="title"/>
          </p:nvPr>
        </p:nvSpPr>
        <p:spPr>
          <a:xfrm>
            <a:off x="1230141" y="192818"/>
            <a:ext cx="3281804" cy="1450757"/>
          </a:xfrm>
        </p:spPr>
        <p:txBody>
          <a:bodyPr/>
          <a:lstStyle/>
          <a:p>
            <a:r>
              <a:rPr lang="en-US" dirty="0"/>
              <a:t>THE END</a:t>
            </a:r>
            <a:endParaRPr lang="en-AU" dirty="0"/>
          </a:p>
        </p:txBody>
      </p:sp>
    </p:spTree>
    <p:extLst>
      <p:ext uri="{BB962C8B-B14F-4D97-AF65-F5344CB8AC3E}">
        <p14:creationId xmlns:p14="http://schemas.microsoft.com/office/powerpoint/2010/main" val="429060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DD81-4036-4A40-99B2-9405EE4D0C4B}"/>
              </a:ext>
            </a:extLst>
          </p:cNvPr>
          <p:cNvSpPr>
            <a:spLocks noGrp="1"/>
          </p:cNvSpPr>
          <p:nvPr>
            <p:ph type="title"/>
          </p:nvPr>
        </p:nvSpPr>
        <p:spPr/>
        <p:txBody>
          <a:bodyPr/>
          <a:lstStyle/>
          <a:p>
            <a:r>
              <a:rPr lang="en-US" b="1" u="sng" dirty="0"/>
              <a:t>Why this data </a:t>
            </a:r>
            <a:r>
              <a:rPr lang="en-US" dirty="0"/>
              <a:t>? </a:t>
            </a:r>
            <a:endParaRPr lang="en-AU" dirty="0"/>
          </a:p>
        </p:txBody>
      </p:sp>
      <p:sp>
        <p:nvSpPr>
          <p:cNvPr id="3" name="Content Placeholder 2">
            <a:extLst>
              <a:ext uri="{FF2B5EF4-FFF2-40B4-BE49-F238E27FC236}">
                <a16:creationId xmlns:a16="http://schemas.microsoft.com/office/drawing/2014/main" id="{711BB78D-8892-4245-A450-9A4D41F6A559}"/>
              </a:ext>
            </a:extLst>
          </p:cNvPr>
          <p:cNvSpPr>
            <a:spLocks noGrp="1"/>
          </p:cNvSpPr>
          <p:nvPr>
            <p:ph idx="1"/>
          </p:nvPr>
        </p:nvSpPr>
        <p:spPr/>
        <p:txBody>
          <a:bodyPr>
            <a:normAutofit/>
          </a:bodyPr>
          <a:lstStyle/>
          <a:p>
            <a:r>
              <a:rPr lang="en-US" dirty="0"/>
              <a:t>Can’t remember a familiar song in the club or the restaurant. But the sentimentality of the song really touches your heart. You desperately want to heart it tomorrow.</a:t>
            </a:r>
          </a:p>
          <a:p>
            <a:r>
              <a:rPr lang="en-US" dirty="0"/>
              <a:t> You have a phone with music recognition software installed so the software tell you the name of the song, and you know that you can hear it again and again until it becomes a part of you…or you get sick of it.</a:t>
            </a:r>
          </a:p>
          <a:p>
            <a:r>
              <a:rPr lang="en-US" dirty="0"/>
              <a:t>Wanted to add something similar to software recognition in our application so we changed data </a:t>
            </a:r>
          </a:p>
          <a:p>
            <a:endParaRPr lang="en-US" dirty="0"/>
          </a:p>
        </p:txBody>
      </p:sp>
    </p:spTree>
    <p:extLst>
      <p:ext uri="{BB962C8B-B14F-4D97-AF65-F5344CB8AC3E}">
        <p14:creationId xmlns:p14="http://schemas.microsoft.com/office/powerpoint/2010/main" val="367343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210D-DFAD-4606-B6E0-85EA0DF093CB}"/>
              </a:ext>
            </a:extLst>
          </p:cNvPr>
          <p:cNvSpPr>
            <a:spLocks noGrp="1"/>
          </p:cNvSpPr>
          <p:nvPr>
            <p:ph type="title"/>
          </p:nvPr>
        </p:nvSpPr>
        <p:spPr/>
        <p:txBody>
          <a:bodyPr/>
          <a:lstStyle/>
          <a:p>
            <a:r>
              <a:rPr lang="en-US" b="1" u="sng" dirty="0"/>
              <a:t>Description of Data Set</a:t>
            </a:r>
            <a:endParaRPr lang="en-AU" b="1" u="sng" dirty="0"/>
          </a:p>
        </p:txBody>
      </p:sp>
      <p:sp>
        <p:nvSpPr>
          <p:cNvPr id="3" name="Content Placeholder 2">
            <a:extLst>
              <a:ext uri="{FF2B5EF4-FFF2-40B4-BE49-F238E27FC236}">
                <a16:creationId xmlns:a16="http://schemas.microsoft.com/office/drawing/2014/main" id="{3FA8FB44-4E88-4906-B29F-2725DD0530A2}"/>
              </a:ext>
            </a:extLst>
          </p:cNvPr>
          <p:cNvSpPr>
            <a:spLocks noGrp="1"/>
          </p:cNvSpPr>
          <p:nvPr>
            <p:ph idx="1"/>
          </p:nvPr>
        </p:nvSpPr>
        <p:spPr/>
        <p:txBody>
          <a:bodyPr>
            <a:normAutofit/>
          </a:bodyPr>
          <a:lstStyle/>
          <a:p>
            <a:pPr marL="0" indent="0">
              <a:buNone/>
            </a:pPr>
            <a:r>
              <a:rPr lang="en-US" sz="3200" dirty="0"/>
              <a:t>Our data set includes</a:t>
            </a:r>
          </a:p>
          <a:p>
            <a:pPr marL="0" indent="0">
              <a:buNone/>
            </a:pPr>
            <a:endParaRPr lang="en-US" sz="3200" dirty="0"/>
          </a:p>
          <a:p>
            <a:pPr>
              <a:buFont typeface="Wingdings" panose="05000000000000000000" pitchFamily="2" charset="2"/>
              <a:buChar char="q"/>
            </a:pPr>
            <a:r>
              <a:rPr lang="en-US" sz="2000" dirty="0"/>
              <a:t>songs titles</a:t>
            </a:r>
          </a:p>
          <a:p>
            <a:pPr>
              <a:buFont typeface="Wingdings" panose="05000000000000000000" pitchFamily="2" charset="2"/>
              <a:buChar char="q"/>
            </a:pPr>
            <a:r>
              <a:rPr lang="en-US" sz="2000" dirty="0"/>
              <a:t>Author</a:t>
            </a:r>
          </a:p>
          <a:p>
            <a:pPr>
              <a:buFont typeface="Wingdings" panose="05000000000000000000" pitchFamily="2" charset="2"/>
              <a:buChar char="q"/>
            </a:pPr>
            <a:r>
              <a:rPr lang="en-US" sz="2000" dirty="0"/>
              <a:t>Genre</a:t>
            </a:r>
          </a:p>
          <a:p>
            <a:pPr>
              <a:buFont typeface="Wingdings" panose="05000000000000000000" pitchFamily="2" charset="2"/>
              <a:buChar char="q"/>
            </a:pPr>
            <a:r>
              <a:rPr lang="en-US" sz="2000" dirty="0"/>
              <a:t>song fingerprints.</a:t>
            </a:r>
          </a:p>
          <a:p>
            <a:pPr marL="457200" lvl="1" indent="0">
              <a:buNone/>
            </a:pPr>
            <a:endParaRPr lang="en-US" dirty="0"/>
          </a:p>
        </p:txBody>
      </p:sp>
    </p:spTree>
    <p:extLst>
      <p:ext uri="{BB962C8B-B14F-4D97-AF65-F5344CB8AC3E}">
        <p14:creationId xmlns:p14="http://schemas.microsoft.com/office/powerpoint/2010/main" val="1822061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F5E2-90F7-4416-B4D0-FD2BA55262CD}"/>
              </a:ext>
            </a:extLst>
          </p:cNvPr>
          <p:cNvSpPr>
            <a:spLocks noGrp="1"/>
          </p:cNvSpPr>
          <p:nvPr>
            <p:ph type="title"/>
          </p:nvPr>
        </p:nvSpPr>
        <p:spPr/>
        <p:txBody>
          <a:bodyPr/>
          <a:lstStyle/>
          <a:p>
            <a:r>
              <a:rPr lang="en-US" u="sng" dirty="0"/>
              <a:t>Gathering all data set </a:t>
            </a:r>
            <a:endParaRPr lang="en-AU" u="sng" dirty="0"/>
          </a:p>
        </p:txBody>
      </p:sp>
      <p:sp>
        <p:nvSpPr>
          <p:cNvPr id="3" name="Content Placeholder 2">
            <a:extLst>
              <a:ext uri="{FF2B5EF4-FFF2-40B4-BE49-F238E27FC236}">
                <a16:creationId xmlns:a16="http://schemas.microsoft.com/office/drawing/2014/main" id="{68A8B938-201C-4222-ADC7-9A16BDD74AB9}"/>
              </a:ext>
            </a:extLst>
          </p:cNvPr>
          <p:cNvSpPr>
            <a:spLocks noGrp="1"/>
          </p:cNvSpPr>
          <p:nvPr>
            <p:ph idx="1"/>
          </p:nvPr>
        </p:nvSpPr>
        <p:spPr/>
        <p:txBody>
          <a:bodyPr/>
          <a:lstStyle/>
          <a:p>
            <a:r>
              <a:rPr lang="en-US" sz="2000" dirty="0"/>
              <a:t>Folder with songs in wav format</a:t>
            </a:r>
          </a:p>
          <a:p>
            <a:r>
              <a:rPr lang="en-US" sz="2000" dirty="0"/>
              <a:t>From song we have author, title, genre and fingerprint  </a:t>
            </a:r>
          </a:p>
          <a:p>
            <a:r>
              <a:rPr lang="en-US" sz="2000" dirty="0"/>
              <a:t>Converting each song into bytes array</a:t>
            </a:r>
          </a:p>
          <a:p>
            <a:r>
              <a:rPr lang="en-US" sz="2000" dirty="0"/>
              <a:t>Byte array signal is recorded in time domain</a:t>
            </a:r>
          </a:p>
          <a:p>
            <a:r>
              <a:rPr lang="en-US" sz="2000" dirty="0"/>
              <a:t>Splitting byte array of each song into intervals  </a:t>
            </a:r>
          </a:p>
          <a:p>
            <a:r>
              <a:rPr lang="en-US" sz="2000" dirty="0"/>
              <a:t>convert our signal from the time domain to the frequency domain by discrete Fourier transform(DFT)</a:t>
            </a:r>
          </a:p>
        </p:txBody>
      </p:sp>
    </p:spTree>
    <p:extLst>
      <p:ext uri="{BB962C8B-B14F-4D97-AF65-F5344CB8AC3E}">
        <p14:creationId xmlns:p14="http://schemas.microsoft.com/office/powerpoint/2010/main" val="355738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6313-B1D9-4B5A-82DB-BA37E066E5AC}"/>
              </a:ext>
            </a:extLst>
          </p:cNvPr>
          <p:cNvSpPr>
            <a:spLocks noGrp="1"/>
          </p:cNvSpPr>
          <p:nvPr>
            <p:ph type="title"/>
          </p:nvPr>
        </p:nvSpPr>
        <p:spPr/>
        <p:txBody>
          <a:bodyPr/>
          <a:lstStyle/>
          <a:p>
            <a:r>
              <a:rPr lang="en-US" u="sng" dirty="0"/>
              <a:t>Representation of one song into byte format</a:t>
            </a:r>
            <a:endParaRPr lang="en-AU" u="sng" dirty="0"/>
          </a:p>
        </p:txBody>
      </p:sp>
      <p:pic>
        <p:nvPicPr>
          <p:cNvPr id="4" name="Content Placeholder 4">
            <a:extLst>
              <a:ext uri="{FF2B5EF4-FFF2-40B4-BE49-F238E27FC236}">
                <a16:creationId xmlns:a16="http://schemas.microsoft.com/office/drawing/2014/main" id="{3E00FCBE-4F8E-4E06-BFBA-C33C80296A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6563" y="1846263"/>
            <a:ext cx="5359200" cy="4022725"/>
          </a:xfrm>
          <a:prstGeom prst="rect">
            <a:avLst/>
          </a:prstGeom>
        </p:spPr>
      </p:pic>
    </p:spTree>
    <p:extLst>
      <p:ext uri="{BB962C8B-B14F-4D97-AF65-F5344CB8AC3E}">
        <p14:creationId xmlns:p14="http://schemas.microsoft.com/office/powerpoint/2010/main" val="161552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BFA9B-0A35-4A4C-9166-C9FCB2A9E061}"/>
              </a:ext>
            </a:extLst>
          </p:cNvPr>
          <p:cNvSpPr>
            <a:spLocks noGrp="1"/>
          </p:cNvSpPr>
          <p:nvPr>
            <p:ph type="title"/>
          </p:nvPr>
        </p:nvSpPr>
        <p:spPr/>
        <p:txBody>
          <a:bodyPr/>
          <a:lstStyle/>
          <a:p>
            <a:r>
              <a:rPr lang="en-US" b="1" u="sng" dirty="0"/>
              <a:t>Gathering all data set </a:t>
            </a:r>
            <a:endParaRPr lang="en-AU" b="1" u="sng" dirty="0"/>
          </a:p>
        </p:txBody>
      </p:sp>
      <p:sp>
        <p:nvSpPr>
          <p:cNvPr id="5" name="AutoShape 4" descr="{\displaystyle X_{k}=\sum _{n=0}^{N-1}x_{n}e^{-i2\pi kn/N}\qquad k=0,\dots ,N-1.}">
            <a:extLst>
              <a:ext uri="{FF2B5EF4-FFF2-40B4-BE49-F238E27FC236}">
                <a16:creationId xmlns:a16="http://schemas.microsoft.com/office/drawing/2014/main" id="{497F2EC1-32E6-4FD1-9D2A-EFFF2B51B8B0}"/>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sz="2000" dirty="0"/>
              <a:t> </a:t>
            </a:r>
            <a:r>
              <a:rPr lang="en-US" sz="2400" b="1" u="sng" dirty="0"/>
              <a:t>Discrete Fourier Transform</a:t>
            </a:r>
          </a:p>
          <a:p>
            <a:r>
              <a:rPr lang="en-US" sz="2000" dirty="0"/>
              <a:t>The DFT Formula is defined by </a:t>
            </a:r>
          </a:p>
          <a:p>
            <a:r>
              <a:rPr lang="en-US" sz="2000" dirty="0"/>
              <a:t>numerical algorithms for the calculation of DFT is the Fast Fourier transform (FFT). By far the most commonly used variation of FFT is the Cooley–Tukey algorithm. </a:t>
            </a:r>
          </a:p>
          <a:p>
            <a:r>
              <a:rPr lang="en-US" sz="2000" dirty="0"/>
              <a:t>This is a divide-and-conquer algorithm that recursively divides a DFT of any composite size                   into many smaller DFTs of sizes </a:t>
            </a:r>
          </a:p>
          <a:p>
            <a:r>
              <a:rPr lang="en-US" sz="2000" dirty="0"/>
              <a:t>Standard Library of FFTs</a:t>
            </a:r>
          </a:p>
        </p:txBody>
      </p:sp>
      <p:pic>
        <p:nvPicPr>
          <p:cNvPr id="6" name="Picture 5">
            <a:extLst>
              <a:ext uri="{FF2B5EF4-FFF2-40B4-BE49-F238E27FC236}">
                <a16:creationId xmlns:a16="http://schemas.microsoft.com/office/drawing/2014/main" id="{8E3CE5F8-DA94-4E43-A7BD-47F3198E7216}"/>
              </a:ext>
            </a:extLst>
          </p:cNvPr>
          <p:cNvPicPr>
            <a:picLocks noChangeAspect="1"/>
          </p:cNvPicPr>
          <p:nvPr/>
        </p:nvPicPr>
        <p:blipFill>
          <a:blip r:embed="rId2"/>
          <a:stretch>
            <a:fillRect/>
          </a:stretch>
        </p:blipFill>
        <p:spPr>
          <a:xfrm>
            <a:off x="10660232" y="3610906"/>
            <a:ext cx="800100" cy="295275"/>
          </a:xfrm>
          <a:prstGeom prst="rect">
            <a:avLst/>
          </a:prstGeom>
        </p:spPr>
      </p:pic>
      <p:pic>
        <p:nvPicPr>
          <p:cNvPr id="7" name="Picture 6">
            <a:extLst>
              <a:ext uri="{FF2B5EF4-FFF2-40B4-BE49-F238E27FC236}">
                <a16:creationId xmlns:a16="http://schemas.microsoft.com/office/drawing/2014/main" id="{80A946AF-9FB3-41C6-9E5C-47237837A3A9}"/>
              </a:ext>
            </a:extLst>
          </p:cNvPr>
          <p:cNvPicPr>
            <a:picLocks noChangeAspect="1"/>
          </p:cNvPicPr>
          <p:nvPr/>
        </p:nvPicPr>
        <p:blipFill>
          <a:blip r:embed="rId3"/>
          <a:stretch>
            <a:fillRect/>
          </a:stretch>
        </p:blipFill>
        <p:spPr>
          <a:xfrm>
            <a:off x="4589521" y="3906181"/>
            <a:ext cx="1007091" cy="212608"/>
          </a:xfrm>
          <a:prstGeom prst="rect">
            <a:avLst/>
          </a:prstGeom>
        </p:spPr>
      </p:pic>
      <p:pic>
        <p:nvPicPr>
          <p:cNvPr id="8" name="Picture 7">
            <a:extLst>
              <a:ext uri="{FF2B5EF4-FFF2-40B4-BE49-F238E27FC236}">
                <a16:creationId xmlns:a16="http://schemas.microsoft.com/office/drawing/2014/main" id="{B7919B00-F890-4791-BDDF-57C58904060D}"/>
              </a:ext>
            </a:extLst>
          </p:cNvPr>
          <p:cNvPicPr>
            <a:picLocks noChangeAspect="1"/>
          </p:cNvPicPr>
          <p:nvPr/>
        </p:nvPicPr>
        <p:blipFill>
          <a:blip r:embed="rId4"/>
          <a:stretch>
            <a:fillRect/>
          </a:stretch>
        </p:blipFill>
        <p:spPr>
          <a:xfrm>
            <a:off x="2238374" y="4596595"/>
            <a:ext cx="6505575" cy="1638300"/>
          </a:xfrm>
          <a:prstGeom prst="rect">
            <a:avLst/>
          </a:prstGeom>
        </p:spPr>
      </p:pic>
      <p:pic>
        <p:nvPicPr>
          <p:cNvPr id="9" name="Picture 8">
            <a:extLst>
              <a:ext uri="{FF2B5EF4-FFF2-40B4-BE49-F238E27FC236}">
                <a16:creationId xmlns:a16="http://schemas.microsoft.com/office/drawing/2014/main" id="{BA346334-E90E-473E-A567-3432D70FB94F}"/>
              </a:ext>
            </a:extLst>
          </p:cNvPr>
          <p:cNvPicPr>
            <a:picLocks noChangeAspect="1"/>
          </p:cNvPicPr>
          <p:nvPr/>
        </p:nvPicPr>
        <p:blipFill>
          <a:blip r:embed="rId5"/>
          <a:stretch>
            <a:fillRect/>
          </a:stretch>
        </p:blipFill>
        <p:spPr>
          <a:xfrm>
            <a:off x="4476749" y="1875800"/>
            <a:ext cx="4267200" cy="733425"/>
          </a:xfrm>
          <a:prstGeom prst="rect">
            <a:avLst/>
          </a:prstGeom>
        </p:spPr>
      </p:pic>
    </p:spTree>
    <p:extLst>
      <p:ext uri="{BB962C8B-B14F-4D97-AF65-F5344CB8AC3E}">
        <p14:creationId xmlns:p14="http://schemas.microsoft.com/office/powerpoint/2010/main" val="27777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DAAC-6105-48E1-BE85-DD8A4C0106DC}"/>
              </a:ext>
            </a:extLst>
          </p:cNvPr>
          <p:cNvSpPr>
            <a:spLocks noGrp="1"/>
          </p:cNvSpPr>
          <p:nvPr>
            <p:ph type="title"/>
          </p:nvPr>
        </p:nvSpPr>
        <p:spPr/>
        <p:txBody>
          <a:bodyPr/>
          <a:lstStyle/>
          <a:p>
            <a:r>
              <a:rPr lang="en-US" u="sng" dirty="0"/>
              <a:t>Signal before and after FFT Analysis </a:t>
            </a:r>
            <a:endParaRPr lang="en-AU" u="sng" dirty="0"/>
          </a:p>
        </p:txBody>
      </p:sp>
      <p:pic>
        <p:nvPicPr>
          <p:cNvPr id="5" name="Content Placeholder 4">
            <a:extLst>
              <a:ext uri="{FF2B5EF4-FFF2-40B4-BE49-F238E27FC236}">
                <a16:creationId xmlns:a16="http://schemas.microsoft.com/office/drawing/2014/main" id="{EAE248A9-1354-418D-B723-B71A90CFA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533" y="1955030"/>
            <a:ext cx="7202919" cy="4000500"/>
          </a:xfrm>
        </p:spPr>
      </p:pic>
    </p:spTree>
    <p:extLst>
      <p:ext uri="{BB962C8B-B14F-4D97-AF65-F5344CB8AC3E}">
        <p14:creationId xmlns:p14="http://schemas.microsoft.com/office/powerpoint/2010/main" val="296745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32FA-742E-4CE8-A2B8-71B108AE5F44}"/>
              </a:ext>
            </a:extLst>
          </p:cNvPr>
          <p:cNvSpPr>
            <a:spLocks noGrp="1"/>
          </p:cNvSpPr>
          <p:nvPr>
            <p:ph type="title"/>
          </p:nvPr>
        </p:nvSpPr>
        <p:spPr/>
        <p:txBody>
          <a:bodyPr/>
          <a:lstStyle/>
          <a:p>
            <a:r>
              <a:rPr lang="en-US" dirty="0"/>
              <a:t>Gathering of Data set</a:t>
            </a:r>
            <a:endParaRPr lang="en-AU" dirty="0"/>
          </a:p>
        </p:txBody>
      </p:sp>
      <p:sp>
        <p:nvSpPr>
          <p:cNvPr id="3" name="Content Placeholder 2">
            <a:extLst>
              <a:ext uri="{FF2B5EF4-FFF2-40B4-BE49-F238E27FC236}">
                <a16:creationId xmlns:a16="http://schemas.microsoft.com/office/drawing/2014/main" id="{AC9BD2B1-C5DB-40F3-9AD5-38C67C464D14}"/>
              </a:ext>
            </a:extLst>
          </p:cNvPr>
          <p:cNvSpPr>
            <a:spLocks noGrp="1"/>
          </p:cNvSpPr>
          <p:nvPr>
            <p:ph idx="1"/>
          </p:nvPr>
        </p:nvSpPr>
        <p:spPr/>
        <p:txBody>
          <a:bodyPr>
            <a:normAutofit fontScale="85000" lnSpcReduction="20000"/>
          </a:bodyPr>
          <a:lstStyle/>
          <a:p>
            <a:r>
              <a:rPr lang="en-US" sz="2000" dirty="0"/>
              <a:t>Using chunk of data to know at what point of time each frequency appeared in song. </a:t>
            </a:r>
          </a:p>
          <a:p>
            <a:r>
              <a:rPr lang="en-US" sz="2000" dirty="0"/>
              <a:t> For instance if we record the sound, in stereo, with 16-bit samples, at 44,100 Hz, one second of such sound will be 44,100 samples * 2 bytes * 2 channels ≈ 176 kB. If we pick 4 kB for the size of a chunk, we will have 44 chunks of data to analyze in every second of the song.</a:t>
            </a:r>
          </a:p>
          <a:p>
            <a:r>
              <a:rPr lang="en-US" sz="2000" dirty="0"/>
              <a:t>we iterate through all the chunks and perform FFT analysis on each.</a:t>
            </a:r>
          </a:p>
          <a:p>
            <a:r>
              <a:rPr lang="en-US" sz="2000" dirty="0"/>
              <a:t>The range of strong frequencies may vary between low C - C1 (32.70 Hz) and high C - C8 (4,186.01 Hz). This is a huge interval to cover.</a:t>
            </a:r>
          </a:p>
          <a:p>
            <a:r>
              <a:rPr lang="en-US" sz="2000" dirty="0"/>
              <a:t>Lower tones                    High tones </a:t>
            </a:r>
          </a:p>
          <a:p>
            <a:r>
              <a:rPr lang="en-US" sz="2000" dirty="0"/>
              <a:t>30 Hz - 40 Hz,                120 HZ-180 HZ</a:t>
            </a:r>
          </a:p>
          <a:p>
            <a:r>
              <a:rPr lang="en-US" sz="2000" dirty="0"/>
              <a:t> 40 Hz - 80 Hz                180 HZ-300 HZ</a:t>
            </a:r>
          </a:p>
          <a:p>
            <a:r>
              <a:rPr lang="en-US" sz="2000" dirty="0"/>
              <a:t>We can simply identify the frequency with highest magnitude.</a:t>
            </a:r>
          </a:p>
          <a:p>
            <a:r>
              <a:rPr lang="en-US" sz="2000" dirty="0"/>
              <a:t>This information become signature and signature becomes fingerprint of the song. </a:t>
            </a:r>
          </a:p>
          <a:p>
            <a:pPr marL="0" indent="0">
              <a:buNone/>
            </a:pPr>
            <a:endParaRPr lang="en-AU" sz="2000" dirty="0">
              <a:highlight>
                <a:srgbClr val="000000"/>
              </a:highlight>
            </a:endParaRPr>
          </a:p>
        </p:txBody>
      </p:sp>
    </p:spTree>
    <p:extLst>
      <p:ext uri="{BB962C8B-B14F-4D97-AF65-F5344CB8AC3E}">
        <p14:creationId xmlns:p14="http://schemas.microsoft.com/office/powerpoint/2010/main" val="505720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727</TotalTime>
  <Words>435</Words>
  <Application>Microsoft Office PowerPoint</Application>
  <PresentationFormat>Widescreen</PresentationFormat>
  <Paragraphs>73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Retrospect</vt:lpstr>
      <vt:lpstr>Project discussion: Song recognition</vt:lpstr>
      <vt:lpstr>Overview </vt:lpstr>
      <vt:lpstr>Why this data ? </vt:lpstr>
      <vt:lpstr>Description of Data Set</vt:lpstr>
      <vt:lpstr>Gathering all data set </vt:lpstr>
      <vt:lpstr>Representation of one song into byte format</vt:lpstr>
      <vt:lpstr>Gathering all data set </vt:lpstr>
      <vt:lpstr>Signal before and after FFT Analysis </vt:lpstr>
      <vt:lpstr>Gathering of Data set</vt:lpstr>
      <vt:lpstr>Summary of music recognition</vt:lpstr>
      <vt:lpstr>2. Data Cleaning </vt:lpstr>
      <vt:lpstr>3. Explanatory Analysis </vt:lpstr>
      <vt:lpstr>PowerPoint Presentation</vt:lpstr>
      <vt:lpstr>Correlation matrix </vt:lpstr>
      <vt:lpstr>4. Unsupervised learning: PCA </vt:lpstr>
      <vt:lpstr>Unsupervised Learning  </vt:lpstr>
      <vt:lpstr>Unsupervised Learning</vt:lpstr>
      <vt:lpstr>Unsupervised learning </vt:lpstr>
      <vt:lpstr>4. Supervised Learning: K-Nearest Neighbors Algorithm   </vt:lpstr>
      <vt:lpstr>Results of KNN Algorithm </vt:lpstr>
      <vt:lpstr> Results of supervised learning </vt:lpstr>
      <vt:lpstr> </vt:lpstr>
      <vt:lpstr>PowerPoint Presentation</vt:lpstr>
      <vt:lpstr>Shazam Algorithm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 zahra</dc:creator>
  <cp:lastModifiedBy>Maryam zahra</cp:lastModifiedBy>
  <cp:revision>34</cp:revision>
  <dcterms:created xsi:type="dcterms:W3CDTF">2018-06-13T14:54:22Z</dcterms:created>
  <dcterms:modified xsi:type="dcterms:W3CDTF">2018-06-14T16:02:56Z</dcterms:modified>
</cp:coreProperties>
</file>